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8" r:id="rId2"/>
    <p:sldId id="278" r:id="rId3"/>
    <p:sldId id="687" r:id="rId4"/>
    <p:sldId id="718" r:id="rId5"/>
    <p:sldId id="717" r:id="rId6"/>
    <p:sldId id="726" r:id="rId7"/>
    <p:sldId id="663" r:id="rId8"/>
    <p:sldId id="298" r:id="rId9"/>
    <p:sldId id="721" r:id="rId10"/>
    <p:sldId id="643" r:id="rId11"/>
    <p:sldId id="644" r:id="rId12"/>
    <p:sldId id="703" r:id="rId13"/>
    <p:sldId id="722" r:id="rId14"/>
    <p:sldId id="695" r:id="rId15"/>
    <p:sldId id="682" r:id="rId16"/>
    <p:sldId id="702" r:id="rId17"/>
    <p:sldId id="728" r:id="rId18"/>
    <p:sldId id="694" r:id="rId19"/>
    <p:sldId id="716" r:id="rId20"/>
    <p:sldId id="693" r:id="rId21"/>
    <p:sldId id="612" r:id="rId22"/>
    <p:sldId id="678" r:id="rId23"/>
    <p:sldId id="701" r:id="rId24"/>
    <p:sldId id="677" r:id="rId25"/>
    <p:sldId id="719" r:id="rId26"/>
    <p:sldId id="661" r:id="rId27"/>
    <p:sldId id="725" r:id="rId28"/>
    <p:sldId id="723" r:id="rId29"/>
    <p:sldId id="715" r:id="rId30"/>
    <p:sldId id="724" r:id="rId31"/>
    <p:sldId id="727" r:id="rId32"/>
    <p:sldId id="645" r:id="rId33"/>
    <p:sldId id="729" r:id="rId34"/>
    <p:sldId id="707" r:id="rId35"/>
    <p:sldId id="714" r:id="rId36"/>
    <p:sldId id="704" r:id="rId37"/>
    <p:sldId id="720" r:id="rId38"/>
    <p:sldId id="708" r:id="rId39"/>
    <p:sldId id="713" r:id="rId40"/>
    <p:sldId id="712" r:id="rId41"/>
    <p:sldId id="648" r:id="rId42"/>
    <p:sldId id="698" r:id="rId43"/>
    <p:sldId id="647" r:id="rId44"/>
    <p:sldId id="649" r:id="rId45"/>
    <p:sldId id="690" r:id="rId46"/>
    <p:sldId id="657" r:id="rId47"/>
    <p:sldId id="658" r:id="rId48"/>
    <p:sldId id="699" r:id="rId49"/>
    <p:sldId id="681"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0D390A-235E-F8BF-BAA4-58927CBEEFA9}" name="Shaffer, Anya (DCJS)" initials="S(" userId="S::anya.shaffer@dcjs.virginia.gov::4c4ea0d0-6fe2-414c-94e1-0aaf7e8f4ff9" providerId="AD"/>
  <p188:author id="{097BEA2E-CDD3-6370-EFB2-66A439DBE218}" name="Barrows, Amia (DCJS)" initials="B(" userId="S::amia.barrows@dcjs.virginia.gov::44fb976a-e634-4f2f-a50e-d07eb84c2e0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47" autoAdjust="0"/>
  </p:normalViewPr>
  <p:slideViewPr>
    <p:cSldViewPr snapToGrid="0">
      <p:cViewPr varScale="1">
        <p:scale>
          <a:sx n="104" d="100"/>
          <a:sy n="104" d="100"/>
        </p:scale>
        <p:origin x="18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8/10/relationships/authors" Target="author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93BF8-F8D7-4118-BEE6-F688F07BADF7}" type="datetimeFigureOut">
              <a:rPr lang="en-US" smtClean="0"/>
              <a:t>4/11/2024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EDBEA-EA2E-4DC4-8105-E3871835A9DA}" type="slidenum">
              <a:rPr lang="en-US" smtClean="0"/>
              <a:t>‹#›</a:t>
            </a:fld>
            <a:endParaRPr lang="en-US"/>
          </a:p>
        </p:txBody>
      </p:sp>
    </p:spTree>
    <p:extLst>
      <p:ext uri="{BB962C8B-B14F-4D97-AF65-F5344CB8AC3E}">
        <p14:creationId xmlns:p14="http://schemas.microsoft.com/office/powerpoint/2010/main" val="178579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AE26167-A10D-4296-8F71-EC7C87076C14}" type="slidenum">
              <a:rPr lang="en-US" smtClean="0"/>
              <a:pPr/>
              <a:t>1</a:t>
            </a:fld>
            <a:endParaRPr lang="en-US"/>
          </a:p>
        </p:txBody>
      </p:sp>
      <p:sp>
        <p:nvSpPr>
          <p:cNvPr id="22531" name="Rectangle 2"/>
          <p:cNvSpPr>
            <a:spLocks noGrp="1" noRot="1" noChangeAspect="1" noChangeArrowheads="1" noTextEdit="1"/>
          </p:cNvSpPr>
          <p:nvPr>
            <p:ph type="sldImg"/>
          </p:nvPr>
        </p:nvSpPr>
        <p:spPr>
          <a:xfrm>
            <a:off x="1371600" y="1143000"/>
            <a:ext cx="4114800" cy="3086100"/>
          </a:xfrm>
          <a:ln/>
        </p:spPr>
      </p:sp>
      <p:sp>
        <p:nvSpPr>
          <p:cNvPr id="2253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9639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03B60-9959-B647-CD84-290A67BAFF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6E427-4C7B-5F36-1079-C5998A978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B8B863-62C1-4F8E-C937-956B4EED00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still a lot that’s unknown!</a:t>
            </a:r>
            <a:r>
              <a:rPr lang="en-US" baseline="0"/>
              <a:t> </a:t>
            </a:r>
            <a:endParaRPr lang="en-US"/>
          </a:p>
          <a:p>
            <a:endParaRPr lang="en-US"/>
          </a:p>
        </p:txBody>
      </p:sp>
      <p:sp>
        <p:nvSpPr>
          <p:cNvPr id="4" name="Slide Number Placeholder 3">
            <a:extLst>
              <a:ext uri="{FF2B5EF4-FFF2-40B4-BE49-F238E27FC236}">
                <a16:creationId xmlns:a16="http://schemas.microsoft.com/office/drawing/2014/main" id="{99359400-7C68-36D0-F176-0960EF8C172E}"/>
              </a:ext>
            </a:extLst>
          </p:cNvPr>
          <p:cNvSpPr>
            <a:spLocks noGrp="1"/>
          </p:cNvSpPr>
          <p:nvPr>
            <p:ph type="sldNum" sz="quarter" idx="5"/>
          </p:nvPr>
        </p:nvSpPr>
        <p:spPr/>
        <p:txBody>
          <a:bodyPr/>
          <a:lstStyle/>
          <a:p>
            <a:fld id="{6C9EDBEA-EA2E-4DC4-8105-E3871835A9DA}" type="slidenum">
              <a:rPr lang="en-US" smtClean="0"/>
              <a:t>30</a:t>
            </a:fld>
            <a:endParaRPr lang="en-US"/>
          </a:p>
        </p:txBody>
      </p:sp>
    </p:spTree>
    <p:extLst>
      <p:ext uri="{BB962C8B-B14F-4D97-AF65-F5344CB8AC3E}">
        <p14:creationId xmlns:p14="http://schemas.microsoft.com/office/powerpoint/2010/main" val="1922327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E9B2-08A6-6406-F292-81AE014DF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9BE933-4DEB-2A25-AD39-D99C85497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7CEB58-8E9F-E381-5997-EA88739305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still a lot that’s unknown!</a:t>
            </a:r>
            <a:r>
              <a:rPr lang="en-US" baseline="0"/>
              <a:t> </a:t>
            </a:r>
            <a:endParaRPr lang="en-US"/>
          </a:p>
          <a:p>
            <a:endParaRPr lang="en-US"/>
          </a:p>
        </p:txBody>
      </p:sp>
      <p:sp>
        <p:nvSpPr>
          <p:cNvPr id="4" name="Slide Number Placeholder 3">
            <a:extLst>
              <a:ext uri="{FF2B5EF4-FFF2-40B4-BE49-F238E27FC236}">
                <a16:creationId xmlns:a16="http://schemas.microsoft.com/office/drawing/2014/main" id="{DA115B48-CD67-F10C-307F-7C80EA1B9872}"/>
              </a:ext>
            </a:extLst>
          </p:cNvPr>
          <p:cNvSpPr>
            <a:spLocks noGrp="1"/>
          </p:cNvSpPr>
          <p:nvPr>
            <p:ph type="sldNum" sz="quarter" idx="5"/>
          </p:nvPr>
        </p:nvSpPr>
        <p:spPr/>
        <p:txBody>
          <a:bodyPr/>
          <a:lstStyle/>
          <a:p>
            <a:fld id="{6C9EDBEA-EA2E-4DC4-8105-E3871835A9DA}" type="slidenum">
              <a:rPr lang="en-US" smtClean="0"/>
              <a:t>31</a:t>
            </a:fld>
            <a:endParaRPr lang="en-US"/>
          </a:p>
        </p:txBody>
      </p:sp>
    </p:spTree>
    <p:extLst>
      <p:ext uri="{BB962C8B-B14F-4D97-AF65-F5344CB8AC3E}">
        <p14:creationId xmlns:p14="http://schemas.microsoft.com/office/powerpoint/2010/main" val="320476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7182D-988F-5AB5-852E-125FA1FC2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E1B42-C3DD-820B-49D2-4128860E4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A65DF-B15E-BD49-106F-535700043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we’ve said before -- what this means is that many who applied, including those who currently receive competitive awards, will likely not receive an award for FY25.</a:t>
            </a:r>
          </a:p>
        </p:txBody>
      </p:sp>
      <p:sp>
        <p:nvSpPr>
          <p:cNvPr id="4" name="Slide Number Placeholder 3">
            <a:extLst>
              <a:ext uri="{FF2B5EF4-FFF2-40B4-BE49-F238E27FC236}">
                <a16:creationId xmlns:a16="http://schemas.microsoft.com/office/drawing/2014/main" id="{19A796F1-D2C2-1530-AF06-0FD894BF630B}"/>
              </a:ext>
            </a:extLst>
          </p:cNvPr>
          <p:cNvSpPr>
            <a:spLocks noGrp="1"/>
          </p:cNvSpPr>
          <p:nvPr>
            <p:ph type="sldNum" sz="quarter" idx="10"/>
          </p:nvPr>
        </p:nvSpPr>
        <p:spPr/>
        <p:txBody>
          <a:bodyPr/>
          <a:lstStyle/>
          <a:p>
            <a:fld id="{6C9EDBEA-EA2E-4DC4-8105-E3871835A9DA}" type="slidenum">
              <a:rPr lang="en-US" smtClean="0"/>
              <a:t>32</a:t>
            </a:fld>
            <a:endParaRPr lang="en-US"/>
          </a:p>
        </p:txBody>
      </p:sp>
    </p:spTree>
    <p:extLst>
      <p:ext uri="{BB962C8B-B14F-4D97-AF65-F5344CB8AC3E}">
        <p14:creationId xmlns:p14="http://schemas.microsoft.com/office/powerpoint/2010/main" val="231488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7EE69-57C9-5D78-7E76-C65CBD58D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6BB02-C762-C3BE-EA6A-C826CA8278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CFA17-CA62-B7DE-72E7-469F8CEB2C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BE7088-07B1-3148-CD71-1FC5CD06F8A2}"/>
              </a:ext>
            </a:extLst>
          </p:cNvPr>
          <p:cNvSpPr>
            <a:spLocks noGrp="1"/>
          </p:cNvSpPr>
          <p:nvPr>
            <p:ph type="sldNum" sz="quarter" idx="10"/>
          </p:nvPr>
        </p:nvSpPr>
        <p:spPr/>
        <p:txBody>
          <a:bodyPr/>
          <a:lstStyle/>
          <a:p>
            <a:fld id="{6C9EDBEA-EA2E-4DC4-8105-E3871835A9DA}" type="slidenum">
              <a:rPr lang="en-US" smtClean="0"/>
              <a:t>33</a:t>
            </a:fld>
            <a:endParaRPr lang="en-US"/>
          </a:p>
        </p:txBody>
      </p:sp>
    </p:spTree>
    <p:extLst>
      <p:ext uri="{BB962C8B-B14F-4D97-AF65-F5344CB8AC3E}">
        <p14:creationId xmlns:p14="http://schemas.microsoft.com/office/powerpoint/2010/main" val="256394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66944-2C30-2C28-75CC-C16070891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EE5B13-D185-835C-EC49-A4D8A6A9B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966B7-0BEF-684F-13C8-2E0365509B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117DE9-DC42-4D6D-D4B2-34B32DD9B0FC}"/>
              </a:ext>
            </a:extLst>
          </p:cNvPr>
          <p:cNvSpPr>
            <a:spLocks noGrp="1"/>
          </p:cNvSpPr>
          <p:nvPr>
            <p:ph type="sldNum" sz="quarter" idx="10"/>
          </p:nvPr>
        </p:nvSpPr>
        <p:spPr/>
        <p:txBody>
          <a:bodyPr/>
          <a:lstStyle/>
          <a:p>
            <a:fld id="{6C9EDBEA-EA2E-4DC4-8105-E3871835A9DA}" type="slidenum">
              <a:rPr lang="en-US" smtClean="0"/>
              <a:t>34</a:t>
            </a:fld>
            <a:endParaRPr lang="en-US"/>
          </a:p>
        </p:txBody>
      </p:sp>
    </p:spTree>
    <p:extLst>
      <p:ext uri="{BB962C8B-B14F-4D97-AF65-F5344CB8AC3E}">
        <p14:creationId xmlns:p14="http://schemas.microsoft.com/office/powerpoint/2010/main" val="59205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99B46-A215-94FB-B4EB-E7A14AF19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F1F27-B014-992F-6F6A-95B9F8AF6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3B9C5-A91D-FC1C-55F9-9E1E89D405E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B61F81-FBB6-B56A-95DB-8A772644C316}"/>
              </a:ext>
            </a:extLst>
          </p:cNvPr>
          <p:cNvSpPr>
            <a:spLocks noGrp="1"/>
          </p:cNvSpPr>
          <p:nvPr>
            <p:ph type="sldNum" sz="quarter" idx="10"/>
          </p:nvPr>
        </p:nvSpPr>
        <p:spPr/>
        <p:txBody>
          <a:bodyPr/>
          <a:lstStyle/>
          <a:p>
            <a:fld id="{6C9EDBEA-EA2E-4DC4-8105-E3871835A9DA}" type="slidenum">
              <a:rPr lang="en-US" smtClean="0"/>
              <a:t>35</a:t>
            </a:fld>
            <a:endParaRPr lang="en-US"/>
          </a:p>
        </p:txBody>
      </p:sp>
    </p:spTree>
    <p:extLst>
      <p:ext uri="{BB962C8B-B14F-4D97-AF65-F5344CB8AC3E}">
        <p14:creationId xmlns:p14="http://schemas.microsoft.com/office/powerpoint/2010/main" val="3679685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E5D7C-2436-FDC0-8E71-FB13AB49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42699F-35AA-34EB-3CB8-505ECD821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0029E-4A19-06E2-539C-FDB98AF944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D8563A-76BF-95B6-6209-9E5FEB70F58A}"/>
              </a:ext>
            </a:extLst>
          </p:cNvPr>
          <p:cNvSpPr>
            <a:spLocks noGrp="1"/>
          </p:cNvSpPr>
          <p:nvPr>
            <p:ph type="sldNum" sz="quarter" idx="10"/>
          </p:nvPr>
        </p:nvSpPr>
        <p:spPr/>
        <p:txBody>
          <a:bodyPr/>
          <a:lstStyle/>
          <a:p>
            <a:fld id="{6C9EDBEA-EA2E-4DC4-8105-E3871835A9DA}" type="slidenum">
              <a:rPr lang="en-US" smtClean="0"/>
              <a:t>36</a:t>
            </a:fld>
            <a:endParaRPr lang="en-US"/>
          </a:p>
        </p:txBody>
      </p:sp>
    </p:spTree>
    <p:extLst>
      <p:ext uri="{BB962C8B-B14F-4D97-AF65-F5344CB8AC3E}">
        <p14:creationId xmlns:p14="http://schemas.microsoft.com/office/powerpoint/2010/main" val="457588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CFB48-6FD5-9B8D-29DF-9B7FAEDF9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478D4-CABD-C9C6-18AA-5810907DD4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A911A-8D45-5521-C664-35E562D7FA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A3B4B2-2AC2-D695-BC83-EC765149B153}"/>
              </a:ext>
            </a:extLst>
          </p:cNvPr>
          <p:cNvSpPr>
            <a:spLocks noGrp="1"/>
          </p:cNvSpPr>
          <p:nvPr>
            <p:ph type="sldNum" sz="quarter" idx="10"/>
          </p:nvPr>
        </p:nvSpPr>
        <p:spPr/>
        <p:txBody>
          <a:bodyPr/>
          <a:lstStyle/>
          <a:p>
            <a:fld id="{6C9EDBEA-EA2E-4DC4-8105-E3871835A9DA}" type="slidenum">
              <a:rPr lang="en-US" smtClean="0"/>
              <a:t>37</a:t>
            </a:fld>
            <a:endParaRPr lang="en-US"/>
          </a:p>
        </p:txBody>
      </p:sp>
    </p:spTree>
    <p:extLst>
      <p:ext uri="{BB962C8B-B14F-4D97-AF65-F5344CB8AC3E}">
        <p14:creationId xmlns:p14="http://schemas.microsoft.com/office/powerpoint/2010/main" val="199775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EDBEA-EA2E-4DC4-8105-E3871835A9DA}" type="slidenum">
              <a:rPr lang="en-US" smtClean="0"/>
              <a:t>41</a:t>
            </a:fld>
            <a:endParaRPr lang="en-US"/>
          </a:p>
        </p:txBody>
      </p:sp>
    </p:spTree>
    <p:extLst>
      <p:ext uri="{BB962C8B-B14F-4D97-AF65-F5344CB8AC3E}">
        <p14:creationId xmlns:p14="http://schemas.microsoft.com/office/powerpoint/2010/main" val="38397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EDBEA-EA2E-4DC4-8105-E3871835A9DA}" type="slidenum">
              <a:rPr lang="en-US" smtClean="0"/>
              <a:t>42</a:t>
            </a:fld>
            <a:endParaRPr lang="en-US"/>
          </a:p>
        </p:txBody>
      </p:sp>
    </p:spTree>
    <p:extLst>
      <p:ext uri="{BB962C8B-B14F-4D97-AF65-F5344CB8AC3E}">
        <p14:creationId xmlns:p14="http://schemas.microsoft.com/office/powerpoint/2010/main" val="197816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392003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EDBEA-EA2E-4DC4-8105-E3871835A9DA}" type="slidenum">
              <a:rPr lang="en-US" smtClean="0"/>
              <a:t>43</a:t>
            </a:fld>
            <a:endParaRPr lang="en-US"/>
          </a:p>
        </p:txBody>
      </p:sp>
    </p:spTree>
    <p:extLst>
      <p:ext uri="{BB962C8B-B14F-4D97-AF65-F5344CB8AC3E}">
        <p14:creationId xmlns:p14="http://schemas.microsoft.com/office/powerpoint/2010/main" val="2200810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EDBEA-EA2E-4DC4-8105-E3871835A9DA}" type="slidenum">
              <a:rPr lang="en-US" smtClean="0"/>
              <a:t>44</a:t>
            </a:fld>
            <a:endParaRPr lang="en-US"/>
          </a:p>
        </p:txBody>
      </p:sp>
    </p:spTree>
    <p:extLst>
      <p:ext uri="{BB962C8B-B14F-4D97-AF65-F5344CB8AC3E}">
        <p14:creationId xmlns:p14="http://schemas.microsoft.com/office/powerpoint/2010/main" val="110370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786619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0D5FC-127D-1054-F591-33FC362BA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03A38-759F-2B38-D7D3-9CD70D5E5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C949D-7BEB-CDC6-7B02-E7046C96BC9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0DD29C-6DE2-0A66-96B7-296A2E197103}"/>
              </a:ext>
            </a:extLst>
          </p:cNvPr>
          <p:cNvSpPr>
            <a:spLocks noGrp="1"/>
          </p:cNvSpPr>
          <p:nvPr>
            <p:ph type="sldNum" sz="quarter" idx="10"/>
          </p:nvPr>
        </p:nvSpPr>
        <p:spPr/>
        <p:txBody>
          <a:bodyPr/>
          <a:lstStyle/>
          <a:p>
            <a:fld id="{6C9EDBEA-EA2E-4DC4-8105-E3871835A9DA}" type="slidenum">
              <a:rPr lang="en-US" smtClean="0"/>
              <a:t>10</a:t>
            </a:fld>
            <a:endParaRPr lang="en-US"/>
          </a:p>
        </p:txBody>
      </p:sp>
    </p:spTree>
    <p:extLst>
      <p:ext uri="{BB962C8B-B14F-4D97-AF65-F5344CB8AC3E}">
        <p14:creationId xmlns:p14="http://schemas.microsoft.com/office/powerpoint/2010/main" val="145264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A0FC5-A160-AFE6-D549-749A3CD063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20DB2-51FF-F227-C13B-52486112A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46B80-358A-C00D-0ADC-1F05F9F993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22681C-0987-3358-C06E-70EF2E3EB87B}"/>
              </a:ext>
            </a:extLst>
          </p:cNvPr>
          <p:cNvSpPr>
            <a:spLocks noGrp="1"/>
          </p:cNvSpPr>
          <p:nvPr>
            <p:ph type="sldNum" sz="quarter" idx="10"/>
          </p:nvPr>
        </p:nvSpPr>
        <p:spPr/>
        <p:txBody>
          <a:bodyPr/>
          <a:lstStyle/>
          <a:p>
            <a:fld id="{6C9EDBEA-EA2E-4DC4-8105-E3871835A9DA}" type="slidenum">
              <a:rPr lang="en-US" smtClean="0"/>
              <a:t>11</a:t>
            </a:fld>
            <a:endParaRPr lang="en-US"/>
          </a:p>
        </p:txBody>
      </p:sp>
    </p:spTree>
    <p:extLst>
      <p:ext uri="{BB962C8B-B14F-4D97-AF65-F5344CB8AC3E}">
        <p14:creationId xmlns:p14="http://schemas.microsoft.com/office/powerpoint/2010/main" val="136455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AEBA0-91E3-D37B-FA2B-737572DC0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AC624-CF7F-50B2-2802-93B4D21F3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7BE31-6C28-5DA1-5936-83471DC84B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5C656A-F42A-DE05-7078-4C08BB30531D}"/>
              </a:ext>
            </a:extLst>
          </p:cNvPr>
          <p:cNvSpPr>
            <a:spLocks noGrp="1"/>
          </p:cNvSpPr>
          <p:nvPr>
            <p:ph type="sldNum" sz="quarter" idx="10"/>
          </p:nvPr>
        </p:nvSpPr>
        <p:spPr/>
        <p:txBody>
          <a:bodyPr/>
          <a:lstStyle/>
          <a:p>
            <a:fld id="{6C9EDBEA-EA2E-4DC4-8105-E3871835A9DA}" type="slidenum">
              <a:rPr lang="en-US" smtClean="0"/>
              <a:t>12</a:t>
            </a:fld>
            <a:endParaRPr lang="en-US"/>
          </a:p>
        </p:txBody>
      </p:sp>
    </p:spTree>
    <p:extLst>
      <p:ext uri="{BB962C8B-B14F-4D97-AF65-F5344CB8AC3E}">
        <p14:creationId xmlns:p14="http://schemas.microsoft.com/office/powerpoint/2010/main" val="249765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2F2E-7347-6B54-E548-FBB2E6728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E06AF-827D-1BAD-B10F-E98C5BAD6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05052-01F0-9B4D-CF59-B1C51A8982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4D4C9C-926A-AFE1-6748-61D768B1AD66}"/>
              </a:ext>
            </a:extLst>
          </p:cNvPr>
          <p:cNvSpPr>
            <a:spLocks noGrp="1"/>
          </p:cNvSpPr>
          <p:nvPr>
            <p:ph type="sldNum" sz="quarter" idx="10"/>
          </p:nvPr>
        </p:nvSpPr>
        <p:spPr/>
        <p:txBody>
          <a:bodyPr/>
          <a:lstStyle/>
          <a:p>
            <a:fld id="{6C9EDBEA-EA2E-4DC4-8105-E3871835A9DA}" type="slidenum">
              <a:rPr lang="en-US" smtClean="0"/>
              <a:t>13</a:t>
            </a:fld>
            <a:endParaRPr lang="en-US"/>
          </a:p>
        </p:txBody>
      </p:sp>
    </p:spTree>
    <p:extLst>
      <p:ext uri="{BB962C8B-B14F-4D97-AF65-F5344CB8AC3E}">
        <p14:creationId xmlns:p14="http://schemas.microsoft.com/office/powerpoint/2010/main" val="327307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9F5C5-3358-6BC3-4513-54656D8F97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6A3F5-F062-C1FE-2714-9C83619518F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0EBE6A7-AA54-5BE3-149D-8B4857EB3A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0C5AA7-E49F-30EE-B871-A973F449A739}"/>
              </a:ext>
            </a:extLst>
          </p:cNvPr>
          <p:cNvSpPr>
            <a:spLocks noGrp="1"/>
          </p:cNvSpPr>
          <p:nvPr>
            <p:ph type="sldNum" sz="quarter" idx="10"/>
          </p:nvPr>
        </p:nvSpPr>
        <p:spPr/>
        <p:txBody>
          <a:bodyPr/>
          <a:lstStyle/>
          <a:p>
            <a:pPr>
              <a:defRPr/>
            </a:pPr>
            <a:fld id="{F41747CD-404C-4343-987D-AC9D1609D022}"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55676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still a lot that’s unknown!</a:t>
            </a:r>
            <a:r>
              <a:rPr lang="en-US" baseline="0"/>
              <a:t> </a:t>
            </a:r>
            <a:endParaRPr lang="en-US"/>
          </a:p>
          <a:p>
            <a:endParaRPr lang="en-US"/>
          </a:p>
        </p:txBody>
      </p:sp>
      <p:sp>
        <p:nvSpPr>
          <p:cNvPr id="4" name="Slide Number Placeholder 3"/>
          <p:cNvSpPr>
            <a:spLocks noGrp="1"/>
          </p:cNvSpPr>
          <p:nvPr>
            <p:ph type="sldNum" sz="quarter" idx="5"/>
          </p:nvPr>
        </p:nvSpPr>
        <p:spPr/>
        <p:txBody>
          <a:bodyPr/>
          <a:lstStyle/>
          <a:p>
            <a:fld id="{6C9EDBEA-EA2E-4DC4-8105-E3871835A9DA}" type="slidenum">
              <a:rPr lang="en-US" smtClean="0"/>
              <a:t>26</a:t>
            </a:fld>
            <a:endParaRPr lang="en-US"/>
          </a:p>
        </p:txBody>
      </p:sp>
    </p:spTree>
    <p:extLst>
      <p:ext uri="{BB962C8B-B14F-4D97-AF65-F5344CB8AC3E}">
        <p14:creationId xmlns:p14="http://schemas.microsoft.com/office/powerpoint/2010/main" val="5083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942A-DBB1-6A0F-F44E-D92FADDAA1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78FB4-45CF-BE97-BE67-23A99E986D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0FA70-AE14-1DF4-5A4E-0FF4054B38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still a lot that’s unknown!</a:t>
            </a:r>
            <a:r>
              <a:rPr lang="en-US" baseline="0"/>
              <a:t> </a:t>
            </a:r>
            <a:endParaRPr lang="en-US"/>
          </a:p>
          <a:p>
            <a:endParaRPr lang="en-US"/>
          </a:p>
        </p:txBody>
      </p:sp>
      <p:sp>
        <p:nvSpPr>
          <p:cNvPr id="4" name="Slide Number Placeholder 3">
            <a:extLst>
              <a:ext uri="{FF2B5EF4-FFF2-40B4-BE49-F238E27FC236}">
                <a16:creationId xmlns:a16="http://schemas.microsoft.com/office/drawing/2014/main" id="{A75D4405-D109-C5B1-A4A2-ED3DA5473932}"/>
              </a:ext>
            </a:extLst>
          </p:cNvPr>
          <p:cNvSpPr>
            <a:spLocks noGrp="1"/>
          </p:cNvSpPr>
          <p:nvPr>
            <p:ph type="sldNum" sz="quarter" idx="5"/>
          </p:nvPr>
        </p:nvSpPr>
        <p:spPr/>
        <p:txBody>
          <a:bodyPr/>
          <a:lstStyle/>
          <a:p>
            <a:fld id="{6C9EDBEA-EA2E-4DC4-8105-E3871835A9DA}" type="slidenum">
              <a:rPr lang="en-US" smtClean="0"/>
              <a:t>27</a:t>
            </a:fld>
            <a:endParaRPr lang="en-US"/>
          </a:p>
        </p:txBody>
      </p:sp>
    </p:spTree>
    <p:extLst>
      <p:ext uri="{BB962C8B-B14F-4D97-AF65-F5344CB8AC3E}">
        <p14:creationId xmlns:p14="http://schemas.microsoft.com/office/powerpoint/2010/main" val="942796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a:t>Click to edit Master title style</a:t>
            </a:r>
          </a:p>
        </p:txBody>
      </p:sp>
      <p:sp>
        <p:nvSpPr>
          <p:cNvPr id="3" name="Subtitle 2"/>
          <p:cNvSpPr>
            <a:spLocks noGrp="1"/>
          </p:cNvSpPr>
          <p:nvPr>
            <p:ph type="subTitle" idx="1"/>
          </p:nvPr>
        </p:nvSpPr>
        <p:spPr>
          <a:xfrm>
            <a:off x="1143000" y="3602040"/>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88953" y="6356353"/>
            <a:ext cx="2057400" cy="365125"/>
          </a:xfrm>
        </p:spPr>
        <p:txBody>
          <a:bodyPr/>
          <a:lstStyle/>
          <a:p>
            <a:fld id="{0C2D2FCA-A509-419B-8F76-10819BEFAE6F}" type="datetimeFigureOut">
              <a:rPr lang="en-US" smtClean="0"/>
              <a:t>4/11/2024</a:t>
            </a:fld>
            <a:endParaRPr lang="en-US"/>
          </a:p>
        </p:txBody>
      </p:sp>
      <p:sp>
        <p:nvSpPr>
          <p:cNvPr id="5" name="Footer Placeholder 4"/>
          <p:cNvSpPr>
            <a:spLocks noGrp="1"/>
          </p:cNvSpPr>
          <p:nvPr>
            <p:ph type="ftr" sz="quarter" idx="11"/>
          </p:nvPr>
        </p:nvSpPr>
        <p:spPr>
          <a:xfrm>
            <a:off x="3028950" y="6356353"/>
            <a:ext cx="3086100" cy="365125"/>
          </a:xfrm>
        </p:spPr>
        <p:txBody>
          <a:bodyPr/>
          <a:lstStyle/>
          <a:p>
            <a:endParaRPr lang="en-US"/>
          </a:p>
        </p:txBody>
      </p:sp>
      <p:sp>
        <p:nvSpPr>
          <p:cNvPr id="6" name="Slide Number Placeholder 5"/>
          <p:cNvSpPr>
            <a:spLocks noGrp="1"/>
          </p:cNvSpPr>
          <p:nvPr>
            <p:ph type="sldNum" sz="quarter" idx="12"/>
          </p:nvPr>
        </p:nvSpPr>
        <p:spPr>
          <a:xfrm>
            <a:off x="6653259" y="6356353"/>
            <a:ext cx="2057400" cy="365125"/>
          </a:xfrm>
        </p:spPr>
        <p:txBody>
          <a:bodyPr/>
          <a:lstStyle/>
          <a:p>
            <a:fld id="{602FC458-F1F2-4988-9912-50B92EDCE08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a:t>Click to edit Master title style</a:t>
            </a:r>
          </a:p>
        </p:txBody>
      </p:sp>
      <p:sp>
        <p:nvSpPr>
          <p:cNvPr id="3" name="Content Placeholder 2"/>
          <p:cNvSpPr>
            <a:spLocks noGrp="1"/>
          </p:cNvSpPr>
          <p:nvPr>
            <p:ph idx="1"/>
          </p:nvPr>
        </p:nvSpPr>
        <p:spPr>
          <a:xfrm>
            <a:off x="457200" y="1597981"/>
            <a:ext cx="8229600" cy="4578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9975" y="6356353"/>
            <a:ext cx="2057400" cy="365125"/>
          </a:xfrm>
        </p:spPr>
        <p:txBody>
          <a:bodyPr/>
          <a:lstStyle>
            <a:lvl1pPr>
              <a:defRPr sz="900"/>
            </a:lvl1pPr>
          </a:lstStyle>
          <a:p>
            <a:fld id="{0C2D2FCA-A509-419B-8F76-10819BEFAE6F}" type="datetimeFigureOut">
              <a:rPr lang="en-US" smtClean="0"/>
              <a:pPr/>
              <a:t>4/11/2024</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3"/>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a:t>Click to edit Master title style</a:t>
            </a:r>
          </a:p>
        </p:txBody>
      </p:sp>
      <p:sp>
        <p:nvSpPr>
          <p:cNvPr id="3" name="Content Placeholder 2"/>
          <p:cNvSpPr>
            <a:spLocks noGrp="1"/>
          </p:cNvSpPr>
          <p:nvPr>
            <p:ph sz="half" idx="1"/>
          </p:nvPr>
        </p:nvSpPr>
        <p:spPr>
          <a:xfrm>
            <a:off x="452762" y="1597981"/>
            <a:ext cx="4062089" cy="4578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49" y="1597981"/>
            <a:ext cx="4070967" cy="4578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1096" y="6356353"/>
            <a:ext cx="2057400" cy="365125"/>
          </a:xfrm>
        </p:spPr>
        <p:txBody>
          <a:bodyPr/>
          <a:lstStyle/>
          <a:p>
            <a:fld id="{0C2D2FCA-A509-419B-8F76-10819BEFAE6F}"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653259" y="6356353"/>
            <a:ext cx="2057400" cy="365125"/>
          </a:xfrm>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81429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a:t>Click to edit Master title style</a:t>
            </a:r>
          </a:p>
        </p:txBody>
      </p:sp>
      <p:sp>
        <p:nvSpPr>
          <p:cNvPr id="3" name="Text Placeholder 2"/>
          <p:cNvSpPr>
            <a:spLocks noGrp="1"/>
          </p:cNvSpPr>
          <p:nvPr>
            <p:ph type="body" idx="1"/>
          </p:nvPr>
        </p:nvSpPr>
        <p:spPr>
          <a:xfrm>
            <a:off x="443884" y="1624614"/>
            <a:ext cx="4054299"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35006" y="2468004"/>
            <a:ext cx="406317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24614"/>
            <a:ext cx="4070967" cy="79168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468004"/>
            <a:ext cx="4079844"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2D2FCA-A509-419B-8F76-10819BEFAE6F}" type="datetimeFigureOut">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FC458-F1F2-4988-9912-50B92EDCE08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302482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1096" y="6356353"/>
            <a:ext cx="2057400" cy="365125"/>
          </a:xfrm>
        </p:spPr>
        <p:txBody>
          <a:bodyPr/>
          <a:lstStyle/>
          <a:p>
            <a:fld id="{0C2D2FCA-A509-419B-8F76-10819BEFAE6F}" type="datetimeFigureOut">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FC458-F1F2-4988-9912-50B92EDCE08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016754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640" y="381740"/>
            <a:ext cx="3117380" cy="1562470"/>
          </a:xfrm>
        </p:spPr>
        <p:txBody>
          <a:bodyPr anchor="b"/>
          <a:lstStyle>
            <a:lvl1pPr>
              <a:defRPr sz="3200" b="1"/>
            </a:lvl1pPr>
          </a:lstStyle>
          <a:p>
            <a:r>
              <a:rPr lang="en-US"/>
              <a:t>Click to edit Master title style</a:t>
            </a:r>
          </a:p>
        </p:txBody>
      </p:sp>
      <p:sp>
        <p:nvSpPr>
          <p:cNvPr id="3" name="Content Placeholder 2"/>
          <p:cNvSpPr>
            <a:spLocks noGrp="1"/>
          </p:cNvSpPr>
          <p:nvPr>
            <p:ph idx="1"/>
          </p:nvPr>
        </p:nvSpPr>
        <p:spPr>
          <a:xfrm>
            <a:off x="3887391" y="381742"/>
            <a:ext cx="4812726" cy="56195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640" y="2057400"/>
            <a:ext cx="3117380" cy="393192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2D2FCA-A509-419B-8F76-10819BEFAE6F}" type="datetimeFigureOut">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FC458-F1F2-4988-9912-50B92EDCE08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415568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68852" y="6356353"/>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4/11/2024</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3"/>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wn.bush@dcjs.virgini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andrew.kinch@dcjs.virginia.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cjs.virginia.gov/training-events/trauma-responsive-investigations-and-sexual-assault-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jobs.virginia.gov/jobs/grants-administration-manager-richmond-virginia-united-stat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ogmssupport@dcjs.virginia.gov" TargetMode="External"/><Relationship Id="rId2" Type="http://schemas.openxmlformats.org/officeDocument/2006/relationships/hyperlink" Target="mailto:VAgrantsDCJS@mail.webgrantscloud.com" TargetMode="External"/><Relationship Id="rId1" Type="http://schemas.openxmlformats.org/officeDocument/2006/relationships/slideLayout" Target="../slideLayouts/slideLayout2.xml"/><Relationship Id="rId4" Type="http://schemas.openxmlformats.org/officeDocument/2006/relationships/hyperlink" Target="https://www.dcjs.virginia.gov/grants/ogms-training-resour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dcjs.virginia.gov/sites/dcjs.virginia.gov/files/budget_amendment_desk_tool_revised_070323.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jp.gov/funding/Explore/Interact-Minors.htm"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s://www.dcjs.virginia.gov/victims-services/grant-management-resources" TargetMode="External"/><Relationship Id="rId4" Type="http://schemas.openxmlformats.org/officeDocument/2006/relationships/hyperlink" Target="https://www.justice.gov/ovw/award-condi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oS1c7101XO8" TargetMode="External"/><Relationship Id="rId2" Type="http://schemas.openxmlformats.org/officeDocument/2006/relationships/hyperlink" Target="https://www.dcjs.virginia.gov/victims-services/grant-management-resourc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us02web.zoom.us/webinar/register/WN_0GCu3fb5SZC2j0gCAWvZkQ"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t.sidekickopen21.com/Ctc/ZU+23284/d11kvj04/Jl22-6qcW7lCdLW6lZ3lfVpvGG-8vdl5CN6Lwlq-J63-dN6NFY_mbGq4sW820Spf2h3MsDW1Gtf1S7jyXP8W6C059p1m_ck_W1NnRky9kT7M0W19R9LG5hDHv6W9lBjvs6Xrk7fW4qsXKt7xr6pMW4bBbwT8LGF9fW3s9VmF4_5CpRW8-MDz62HfpWxW6Wvnb35Fx0W9W8xJSPC6TlHRfVQq-0t9cKNKYW4xNNkD2blZ_qW7_2gpp2ntFCkW5nDY0p8qHFXbW8l2XKG5vqBxWW8tNdCy6BkLcSMpDr6bBjxt1W27jzPh1RPpWRW2gPbx-5VKPzvf4MDX8n04" TargetMode="External"/><Relationship Id="rId4" Type="http://schemas.openxmlformats.org/officeDocument/2006/relationships/hyperlink" Target="https://www.reloshare.com/products/safe-stay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dcjs.virginia.gov/grants/programs/fy-2025-victim-witness-grant-progra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VictimsServicesTA@dcjs.virginia.gov"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nya.Shaffer@dcjs.virgini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dcjs.virginia.gov/grants/programs/sfy-2025-competitive-voca-vsgp"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dcjs.virginia.gov/grants/programs/virginia-sexual-and-domestic-violence-victim-fund-gran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dcjs.virginia.gov/victims-services/grants/violence-against-women-v-sto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nta.cc/4cEwPf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sustaintool.org/psat/asses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09601"/>
            <a:ext cx="9144000" cy="3216166"/>
          </a:xfrm>
        </p:spPr>
        <p:txBody>
          <a:bodyPr>
            <a:normAutofit/>
          </a:bodyPr>
          <a:lstStyle/>
          <a:p>
            <a:pPr>
              <a:defRPr/>
            </a:pPr>
            <a:r>
              <a:rPr lang="en-US" b="1">
                <a:solidFill>
                  <a:schemeClr val="accent1">
                    <a:lumMod val="50000"/>
                  </a:schemeClr>
                </a:solidFill>
                <a:latin typeface="Franklin Gothic Book" panose="020B0503020102020204" pitchFamily="34" charset="0"/>
              </a:rPr>
              <a:t>Victims Services</a:t>
            </a:r>
            <a:br>
              <a:rPr lang="en-US" b="1">
                <a:solidFill>
                  <a:schemeClr val="accent1">
                    <a:lumMod val="50000"/>
                  </a:schemeClr>
                </a:solidFill>
                <a:latin typeface="Franklin Gothic Book" panose="020B0503020102020204" pitchFamily="34" charset="0"/>
              </a:rPr>
            </a:br>
            <a:r>
              <a:rPr lang="en-US" b="1">
                <a:solidFill>
                  <a:schemeClr val="accent1">
                    <a:lumMod val="50000"/>
                  </a:schemeClr>
                </a:solidFill>
                <a:latin typeface="Franklin Gothic Book" panose="020B0503020102020204" pitchFamily="34" charset="0"/>
              </a:rPr>
              <a:t>Quarterly Conversation</a:t>
            </a:r>
            <a:br>
              <a:rPr lang="en-US" b="1">
                <a:solidFill>
                  <a:schemeClr val="accent1">
                    <a:lumMod val="50000"/>
                  </a:schemeClr>
                </a:solidFill>
                <a:latin typeface="Franklin Gothic Book" panose="020B0503020102020204" pitchFamily="34" charset="0"/>
              </a:rPr>
            </a:br>
            <a:r>
              <a:rPr lang="en-US" b="1">
                <a:solidFill>
                  <a:schemeClr val="accent1">
                    <a:lumMod val="50000"/>
                  </a:schemeClr>
                </a:solidFill>
                <a:latin typeface="Franklin Gothic Book" panose="020B0503020102020204" pitchFamily="34" charset="0"/>
              </a:rPr>
              <a:t>#23</a:t>
            </a:r>
            <a:br>
              <a:rPr lang="en-US" b="1">
                <a:solidFill>
                  <a:schemeClr val="accent1">
                    <a:lumMod val="50000"/>
                  </a:schemeClr>
                </a:solidFill>
                <a:latin typeface="Franklin Gothic Book" panose="020B0503020102020204" pitchFamily="34" charset="0"/>
              </a:rPr>
            </a:br>
            <a:br>
              <a:rPr lang="en-US" sz="3600">
                <a:latin typeface="Franklin Gothic Book" panose="020B0503020102020204" pitchFamily="34" charset="0"/>
              </a:rPr>
            </a:br>
            <a:r>
              <a:rPr lang="en-US" sz="3000">
                <a:latin typeface="Franklin Gothic Book" panose="020B0503020102020204" pitchFamily="34" charset="0"/>
                <a:ea typeface="+mn-ea"/>
              </a:rPr>
              <a:t>April 11, 2024</a:t>
            </a:r>
            <a:endParaRPr lang="en-US" sz="3000">
              <a:latin typeface="Franklin Gothic Book" panose="020B0503020102020204" pitchFamily="34" charset="0"/>
              <a:ea typeface="+mn-ea"/>
              <a:cs typeface="+mn-cs"/>
            </a:endParaRPr>
          </a:p>
        </p:txBody>
      </p:sp>
      <p:cxnSp>
        <p:nvCxnSpPr>
          <p:cNvPr id="3" name="Straight Connector 2"/>
          <p:cNvCxnSpPr/>
          <p:nvPr/>
        </p:nvCxnSpPr>
        <p:spPr>
          <a:xfrm>
            <a:off x="399393" y="5076496"/>
            <a:ext cx="835572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02460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94733-5AAB-5554-640E-09F646D1E89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30DE12ED-F7F5-9928-F09D-2D19EEE1A72C}"/>
              </a:ext>
            </a:extLst>
          </p:cNvPr>
          <p:cNvSpPr>
            <a:spLocks noGrp="1" noChangeArrowheads="1"/>
          </p:cNvSpPr>
          <p:nvPr>
            <p:ph type="title"/>
          </p:nvPr>
        </p:nvSpPr>
        <p:spPr>
          <a:xfrm>
            <a:off x="0" y="468367"/>
            <a:ext cx="9144000" cy="1067906"/>
          </a:xfrm>
        </p:spPr>
        <p:txBody>
          <a:bodyPr>
            <a:normAutofit/>
          </a:bodyPr>
          <a:lstStyle/>
          <a:p>
            <a:pPr algn="ctr"/>
            <a:r>
              <a:rPr lang="en-US" sz="3200" b="1">
                <a:latin typeface="Franklin Gothic Book"/>
              </a:rPr>
              <a:t>Victims Crisis Assistance &amp; Response Team</a:t>
            </a:r>
            <a:br>
              <a:rPr lang="en-US" sz="3200" b="1">
                <a:latin typeface="Franklin Gothic Book"/>
              </a:rPr>
            </a:br>
            <a:r>
              <a:rPr lang="en-US" sz="3700" b="1">
                <a:latin typeface="Franklin Gothic Book"/>
              </a:rPr>
              <a:t>(VCART)</a:t>
            </a:r>
          </a:p>
        </p:txBody>
      </p:sp>
      <p:sp>
        <p:nvSpPr>
          <p:cNvPr id="18435" name="Rectangle 3">
            <a:extLst>
              <a:ext uri="{FF2B5EF4-FFF2-40B4-BE49-F238E27FC236}">
                <a16:creationId xmlns:a16="http://schemas.microsoft.com/office/drawing/2014/main" id="{AA135431-3A55-D000-4062-DE907E7A3758}"/>
              </a:ext>
            </a:extLst>
          </p:cNvPr>
          <p:cNvSpPr>
            <a:spLocks noGrp="1" noChangeArrowheads="1"/>
          </p:cNvSpPr>
          <p:nvPr>
            <p:ph idx="1"/>
          </p:nvPr>
        </p:nvSpPr>
        <p:spPr>
          <a:xfrm>
            <a:off x="414488" y="1773936"/>
            <a:ext cx="8430768" cy="4149221"/>
          </a:xfrm>
        </p:spPr>
        <p:txBody>
          <a:bodyPr vert="horz" lIns="0" tIns="0" rIns="0" bIns="0" rtlCol="0" anchor="t">
            <a:noAutofit/>
          </a:bodyPr>
          <a:lstStyle/>
          <a:p>
            <a:pPr>
              <a:buClr>
                <a:srgbClr val="333F50"/>
              </a:buClr>
            </a:pPr>
            <a:r>
              <a:rPr lang="en-US" sz="2400" dirty="0">
                <a:latin typeface="Franklin Gothic Book"/>
                <a:ea typeface="+mn-lt"/>
                <a:cs typeface="+mn-lt"/>
              </a:rPr>
              <a:t>Join the team! Our next Basic VCART training is being held in Radford on July 10-12, 2024.</a:t>
            </a:r>
          </a:p>
          <a:p>
            <a:pPr>
              <a:buClr>
                <a:srgbClr val="333F50"/>
              </a:buClr>
            </a:pPr>
            <a:r>
              <a:rPr lang="en-US" sz="2400" dirty="0">
                <a:latin typeface="Franklin Gothic Book"/>
                <a:ea typeface="+mn-lt"/>
                <a:cs typeface="+mn-lt"/>
              </a:rPr>
              <a:t>Coming soon:</a:t>
            </a:r>
          </a:p>
          <a:p>
            <a:pPr lvl="1">
              <a:buClr>
                <a:srgbClr val="333F50"/>
              </a:buClr>
            </a:pPr>
            <a:r>
              <a:rPr lang="en-US" sz="2200" dirty="0">
                <a:latin typeface="Franklin Gothic Book"/>
                <a:ea typeface="+mn-lt"/>
                <a:cs typeface="+mn-lt"/>
              </a:rPr>
              <a:t>VCART Family Assistance Center (FAC) Planning Regional Workshops for VWP, emergency managers, CSBs, and other key agencies.</a:t>
            </a:r>
          </a:p>
          <a:p>
            <a:pPr lvl="1">
              <a:buClr>
                <a:srgbClr val="333F50"/>
              </a:buClr>
            </a:pPr>
            <a:r>
              <a:rPr lang="en-US" sz="2200" dirty="0">
                <a:latin typeface="Franklin Gothic Book"/>
                <a:ea typeface="+mn-lt"/>
                <a:cs typeface="+mn-lt"/>
              </a:rPr>
              <a:t>Advanced Crisis Response Team Training scheduled for September 9-11, 2024. More info to come...</a:t>
            </a:r>
          </a:p>
          <a:p>
            <a:pPr>
              <a:buClr>
                <a:srgbClr val="333F50"/>
              </a:buClr>
            </a:pPr>
            <a:r>
              <a:rPr lang="en-US" sz="2000" dirty="0">
                <a:latin typeface="Franklin Gothic Book"/>
                <a:ea typeface="+mn-lt"/>
                <a:cs typeface="+mn-lt"/>
              </a:rPr>
              <a:t>To request a training on VCART for your staff, contact Dawn Bush at </a:t>
            </a:r>
            <a:r>
              <a:rPr lang="en-US" sz="2000" dirty="0">
                <a:latin typeface="Franklin Gothic Book"/>
                <a:ea typeface="+mn-lt"/>
                <a:cs typeface="+mn-lt"/>
                <a:hlinkClick r:id="rId3"/>
              </a:rPr>
              <a:t>dawn.bush@dcjs.virginia.gov</a:t>
            </a:r>
            <a:r>
              <a:rPr lang="en-US" sz="2000" dirty="0">
                <a:latin typeface="Franklin Gothic Book"/>
                <a:ea typeface="+mn-lt"/>
                <a:cs typeface="+mn-lt"/>
              </a:rPr>
              <a:t>.</a:t>
            </a:r>
          </a:p>
          <a:p>
            <a:pPr>
              <a:buClr>
                <a:srgbClr val="333F50"/>
              </a:buClr>
            </a:pPr>
            <a:r>
              <a:rPr lang="en-US" sz="2000" dirty="0">
                <a:latin typeface="Franklin Gothic Book"/>
                <a:ea typeface="+mn-lt"/>
                <a:cs typeface="+mn-lt"/>
              </a:rPr>
              <a:t>To learn more about VCART and/or becoming a member, contact Andrew Kinch at </a:t>
            </a:r>
            <a:r>
              <a:rPr lang="en-US" sz="2000" dirty="0">
                <a:latin typeface="Franklin Gothic Book"/>
                <a:ea typeface="+mn-lt"/>
                <a:cs typeface="+mn-lt"/>
                <a:hlinkClick r:id="rId4"/>
              </a:rPr>
              <a:t>andrew.kinch@dcjs.virginia.gov</a:t>
            </a:r>
            <a:r>
              <a:rPr lang="en-US" sz="2000" dirty="0">
                <a:latin typeface="Franklin Gothic Book"/>
                <a:ea typeface="+mn-lt"/>
                <a:cs typeface="+mn-lt"/>
              </a:rPr>
              <a:t>.</a:t>
            </a:r>
            <a:endParaRPr lang="en-US" sz="2000" dirty="0">
              <a:latin typeface="Franklin Gothic Book"/>
            </a:endParaRPr>
          </a:p>
        </p:txBody>
      </p:sp>
    </p:spTree>
    <p:extLst>
      <p:ext uri="{BB962C8B-B14F-4D97-AF65-F5344CB8AC3E}">
        <p14:creationId xmlns:p14="http://schemas.microsoft.com/office/powerpoint/2010/main" val="38082227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9573-0C3F-9756-046B-8F50A9FB3060}"/>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999571B9-D27C-E15B-4FB8-7EA0644D7565}"/>
              </a:ext>
            </a:extLst>
          </p:cNvPr>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SDV Program Professional Standards </a:t>
            </a:r>
            <a:endParaRPr lang="en-US" sz="3800" b="1">
              <a:latin typeface="Franklin Gothic Book" panose="020B0503020102020204" pitchFamily="34" charset="0"/>
            </a:endParaRPr>
          </a:p>
        </p:txBody>
      </p:sp>
      <p:sp>
        <p:nvSpPr>
          <p:cNvPr id="18435" name="Rectangle 3">
            <a:extLst>
              <a:ext uri="{FF2B5EF4-FFF2-40B4-BE49-F238E27FC236}">
                <a16:creationId xmlns:a16="http://schemas.microsoft.com/office/drawing/2014/main" id="{B53F8902-DB8F-9CF2-4D65-7C5EA6AA95BA}"/>
              </a:ext>
            </a:extLst>
          </p:cNvPr>
          <p:cNvSpPr>
            <a:spLocks noGrp="1" noChangeArrowheads="1"/>
          </p:cNvSpPr>
          <p:nvPr>
            <p:ph idx="1"/>
          </p:nvPr>
        </p:nvSpPr>
        <p:spPr>
          <a:xfrm>
            <a:off x="436582" y="1728216"/>
            <a:ext cx="8502216" cy="4129376"/>
          </a:xfrm>
        </p:spPr>
        <p:txBody>
          <a:bodyPr vert="horz" lIns="0" tIns="0" rIns="0" bIns="0" rtlCol="0" anchor="t">
            <a:noAutofit/>
          </a:bodyPr>
          <a:lstStyle/>
          <a:p>
            <a:pPr>
              <a:spcBef>
                <a:spcPts val="800"/>
              </a:spcBef>
            </a:pPr>
            <a:r>
              <a:rPr lang="en-US" sz="2600" dirty="0">
                <a:latin typeface="Franklin Gothic Book"/>
              </a:rPr>
              <a:t>The Professional Standards Committee met on 2/14/24 to continue the process of revising the Professional Standards. It is anticipated that the revised Manual will be finalized at the next meeting scheduled for 5/8/24.</a:t>
            </a:r>
            <a:endParaRPr lang="en-US" sz="2600" dirty="0">
              <a:latin typeface="Franklin Gothic Book"/>
              <a:cs typeface="Calibri"/>
            </a:endParaRPr>
          </a:p>
          <a:p>
            <a:pPr>
              <a:spcBef>
                <a:spcPts val="800"/>
              </a:spcBef>
              <a:buClr>
                <a:srgbClr val="333F50"/>
              </a:buClr>
            </a:pPr>
            <a:r>
              <a:rPr lang="en-US" sz="2600" dirty="0">
                <a:latin typeface="Franklin Gothic Book"/>
              </a:rPr>
              <a:t>The Professional Standard Team expects to hold information sessions regarding the revised Standards and the Guidelines for Processes and Procedures in July.</a:t>
            </a:r>
            <a:endParaRPr lang="en-US" sz="2600" dirty="0">
              <a:latin typeface="Franklin Gothic Book"/>
              <a:cs typeface="Calibri"/>
            </a:endParaRPr>
          </a:p>
          <a:p>
            <a:pPr>
              <a:spcBef>
                <a:spcPts val="800"/>
              </a:spcBef>
              <a:buClr>
                <a:srgbClr val="333F50"/>
              </a:buClr>
            </a:pPr>
            <a:r>
              <a:rPr lang="en-US" sz="2600" dirty="0">
                <a:latin typeface="Franklin Gothic Book"/>
              </a:rPr>
              <a:t>The Team is currently evaluating seven agencies for accreditation.</a:t>
            </a:r>
          </a:p>
        </p:txBody>
      </p:sp>
    </p:spTree>
    <p:extLst>
      <p:ext uri="{BB962C8B-B14F-4D97-AF65-F5344CB8AC3E}">
        <p14:creationId xmlns:p14="http://schemas.microsoft.com/office/powerpoint/2010/main" val="3875101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0692-7CBC-467F-7A65-242406DE7201}"/>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D00402B2-8629-3105-54ED-FAC4C2D1834D}"/>
              </a:ext>
            </a:extLst>
          </p:cNvPr>
          <p:cNvSpPr>
            <a:spLocks noGrp="1" noChangeArrowheads="1"/>
          </p:cNvSpPr>
          <p:nvPr>
            <p:ph type="title"/>
          </p:nvPr>
        </p:nvSpPr>
        <p:spPr>
          <a:xfrm>
            <a:off x="0" y="468367"/>
            <a:ext cx="9144000" cy="1067906"/>
          </a:xfrm>
        </p:spPr>
        <p:txBody>
          <a:bodyPr>
            <a:normAutofit/>
          </a:bodyPr>
          <a:lstStyle/>
          <a:p>
            <a:pPr algn="ctr"/>
            <a:r>
              <a:rPr lang="en-US" sz="3600" b="1">
                <a:latin typeface="Franklin Gothic Book"/>
              </a:rPr>
              <a:t>State Trafficking Response Team</a:t>
            </a:r>
          </a:p>
        </p:txBody>
      </p:sp>
      <p:sp>
        <p:nvSpPr>
          <p:cNvPr id="18435" name="Rectangle 3">
            <a:extLst>
              <a:ext uri="{FF2B5EF4-FFF2-40B4-BE49-F238E27FC236}">
                <a16:creationId xmlns:a16="http://schemas.microsoft.com/office/drawing/2014/main" id="{40313473-5E2E-4884-B6B3-AE9A50500EF0}"/>
              </a:ext>
            </a:extLst>
          </p:cNvPr>
          <p:cNvSpPr>
            <a:spLocks noGrp="1" noChangeArrowheads="1"/>
          </p:cNvSpPr>
          <p:nvPr>
            <p:ph idx="1"/>
          </p:nvPr>
        </p:nvSpPr>
        <p:spPr>
          <a:xfrm>
            <a:off x="414488" y="1647870"/>
            <a:ext cx="8430768" cy="4275287"/>
          </a:xfrm>
        </p:spPr>
        <p:txBody>
          <a:bodyPr vert="horz" lIns="0" tIns="0" rIns="0" bIns="0" rtlCol="0" anchor="t">
            <a:noAutofit/>
          </a:bodyPr>
          <a:lstStyle/>
          <a:p>
            <a:pPr marL="0" indent="0">
              <a:buClr>
                <a:srgbClr val="333F50"/>
              </a:buClr>
              <a:buNone/>
            </a:pPr>
            <a:r>
              <a:rPr lang="en-US">
                <a:latin typeface="Franklin Gothic Book"/>
                <a:cs typeface="Calibri"/>
              </a:rPr>
              <a:t>Upcoming In-Person Training</a:t>
            </a:r>
          </a:p>
          <a:p>
            <a:pPr>
              <a:buClr>
                <a:srgbClr val="333F50"/>
              </a:buClr>
            </a:pPr>
            <a:r>
              <a:rPr lang="en-US" sz="2400">
                <a:latin typeface="Franklin Gothic Book"/>
                <a:cs typeface="Calibri"/>
              </a:rPr>
              <a:t>Sexual Exploitation Treatment and Training Services (SETTS) </a:t>
            </a:r>
          </a:p>
          <a:p>
            <a:pPr lvl="1">
              <a:buClr>
                <a:srgbClr val="333F50"/>
              </a:buClr>
              <a:buFont typeface="Calibri" panose="020B0604020202020204" pitchFamily="34" charset="0"/>
              <a:buChar char="‒"/>
            </a:pPr>
            <a:r>
              <a:rPr lang="en-US" sz="2000">
                <a:latin typeface="Franklin Gothic Book"/>
                <a:cs typeface="Calibri"/>
              </a:rPr>
              <a:t>April 22–26 in Richmond</a:t>
            </a:r>
          </a:p>
          <a:p>
            <a:pPr marL="457200" lvl="1" indent="0">
              <a:buClr>
                <a:srgbClr val="333F50"/>
              </a:buClr>
              <a:buNone/>
            </a:pPr>
            <a:endParaRPr lang="en-US" sz="2000">
              <a:latin typeface="Franklin Gothic Book"/>
              <a:cs typeface="Calibri"/>
            </a:endParaRPr>
          </a:p>
          <a:p>
            <a:pPr>
              <a:buClr>
                <a:srgbClr val="333F50"/>
              </a:buClr>
            </a:pPr>
            <a:r>
              <a:rPr lang="en-US" sz="2400">
                <a:latin typeface="Franklin Gothic Book"/>
                <a:cs typeface="Calibri"/>
              </a:rPr>
              <a:t>Human Trafficking Victim Identification for Law Enforcement</a:t>
            </a:r>
          </a:p>
          <a:p>
            <a:pPr lvl="1">
              <a:buClr>
                <a:srgbClr val="333F50"/>
              </a:buClr>
            </a:pPr>
            <a:r>
              <a:rPr lang="en-US" sz="2000">
                <a:latin typeface="Franklin Gothic Book"/>
                <a:cs typeface="Calibri"/>
              </a:rPr>
              <a:t>May 22 in Fredericksburg </a:t>
            </a:r>
          </a:p>
          <a:p>
            <a:pPr lvl="1">
              <a:buClr>
                <a:srgbClr val="333F50"/>
              </a:buClr>
            </a:pPr>
            <a:r>
              <a:rPr lang="en-US" sz="2000">
                <a:latin typeface="Franklin Gothic Book"/>
                <a:cs typeface="Calibri"/>
              </a:rPr>
              <a:t>May 23 in Ashburn </a:t>
            </a:r>
          </a:p>
          <a:p>
            <a:pPr marL="457200" lvl="1" indent="0">
              <a:buClr>
                <a:srgbClr val="333F50"/>
              </a:buClr>
              <a:buNone/>
            </a:pPr>
            <a:endParaRPr lang="en-US" sz="2000">
              <a:latin typeface="Franklin Gothic Book"/>
              <a:cs typeface="Calibri"/>
            </a:endParaRPr>
          </a:p>
          <a:p>
            <a:pPr>
              <a:buClr>
                <a:srgbClr val="333F50"/>
              </a:buClr>
            </a:pPr>
            <a:r>
              <a:rPr lang="en-US" sz="2400">
                <a:latin typeface="Franklin Gothic Book"/>
                <a:cs typeface="Calibri"/>
              </a:rPr>
              <a:t>Human Trafficking Investigations and Prosecutions </a:t>
            </a:r>
            <a:endParaRPr lang="en-US"/>
          </a:p>
          <a:p>
            <a:pPr lvl="1">
              <a:buClr>
                <a:srgbClr val="333F50"/>
              </a:buClr>
            </a:pPr>
            <a:r>
              <a:rPr lang="en-US" sz="2000">
                <a:latin typeface="Franklin Gothic Book"/>
                <a:cs typeface="Calibri"/>
              </a:rPr>
              <a:t>April 29–30 in Williamsburg </a:t>
            </a:r>
          </a:p>
          <a:p>
            <a:pPr>
              <a:buClr>
                <a:srgbClr val="333F50"/>
              </a:buClr>
            </a:pPr>
            <a:endParaRPr lang="en-US" sz="2400">
              <a:latin typeface="Franklin Gothic Book"/>
              <a:cs typeface="Calibri"/>
            </a:endParaRPr>
          </a:p>
        </p:txBody>
      </p:sp>
    </p:spTree>
    <p:extLst>
      <p:ext uri="{BB962C8B-B14F-4D97-AF65-F5344CB8AC3E}">
        <p14:creationId xmlns:p14="http://schemas.microsoft.com/office/powerpoint/2010/main" val="11378807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4C6CF-E4C7-7711-3A89-287C711B78D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A2B134C-27A7-C959-7067-77B70549E6FA}"/>
              </a:ext>
            </a:extLst>
          </p:cNvPr>
          <p:cNvSpPr>
            <a:spLocks noGrp="1" noChangeArrowheads="1"/>
          </p:cNvSpPr>
          <p:nvPr>
            <p:ph type="title"/>
          </p:nvPr>
        </p:nvSpPr>
        <p:spPr>
          <a:xfrm>
            <a:off x="0" y="468367"/>
            <a:ext cx="9144000" cy="1067906"/>
          </a:xfrm>
        </p:spPr>
        <p:txBody>
          <a:bodyPr>
            <a:normAutofit/>
          </a:bodyPr>
          <a:lstStyle/>
          <a:p>
            <a:pPr algn="ctr"/>
            <a:r>
              <a:rPr lang="en-US" sz="3600" b="1" dirty="0">
                <a:latin typeface="Franklin Gothic Book"/>
              </a:rPr>
              <a:t>TRI-SAVI Training</a:t>
            </a:r>
          </a:p>
        </p:txBody>
      </p:sp>
      <p:sp>
        <p:nvSpPr>
          <p:cNvPr id="18435" name="Rectangle 3">
            <a:extLst>
              <a:ext uri="{FF2B5EF4-FFF2-40B4-BE49-F238E27FC236}">
                <a16:creationId xmlns:a16="http://schemas.microsoft.com/office/drawing/2014/main" id="{F5ECB412-C68E-9120-E583-FCAE7710FF35}"/>
              </a:ext>
            </a:extLst>
          </p:cNvPr>
          <p:cNvSpPr>
            <a:spLocks noGrp="1" noChangeArrowheads="1"/>
          </p:cNvSpPr>
          <p:nvPr>
            <p:ph idx="1"/>
          </p:nvPr>
        </p:nvSpPr>
        <p:spPr>
          <a:xfrm>
            <a:off x="356616" y="1645920"/>
            <a:ext cx="8430768" cy="4370832"/>
          </a:xfrm>
        </p:spPr>
        <p:txBody>
          <a:bodyPr vert="horz" lIns="0" tIns="0" rIns="0" bIns="0" rtlCol="0" anchor="t">
            <a:noAutofit/>
          </a:bodyPr>
          <a:lstStyle/>
          <a:p>
            <a:pPr marL="0" indent="0" algn="ctr">
              <a:buClr>
                <a:srgbClr val="333F50"/>
              </a:buClr>
              <a:buNone/>
            </a:pPr>
            <a:r>
              <a:rPr lang="en-US" dirty="0">
                <a:latin typeface="Franklin Gothic Book"/>
                <a:cs typeface="Calibri"/>
              </a:rPr>
              <a:t>Trauma-Responsive Investigations and Sexual Assault Victim Interviews (TRI-SAVI)</a:t>
            </a:r>
          </a:p>
          <a:p>
            <a:pPr marL="0" indent="0" algn="ctr">
              <a:buClr>
                <a:srgbClr val="333F50"/>
              </a:buClr>
              <a:buNone/>
            </a:pPr>
            <a:endParaRPr lang="en-US" dirty="0">
              <a:latin typeface="Franklin Gothic Book"/>
              <a:cs typeface="Calibri"/>
            </a:endParaRPr>
          </a:p>
          <a:p>
            <a:pPr marL="0" indent="0" algn="ctr">
              <a:buClr>
                <a:srgbClr val="333F50"/>
              </a:buClr>
              <a:buNone/>
            </a:pPr>
            <a:r>
              <a:rPr lang="en-US" b="1" dirty="0">
                <a:latin typeface="Franklin Gothic Book"/>
                <a:cs typeface="Calibri"/>
              </a:rPr>
              <a:t>June 25 – 28, 2024</a:t>
            </a:r>
          </a:p>
          <a:p>
            <a:pPr marL="0" indent="0" algn="ctr">
              <a:buClr>
                <a:srgbClr val="333F50"/>
              </a:buClr>
              <a:buNone/>
            </a:pPr>
            <a:r>
              <a:rPr lang="en-US" b="1" dirty="0">
                <a:latin typeface="Franklin Gothic Book"/>
                <a:cs typeface="Calibri"/>
              </a:rPr>
              <a:t>Alexandria, VA</a:t>
            </a:r>
          </a:p>
          <a:p>
            <a:pPr marL="0" indent="0" algn="ctr">
              <a:buClr>
                <a:srgbClr val="333F50"/>
              </a:buClr>
              <a:buNone/>
            </a:pPr>
            <a:endParaRPr lang="en-US" sz="2400" dirty="0">
              <a:latin typeface="Franklin Gothic Book"/>
              <a:cs typeface="Calibri"/>
            </a:endParaRPr>
          </a:p>
          <a:p>
            <a:pPr marL="0" indent="0" algn="ctr">
              <a:buClr>
                <a:srgbClr val="333F50"/>
              </a:buClr>
              <a:buNone/>
            </a:pPr>
            <a:r>
              <a:rPr lang="en-US" sz="2600" dirty="0">
                <a:latin typeface="Franklin Gothic Book"/>
                <a:cs typeface="Calibri"/>
              </a:rPr>
              <a:t>A 4-day intensive course for law enforcement officers, prosecutors, and victim advocates to enhance investigations and prosecutions of adult sexual assault.</a:t>
            </a:r>
          </a:p>
          <a:p>
            <a:pPr marL="0" indent="0" algn="ctr">
              <a:buClr>
                <a:srgbClr val="333F50"/>
              </a:buClr>
              <a:buNone/>
            </a:pPr>
            <a:r>
              <a:rPr lang="en-US" sz="1400" dirty="0">
                <a:latin typeface="Franklin Gothic Book"/>
                <a:cs typeface="Calibri"/>
                <a:hlinkClick r:id="rId3"/>
              </a:rPr>
              <a:t>https://www.dcjs.virginia.gov/training-events/trauma-responsive-investigations-and-sexual-assault-6</a:t>
            </a:r>
            <a:endParaRPr lang="en-US" sz="1400" dirty="0">
              <a:latin typeface="Franklin Gothic Book"/>
              <a:cs typeface="Calibri"/>
            </a:endParaRPr>
          </a:p>
        </p:txBody>
      </p:sp>
    </p:spTree>
    <p:extLst>
      <p:ext uri="{BB962C8B-B14F-4D97-AF65-F5344CB8AC3E}">
        <p14:creationId xmlns:p14="http://schemas.microsoft.com/office/powerpoint/2010/main" val="42190998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8D8F-966C-9A71-F42C-2352F1717407}"/>
              </a:ext>
            </a:extLst>
          </p:cNvPr>
          <p:cNvSpPr>
            <a:spLocks noGrp="1"/>
          </p:cNvSpPr>
          <p:nvPr>
            <p:ph type="title"/>
          </p:nvPr>
        </p:nvSpPr>
        <p:spPr/>
        <p:txBody>
          <a:bodyPr/>
          <a:lstStyle/>
          <a:p>
            <a:pPr algn="ctr"/>
            <a:r>
              <a:rPr lang="en-US" sz="3800" b="1" dirty="0">
                <a:latin typeface="Franklin Gothic Book"/>
              </a:rPr>
              <a:t>DCJS is Hiring!</a:t>
            </a:r>
          </a:p>
        </p:txBody>
      </p:sp>
      <p:sp>
        <p:nvSpPr>
          <p:cNvPr id="3" name="Content Placeholder 2">
            <a:extLst>
              <a:ext uri="{FF2B5EF4-FFF2-40B4-BE49-F238E27FC236}">
                <a16:creationId xmlns:a16="http://schemas.microsoft.com/office/drawing/2014/main" id="{AD49F992-642A-C4E3-C7A8-0F52630E7F5A}"/>
              </a:ext>
            </a:extLst>
          </p:cNvPr>
          <p:cNvSpPr>
            <a:spLocks noGrp="1"/>
          </p:cNvSpPr>
          <p:nvPr>
            <p:ph idx="1"/>
          </p:nvPr>
        </p:nvSpPr>
        <p:spPr>
          <a:xfrm>
            <a:off x="658368" y="2075688"/>
            <a:ext cx="7827264" cy="4064698"/>
          </a:xfrm>
        </p:spPr>
        <p:txBody>
          <a:bodyPr vert="horz" lIns="0" tIns="0" rIns="0" bIns="0" rtlCol="0" anchor="t">
            <a:noAutofit/>
          </a:bodyPr>
          <a:lstStyle/>
          <a:p>
            <a:pPr marL="0" indent="0" algn="ctr">
              <a:buNone/>
            </a:pPr>
            <a:r>
              <a:rPr lang="en-US" sz="3000" dirty="0">
                <a:latin typeface="Franklin Gothic Book"/>
                <a:cs typeface="Calibri"/>
              </a:rPr>
              <a:t>Our DCJS Grants Management Team is hiring.</a:t>
            </a:r>
          </a:p>
          <a:p>
            <a:pPr marL="0" indent="0" algn="ctr">
              <a:buNone/>
            </a:pPr>
            <a:r>
              <a:rPr lang="en-US" sz="3000" dirty="0">
                <a:latin typeface="Franklin Gothic Book"/>
                <a:cs typeface="Calibri"/>
              </a:rPr>
              <a:t>Please spread the word!</a:t>
            </a:r>
          </a:p>
          <a:p>
            <a:pPr marL="0" indent="0" algn="ctr">
              <a:buNone/>
            </a:pPr>
            <a:endParaRPr lang="en-US" sz="3000" dirty="0">
              <a:latin typeface="Franklin Gothic Book"/>
              <a:cs typeface="Calibri"/>
            </a:endParaRPr>
          </a:p>
          <a:p>
            <a:pPr marL="0" indent="0" algn="ctr">
              <a:buNone/>
            </a:pPr>
            <a:r>
              <a:rPr lang="en-US" sz="3600" b="1" dirty="0">
                <a:latin typeface="Franklin Gothic Book"/>
                <a:cs typeface="Calibri"/>
              </a:rPr>
              <a:t>Grants Administration Manager</a:t>
            </a:r>
          </a:p>
          <a:p>
            <a:pPr marL="0" indent="0" algn="ctr">
              <a:buNone/>
            </a:pPr>
            <a:endParaRPr lang="en-US" sz="3000" dirty="0">
              <a:latin typeface="Franklin Gothic Book"/>
              <a:cs typeface="Calibri"/>
            </a:endParaRPr>
          </a:p>
          <a:p>
            <a:pPr marL="0" indent="0" algn="ctr">
              <a:buNone/>
            </a:pPr>
            <a:r>
              <a:rPr lang="en-US" sz="1400" dirty="0">
                <a:latin typeface="Franklin Gothic Book"/>
                <a:cs typeface="Calibri"/>
                <a:hlinkClick r:id="rId2"/>
              </a:rPr>
              <a:t>https://www.jobs.virginia.gov/jobs/grants-administration-manager-richmond-virginia-united-states</a:t>
            </a:r>
            <a:endParaRPr lang="en-US" sz="1400" dirty="0">
              <a:latin typeface="Franklin Gothic Book"/>
              <a:cs typeface="Calibri"/>
            </a:endParaRPr>
          </a:p>
        </p:txBody>
      </p:sp>
    </p:spTree>
    <p:extLst>
      <p:ext uri="{BB962C8B-B14F-4D97-AF65-F5344CB8AC3E}">
        <p14:creationId xmlns:p14="http://schemas.microsoft.com/office/powerpoint/2010/main" val="9665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739AD-028C-5EE0-5318-C62260E4A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361C94-701B-7837-7E42-ACEE321D5964}"/>
              </a:ext>
            </a:extLst>
          </p:cNvPr>
          <p:cNvSpPr>
            <a:spLocks noGrp="1"/>
          </p:cNvSpPr>
          <p:nvPr>
            <p:ph type="title"/>
          </p:nvPr>
        </p:nvSpPr>
        <p:spPr>
          <a:xfrm>
            <a:off x="0" y="838200"/>
            <a:ext cx="9144000" cy="3733800"/>
          </a:xfrm>
        </p:spPr>
        <p:txBody>
          <a:bodyPr>
            <a:normAutofit/>
          </a:bodyPr>
          <a:lstStyle/>
          <a:p>
            <a:pPr algn="ctr">
              <a:defRPr/>
            </a:pPr>
            <a:r>
              <a:rPr lang="en-US" sz="4400" b="1">
                <a:solidFill>
                  <a:schemeClr val="accent5">
                    <a:lumMod val="50000"/>
                  </a:schemeClr>
                </a:solidFill>
                <a:latin typeface="Franklin Gothic Book" panose="020B0503020102020204" pitchFamily="34" charset="0"/>
              </a:rPr>
              <a:t>Questions?</a:t>
            </a:r>
            <a:br>
              <a:rPr lang="en-US" b="1">
                <a:solidFill>
                  <a:schemeClr val="accent5">
                    <a:lumMod val="50000"/>
                  </a:schemeClr>
                </a:solidFill>
                <a:latin typeface="Franklin Gothic Book" panose="020B0503020102020204" pitchFamily="34" charset="0"/>
              </a:rPr>
            </a:br>
            <a:br>
              <a:rPr lang="en-US">
                <a:solidFill>
                  <a:srgbClr val="00B0F0"/>
                </a:solidFill>
                <a:latin typeface="Franklin Gothic Book" panose="020B0503020102020204" pitchFamily="34" charset="0"/>
              </a:rPr>
            </a:br>
            <a:br>
              <a:rPr lang="en-US">
                <a:solidFill>
                  <a:srgbClr val="00B0F0"/>
                </a:solidFill>
              </a:rPr>
            </a:br>
            <a:endParaRPr lang="en-US" sz="2800" i="1">
              <a:solidFill>
                <a:srgbClr val="00B0F0"/>
              </a:solidFill>
            </a:endParaRPr>
          </a:p>
        </p:txBody>
      </p:sp>
      <p:pic>
        <p:nvPicPr>
          <p:cNvPr id="1026" name="Picture 2">
            <a:extLst>
              <a:ext uri="{FF2B5EF4-FFF2-40B4-BE49-F238E27FC236}">
                <a16:creationId xmlns:a16="http://schemas.microsoft.com/office/drawing/2014/main" id="{54AC5554-57FF-C7B0-74B7-9CCFD19C2D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523068"/>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18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2441448"/>
            <a:ext cx="9144000" cy="2393312"/>
          </a:xfrm>
        </p:spPr>
        <p:txBody>
          <a:bodyPr vert="horz" lIns="0" tIns="0" rIns="0" bIns="0" rtlCol="0" anchor="t">
            <a:normAutofit/>
          </a:bodyPr>
          <a:lstStyle/>
          <a:p>
            <a:pPr marL="0" indent="0" algn="ctr">
              <a:buNone/>
            </a:pPr>
            <a:r>
              <a:rPr lang="en-US" sz="4400" b="1" dirty="0">
                <a:solidFill>
                  <a:schemeClr val="accent1">
                    <a:lumMod val="50000"/>
                  </a:schemeClr>
                </a:solidFill>
                <a:latin typeface="Franklin Gothic Book"/>
              </a:rPr>
              <a:t>Victims Services</a:t>
            </a:r>
          </a:p>
          <a:p>
            <a:pPr marL="0" indent="0" algn="ctr">
              <a:buNone/>
            </a:pPr>
            <a:r>
              <a:rPr lang="en-US" sz="4400" b="1" dirty="0">
                <a:solidFill>
                  <a:schemeClr val="accent1">
                    <a:lumMod val="50000"/>
                  </a:schemeClr>
                </a:solidFill>
                <a:latin typeface="Franklin Gothic Book"/>
              </a:rPr>
              <a:t>Grant Management Reminders</a:t>
            </a:r>
            <a:endParaRPr lang="en-US" sz="4400" dirty="0">
              <a:solidFill>
                <a:schemeClr val="accent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15587546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ED3A4-CB74-0CA4-C22A-C5147640C0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E6E7C-CBFE-B2DA-14AC-ECC7459BF460}"/>
              </a:ext>
            </a:extLst>
          </p:cNvPr>
          <p:cNvSpPr>
            <a:spLocks noGrp="1"/>
          </p:cNvSpPr>
          <p:nvPr>
            <p:ph type="title"/>
          </p:nvPr>
        </p:nvSpPr>
        <p:spPr/>
        <p:txBody>
          <a:bodyPr/>
          <a:lstStyle/>
          <a:p>
            <a:pPr algn="ctr"/>
            <a:r>
              <a:rPr lang="en-US" sz="3800" b="1">
                <a:latin typeface="Franklin Gothic Book"/>
              </a:rPr>
              <a:t>Grant Management</a:t>
            </a:r>
          </a:p>
        </p:txBody>
      </p:sp>
      <p:sp>
        <p:nvSpPr>
          <p:cNvPr id="3" name="Content Placeholder 2">
            <a:extLst>
              <a:ext uri="{FF2B5EF4-FFF2-40B4-BE49-F238E27FC236}">
                <a16:creationId xmlns:a16="http://schemas.microsoft.com/office/drawing/2014/main" id="{77F1EA8F-8665-182F-1DB8-535F0FBC45CE}"/>
              </a:ext>
            </a:extLst>
          </p:cNvPr>
          <p:cNvSpPr>
            <a:spLocks noGrp="1"/>
          </p:cNvSpPr>
          <p:nvPr>
            <p:ph idx="1"/>
          </p:nvPr>
        </p:nvSpPr>
        <p:spPr>
          <a:xfrm>
            <a:off x="658368" y="2340864"/>
            <a:ext cx="7827264" cy="3799522"/>
          </a:xfrm>
        </p:spPr>
        <p:txBody>
          <a:bodyPr vert="horz" lIns="0" tIns="0" rIns="0" bIns="0" rtlCol="0" anchor="t">
            <a:noAutofit/>
          </a:bodyPr>
          <a:lstStyle/>
          <a:p>
            <a:pPr marL="0" indent="0" algn="ctr">
              <a:buNone/>
            </a:pPr>
            <a:r>
              <a:rPr lang="en-US" sz="3000">
                <a:latin typeface="Franklin Gothic Book"/>
                <a:cs typeface="Calibri"/>
              </a:rPr>
              <a:t>Successful grant management begins and ends with a firm understanding of the grant requirements and the ability to demonstrate compliance with those requirements.</a:t>
            </a:r>
          </a:p>
        </p:txBody>
      </p:sp>
    </p:spTree>
    <p:extLst>
      <p:ext uri="{BB962C8B-B14F-4D97-AF65-F5344CB8AC3E}">
        <p14:creationId xmlns:p14="http://schemas.microsoft.com/office/powerpoint/2010/main" val="3790441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8D8F-966C-9A71-F42C-2352F1717407}"/>
              </a:ext>
            </a:extLst>
          </p:cNvPr>
          <p:cNvSpPr>
            <a:spLocks noGrp="1"/>
          </p:cNvSpPr>
          <p:nvPr>
            <p:ph type="title"/>
          </p:nvPr>
        </p:nvSpPr>
        <p:spPr/>
        <p:txBody>
          <a:bodyPr/>
          <a:lstStyle/>
          <a:p>
            <a:pPr algn="ctr"/>
            <a:r>
              <a:rPr lang="en-US" sz="3800" b="1" dirty="0">
                <a:latin typeface="Franklin Gothic Book"/>
              </a:rPr>
              <a:t>OGMS Reminders</a:t>
            </a:r>
          </a:p>
        </p:txBody>
      </p:sp>
      <p:sp>
        <p:nvSpPr>
          <p:cNvPr id="3" name="Content Placeholder 2">
            <a:extLst>
              <a:ext uri="{FF2B5EF4-FFF2-40B4-BE49-F238E27FC236}">
                <a16:creationId xmlns:a16="http://schemas.microsoft.com/office/drawing/2014/main" id="{AD49F992-642A-C4E3-C7A8-0F52630E7F5A}"/>
              </a:ext>
            </a:extLst>
          </p:cNvPr>
          <p:cNvSpPr>
            <a:spLocks noGrp="1"/>
          </p:cNvSpPr>
          <p:nvPr>
            <p:ph idx="1"/>
          </p:nvPr>
        </p:nvSpPr>
        <p:spPr>
          <a:xfrm>
            <a:off x="513708" y="1523554"/>
            <a:ext cx="8229600" cy="4247579"/>
          </a:xfrm>
        </p:spPr>
        <p:txBody>
          <a:bodyPr vert="horz" lIns="0" tIns="0" rIns="0" bIns="0" rtlCol="0" anchor="t">
            <a:noAutofit/>
          </a:bodyPr>
          <a:lstStyle/>
          <a:p>
            <a:r>
              <a:rPr lang="en-US" dirty="0">
                <a:latin typeface="Franklin Gothic Book"/>
                <a:cs typeface="Calibri"/>
              </a:rPr>
              <a:t>Registration</a:t>
            </a:r>
          </a:p>
          <a:p>
            <a:pPr>
              <a:buClr>
                <a:srgbClr val="333F50"/>
              </a:buClr>
            </a:pPr>
            <a:r>
              <a:rPr lang="en-US" dirty="0">
                <a:latin typeface="Franklin Gothic Book"/>
                <a:cs typeface="Calibri"/>
              </a:rPr>
              <a:t>Dashboard Alerts</a:t>
            </a:r>
          </a:p>
          <a:p>
            <a:pPr lvl="1">
              <a:buClr>
                <a:srgbClr val="333F50"/>
              </a:buClr>
            </a:pPr>
            <a:r>
              <a:rPr lang="en-US" dirty="0">
                <a:latin typeface="Franklin Gothic Book"/>
                <a:cs typeface="Calibri"/>
              </a:rPr>
              <a:t>Add to your Safe Sender List: </a:t>
            </a:r>
            <a:r>
              <a:rPr lang="en-US" dirty="0">
                <a:latin typeface="Franklin Gothic Book"/>
                <a:cs typeface="Calibri"/>
                <a:hlinkClick r:id="rId2"/>
              </a:rPr>
              <a:t>VAgrantsDCJS@mail.webgrantscloud.com</a:t>
            </a:r>
            <a:r>
              <a:rPr lang="en-US" dirty="0">
                <a:latin typeface="Franklin Gothic Book"/>
                <a:cs typeface="Calibri"/>
              </a:rPr>
              <a:t> </a:t>
            </a:r>
          </a:p>
          <a:p>
            <a:pPr lvl="1">
              <a:buClr>
                <a:srgbClr val="333F50"/>
              </a:buClr>
            </a:pPr>
            <a:r>
              <a:rPr lang="en-US" dirty="0">
                <a:latin typeface="Franklin Gothic Book"/>
                <a:cs typeface="Calibri"/>
              </a:rPr>
              <a:t>Check Alert History </a:t>
            </a:r>
          </a:p>
          <a:p>
            <a:pPr>
              <a:buClr>
                <a:srgbClr val="333F50"/>
              </a:buClr>
            </a:pPr>
            <a:r>
              <a:rPr lang="en-US" dirty="0">
                <a:latin typeface="Franklin Gothic Book"/>
                <a:cs typeface="Calibri"/>
              </a:rPr>
              <a:t>Grant Components</a:t>
            </a:r>
          </a:p>
          <a:p>
            <a:pPr>
              <a:buClr>
                <a:srgbClr val="333F50"/>
              </a:buClr>
            </a:pPr>
            <a:r>
              <a:rPr lang="en-US" dirty="0">
                <a:latin typeface="Franklin Gothic Book"/>
                <a:cs typeface="Calibri"/>
              </a:rPr>
              <a:t>Technical Assistance:  </a:t>
            </a:r>
            <a:r>
              <a:rPr lang="en-US" dirty="0">
                <a:latin typeface="Franklin Gothic Book"/>
                <a:cs typeface="Calibri"/>
                <a:hlinkClick r:id="rId3"/>
              </a:rPr>
              <a:t>ogmssupport@dcjs.virginia.gov</a:t>
            </a:r>
            <a:endParaRPr lang="en-US" dirty="0">
              <a:latin typeface="Franklin Gothic Book"/>
              <a:cs typeface="Calibri"/>
            </a:endParaRPr>
          </a:p>
          <a:p>
            <a:pPr>
              <a:buClr>
                <a:srgbClr val="333F50"/>
              </a:buClr>
            </a:pPr>
            <a:r>
              <a:rPr lang="en-US" dirty="0">
                <a:latin typeface="Franklin Gothic Book"/>
                <a:cs typeface="Calibri"/>
              </a:rPr>
              <a:t>Resources:  </a:t>
            </a:r>
            <a:r>
              <a:rPr lang="en-US" sz="2500" dirty="0">
                <a:latin typeface="Franklin Gothic Book" panose="020B0503020102020204" pitchFamily="34" charset="0"/>
                <a:ea typeface="+mn-lt"/>
                <a:cs typeface="+mn-lt"/>
                <a:hlinkClick r:id="rId4"/>
              </a:rPr>
              <a:t>OGMS Training &amp; Resources | Virginia Department of Criminal Justice Services</a:t>
            </a:r>
            <a:endParaRPr lang="en-US" sz="2500" dirty="0">
              <a:latin typeface="Franklin Gothic Book" panose="020B0503020102020204" pitchFamily="34" charset="0"/>
              <a:cs typeface="Calibri"/>
            </a:endParaRPr>
          </a:p>
          <a:p>
            <a:pPr>
              <a:buClr>
                <a:srgbClr val="333F50"/>
              </a:buClr>
            </a:pPr>
            <a:endParaRPr lang="en-US" dirty="0">
              <a:latin typeface="Franklin Gothic Book"/>
              <a:cs typeface="Calibri"/>
            </a:endParaRPr>
          </a:p>
        </p:txBody>
      </p:sp>
    </p:spTree>
    <p:extLst>
      <p:ext uri="{BB962C8B-B14F-4D97-AF65-F5344CB8AC3E}">
        <p14:creationId xmlns:p14="http://schemas.microsoft.com/office/powerpoint/2010/main" val="192410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8D8F-966C-9A71-F42C-2352F1717407}"/>
              </a:ext>
            </a:extLst>
          </p:cNvPr>
          <p:cNvSpPr>
            <a:spLocks noGrp="1"/>
          </p:cNvSpPr>
          <p:nvPr>
            <p:ph type="title"/>
          </p:nvPr>
        </p:nvSpPr>
        <p:spPr/>
        <p:txBody>
          <a:bodyPr/>
          <a:lstStyle/>
          <a:p>
            <a:pPr algn="ctr"/>
            <a:r>
              <a:rPr lang="en-US" sz="3800" b="1" dirty="0">
                <a:latin typeface="Franklin Gothic Book"/>
              </a:rPr>
              <a:t>OGMS Grant Components</a:t>
            </a:r>
          </a:p>
        </p:txBody>
      </p:sp>
      <p:sp>
        <p:nvSpPr>
          <p:cNvPr id="3" name="Content Placeholder 2">
            <a:extLst>
              <a:ext uri="{FF2B5EF4-FFF2-40B4-BE49-F238E27FC236}">
                <a16:creationId xmlns:a16="http://schemas.microsoft.com/office/drawing/2014/main" id="{AD49F992-642A-C4E3-C7A8-0F52630E7F5A}"/>
              </a:ext>
            </a:extLst>
          </p:cNvPr>
          <p:cNvSpPr>
            <a:spLocks noGrp="1"/>
          </p:cNvSpPr>
          <p:nvPr>
            <p:ph idx="1"/>
          </p:nvPr>
        </p:nvSpPr>
        <p:spPr>
          <a:xfrm>
            <a:off x="513708" y="1523554"/>
            <a:ext cx="8229600" cy="4247579"/>
          </a:xfrm>
        </p:spPr>
        <p:txBody>
          <a:bodyPr vert="horz" lIns="0" tIns="0" rIns="0" bIns="0" rtlCol="0" anchor="t">
            <a:noAutofit/>
          </a:bodyPr>
          <a:lstStyle/>
          <a:p>
            <a:pPr>
              <a:buClr>
                <a:srgbClr val="333F50"/>
              </a:buClr>
            </a:pPr>
            <a:r>
              <a:rPr lang="en-US" dirty="0">
                <a:latin typeface="Franklin Gothic Book"/>
                <a:cs typeface="Calibri"/>
              </a:rPr>
              <a:t>General Information </a:t>
            </a:r>
            <a:endParaRPr lang="en-US" dirty="0"/>
          </a:p>
          <a:p>
            <a:pPr>
              <a:buClr>
                <a:srgbClr val="333F50"/>
              </a:buClr>
            </a:pPr>
            <a:r>
              <a:rPr lang="en-US" dirty="0">
                <a:latin typeface="Franklin Gothic Book"/>
                <a:cs typeface="Calibri"/>
              </a:rPr>
              <a:t>Claims</a:t>
            </a:r>
          </a:p>
          <a:p>
            <a:pPr>
              <a:buClr>
                <a:srgbClr val="333F50"/>
              </a:buClr>
            </a:pPr>
            <a:r>
              <a:rPr lang="en-US" dirty="0">
                <a:latin typeface="Franklin Gothic Book"/>
                <a:cs typeface="Calibri"/>
              </a:rPr>
              <a:t>Contract Amendments</a:t>
            </a:r>
            <a:endParaRPr lang="en-US" dirty="0"/>
          </a:p>
          <a:p>
            <a:pPr>
              <a:buClr>
                <a:srgbClr val="333F50"/>
              </a:buClr>
            </a:pPr>
            <a:r>
              <a:rPr lang="en-US" dirty="0">
                <a:latin typeface="Franklin Gothic Book"/>
                <a:cs typeface="Calibri"/>
              </a:rPr>
              <a:t>Contract Document</a:t>
            </a:r>
          </a:p>
          <a:p>
            <a:pPr>
              <a:buClr>
                <a:srgbClr val="333F50"/>
              </a:buClr>
            </a:pPr>
            <a:r>
              <a:rPr lang="en-US" dirty="0">
                <a:latin typeface="Franklin Gothic Book"/>
                <a:cs typeface="Calibri"/>
              </a:rPr>
              <a:t>Correspondence</a:t>
            </a:r>
          </a:p>
          <a:p>
            <a:pPr>
              <a:buClr>
                <a:srgbClr val="333F50"/>
              </a:buClr>
            </a:pPr>
            <a:r>
              <a:rPr lang="en-US" dirty="0">
                <a:latin typeface="Franklin Gothic Book"/>
                <a:cs typeface="Calibri"/>
              </a:rPr>
              <a:t>Encumbrances</a:t>
            </a:r>
          </a:p>
          <a:p>
            <a:pPr>
              <a:buClr>
                <a:srgbClr val="333F50"/>
              </a:buClr>
            </a:pPr>
            <a:r>
              <a:rPr lang="en-US" dirty="0">
                <a:latin typeface="Franklin Gothic Book"/>
                <a:cs typeface="Calibri"/>
              </a:rPr>
              <a:t>Status Reports</a:t>
            </a:r>
          </a:p>
          <a:p>
            <a:pPr>
              <a:buClr>
                <a:srgbClr val="333F50"/>
              </a:buClr>
            </a:pPr>
            <a:r>
              <a:rPr lang="en-US">
                <a:latin typeface="Franklin Gothic Book"/>
                <a:cs typeface="Calibri"/>
              </a:rPr>
              <a:t>Other</a:t>
            </a:r>
            <a:endParaRPr lang="en-US" dirty="0">
              <a:latin typeface="Franklin Gothic Book"/>
              <a:cs typeface="Calibri"/>
            </a:endParaRPr>
          </a:p>
          <a:p>
            <a:pPr>
              <a:buClr>
                <a:srgbClr val="333F50"/>
              </a:buClr>
            </a:pPr>
            <a:endParaRPr lang="en-US" dirty="0">
              <a:latin typeface="Franklin Gothic Book"/>
              <a:cs typeface="Calibri"/>
            </a:endParaRPr>
          </a:p>
        </p:txBody>
      </p:sp>
    </p:spTree>
    <p:extLst>
      <p:ext uri="{BB962C8B-B14F-4D97-AF65-F5344CB8AC3E}">
        <p14:creationId xmlns:p14="http://schemas.microsoft.com/office/powerpoint/2010/main" val="427754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20262"/>
            <a:ext cx="9144000" cy="1143000"/>
          </a:xfrm>
        </p:spPr>
        <p:txBody>
          <a:bodyPr>
            <a:normAutofit/>
          </a:bodyPr>
          <a:lstStyle/>
          <a:p>
            <a:pPr algn="ctr"/>
            <a:r>
              <a:rPr lang="en-US" sz="4400">
                <a:latin typeface="Franklin Gothic Book" panose="020B0503020102020204" pitchFamily="34" charset="0"/>
              </a:rPr>
              <a:t>VS Quarterly Conversations</a:t>
            </a:r>
          </a:p>
        </p:txBody>
      </p:sp>
      <p:sp>
        <p:nvSpPr>
          <p:cNvPr id="18435" name="Rectangle 3"/>
          <p:cNvSpPr>
            <a:spLocks noGrp="1" noChangeArrowheads="1"/>
          </p:cNvSpPr>
          <p:nvPr>
            <p:ph idx="1"/>
          </p:nvPr>
        </p:nvSpPr>
        <p:spPr>
          <a:xfrm>
            <a:off x="409904" y="2209800"/>
            <a:ext cx="8734097" cy="3861816"/>
          </a:xfrm>
        </p:spPr>
        <p:txBody>
          <a:bodyPr>
            <a:normAutofit/>
          </a:bodyPr>
          <a:lstStyle/>
          <a:p>
            <a:r>
              <a:rPr lang="en-US" sz="3600" dirty="0">
                <a:latin typeface="Franklin Gothic Book" panose="020B0503020102020204" pitchFamily="34" charset="0"/>
              </a:rPr>
              <a:t>Held beginning of each quarter</a:t>
            </a:r>
          </a:p>
          <a:p>
            <a:r>
              <a:rPr lang="en-US" sz="3600" dirty="0">
                <a:latin typeface="Franklin Gothic Book" panose="020B0503020102020204" pitchFamily="34" charset="0"/>
              </a:rPr>
              <a:t>Mix of specific topics &amp; discussion items</a:t>
            </a:r>
          </a:p>
          <a:p>
            <a:r>
              <a:rPr lang="en-US" sz="3600" dirty="0">
                <a:latin typeface="Franklin Gothic Book" panose="020B0503020102020204" pitchFamily="34" charset="0"/>
              </a:rPr>
              <a:t>DCJS &amp; VS announcements</a:t>
            </a:r>
          </a:p>
          <a:p>
            <a:r>
              <a:rPr lang="en-US" sz="3600" dirty="0">
                <a:latin typeface="Franklin Gothic Book" panose="020B0503020102020204" pitchFamily="34" charset="0"/>
              </a:rPr>
              <a:t>Q&amp;A</a:t>
            </a:r>
          </a:p>
          <a:p>
            <a:r>
              <a:rPr lang="en-US" sz="3600" dirty="0">
                <a:latin typeface="Franklin Gothic Book" panose="020B0503020102020204" pitchFamily="34" charset="0"/>
              </a:rPr>
              <a:t>*NEW* “Tools-You-Can-Use”</a:t>
            </a:r>
          </a:p>
          <a:p>
            <a:r>
              <a:rPr lang="en-US" sz="3600" dirty="0">
                <a:latin typeface="Franklin Gothic Book" panose="020B0503020102020204" pitchFamily="34" charset="0"/>
              </a:rPr>
              <a:t>*NEW* “Featured Resource”</a:t>
            </a:r>
          </a:p>
        </p:txBody>
      </p:sp>
      <p:cxnSp>
        <p:nvCxnSpPr>
          <p:cNvPr id="4" name="Straight Connector 3"/>
          <p:cNvCxnSpPr/>
          <p:nvPr/>
        </p:nvCxnSpPr>
        <p:spPr>
          <a:xfrm>
            <a:off x="409902" y="1786887"/>
            <a:ext cx="835572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385491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8EEB-704D-2AD5-AF4C-833AE457693E}"/>
              </a:ext>
            </a:extLst>
          </p:cNvPr>
          <p:cNvSpPr>
            <a:spLocks noGrp="1"/>
          </p:cNvSpPr>
          <p:nvPr>
            <p:ph type="title"/>
          </p:nvPr>
        </p:nvSpPr>
        <p:spPr/>
        <p:txBody>
          <a:bodyPr/>
          <a:lstStyle/>
          <a:p>
            <a:pPr algn="ctr"/>
            <a:r>
              <a:rPr lang="en-US" sz="3800" b="1">
                <a:latin typeface="Franklin Gothic Book"/>
              </a:rPr>
              <a:t>Budget Modification Due Dates</a:t>
            </a:r>
          </a:p>
        </p:txBody>
      </p:sp>
      <p:sp>
        <p:nvSpPr>
          <p:cNvPr id="3" name="Content Placeholder 2">
            <a:extLst>
              <a:ext uri="{FF2B5EF4-FFF2-40B4-BE49-F238E27FC236}">
                <a16:creationId xmlns:a16="http://schemas.microsoft.com/office/drawing/2014/main" id="{6D27C788-D281-6E4E-C67C-A43964A3921A}"/>
              </a:ext>
            </a:extLst>
          </p:cNvPr>
          <p:cNvSpPr>
            <a:spLocks noGrp="1"/>
          </p:cNvSpPr>
          <p:nvPr>
            <p:ph idx="1"/>
          </p:nvPr>
        </p:nvSpPr>
        <p:spPr>
          <a:xfrm>
            <a:off x="457200" y="1563623"/>
            <a:ext cx="8229600" cy="4613339"/>
          </a:xfrm>
        </p:spPr>
        <p:txBody>
          <a:bodyPr vert="horz" lIns="0" tIns="0" rIns="0" bIns="0" rtlCol="0" anchor="t">
            <a:noAutofit/>
          </a:bodyPr>
          <a:lstStyle/>
          <a:p>
            <a:r>
              <a:rPr lang="en-US" sz="2500" dirty="0">
                <a:latin typeface="Franklin Gothic Book"/>
                <a:cs typeface="Calibri"/>
              </a:rPr>
              <a:t>This is the time to check your </a:t>
            </a:r>
            <a:r>
              <a:rPr lang="en-US" sz="2500" b="1" dirty="0">
                <a:latin typeface="Franklin Gothic Book"/>
                <a:cs typeface="Calibri"/>
              </a:rPr>
              <a:t>grant spend-down</a:t>
            </a:r>
            <a:r>
              <a:rPr lang="en-US" sz="2500" dirty="0">
                <a:latin typeface="Franklin Gothic Book"/>
                <a:cs typeface="Calibri"/>
              </a:rPr>
              <a:t>.</a:t>
            </a:r>
          </a:p>
          <a:p>
            <a:r>
              <a:rPr lang="en-US" sz="2500" dirty="0">
                <a:latin typeface="Franklin Gothic Book"/>
                <a:cs typeface="Calibri"/>
              </a:rPr>
              <a:t>If necessary, budget amendments must be submitted </a:t>
            </a:r>
            <a:r>
              <a:rPr lang="en-US" sz="2500" b="1" dirty="0">
                <a:latin typeface="Franklin Gothic Book"/>
                <a:cs typeface="Calibri"/>
              </a:rPr>
              <a:t>45 days or more </a:t>
            </a:r>
            <a:r>
              <a:rPr lang="en-US" sz="2500" dirty="0">
                <a:latin typeface="Franklin Gothic Book"/>
                <a:cs typeface="Calibri"/>
              </a:rPr>
              <a:t>before the end of the grant award period.  </a:t>
            </a:r>
          </a:p>
          <a:p>
            <a:pPr>
              <a:buClr>
                <a:srgbClr val="333F50"/>
              </a:buClr>
            </a:pPr>
            <a:r>
              <a:rPr lang="en-US" sz="2500" dirty="0">
                <a:latin typeface="Franklin Gothic Book"/>
                <a:cs typeface="Calibri"/>
              </a:rPr>
              <a:t>In-line budget revisions must be submitted no less than two weeks before the end of the award period. </a:t>
            </a:r>
          </a:p>
          <a:p>
            <a:pPr>
              <a:buClr>
                <a:srgbClr val="333F50"/>
              </a:buClr>
            </a:pPr>
            <a:r>
              <a:rPr lang="en-US" sz="2500" dirty="0">
                <a:latin typeface="Franklin Gothic Book"/>
                <a:cs typeface="Calibri"/>
              </a:rPr>
              <a:t>Submit requests, in advance of the deadline, with sufficient lead time for review and approval.</a:t>
            </a:r>
          </a:p>
          <a:p>
            <a:pPr>
              <a:buClr>
                <a:srgbClr val="333F50"/>
              </a:buClr>
            </a:pPr>
            <a:r>
              <a:rPr lang="en-US" sz="2500" dirty="0">
                <a:latin typeface="Franklin Gothic Book"/>
                <a:cs typeface="Calibri"/>
              </a:rPr>
              <a:t>For SFY 24 grant programs (ARPA, VSDVVF, VSGP, VWGP) the BA deadline is </a:t>
            </a:r>
            <a:r>
              <a:rPr lang="en-US" sz="2500" b="1" dirty="0">
                <a:latin typeface="Franklin Gothic Book"/>
                <a:cs typeface="Calibri"/>
              </a:rPr>
              <a:t>May 17, 2024</a:t>
            </a:r>
            <a:r>
              <a:rPr lang="en-US" sz="2500" dirty="0">
                <a:latin typeface="Franklin Gothic Book"/>
                <a:cs typeface="Calibri"/>
              </a:rPr>
              <a:t>.</a:t>
            </a:r>
          </a:p>
          <a:p>
            <a:pPr>
              <a:buClr>
                <a:srgbClr val="333F50"/>
              </a:buClr>
            </a:pPr>
            <a:r>
              <a:rPr lang="en-US" sz="2400" dirty="0">
                <a:latin typeface="Franklin Gothic Book" panose="020B0503020102020204" pitchFamily="34" charset="0"/>
                <a:cs typeface="Calibri"/>
              </a:rPr>
              <a:t>Click </a:t>
            </a:r>
            <a:r>
              <a:rPr lang="en-US" sz="2400" dirty="0">
                <a:latin typeface="Franklin Gothic Book" panose="020B0503020102020204" pitchFamily="34" charset="0"/>
                <a:cs typeface="Calibri"/>
                <a:hlinkClick r:id="rId2"/>
              </a:rPr>
              <a:t>here</a:t>
            </a:r>
            <a:r>
              <a:rPr lang="en-US" sz="2400" dirty="0">
                <a:latin typeface="Franklin Gothic Book" panose="020B0503020102020204" pitchFamily="34" charset="0"/>
                <a:cs typeface="Calibri"/>
              </a:rPr>
              <a:t> for the budget amendment desk tool which includes definitions, guidance, and sample language.</a:t>
            </a:r>
          </a:p>
        </p:txBody>
      </p:sp>
    </p:spTree>
    <p:extLst>
      <p:ext uri="{BB962C8B-B14F-4D97-AF65-F5344CB8AC3E}">
        <p14:creationId xmlns:p14="http://schemas.microsoft.com/office/powerpoint/2010/main" val="340387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445300"/>
            <a:ext cx="9144000" cy="1328637"/>
          </a:xfrm>
        </p:spPr>
        <p:txBody>
          <a:bodyPr vert="horz" lIns="0" tIns="0" rIns="0" bIns="0" rtlCol="0" anchor="t">
            <a:normAutofit/>
          </a:bodyPr>
          <a:lstStyle/>
          <a:p>
            <a:pPr marL="0" indent="0" algn="ctr">
              <a:buNone/>
            </a:pPr>
            <a:r>
              <a:rPr lang="en-US" sz="3600" b="1" dirty="0">
                <a:latin typeface="Franklin Gothic Book" panose="020B0503020102020204" pitchFamily="34" charset="0"/>
              </a:rPr>
              <a:t>Suitability to Work with Minors</a:t>
            </a:r>
            <a:endParaRPr lang="en-US" sz="3600" dirty="0">
              <a:latin typeface="Franklin Gothic Book" panose="020B0503020102020204" pitchFamily="34" charset="0"/>
            </a:endParaRPr>
          </a:p>
          <a:p>
            <a:pPr marL="0" indent="0" algn="ctr">
              <a:buNone/>
            </a:pPr>
            <a:r>
              <a:rPr lang="en-US" sz="3400" b="1" i="1" dirty="0">
                <a:latin typeface="Franklin Gothic Book" panose="020B0503020102020204" pitchFamily="34" charset="0"/>
              </a:rPr>
              <a:t>Special Condition Reminder</a:t>
            </a:r>
            <a:endParaRPr lang="en-US" sz="3400" i="1" dirty="0">
              <a:latin typeface="Franklin Gothic Book" panose="020B0503020102020204" pitchFamily="34" charset="0"/>
            </a:endParaRPr>
          </a:p>
        </p:txBody>
      </p:sp>
      <p:sp>
        <p:nvSpPr>
          <p:cNvPr id="3" name="Rectangle 3">
            <a:extLst>
              <a:ext uri="{FF2B5EF4-FFF2-40B4-BE49-F238E27FC236}">
                <a16:creationId xmlns:a16="http://schemas.microsoft.com/office/drawing/2014/main" id="{0192C662-E69B-7564-9275-6BC415EF6935}"/>
              </a:ext>
            </a:extLst>
          </p:cNvPr>
          <p:cNvSpPr txBox="1">
            <a:spLocks noChangeArrowheads="1"/>
          </p:cNvSpPr>
          <p:nvPr/>
        </p:nvSpPr>
        <p:spPr>
          <a:xfrm>
            <a:off x="438912" y="1901951"/>
            <a:ext cx="8387316" cy="4517137"/>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Franklin Gothic Book"/>
                <a:cs typeface="Calibri"/>
              </a:rPr>
              <a:t>Determination of suitability required, in advance, for certain individuals who may interact with participating minors</a:t>
            </a:r>
          </a:p>
          <a:p>
            <a:r>
              <a:rPr lang="en-US" sz="2400" dirty="0">
                <a:latin typeface="Franklin Gothic Book"/>
                <a:cs typeface="Calibri"/>
              </a:rPr>
              <a:t>The recipient (and any subrecipient at any tier) may not permit any covered individual to interact with any participating minor in the course of activities under the award, unless the recipient or subrecipient first has made a written determination of the suitability of that individual to interact with participating minors</a:t>
            </a:r>
          </a:p>
          <a:p>
            <a:pPr>
              <a:buNone/>
            </a:pPr>
            <a:endParaRPr lang="en-US" sz="1800" dirty="0">
              <a:latin typeface="Franklin Gothic Book" panose="020B0503020102020204" pitchFamily="34" charset="0"/>
              <a:ea typeface="+mn-lt"/>
              <a:cs typeface="+mn-lt"/>
            </a:endParaRPr>
          </a:p>
          <a:p>
            <a:pPr>
              <a:buNone/>
            </a:pPr>
            <a:r>
              <a:rPr lang="en-US" sz="2000" dirty="0">
                <a:latin typeface="Franklin Gothic Book" panose="020B0503020102020204" pitchFamily="34" charset="0"/>
                <a:ea typeface="+mn-lt"/>
                <a:cs typeface="+mn-lt"/>
              </a:rPr>
              <a:t>The full text and details of this special condition are posted at: </a:t>
            </a:r>
            <a:endParaRPr lang="en-US" sz="2000" dirty="0">
              <a:latin typeface="Franklin Gothic Book" panose="020B0503020102020204" pitchFamily="34" charset="0"/>
            </a:endParaRPr>
          </a:p>
          <a:p>
            <a:pPr>
              <a:buNone/>
            </a:pPr>
            <a:r>
              <a:rPr lang="en-US" sz="1400" u="sng" dirty="0">
                <a:solidFill>
                  <a:srgbClr val="0000FF"/>
                </a:solidFill>
                <a:latin typeface="Franklin Gothic Book" panose="020B0503020102020204" pitchFamily="34" charset="0"/>
                <a:ea typeface="+mn-lt"/>
                <a:cs typeface="+mn-lt"/>
                <a:hlinkClick r:id="rId3"/>
              </a:rPr>
              <a:t>https://ojp.gov/funding/Explore/Interact-Minors.htm</a:t>
            </a:r>
            <a:r>
              <a:rPr lang="en-US" sz="1400" dirty="0">
                <a:latin typeface="Franklin Gothic Book" panose="020B0503020102020204" pitchFamily="34" charset="0"/>
                <a:ea typeface="+mn-lt"/>
                <a:cs typeface="+mn-lt"/>
              </a:rPr>
              <a:t> </a:t>
            </a:r>
            <a:endParaRPr lang="en-US" sz="1400" dirty="0">
              <a:latin typeface="Franklin Gothic Book" panose="020B0503020102020204" pitchFamily="34" charset="0"/>
            </a:endParaRPr>
          </a:p>
          <a:p>
            <a:pPr>
              <a:buNone/>
            </a:pPr>
            <a:r>
              <a:rPr lang="en-US" sz="1400" u="sng" dirty="0">
                <a:solidFill>
                  <a:srgbClr val="0000FF"/>
                </a:solidFill>
                <a:latin typeface="Franklin Gothic Book" panose="020B0503020102020204" pitchFamily="34" charset="0"/>
                <a:ea typeface="+mn-lt"/>
                <a:cs typeface="+mn-lt"/>
                <a:hlinkClick r:id="rId4"/>
              </a:rPr>
              <a:t>https://www.justice.gov/ovw/award-conditions</a:t>
            </a:r>
            <a:endParaRPr lang="en-US" sz="1400" u="sng" dirty="0">
              <a:solidFill>
                <a:srgbClr val="0000FF"/>
              </a:solidFill>
              <a:latin typeface="Franklin Gothic Book" panose="020B0503020102020204" pitchFamily="34" charset="0"/>
              <a:cs typeface="Calibri"/>
            </a:endParaRPr>
          </a:p>
          <a:p>
            <a:pPr>
              <a:lnSpc>
                <a:spcPct val="80000"/>
              </a:lnSpc>
              <a:buNone/>
            </a:pPr>
            <a:r>
              <a:rPr lang="en-US" sz="1400" dirty="0">
                <a:solidFill>
                  <a:srgbClr val="0000FF"/>
                </a:solidFill>
                <a:latin typeface="Franklin Gothic Book" panose="020B0503020102020204" pitchFamily="34" charset="0"/>
                <a:cs typeface="Calibri"/>
                <a:hlinkClick r:id="rId5"/>
              </a:rPr>
              <a:t>https://www.dcjs.virginia.gov/victims-services/grant-management-resources</a:t>
            </a:r>
            <a:r>
              <a:rPr lang="en-US" sz="1400" dirty="0">
                <a:solidFill>
                  <a:srgbClr val="0000FF"/>
                </a:solidFill>
                <a:latin typeface="Franklin Gothic Book" panose="020B0503020102020204" pitchFamily="34" charset="0"/>
                <a:cs typeface="Calibri"/>
              </a:rPr>
              <a:t> </a:t>
            </a:r>
            <a:endParaRPr lang="en-US" sz="1400" u="sng" dirty="0">
              <a:solidFill>
                <a:srgbClr val="0000FF"/>
              </a:solidFill>
              <a:latin typeface="Franklin Gothic Book" panose="020B0503020102020204" pitchFamily="34" charset="0"/>
              <a:cs typeface="Calibri"/>
            </a:endParaRPr>
          </a:p>
        </p:txBody>
      </p:sp>
    </p:spTree>
    <p:extLst>
      <p:ext uri="{BB962C8B-B14F-4D97-AF65-F5344CB8AC3E}">
        <p14:creationId xmlns:p14="http://schemas.microsoft.com/office/powerpoint/2010/main" val="1796592504"/>
      </p:ext>
    </p:extLst>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533B-13F8-ECFA-4CB7-AE66D2AA3630}"/>
              </a:ext>
            </a:extLst>
          </p:cNvPr>
          <p:cNvSpPr>
            <a:spLocks noGrp="1"/>
          </p:cNvSpPr>
          <p:nvPr>
            <p:ph type="title"/>
          </p:nvPr>
        </p:nvSpPr>
        <p:spPr/>
        <p:txBody>
          <a:bodyPr/>
          <a:lstStyle/>
          <a:p>
            <a:pPr algn="ctr"/>
            <a:r>
              <a:rPr lang="en-US" sz="3800" b="1">
                <a:latin typeface="Franklin Gothic Book"/>
              </a:rPr>
              <a:t>Grant Management Resources</a:t>
            </a:r>
          </a:p>
        </p:txBody>
      </p:sp>
      <p:sp>
        <p:nvSpPr>
          <p:cNvPr id="3" name="Content Placeholder 2">
            <a:extLst>
              <a:ext uri="{FF2B5EF4-FFF2-40B4-BE49-F238E27FC236}">
                <a16:creationId xmlns:a16="http://schemas.microsoft.com/office/drawing/2014/main" id="{21871957-5BF8-8E3E-E57A-67E906169406}"/>
              </a:ext>
            </a:extLst>
          </p:cNvPr>
          <p:cNvSpPr>
            <a:spLocks noGrp="1"/>
          </p:cNvSpPr>
          <p:nvPr>
            <p:ph idx="1"/>
          </p:nvPr>
        </p:nvSpPr>
        <p:spPr>
          <a:xfrm>
            <a:off x="457199" y="1597981"/>
            <a:ext cx="8397089" cy="4578982"/>
          </a:xfrm>
        </p:spPr>
        <p:txBody>
          <a:bodyPr vert="horz" lIns="0" tIns="0" rIns="0" bIns="0" rtlCol="0" anchor="t">
            <a:noAutofit/>
          </a:bodyPr>
          <a:lstStyle/>
          <a:p>
            <a:r>
              <a:rPr lang="en-US" sz="2500">
                <a:latin typeface="Franklin Gothic Book"/>
                <a:cs typeface="Calibri"/>
              </a:rPr>
              <a:t>For instructional guides, sample forms, policies, documents and more, please visit the following page: </a:t>
            </a:r>
            <a:r>
              <a:rPr lang="en-US" sz="2500">
                <a:latin typeface="Franklin Gothic Book"/>
                <a:cs typeface="Calibri"/>
                <a:hlinkClick r:id="rId2"/>
              </a:rPr>
              <a:t>Grant Management Resources | Virginia Department of Criminal Justice Services</a:t>
            </a:r>
          </a:p>
          <a:p>
            <a:pPr>
              <a:buClr>
                <a:srgbClr val="333F50"/>
              </a:buClr>
            </a:pPr>
            <a:endParaRPr lang="en-US" sz="2500">
              <a:latin typeface="Franklin Gothic Book" panose="020B0503020102020204" pitchFamily="34" charset="0"/>
              <a:cs typeface="Calibri"/>
            </a:endParaRPr>
          </a:p>
          <a:p>
            <a:pPr>
              <a:buClr>
                <a:srgbClr val="333F50"/>
              </a:buClr>
            </a:pPr>
            <a:r>
              <a:rPr lang="en-US" sz="2500">
                <a:latin typeface="Franklin Gothic Book"/>
                <a:cs typeface="Calibri"/>
              </a:rPr>
              <a:t>For tips on effective and efficient grant management, view the following presentation: </a:t>
            </a:r>
            <a:r>
              <a:rPr lang="en-US" sz="2500">
                <a:latin typeface="Franklin Gothic Book"/>
                <a:cs typeface="Calibri"/>
                <a:hlinkClick r:id="rId3"/>
              </a:rPr>
              <a:t>https://www.youtube.com/watch?v=oS1c7101XO8</a:t>
            </a:r>
            <a:endParaRPr lang="en-US" sz="2500">
              <a:latin typeface="Franklin Gothic Book"/>
              <a:cs typeface="Calibri"/>
            </a:endParaRPr>
          </a:p>
          <a:p>
            <a:pPr>
              <a:buClr>
                <a:srgbClr val="333F50"/>
              </a:buClr>
            </a:pPr>
            <a:endParaRPr lang="en-US" sz="2500">
              <a:latin typeface="Franklin Gothic Book" panose="020B0503020102020204" pitchFamily="34" charset="0"/>
              <a:cs typeface="Calibri"/>
            </a:endParaRPr>
          </a:p>
          <a:p>
            <a:pPr>
              <a:buClr>
                <a:srgbClr val="333F50"/>
              </a:buClr>
            </a:pPr>
            <a:r>
              <a:rPr lang="en-US" sz="2500">
                <a:latin typeface="Franklin Gothic Book"/>
                <a:cs typeface="Calibri"/>
              </a:rPr>
              <a:t>For questions regarding your DCJS grant, contact your assigned grant monitor.</a:t>
            </a:r>
          </a:p>
        </p:txBody>
      </p:sp>
    </p:spTree>
    <p:extLst>
      <p:ext uri="{BB962C8B-B14F-4D97-AF65-F5344CB8AC3E}">
        <p14:creationId xmlns:p14="http://schemas.microsoft.com/office/powerpoint/2010/main" val="63427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19CD-7B33-9200-B95C-6328A590BAB3}"/>
              </a:ext>
            </a:extLst>
          </p:cNvPr>
          <p:cNvSpPr>
            <a:spLocks noGrp="1"/>
          </p:cNvSpPr>
          <p:nvPr>
            <p:ph type="title"/>
          </p:nvPr>
        </p:nvSpPr>
        <p:spPr/>
        <p:txBody>
          <a:bodyPr/>
          <a:lstStyle/>
          <a:p>
            <a:pPr algn="ctr"/>
            <a:r>
              <a:rPr lang="en-US" sz="3800" b="1">
                <a:latin typeface="Franklin Gothic Book"/>
              </a:rPr>
              <a:t>Grantee Orientation</a:t>
            </a:r>
          </a:p>
        </p:txBody>
      </p:sp>
      <p:sp>
        <p:nvSpPr>
          <p:cNvPr id="3" name="Content Placeholder 2">
            <a:extLst>
              <a:ext uri="{FF2B5EF4-FFF2-40B4-BE49-F238E27FC236}">
                <a16:creationId xmlns:a16="http://schemas.microsoft.com/office/drawing/2014/main" id="{A2884EC7-CA8A-64AE-E907-CF3A59A15BEA}"/>
              </a:ext>
            </a:extLst>
          </p:cNvPr>
          <p:cNvSpPr>
            <a:spLocks noGrp="1"/>
          </p:cNvSpPr>
          <p:nvPr>
            <p:ph idx="1"/>
          </p:nvPr>
        </p:nvSpPr>
        <p:spPr>
          <a:xfrm>
            <a:off x="457200" y="1828799"/>
            <a:ext cx="8229600" cy="4284155"/>
          </a:xfrm>
        </p:spPr>
        <p:txBody>
          <a:bodyPr vert="horz" lIns="0" tIns="0" rIns="0" bIns="0" rtlCol="0" anchor="t">
            <a:noAutofit/>
          </a:bodyPr>
          <a:lstStyle/>
          <a:p>
            <a:pPr marL="0" marR="0" indent="0" algn="ctr">
              <a:spcBef>
                <a:spcPts val="0"/>
              </a:spcBef>
              <a:spcAft>
                <a:spcPts val="0"/>
              </a:spcAft>
              <a:buNone/>
            </a:pPr>
            <a:r>
              <a:rPr lang="en-US" sz="2500" dirty="0">
                <a:latin typeface="Franklin Gothic Book"/>
                <a:cs typeface="Calibri"/>
              </a:rPr>
              <a:t>DCJS Victims Services Grant Management Orientation</a:t>
            </a:r>
          </a:p>
          <a:p>
            <a:pPr marL="0" marR="0" indent="0" algn="ctr">
              <a:spcBef>
                <a:spcPts val="0"/>
              </a:spcBef>
              <a:spcAft>
                <a:spcPts val="0"/>
              </a:spcAft>
              <a:buNone/>
            </a:pPr>
            <a:endParaRPr lang="en-US" sz="2500">
              <a:latin typeface="Franklin Gothic Book"/>
              <a:cs typeface="Calibri"/>
            </a:endParaRPr>
          </a:p>
          <a:p>
            <a:pPr marL="0" marR="0" indent="0" algn="ctr">
              <a:spcBef>
                <a:spcPts val="0"/>
              </a:spcBef>
              <a:spcAft>
                <a:spcPts val="0"/>
              </a:spcAft>
              <a:buNone/>
            </a:pPr>
            <a:r>
              <a:rPr lang="en-US" sz="2500" dirty="0">
                <a:latin typeface="Franklin Gothic Book"/>
                <a:cs typeface="Calibri"/>
              </a:rPr>
              <a:t>Occurs on the 2nd Friday of each month</a:t>
            </a:r>
          </a:p>
          <a:p>
            <a:pPr marL="0" marR="0" indent="0" algn="ctr">
              <a:spcBef>
                <a:spcPts val="0"/>
              </a:spcBef>
              <a:spcAft>
                <a:spcPts val="0"/>
              </a:spcAft>
              <a:buNone/>
            </a:pPr>
            <a:endParaRPr lang="en-US" sz="2500">
              <a:latin typeface="Franklin Gothic Book"/>
              <a:cs typeface="Calibri"/>
            </a:endParaRPr>
          </a:p>
          <a:p>
            <a:pPr marL="0" marR="0" indent="0" algn="ctr">
              <a:spcBef>
                <a:spcPts val="0"/>
              </a:spcBef>
              <a:spcAft>
                <a:spcPts val="0"/>
              </a:spcAft>
              <a:buNone/>
            </a:pPr>
            <a:endParaRPr lang="en-US" sz="2500">
              <a:latin typeface="Franklin Gothic Book"/>
              <a:cs typeface="Calibri"/>
            </a:endParaRPr>
          </a:p>
          <a:p>
            <a:pPr marL="0" marR="0" indent="0" algn="ctr">
              <a:spcBef>
                <a:spcPts val="0"/>
              </a:spcBef>
              <a:spcAft>
                <a:spcPts val="0"/>
              </a:spcAft>
              <a:buNone/>
            </a:pPr>
            <a:r>
              <a:rPr lang="en-US" sz="2500" dirty="0">
                <a:latin typeface="Franklin Gothic Book"/>
                <a:cs typeface="Calibri"/>
              </a:rPr>
              <a:t>Next Session:</a:t>
            </a:r>
          </a:p>
          <a:p>
            <a:pPr marL="0" indent="0" algn="ctr">
              <a:spcBef>
                <a:spcPts val="0"/>
              </a:spcBef>
              <a:buNone/>
            </a:pPr>
            <a:r>
              <a:rPr lang="en-US" sz="2500" b="1" dirty="0">
                <a:latin typeface="Franklin Gothic Book"/>
                <a:cs typeface="Calibri"/>
              </a:rPr>
              <a:t>Friday, April 12, 2024, 1:00 -2:30 P.M.</a:t>
            </a:r>
          </a:p>
          <a:p>
            <a:pPr marL="0" indent="0" algn="ctr">
              <a:spcBef>
                <a:spcPts val="0"/>
              </a:spcBef>
              <a:buNone/>
            </a:pPr>
            <a:r>
              <a:rPr lang="en-US" sz="2500" b="1" dirty="0">
                <a:latin typeface="Franklin Gothic Book"/>
                <a:cs typeface="Calibri"/>
              </a:rPr>
              <a:t>Register in advance:</a:t>
            </a:r>
          </a:p>
          <a:p>
            <a:pPr algn="ctr">
              <a:buNone/>
            </a:pPr>
            <a:r>
              <a:rPr lang="en-US" sz="2500" dirty="0">
                <a:ea typeface="+mn-lt"/>
                <a:cs typeface="+mn-lt"/>
                <a:hlinkClick r:id="rId2"/>
              </a:rPr>
              <a:t>https://us02web.zoom.us/webinar/register/WN_0GCu3fb5SZC2j0gCAWvZkQ</a:t>
            </a:r>
            <a:endParaRPr lang="en-US"/>
          </a:p>
          <a:p>
            <a:pPr marL="0" indent="0" algn="ctr">
              <a:spcBef>
                <a:spcPts val="0"/>
              </a:spcBef>
              <a:buNone/>
            </a:pPr>
            <a:endParaRPr lang="en-US" sz="2500" b="1" dirty="0">
              <a:effectLst/>
              <a:latin typeface="Franklin Gothic Book" panose="020B0503020102020204" pitchFamily="34" charset="0"/>
              <a:ea typeface="Calibri" panose="020F0502020204030204" pitchFamily="34" charset="0"/>
              <a:cs typeface="Calibri"/>
            </a:endParaRPr>
          </a:p>
          <a:p>
            <a:pPr marL="0" marR="0" indent="0" algn="ctr">
              <a:spcBef>
                <a:spcPts val="0"/>
              </a:spcBef>
              <a:spcAft>
                <a:spcPts val="0"/>
              </a:spcAft>
              <a:buNone/>
            </a:pPr>
            <a:endParaRPr lang="en-US" sz="2500">
              <a:effectLst/>
              <a:latin typeface="Franklin Gothic Book" panose="020B0503020102020204" pitchFamily="34" charset="0"/>
              <a:ea typeface="Calibri" panose="020F0502020204030204" pitchFamily="34" charset="0"/>
              <a:cs typeface="Calibri"/>
            </a:endParaRPr>
          </a:p>
          <a:p>
            <a:pPr marL="0" indent="0" algn="ctr">
              <a:spcBef>
                <a:spcPts val="0"/>
              </a:spcBef>
              <a:buNone/>
            </a:pPr>
            <a:endParaRPr lang="en-US" sz="1800">
              <a:latin typeface="Franklin Gothic Book" panose="020B0503020102020204" pitchFamily="34" charset="0"/>
              <a:cs typeface="Calibri"/>
            </a:endParaRPr>
          </a:p>
          <a:p>
            <a:pPr marL="0" indent="0" algn="ctr">
              <a:spcBef>
                <a:spcPts val="0"/>
              </a:spcBef>
              <a:buNone/>
            </a:pPr>
            <a:endParaRPr lang="en-US" sz="1800">
              <a:latin typeface="Franklin Gothic Book" panose="020B0503020102020204" pitchFamily="34" charset="0"/>
              <a:cs typeface="Calibri"/>
            </a:endParaRPr>
          </a:p>
          <a:p>
            <a:pPr marL="0" indent="0">
              <a:buNone/>
            </a:pPr>
            <a:endParaRPr lang="en-US" sz="2500">
              <a:latin typeface="Franklin Gothic Book"/>
              <a:cs typeface="Calibri"/>
            </a:endParaRPr>
          </a:p>
        </p:txBody>
      </p:sp>
    </p:spTree>
    <p:extLst>
      <p:ext uri="{BB962C8B-B14F-4D97-AF65-F5344CB8AC3E}">
        <p14:creationId xmlns:p14="http://schemas.microsoft.com/office/powerpoint/2010/main" val="4001493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7BCE1C-63A8-1667-2BB6-7B3FE2BC89D7}"/>
              </a:ext>
            </a:extLst>
          </p:cNvPr>
          <p:cNvPicPr>
            <a:picLocks noChangeAspect="1"/>
          </p:cNvPicPr>
          <p:nvPr/>
        </p:nvPicPr>
        <p:blipFill>
          <a:blip r:embed="rId2"/>
          <a:stretch>
            <a:fillRect/>
          </a:stretch>
        </p:blipFill>
        <p:spPr>
          <a:xfrm>
            <a:off x="26555" y="666585"/>
            <a:ext cx="9117445" cy="5942445"/>
          </a:xfrm>
          <a:prstGeom prst="rect">
            <a:avLst/>
          </a:prstGeom>
        </p:spPr>
      </p:pic>
    </p:spTree>
    <p:extLst>
      <p:ext uri="{BB962C8B-B14F-4D97-AF65-F5344CB8AC3E}">
        <p14:creationId xmlns:p14="http://schemas.microsoft.com/office/powerpoint/2010/main" val="78819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3ECA5-5910-30B9-16F7-039007169B0D}"/>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093848FE-46C2-8767-97C5-0D121692132E}"/>
              </a:ext>
            </a:extLst>
          </p:cNvPr>
          <p:cNvSpPr>
            <a:spLocks noGrp="1" noChangeArrowheads="1"/>
          </p:cNvSpPr>
          <p:nvPr>
            <p:ph idx="1"/>
          </p:nvPr>
        </p:nvSpPr>
        <p:spPr>
          <a:xfrm>
            <a:off x="0" y="2386584"/>
            <a:ext cx="9144000" cy="2448176"/>
          </a:xfrm>
        </p:spPr>
        <p:txBody>
          <a:bodyPr vert="horz" lIns="0" tIns="0" rIns="0" bIns="0" rtlCol="0" anchor="t">
            <a:normAutofit/>
          </a:bodyPr>
          <a:lstStyle/>
          <a:p>
            <a:pPr marL="0" indent="0" algn="ctr">
              <a:buNone/>
            </a:pPr>
            <a:r>
              <a:rPr lang="en-US" sz="4400" b="1" dirty="0">
                <a:solidFill>
                  <a:schemeClr val="accent1">
                    <a:lumMod val="50000"/>
                  </a:schemeClr>
                </a:solidFill>
                <a:latin typeface="Franklin Gothic Book"/>
              </a:rPr>
              <a:t>VSQC</a:t>
            </a:r>
          </a:p>
          <a:p>
            <a:pPr marL="0" indent="0" algn="ctr">
              <a:buNone/>
            </a:pPr>
            <a:r>
              <a:rPr lang="en-US" sz="4400" b="1" dirty="0">
                <a:solidFill>
                  <a:schemeClr val="accent1">
                    <a:lumMod val="50000"/>
                  </a:schemeClr>
                </a:solidFill>
                <a:latin typeface="Franklin Gothic Book"/>
              </a:rPr>
              <a:t>Featured Resource</a:t>
            </a:r>
            <a:endParaRPr lang="en-US" sz="4400" dirty="0">
              <a:solidFill>
                <a:schemeClr val="accent1">
                  <a:lumMod val="50000"/>
                </a:schemeClr>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5CF1424D-8DBC-3B05-677C-6773C8C7B6BC}"/>
              </a:ext>
            </a:extLst>
          </p:cNvPr>
          <p:cNvSpPr txBox="1"/>
          <p:nvPr/>
        </p:nvSpPr>
        <p:spPr>
          <a:xfrm>
            <a:off x="5623560" y="4834760"/>
            <a:ext cx="2715768" cy="830997"/>
          </a:xfrm>
          <a:prstGeom prst="rect">
            <a:avLst/>
          </a:prstGeom>
          <a:noFill/>
        </p:spPr>
        <p:txBody>
          <a:bodyPr wrap="square" rtlCol="0">
            <a:spAutoFit/>
          </a:bodyPr>
          <a:lstStyle/>
          <a:p>
            <a:r>
              <a:rPr lang="en-US" sz="1600" i="1" dirty="0">
                <a:latin typeface="Franklin Gothic Book" panose="020B0503020102020204" pitchFamily="34" charset="0"/>
              </a:rPr>
              <a:t>*This does not indicate an endorsement by DCJS or the DCJS Victims Services Team.</a:t>
            </a:r>
          </a:p>
        </p:txBody>
      </p:sp>
    </p:spTree>
    <p:extLst>
      <p:ext uri="{BB962C8B-B14F-4D97-AF65-F5344CB8AC3E}">
        <p14:creationId xmlns:p14="http://schemas.microsoft.com/office/powerpoint/2010/main" val="36807262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00FC-EFC3-EBEB-0ED5-D5AC2ABAE711}"/>
              </a:ext>
            </a:extLst>
          </p:cNvPr>
          <p:cNvSpPr>
            <a:spLocks noGrp="1"/>
          </p:cNvSpPr>
          <p:nvPr>
            <p:ph type="title"/>
          </p:nvPr>
        </p:nvSpPr>
        <p:spPr>
          <a:xfrm>
            <a:off x="457200" y="538862"/>
            <a:ext cx="8229600" cy="1042416"/>
          </a:xfrm>
        </p:spPr>
        <p:txBody>
          <a:bodyPr/>
          <a:lstStyle/>
          <a:p>
            <a:pPr algn="ctr"/>
            <a:r>
              <a:rPr lang="en-US" sz="3800" b="1" dirty="0">
                <a:latin typeface="Franklin Gothic Book"/>
              </a:rPr>
              <a:t>“Safe Stays” Program</a:t>
            </a:r>
          </a:p>
        </p:txBody>
      </p:sp>
      <p:pic>
        <p:nvPicPr>
          <p:cNvPr id="5" name="Content Placeholder 4">
            <a:extLst>
              <a:ext uri="{FF2B5EF4-FFF2-40B4-BE49-F238E27FC236}">
                <a16:creationId xmlns:a16="http://schemas.microsoft.com/office/drawing/2014/main" id="{752D8B0A-2149-4003-8B01-560A196DC11C}"/>
              </a:ext>
            </a:extLst>
          </p:cNvPr>
          <p:cNvPicPr>
            <a:picLocks noGrp="1" noChangeAspect="1"/>
          </p:cNvPicPr>
          <p:nvPr>
            <p:ph idx="1"/>
          </p:nvPr>
        </p:nvPicPr>
        <p:blipFill>
          <a:blip r:embed="rId3"/>
          <a:stretch>
            <a:fillRect/>
          </a:stretch>
        </p:blipFill>
        <p:spPr>
          <a:xfrm>
            <a:off x="-798" y="1839204"/>
            <a:ext cx="9144798" cy="2318219"/>
          </a:xfrm>
        </p:spPr>
      </p:pic>
      <p:sp>
        <p:nvSpPr>
          <p:cNvPr id="6" name="TextBox 5">
            <a:extLst>
              <a:ext uri="{FF2B5EF4-FFF2-40B4-BE49-F238E27FC236}">
                <a16:creationId xmlns:a16="http://schemas.microsoft.com/office/drawing/2014/main" id="{127D0B35-ACDC-D3E9-F956-8F2F58534663}"/>
              </a:ext>
            </a:extLst>
          </p:cNvPr>
          <p:cNvSpPr txBox="1"/>
          <p:nvPr/>
        </p:nvSpPr>
        <p:spPr>
          <a:xfrm>
            <a:off x="2093976" y="4643892"/>
            <a:ext cx="4956048" cy="1200329"/>
          </a:xfrm>
          <a:prstGeom prst="rect">
            <a:avLst/>
          </a:prstGeom>
          <a:noFill/>
        </p:spPr>
        <p:txBody>
          <a:bodyPr wrap="square" rtlCol="0">
            <a:spAutoFit/>
          </a:bodyPr>
          <a:lstStyle/>
          <a:p>
            <a:pPr algn="ctr"/>
            <a:r>
              <a:rPr lang="en-US" dirty="0">
                <a:latin typeface="Franklin Gothic Book" panose="020B0503020102020204" pitchFamily="34" charset="0"/>
                <a:hlinkClick r:id="rId4"/>
              </a:rPr>
              <a:t>https://www.reloshare.com/products/safe-stays</a:t>
            </a:r>
            <a:endParaRPr lang="en-US" dirty="0">
              <a:latin typeface="Franklin Gothic Book" panose="020B0503020102020204" pitchFamily="34" charset="0"/>
            </a:endParaRPr>
          </a:p>
          <a:p>
            <a:pPr algn="ctr"/>
            <a:endParaRPr lang="en-US" dirty="0">
              <a:latin typeface="Franklin Gothic Book" panose="020B0503020102020204" pitchFamily="34" charset="0"/>
            </a:endParaRPr>
          </a:p>
          <a:p>
            <a:pPr algn="ctr"/>
            <a:r>
              <a:rPr lang="en-US" sz="1800" u="sng" kern="0" dirty="0">
                <a:solidFill>
                  <a:srgbClr val="0000FF"/>
                </a:solidFill>
                <a:effectLst/>
                <a:latin typeface="Franklin Gothic Book" panose="020B0503020102020204" pitchFamily="34" charset="0"/>
                <a:ea typeface="Calibri" panose="020F0502020204030204" pitchFamily="34" charset="0"/>
                <a:hlinkClick r:id="rId5"/>
              </a:rPr>
              <a:t>1-minute intro video</a:t>
            </a:r>
            <a:endParaRPr lang="en-US" dirty="0">
              <a:latin typeface="Franklin Gothic Book" panose="020B0503020102020204" pitchFamily="34" charset="0"/>
            </a:endParaRPr>
          </a:p>
          <a:p>
            <a:pPr algn="ctr"/>
            <a:endParaRPr lang="en-US" dirty="0"/>
          </a:p>
        </p:txBody>
      </p:sp>
    </p:spTree>
    <p:extLst>
      <p:ext uri="{BB962C8B-B14F-4D97-AF65-F5344CB8AC3E}">
        <p14:creationId xmlns:p14="http://schemas.microsoft.com/office/powerpoint/2010/main" val="288184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E3F51-2E35-38EC-E88A-180EAB2DE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94BC8-E936-5CC9-DCF4-14EEAACD6839}"/>
              </a:ext>
            </a:extLst>
          </p:cNvPr>
          <p:cNvSpPr>
            <a:spLocks noGrp="1"/>
          </p:cNvSpPr>
          <p:nvPr>
            <p:ph type="title"/>
          </p:nvPr>
        </p:nvSpPr>
        <p:spPr>
          <a:xfrm>
            <a:off x="457200" y="538862"/>
            <a:ext cx="8229600" cy="1042416"/>
          </a:xfrm>
        </p:spPr>
        <p:txBody>
          <a:bodyPr/>
          <a:lstStyle/>
          <a:p>
            <a:pPr algn="ctr"/>
            <a:r>
              <a:rPr lang="en-US" sz="3800" b="1" dirty="0">
                <a:latin typeface="Franklin Gothic Book"/>
              </a:rPr>
              <a:t>“Safe Stays” Program</a:t>
            </a:r>
          </a:p>
        </p:txBody>
      </p:sp>
      <p:pic>
        <p:nvPicPr>
          <p:cNvPr id="7" name="Content Placeholder 6">
            <a:extLst>
              <a:ext uri="{FF2B5EF4-FFF2-40B4-BE49-F238E27FC236}">
                <a16:creationId xmlns:a16="http://schemas.microsoft.com/office/drawing/2014/main" id="{FB7F54B3-8A3E-61CD-800A-3BE56DE5F1D4}"/>
              </a:ext>
            </a:extLst>
          </p:cNvPr>
          <p:cNvPicPr>
            <a:picLocks noGrp="1" noChangeAspect="1"/>
          </p:cNvPicPr>
          <p:nvPr>
            <p:ph idx="1"/>
          </p:nvPr>
        </p:nvPicPr>
        <p:blipFill>
          <a:blip r:embed="rId3"/>
          <a:stretch>
            <a:fillRect/>
          </a:stretch>
        </p:blipFill>
        <p:spPr>
          <a:xfrm>
            <a:off x="2195345" y="1498029"/>
            <a:ext cx="4753309" cy="4372419"/>
          </a:xfrm>
        </p:spPr>
      </p:pic>
    </p:spTree>
    <p:extLst>
      <p:ext uri="{BB962C8B-B14F-4D97-AF65-F5344CB8AC3E}">
        <p14:creationId xmlns:p14="http://schemas.microsoft.com/office/powerpoint/2010/main" val="2997160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9E43D-F01D-0B28-EBB1-9227934F1A84}"/>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5F1355ED-9663-EFF3-CCFC-3A88C98ABB9B}"/>
              </a:ext>
            </a:extLst>
          </p:cNvPr>
          <p:cNvSpPr>
            <a:spLocks noGrp="1" noChangeArrowheads="1"/>
          </p:cNvSpPr>
          <p:nvPr>
            <p:ph idx="1"/>
          </p:nvPr>
        </p:nvSpPr>
        <p:spPr>
          <a:xfrm>
            <a:off x="0" y="2196663"/>
            <a:ext cx="9144000" cy="2638097"/>
          </a:xfrm>
        </p:spPr>
        <p:txBody>
          <a:bodyPr vert="horz" lIns="0" tIns="0" rIns="0" bIns="0" rtlCol="0" anchor="t">
            <a:normAutofit/>
          </a:bodyPr>
          <a:lstStyle/>
          <a:p>
            <a:pPr marL="0" indent="0" algn="ctr">
              <a:buNone/>
            </a:pPr>
            <a:r>
              <a:rPr lang="en-US" sz="4400" b="1" dirty="0">
                <a:solidFill>
                  <a:schemeClr val="accent1">
                    <a:lumMod val="50000"/>
                  </a:schemeClr>
                </a:solidFill>
                <a:latin typeface="Franklin Gothic Book"/>
              </a:rPr>
              <a:t>Victims Services </a:t>
            </a:r>
            <a:endParaRPr lang="en-US" sz="4400" b="1" dirty="0">
              <a:solidFill>
                <a:schemeClr val="accent1">
                  <a:lumMod val="50000"/>
                </a:schemeClr>
              </a:solidFill>
              <a:latin typeface="Franklin Gothic Book" panose="020B0503020102020204" pitchFamily="34" charset="0"/>
            </a:endParaRPr>
          </a:p>
          <a:p>
            <a:pPr marL="0" indent="0" algn="ctr">
              <a:buNone/>
            </a:pPr>
            <a:r>
              <a:rPr lang="en-US" sz="4400" b="1" dirty="0">
                <a:solidFill>
                  <a:schemeClr val="accent1">
                    <a:lumMod val="50000"/>
                  </a:schemeClr>
                </a:solidFill>
                <a:latin typeface="Franklin Gothic Book"/>
              </a:rPr>
              <a:t>Grant Program</a:t>
            </a:r>
          </a:p>
          <a:p>
            <a:pPr marL="0" indent="0" algn="ctr">
              <a:buNone/>
            </a:pPr>
            <a:r>
              <a:rPr lang="en-US" sz="4400" b="1" dirty="0">
                <a:solidFill>
                  <a:schemeClr val="accent1">
                    <a:lumMod val="50000"/>
                  </a:schemeClr>
                </a:solidFill>
                <a:latin typeface="Franklin Gothic Book"/>
              </a:rPr>
              <a:t>Announcements</a:t>
            </a:r>
            <a:endParaRPr lang="en-US" sz="4400" dirty="0">
              <a:solidFill>
                <a:schemeClr val="accent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5053714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20262"/>
            <a:ext cx="9144000" cy="1487214"/>
          </a:xfrm>
        </p:spPr>
        <p:txBody>
          <a:bodyPr>
            <a:normAutofit/>
          </a:bodyPr>
          <a:lstStyle/>
          <a:p>
            <a:pPr algn="ctr"/>
            <a:r>
              <a:rPr lang="en-US" sz="3800" b="1">
                <a:latin typeface="Franklin Gothic Book" panose="020B0503020102020204" pitchFamily="34" charset="0"/>
              </a:rPr>
              <a:t>DCJS Victims Services Grant Programs</a:t>
            </a:r>
            <a:br>
              <a:rPr lang="en-US">
                <a:latin typeface="Franklin Gothic Book" panose="020B0503020102020204" pitchFamily="34" charset="0"/>
              </a:rPr>
            </a:br>
            <a:r>
              <a:rPr lang="en-US" sz="2400" i="1">
                <a:latin typeface="Franklin Gothic Book" panose="020B0503020102020204" pitchFamily="34" charset="0"/>
              </a:rPr>
              <a:t>as of January 1, 2024</a:t>
            </a:r>
          </a:p>
        </p:txBody>
      </p:sp>
      <p:sp>
        <p:nvSpPr>
          <p:cNvPr id="18435" name="Rectangle 3"/>
          <p:cNvSpPr>
            <a:spLocks noGrp="1" noChangeArrowheads="1"/>
          </p:cNvSpPr>
          <p:nvPr>
            <p:ph idx="1"/>
          </p:nvPr>
        </p:nvSpPr>
        <p:spPr>
          <a:xfrm>
            <a:off x="584989" y="2254765"/>
            <a:ext cx="8275232" cy="3796081"/>
          </a:xfrm>
        </p:spPr>
        <p:txBody>
          <a:bodyPr>
            <a:normAutofit fontScale="92500"/>
          </a:bodyPr>
          <a:lstStyle/>
          <a:p>
            <a:pPr marL="742950" indent="-742950">
              <a:buFont typeface="+mj-lt"/>
              <a:buAutoNum type="arabicPeriod"/>
            </a:pPr>
            <a:r>
              <a:rPr lang="en-US" dirty="0">
                <a:latin typeface="Franklin Gothic Book" panose="020B0503020102020204" pitchFamily="34" charset="0"/>
              </a:rPr>
              <a:t>Sexual Assault Services Program (SASP)</a:t>
            </a:r>
          </a:p>
          <a:p>
            <a:pPr marL="742950" indent="-742950">
              <a:buFont typeface="+mj-lt"/>
              <a:buAutoNum type="arabicPeriod"/>
            </a:pPr>
            <a:r>
              <a:rPr lang="en-US" dirty="0">
                <a:latin typeface="Franklin Gothic Book" panose="020B0503020102020204" pitchFamily="34" charset="0"/>
              </a:rPr>
              <a:t>Victim Witness Grant Program (VWGP)</a:t>
            </a:r>
          </a:p>
          <a:p>
            <a:pPr marL="742950" indent="-742950">
              <a:buFont typeface="+mj-lt"/>
              <a:buAutoNum type="arabicPeriod"/>
            </a:pPr>
            <a:r>
              <a:rPr lang="en-US" dirty="0">
                <a:latin typeface="Franklin Gothic Book" panose="020B0503020102020204" pitchFamily="34" charset="0"/>
              </a:rPr>
              <a:t>Victims Services Grant Program (VSGP)</a:t>
            </a:r>
          </a:p>
          <a:p>
            <a:pPr marL="742950" indent="-742950">
              <a:buFont typeface="+mj-lt"/>
              <a:buAutoNum type="arabicPeriod"/>
            </a:pPr>
            <a:r>
              <a:rPr lang="en-US" dirty="0">
                <a:latin typeface="Franklin Gothic Book" panose="020B0503020102020204" pitchFamily="34" charset="0"/>
              </a:rPr>
              <a:t>VSTOP</a:t>
            </a:r>
          </a:p>
          <a:p>
            <a:pPr marL="742950" indent="-742950">
              <a:buFont typeface="+mj-lt"/>
              <a:buAutoNum type="arabicPeriod"/>
            </a:pPr>
            <a:r>
              <a:rPr lang="en-US" dirty="0">
                <a:latin typeface="Franklin Gothic Book" panose="020B0503020102020204" pitchFamily="34" charset="0"/>
              </a:rPr>
              <a:t>Virginia Sexual &amp; Domestic Violence Victim Fund (VSDVVF)</a:t>
            </a:r>
          </a:p>
          <a:p>
            <a:pPr marL="742950" indent="-742950">
              <a:buFont typeface="+mj-lt"/>
              <a:buAutoNum type="arabicPeriod"/>
            </a:pPr>
            <a:r>
              <a:rPr lang="en-US" dirty="0">
                <a:latin typeface="Franklin Gothic Book" panose="020B0503020102020204" pitchFamily="34" charset="0"/>
              </a:rPr>
              <a:t>Improving Criminal Justice Responses (ICJR)</a:t>
            </a:r>
          </a:p>
          <a:p>
            <a:pPr marL="742950" indent="-742950">
              <a:buFont typeface="+mj-lt"/>
              <a:buAutoNum type="arabicPeriod"/>
            </a:pPr>
            <a:r>
              <a:rPr lang="en-US" dirty="0">
                <a:latin typeface="Franklin Gothic Book" panose="020B0503020102020204" pitchFamily="34" charset="0"/>
              </a:rPr>
              <a:t>American Rescue Plan Act (ARPA) VSGP Restoration</a:t>
            </a:r>
          </a:p>
        </p:txBody>
      </p:sp>
    </p:spTree>
    <p:extLst>
      <p:ext uri="{BB962C8B-B14F-4D97-AF65-F5344CB8AC3E}">
        <p14:creationId xmlns:p14="http://schemas.microsoft.com/office/powerpoint/2010/main" val="1096495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417524" y="586371"/>
            <a:ext cx="6308952" cy="2842629"/>
          </a:xfrm>
        </p:spPr>
        <p:txBody>
          <a:bodyPr>
            <a:normAutofit/>
          </a:bodyPr>
          <a:lstStyle/>
          <a:p>
            <a:pPr marL="0" indent="0" algn="ctr">
              <a:buNone/>
            </a:pPr>
            <a:r>
              <a:rPr lang="en-US" sz="4800" b="1" dirty="0">
                <a:solidFill>
                  <a:schemeClr val="tx2"/>
                </a:solidFill>
                <a:latin typeface="Franklin Gothic Book" panose="020B0503020102020204" pitchFamily="34" charset="0"/>
              </a:rPr>
              <a:t>Sexual Assault Awareness Month 2024</a:t>
            </a:r>
          </a:p>
          <a:p>
            <a:pPr marL="0" indent="0" algn="ctr">
              <a:buNone/>
            </a:pPr>
            <a:r>
              <a:rPr lang="en-US" sz="3600" b="1" i="1" dirty="0">
                <a:solidFill>
                  <a:schemeClr val="tx2"/>
                </a:solidFill>
                <a:latin typeface="Franklin Gothic Book" panose="020B0503020102020204" pitchFamily="34" charset="0"/>
              </a:rPr>
              <a:t>Building Connected Communities</a:t>
            </a:r>
          </a:p>
        </p:txBody>
      </p:sp>
      <p:pic>
        <p:nvPicPr>
          <p:cNvPr id="3" name="Picture 2" descr="Blue ribbon on the floor">
            <a:extLst>
              <a:ext uri="{FF2B5EF4-FFF2-40B4-BE49-F238E27FC236}">
                <a16:creationId xmlns:a16="http://schemas.microsoft.com/office/drawing/2014/main" id="{4B1B4029-362E-1146-B03E-0551022AEF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211" y="3919618"/>
            <a:ext cx="2344619" cy="1563079"/>
          </a:xfrm>
          <a:prstGeom prst="rect">
            <a:avLst/>
          </a:prstGeom>
        </p:spPr>
      </p:pic>
      <p:pic>
        <p:nvPicPr>
          <p:cNvPr id="1026" name="Picture 2" descr="Image">
            <a:extLst>
              <a:ext uri="{FF2B5EF4-FFF2-40B4-BE49-F238E27FC236}">
                <a16:creationId xmlns:a16="http://schemas.microsoft.com/office/drawing/2014/main" id="{BC87C122-BB05-21CA-8DEA-5E41BAE8C3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76" y="3355847"/>
            <a:ext cx="4783328" cy="269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758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5FF4-0AF9-CD19-E0BF-E18A920C2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96E66-2FDC-905B-F4C4-B4B731EA0CA1}"/>
              </a:ext>
            </a:extLst>
          </p:cNvPr>
          <p:cNvSpPr>
            <a:spLocks noGrp="1"/>
          </p:cNvSpPr>
          <p:nvPr>
            <p:ph type="title"/>
          </p:nvPr>
        </p:nvSpPr>
        <p:spPr>
          <a:xfrm>
            <a:off x="457200" y="538862"/>
            <a:ext cx="8229600" cy="1042416"/>
          </a:xfrm>
        </p:spPr>
        <p:txBody>
          <a:bodyPr/>
          <a:lstStyle/>
          <a:p>
            <a:pPr algn="ctr"/>
            <a:r>
              <a:rPr lang="en-US" sz="3800" b="1" dirty="0">
                <a:latin typeface="Franklin Gothic Book"/>
              </a:rPr>
              <a:t>VS Grant Program Totals</a:t>
            </a:r>
          </a:p>
        </p:txBody>
      </p:sp>
      <p:graphicFrame>
        <p:nvGraphicFramePr>
          <p:cNvPr id="4" name="Content Placeholder 3">
            <a:extLst>
              <a:ext uri="{FF2B5EF4-FFF2-40B4-BE49-F238E27FC236}">
                <a16:creationId xmlns:a16="http://schemas.microsoft.com/office/drawing/2014/main" id="{350AA0F0-C8BB-1D8A-4A86-DD705D6C10B7}"/>
              </a:ext>
            </a:extLst>
          </p:cNvPr>
          <p:cNvGraphicFramePr>
            <a:graphicFrameLocks noGrp="1"/>
          </p:cNvGraphicFramePr>
          <p:nvPr>
            <p:ph idx="1"/>
            <p:extLst>
              <p:ext uri="{D42A27DB-BD31-4B8C-83A1-F6EECF244321}">
                <p14:modId xmlns:p14="http://schemas.microsoft.com/office/powerpoint/2010/main" val="1542265469"/>
              </p:ext>
            </p:extLst>
          </p:nvPr>
        </p:nvGraphicFramePr>
        <p:xfrm>
          <a:off x="236690" y="2281681"/>
          <a:ext cx="8670619" cy="2475804"/>
        </p:xfrm>
        <a:graphic>
          <a:graphicData uri="http://schemas.openxmlformats.org/drawingml/2006/table">
            <a:tbl>
              <a:tblPr>
                <a:tableStyleId>{5C22544A-7EE6-4342-B048-85BDC9FD1C3A}</a:tableStyleId>
              </a:tblPr>
              <a:tblGrid>
                <a:gridCol w="899622">
                  <a:extLst>
                    <a:ext uri="{9D8B030D-6E8A-4147-A177-3AD203B41FA5}">
                      <a16:colId xmlns:a16="http://schemas.microsoft.com/office/drawing/2014/main" val="401179823"/>
                    </a:ext>
                  </a:extLst>
                </a:gridCol>
                <a:gridCol w="4907872">
                  <a:extLst>
                    <a:ext uri="{9D8B030D-6E8A-4147-A177-3AD203B41FA5}">
                      <a16:colId xmlns:a16="http://schemas.microsoft.com/office/drawing/2014/main" val="1319301046"/>
                    </a:ext>
                  </a:extLst>
                </a:gridCol>
                <a:gridCol w="804672">
                  <a:extLst>
                    <a:ext uri="{9D8B030D-6E8A-4147-A177-3AD203B41FA5}">
                      <a16:colId xmlns:a16="http://schemas.microsoft.com/office/drawing/2014/main" val="1463736794"/>
                    </a:ext>
                  </a:extLst>
                </a:gridCol>
                <a:gridCol w="758952">
                  <a:extLst>
                    <a:ext uri="{9D8B030D-6E8A-4147-A177-3AD203B41FA5}">
                      <a16:colId xmlns:a16="http://schemas.microsoft.com/office/drawing/2014/main" val="3913158620"/>
                    </a:ext>
                  </a:extLst>
                </a:gridCol>
                <a:gridCol w="1299501">
                  <a:extLst>
                    <a:ext uri="{9D8B030D-6E8A-4147-A177-3AD203B41FA5}">
                      <a16:colId xmlns:a16="http://schemas.microsoft.com/office/drawing/2014/main" val="3002466194"/>
                    </a:ext>
                  </a:extLst>
                </a:gridCol>
              </a:tblGrid>
              <a:tr h="369954">
                <a:tc>
                  <a:txBody>
                    <a:bodyPr/>
                    <a:lstStyle/>
                    <a:p>
                      <a:pPr algn="l" fontAlgn="b"/>
                      <a:r>
                        <a:rPr lang="en-US" sz="1200" b="1" u="none" strike="noStrike" dirty="0">
                          <a:effectLst/>
                        </a:rPr>
                        <a:t>Funding Source</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l" fontAlgn="b"/>
                      <a:r>
                        <a:rPr lang="en-US" sz="1200" b="1" u="none" strike="noStrike" dirty="0">
                          <a:effectLst/>
                        </a:rPr>
                        <a:t>Grant Program</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1200" b="1" u="none" strike="noStrike" dirty="0">
                          <a:effectLst/>
                        </a:rPr>
                        <a:t>Grant Cycle</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r" fontAlgn="b"/>
                      <a:r>
                        <a:rPr lang="en-US" sz="1200" b="1" u="none" strike="noStrike" dirty="0">
                          <a:effectLst/>
                        </a:rPr>
                        <a:t>Number of Awards</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r" fontAlgn="b"/>
                      <a:r>
                        <a:rPr lang="en-US" sz="1200" b="1" u="none" strike="noStrike" dirty="0">
                          <a:effectLst/>
                        </a:rPr>
                        <a:t>Total Amount (including match)</a:t>
                      </a:r>
                      <a:endParaRPr lang="en-US" sz="1200" b="1"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3191927699"/>
                  </a:ext>
                </a:extLst>
              </a:tr>
              <a:tr h="184977">
                <a:tc>
                  <a:txBody>
                    <a:bodyPr/>
                    <a:lstStyle/>
                    <a:p>
                      <a:pPr algn="l" fontAlgn="b"/>
                      <a:r>
                        <a:rPr lang="en-US" sz="900" u="none" strike="noStrike">
                          <a:effectLst/>
                        </a:rPr>
                        <a:t>VOCA, SGF</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fr-FR" sz="1200" u="none" strike="noStrike" dirty="0">
                          <a:effectLst/>
                        </a:rPr>
                        <a:t>Victims Services Grant Program (VSGP)</a:t>
                      </a:r>
                      <a:endParaRPr lang="fr-FR"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96</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$25,074,192</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3266280040"/>
                  </a:ext>
                </a:extLst>
              </a:tr>
              <a:tr h="184977">
                <a:tc>
                  <a:txBody>
                    <a:bodyPr/>
                    <a:lstStyle/>
                    <a:p>
                      <a:pPr algn="l" fontAlgn="b"/>
                      <a:r>
                        <a:rPr lang="en-US" sz="900" u="none" strike="noStrike">
                          <a:effectLst/>
                        </a:rPr>
                        <a:t>VOCA, SGF, SSF</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Victim Witness Grant Program (VWGP)</a:t>
                      </a:r>
                      <a:endParaRPr lang="en-US"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114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$18,049,364</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2102246197"/>
                  </a:ext>
                </a:extLst>
              </a:tr>
              <a:tr h="184977">
                <a:tc>
                  <a:txBody>
                    <a:bodyPr/>
                    <a:lstStyle/>
                    <a:p>
                      <a:pPr algn="l" fontAlgn="b"/>
                      <a:r>
                        <a:rPr lang="en-US" sz="900" u="none" strike="noStrike">
                          <a:effectLst/>
                        </a:rPr>
                        <a:t>Federal</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American Rescue Plan Act (ARPA) VSGP Restoration</a:t>
                      </a:r>
                      <a:endParaRPr lang="en-US"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37</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$2,023,671</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3643329796"/>
                  </a:ext>
                </a:extLst>
              </a:tr>
              <a:tr h="184977">
                <a:tc>
                  <a:txBody>
                    <a:bodyPr/>
                    <a:lstStyle/>
                    <a:p>
                      <a:pPr algn="l" fontAlgn="b"/>
                      <a:r>
                        <a:rPr lang="en-US" sz="900" u="none" strike="noStrike">
                          <a:effectLst/>
                        </a:rPr>
                        <a:t>VAWA</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Improving Criminal Justice Responses (ICJR)</a:t>
                      </a:r>
                      <a:endParaRPr lang="en-US"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$277,339</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2682032373"/>
                  </a:ext>
                </a:extLst>
              </a:tr>
              <a:tr h="184977">
                <a:tc>
                  <a:txBody>
                    <a:bodyPr/>
                    <a:lstStyle/>
                    <a:p>
                      <a:pPr algn="l" fontAlgn="b"/>
                      <a:r>
                        <a:rPr lang="en-US" sz="900" u="none" strike="noStrike">
                          <a:effectLst/>
                        </a:rPr>
                        <a:t>VAWA</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pt-BR" sz="1200" u="none" strike="noStrike" dirty="0">
                          <a:effectLst/>
                        </a:rPr>
                        <a:t>Sexual Assault Services Program (SASP)</a:t>
                      </a:r>
                      <a:endParaRPr lang="pt-BR"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CY24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$990,597</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2422311683"/>
                  </a:ext>
                </a:extLst>
              </a:tr>
              <a:tr h="184977">
                <a:tc>
                  <a:txBody>
                    <a:bodyPr/>
                    <a:lstStyle/>
                    <a:p>
                      <a:pPr algn="l" fontAlgn="b"/>
                      <a:r>
                        <a:rPr lang="en-US" sz="900" u="none" strike="noStrike">
                          <a:effectLst/>
                        </a:rPr>
                        <a:t>VAWA</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Sexual Assault Services Program (SASP) </a:t>
                      </a:r>
                      <a:r>
                        <a:rPr lang="en-US" sz="1000" u="none" strike="noStrike" dirty="0">
                          <a:effectLst/>
                        </a:rPr>
                        <a:t>(one-time special funding opportunity)</a:t>
                      </a:r>
                      <a:endParaRPr lang="en-US" sz="10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14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$276,028</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499700808"/>
                  </a:ext>
                </a:extLst>
              </a:tr>
              <a:tr h="184977">
                <a:tc>
                  <a:txBody>
                    <a:bodyPr/>
                    <a:lstStyle/>
                    <a:p>
                      <a:pPr algn="l" fontAlgn="b"/>
                      <a:r>
                        <a:rPr lang="en-US" sz="900" u="none" strike="noStrike">
                          <a:effectLst/>
                        </a:rPr>
                        <a:t>VAWA</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VSTOP</a:t>
                      </a:r>
                      <a:endParaRPr lang="en-US"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CY24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85</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$4,597,608</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3394539235"/>
                  </a:ext>
                </a:extLst>
              </a:tr>
              <a:tr h="184977">
                <a:tc>
                  <a:txBody>
                    <a:bodyPr/>
                    <a:lstStyle/>
                    <a:p>
                      <a:pPr algn="l" fontAlgn="b"/>
                      <a:r>
                        <a:rPr lang="en-US" sz="900" u="none" strike="noStrike">
                          <a:effectLst/>
                        </a:rPr>
                        <a:t>SGF, SSF</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Virginia Sexual &amp; Domestic Violence Victim Fund (VSDVVF) </a:t>
                      </a:r>
                      <a:r>
                        <a:rPr lang="en-US" sz="1000" u="none" strike="noStrike" dirty="0">
                          <a:effectLst/>
                        </a:rPr>
                        <a:t>(Disc. &amp; Prosecution)</a:t>
                      </a:r>
                      <a:endParaRPr lang="en-US" sz="10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43</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$1,785,333</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3919069133"/>
                  </a:ext>
                </a:extLst>
              </a:tr>
              <a:tr h="184977">
                <a:tc>
                  <a:txBody>
                    <a:bodyPr/>
                    <a:lstStyle/>
                    <a:p>
                      <a:pPr algn="l" fontAlgn="b"/>
                      <a:r>
                        <a:rPr lang="en-US" sz="900" u="none" strike="noStrike">
                          <a:effectLst/>
                        </a:rPr>
                        <a:t>SGF, SSF</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      VSDVVF (Sexual Assault Nurse Examiners)</a:t>
                      </a:r>
                      <a:endParaRPr lang="en-US"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9</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$665,833</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2766069905"/>
                  </a:ext>
                </a:extLst>
              </a:tr>
              <a:tr h="184977">
                <a:tc>
                  <a:txBody>
                    <a:bodyPr/>
                    <a:lstStyle/>
                    <a:p>
                      <a:pPr algn="l" fontAlgn="b"/>
                      <a:r>
                        <a:rPr lang="en-US" sz="900" u="none" strike="noStrike" dirty="0">
                          <a:effectLst/>
                        </a:rPr>
                        <a:t>SGF</a:t>
                      </a:r>
                      <a:endParaRPr lang="en-US" sz="900" b="0" i="0" u="none" strike="noStrike" dirty="0">
                        <a:solidFill>
                          <a:srgbClr val="000000"/>
                        </a:solidFill>
                        <a:effectLst/>
                        <a:latin typeface="Calibri" panose="020F0502020204030204" pitchFamily="34" charset="0"/>
                      </a:endParaRPr>
                    </a:p>
                  </a:txBody>
                  <a:tcPr marL="8197" marR="8197" marT="8197" marB="0" anchor="b"/>
                </a:tc>
                <a:tc>
                  <a:txBody>
                    <a:bodyPr/>
                    <a:lstStyle/>
                    <a:p>
                      <a:pPr algn="l" fontAlgn="b"/>
                      <a:r>
                        <a:rPr lang="en-US" sz="1200" u="none" strike="noStrike" dirty="0">
                          <a:effectLst/>
                        </a:rPr>
                        <a:t>Virginia Victim Assistance Network</a:t>
                      </a:r>
                      <a:endParaRPr lang="en-US" sz="1200" b="0"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900" u="none" strike="noStrike">
                          <a:effectLst/>
                        </a:rPr>
                        <a:t>FY24</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u="none" strike="noStrike" dirty="0">
                          <a:effectLst/>
                        </a:rPr>
                        <a:t>$400,000</a:t>
                      </a:r>
                      <a:endParaRPr lang="en-US" sz="1200" b="0"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2396434993"/>
                  </a:ext>
                </a:extLst>
              </a:tr>
              <a:tr h="184977">
                <a:tc>
                  <a:txBody>
                    <a:bodyPr/>
                    <a:lstStyle/>
                    <a:p>
                      <a:pPr algn="l" fontAlgn="b"/>
                      <a:r>
                        <a:rPr lang="en-US" sz="900" u="none" strike="noStrike">
                          <a:effectLst/>
                        </a:rPr>
                        <a:t> </a:t>
                      </a:r>
                      <a:endParaRPr lang="en-US" sz="900" b="1" i="0" u="none" strike="noStrike">
                        <a:solidFill>
                          <a:srgbClr val="000000"/>
                        </a:solidFill>
                        <a:effectLst/>
                        <a:latin typeface="Calibri" panose="020F0502020204030204" pitchFamily="34" charset="0"/>
                      </a:endParaRPr>
                    </a:p>
                  </a:txBody>
                  <a:tcPr marL="8197" marR="8197" marT="8197" marB="0" anchor="b"/>
                </a:tc>
                <a:tc>
                  <a:txBody>
                    <a:bodyPr/>
                    <a:lstStyle/>
                    <a:p>
                      <a:pPr algn="r" fontAlgn="b"/>
                      <a:r>
                        <a:rPr lang="en-US" sz="1200" b="1" u="none" strike="noStrike" dirty="0">
                          <a:effectLst/>
                        </a:rPr>
                        <a:t>TOTALS</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r" fontAlgn="b"/>
                      <a:r>
                        <a:rPr lang="en-US" sz="1200" b="1" u="none" strike="noStrike" dirty="0">
                          <a:effectLst/>
                        </a:rPr>
                        <a:t>434</a:t>
                      </a:r>
                      <a:endParaRPr lang="en-US" sz="1200" b="1" i="0" u="none" strike="noStrike" dirty="0">
                        <a:solidFill>
                          <a:srgbClr val="000000"/>
                        </a:solidFill>
                        <a:effectLst/>
                        <a:latin typeface="Calibri" panose="020F0502020204030204" pitchFamily="34" charset="0"/>
                      </a:endParaRPr>
                    </a:p>
                  </a:txBody>
                  <a:tcPr marL="8197" marR="8197" marT="8197" marB="0" anchor="b"/>
                </a:tc>
                <a:tc>
                  <a:txBody>
                    <a:bodyPr/>
                    <a:lstStyle/>
                    <a:p>
                      <a:pPr algn="r" fontAlgn="b"/>
                      <a:r>
                        <a:rPr lang="en-US" sz="1200" b="1" u="none" strike="noStrike" dirty="0">
                          <a:effectLst/>
                        </a:rPr>
                        <a:t>$54,139,965</a:t>
                      </a:r>
                      <a:endParaRPr lang="en-US" sz="1200" b="1" i="0" u="none" strike="noStrike" dirty="0">
                        <a:solidFill>
                          <a:srgbClr val="000000"/>
                        </a:solidFill>
                        <a:effectLst/>
                        <a:latin typeface="Calibri" panose="020F0502020204030204" pitchFamily="34" charset="0"/>
                      </a:endParaRPr>
                    </a:p>
                  </a:txBody>
                  <a:tcPr marL="8197" marR="8197" marT="8197" marB="0" anchor="b"/>
                </a:tc>
                <a:extLst>
                  <a:ext uri="{0D108BD9-81ED-4DB2-BD59-A6C34878D82A}">
                    <a16:rowId xmlns:a16="http://schemas.microsoft.com/office/drawing/2014/main" val="309625807"/>
                  </a:ext>
                </a:extLst>
              </a:tr>
            </a:tbl>
          </a:graphicData>
        </a:graphic>
      </p:graphicFrame>
    </p:spTree>
    <p:extLst>
      <p:ext uri="{BB962C8B-B14F-4D97-AF65-F5344CB8AC3E}">
        <p14:creationId xmlns:p14="http://schemas.microsoft.com/office/powerpoint/2010/main" val="216391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8877-1BA5-A4D0-952D-275855FD0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620F1-98F0-23F6-7924-1B3A505DB539}"/>
              </a:ext>
            </a:extLst>
          </p:cNvPr>
          <p:cNvSpPr>
            <a:spLocks noGrp="1"/>
          </p:cNvSpPr>
          <p:nvPr>
            <p:ph type="title"/>
          </p:nvPr>
        </p:nvSpPr>
        <p:spPr>
          <a:xfrm>
            <a:off x="457200" y="538862"/>
            <a:ext cx="8229600" cy="1042416"/>
          </a:xfrm>
        </p:spPr>
        <p:txBody>
          <a:bodyPr/>
          <a:lstStyle/>
          <a:p>
            <a:pPr algn="ctr"/>
            <a:r>
              <a:rPr lang="en-US" sz="3800" b="1">
                <a:latin typeface="Franklin Gothic Book"/>
              </a:rPr>
              <a:t>Victims of Crime Act</a:t>
            </a:r>
            <a:br>
              <a:rPr lang="en-US" sz="3800" b="1">
                <a:latin typeface="Franklin Gothic Book"/>
              </a:rPr>
            </a:br>
            <a:r>
              <a:rPr lang="en-US" sz="3800" b="1">
                <a:latin typeface="Franklin Gothic Book"/>
              </a:rPr>
              <a:t>(VOCA) </a:t>
            </a:r>
          </a:p>
        </p:txBody>
      </p:sp>
      <p:sp>
        <p:nvSpPr>
          <p:cNvPr id="3" name="Content Placeholder 2">
            <a:extLst>
              <a:ext uri="{FF2B5EF4-FFF2-40B4-BE49-F238E27FC236}">
                <a16:creationId xmlns:a16="http://schemas.microsoft.com/office/drawing/2014/main" id="{9E394D87-0B68-7BE9-FE46-ED1B0404BC2D}"/>
              </a:ext>
            </a:extLst>
          </p:cNvPr>
          <p:cNvSpPr>
            <a:spLocks noGrp="1"/>
          </p:cNvSpPr>
          <p:nvPr>
            <p:ph idx="1"/>
          </p:nvPr>
        </p:nvSpPr>
        <p:spPr>
          <a:xfrm>
            <a:off x="457200" y="1947672"/>
            <a:ext cx="8229600" cy="4014216"/>
          </a:xfrm>
        </p:spPr>
        <p:txBody>
          <a:bodyPr vert="horz" lIns="0" tIns="0" rIns="0" bIns="0" rtlCol="0" anchor="t">
            <a:noAutofit/>
          </a:bodyPr>
          <a:lstStyle/>
          <a:p>
            <a:r>
              <a:rPr lang="en-US" sz="2600" dirty="0">
                <a:latin typeface="Franklin Gothic Book"/>
              </a:rPr>
              <a:t>FFY 2024 VOCA allocations to states approved. As anticipated, Virginia's award is much lower than in previous years.</a:t>
            </a:r>
          </a:p>
          <a:p>
            <a:pPr>
              <a:buClr>
                <a:srgbClr val="333F50"/>
              </a:buClr>
            </a:pPr>
            <a:r>
              <a:rPr lang="en-US" sz="2600" dirty="0">
                <a:latin typeface="Franklin Gothic Book"/>
                <a:cs typeface="Calibri"/>
              </a:rPr>
              <a:t>Federal Crime Victims Fund balances remain concerningly low, but a large deposit is anticipated this fiscal year.</a:t>
            </a:r>
          </a:p>
          <a:p>
            <a:pPr>
              <a:buClr>
                <a:srgbClr val="333F50"/>
              </a:buClr>
            </a:pPr>
            <a:r>
              <a:rPr lang="en-US" sz="2600" dirty="0">
                <a:latin typeface="Franklin Gothic Book"/>
              </a:rPr>
              <a:t>The Department of Justice Office of the Inspector General may continue to select individual subrecipients to audit (three have been selected so far).</a:t>
            </a:r>
          </a:p>
        </p:txBody>
      </p:sp>
    </p:spTree>
    <p:extLst>
      <p:ext uri="{BB962C8B-B14F-4D97-AF65-F5344CB8AC3E}">
        <p14:creationId xmlns:p14="http://schemas.microsoft.com/office/powerpoint/2010/main" val="364037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88B6-F03E-AED9-D19C-36B502332C66}"/>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B08C0C87-7A0D-C1CA-BA8C-06E84FA571B2}"/>
              </a:ext>
            </a:extLst>
          </p:cNvPr>
          <p:cNvSpPr>
            <a:spLocks noGrp="1" noChangeArrowheads="1"/>
          </p:cNvSpPr>
          <p:nvPr>
            <p:ph type="title"/>
          </p:nvPr>
        </p:nvSpPr>
        <p:spPr>
          <a:xfrm>
            <a:off x="0" y="468366"/>
            <a:ext cx="9144000" cy="1397010"/>
          </a:xfrm>
        </p:spPr>
        <p:txBody>
          <a:bodyPr>
            <a:normAutofit/>
          </a:bodyPr>
          <a:lstStyle/>
          <a:p>
            <a:pPr algn="ctr"/>
            <a:r>
              <a:rPr lang="en-US" sz="3600" b="1" dirty="0">
                <a:latin typeface="Franklin Gothic Book"/>
              </a:rPr>
              <a:t>Victim Services Grant Program (VSGP)</a:t>
            </a:r>
            <a:br>
              <a:rPr lang="en-US" sz="3600" b="1" dirty="0">
                <a:latin typeface="Franklin Gothic Book"/>
              </a:rPr>
            </a:br>
            <a:r>
              <a:rPr lang="en-US" sz="3600" b="1" dirty="0">
                <a:latin typeface="Franklin Gothic Book"/>
              </a:rPr>
              <a:t>SFY 2025 Competitive Grants</a:t>
            </a:r>
            <a:endParaRPr lang="en-US" sz="3600" b="1" dirty="0">
              <a:latin typeface="Franklin Gothic Book" panose="020B0503020102020204" pitchFamily="34" charset="0"/>
            </a:endParaRPr>
          </a:p>
        </p:txBody>
      </p:sp>
      <p:sp>
        <p:nvSpPr>
          <p:cNvPr id="18435" name="Rectangle 3">
            <a:extLst>
              <a:ext uri="{FF2B5EF4-FFF2-40B4-BE49-F238E27FC236}">
                <a16:creationId xmlns:a16="http://schemas.microsoft.com/office/drawing/2014/main" id="{BDAD076D-9345-A9B4-9A33-34096F330657}"/>
              </a:ext>
            </a:extLst>
          </p:cNvPr>
          <p:cNvSpPr>
            <a:spLocks noGrp="1" noChangeArrowheads="1"/>
          </p:cNvSpPr>
          <p:nvPr>
            <p:ph idx="1"/>
          </p:nvPr>
        </p:nvSpPr>
        <p:spPr>
          <a:xfrm>
            <a:off x="0" y="2093976"/>
            <a:ext cx="8778240" cy="3975388"/>
          </a:xfrm>
        </p:spPr>
        <p:txBody>
          <a:bodyPr vert="horz" lIns="0" tIns="0" rIns="0" bIns="0" rtlCol="0" anchor="t">
            <a:noAutofit/>
          </a:bodyPr>
          <a:lstStyle/>
          <a:p>
            <a:pPr lvl="1">
              <a:buClr>
                <a:srgbClr val="333F50"/>
              </a:buClr>
              <a:buFont typeface="Arial" panose="020B0604020202020204" pitchFamily="34" charset="0"/>
              <a:buChar char="•"/>
            </a:pPr>
            <a:r>
              <a:rPr lang="en-US" sz="2800" dirty="0">
                <a:latin typeface="Franklin Gothic Book"/>
                <a:cs typeface="Calibri"/>
              </a:rPr>
              <a:t>Competitive applications were due on 3/1/24.</a:t>
            </a:r>
          </a:p>
          <a:p>
            <a:pPr lvl="1">
              <a:buClr>
                <a:srgbClr val="333F50"/>
              </a:buClr>
              <a:buFont typeface="Arial" panose="020B0604020202020204" pitchFamily="34" charset="0"/>
              <a:buChar char="•"/>
            </a:pPr>
            <a:r>
              <a:rPr lang="en-US" sz="2800" dirty="0">
                <a:latin typeface="Franklin Gothic Book"/>
                <a:cs typeface="Calibri"/>
              </a:rPr>
              <a:t>The amount of funding available is significantly decreased, from approximately $9 million in SFY24 (current) to $2.9 million for SFY25.</a:t>
            </a:r>
          </a:p>
          <a:p>
            <a:pPr lvl="1">
              <a:buClr>
                <a:srgbClr val="333F50"/>
              </a:buClr>
              <a:buFont typeface="Arial" panose="020B0604020202020204" pitchFamily="34" charset="0"/>
              <a:buChar char="•"/>
            </a:pPr>
            <a:r>
              <a:rPr lang="en-US" sz="2800" dirty="0">
                <a:latin typeface="Franklin Gothic Book"/>
                <a:cs typeface="Calibri"/>
              </a:rPr>
              <a:t>Priority/focus on underserved populations.</a:t>
            </a:r>
          </a:p>
          <a:p>
            <a:pPr lvl="1">
              <a:buClr>
                <a:srgbClr val="333F50"/>
              </a:buClr>
              <a:buFont typeface="Arial" panose="020B0604020202020204" pitchFamily="34" charset="0"/>
              <a:buChar char="•"/>
            </a:pPr>
            <a:r>
              <a:rPr lang="en-US" sz="2800" dirty="0">
                <a:latin typeface="Franklin Gothic Book"/>
                <a:cs typeface="Calibri"/>
              </a:rPr>
              <a:t>Received 77 applications totaling approximately $10.8 million in requests.</a:t>
            </a:r>
          </a:p>
          <a:p>
            <a:pPr lvl="1">
              <a:buClr>
                <a:srgbClr val="333F50"/>
              </a:buClr>
              <a:buFont typeface="Arial" panose="020B0604020202020204" pitchFamily="34" charset="0"/>
              <a:buChar char="•"/>
            </a:pPr>
            <a:r>
              <a:rPr lang="en-US" sz="2800" dirty="0">
                <a:latin typeface="Franklin Gothic Book"/>
                <a:cs typeface="Calibri"/>
              </a:rPr>
              <a:t>Anticipate CJSB making award decisions on 5/9/24.</a:t>
            </a:r>
          </a:p>
          <a:p>
            <a:pPr marL="0" indent="0">
              <a:buClr>
                <a:srgbClr val="333F50"/>
              </a:buClr>
              <a:buNone/>
            </a:pPr>
            <a:endParaRPr lang="en-US" sz="2600" dirty="0">
              <a:latin typeface="Franklin Gothic Book"/>
            </a:endParaRPr>
          </a:p>
        </p:txBody>
      </p:sp>
    </p:spTree>
    <p:extLst>
      <p:ext uri="{BB962C8B-B14F-4D97-AF65-F5344CB8AC3E}">
        <p14:creationId xmlns:p14="http://schemas.microsoft.com/office/powerpoint/2010/main" val="418326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5D4A-6C9C-BF6B-2C34-410A9270D00F}"/>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87FC1CE9-3263-3E83-771F-F0ED59A7E7F4}"/>
              </a:ext>
            </a:extLst>
          </p:cNvPr>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Victim Witness Grant Program (VWGP)</a:t>
            </a:r>
            <a:endParaRPr lang="en-US" sz="3800" b="1">
              <a:latin typeface="Franklin Gothic Book" panose="020B0503020102020204" pitchFamily="34" charset="0"/>
            </a:endParaRPr>
          </a:p>
        </p:txBody>
      </p:sp>
      <p:sp>
        <p:nvSpPr>
          <p:cNvPr id="18435" name="Rectangle 3">
            <a:extLst>
              <a:ext uri="{FF2B5EF4-FFF2-40B4-BE49-F238E27FC236}">
                <a16:creationId xmlns:a16="http://schemas.microsoft.com/office/drawing/2014/main" id="{6CB5E65A-E798-A152-6D39-05D7BFAB5056}"/>
              </a:ext>
            </a:extLst>
          </p:cNvPr>
          <p:cNvSpPr>
            <a:spLocks noGrp="1" noChangeArrowheads="1"/>
          </p:cNvSpPr>
          <p:nvPr>
            <p:ph idx="1"/>
          </p:nvPr>
        </p:nvSpPr>
        <p:spPr>
          <a:xfrm>
            <a:off x="437322" y="1783079"/>
            <a:ext cx="8276910" cy="4277141"/>
          </a:xfrm>
        </p:spPr>
        <p:txBody>
          <a:bodyPr vert="horz" lIns="0" tIns="0" rIns="0" bIns="0" rtlCol="0" anchor="t">
            <a:noAutofit/>
          </a:bodyPr>
          <a:lstStyle/>
          <a:p>
            <a:pPr>
              <a:buClr>
                <a:srgbClr val="333F50"/>
              </a:buClr>
            </a:pPr>
            <a:r>
              <a:rPr lang="en-US" sz="2500" dirty="0">
                <a:latin typeface="Franklin Gothic Book" panose="020B0503020102020204" pitchFamily="34" charset="0"/>
                <a:ea typeface="+mn-lt"/>
                <a:cs typeface="+mn-lt"/>
              </a:rPr>
              <a:t>SFY 2025 continuation funding for current VWGP subgrantees only.    </a:t>
            </a:r>
          </a:p>
          <a:p>
            <a:pPr>
              <a:buClr>
                <a:srgbClr val="333F50"/>
              </a:buClr>
            </a:pPr>
            <a:r>
              <a:rPr lang="en-US" sz="2500" dirty="0">
                <a:latin typeface="Franklin Gothic Book" panose="020B0503020102020204" pitchFamily="34" charset="0"/>
                <a:ea typeface="+mn-lt"/>
                <a:cs typeface="+mn-lt"/>
              </a:rPr>
              <a:t>The anticipated award amount for each eligible agency has been predetermined, based on state budget information available at the time of publishing of the guidelines.  </a:t>
            </a:r>
          </a:p>
          <a:p>
            <a:pPr>
              <a:buClr>
                <a:srgbClr val="333F50"/>
              </a:buClr>
            </a:pPr>
            <a:r>
              <a:rPr lang="en-US" sz="2500" dirty="0">
                <a:latin typeface="Franklin Gothic Book" panose="020B0503020102020204" pitchFamily="34" charset="0"/>
                <a:ea typeface="+mn-lt"/>
                <a:cs typeface="+mn-lt"/>
              </a:rPr>
              <a:t>Each eligible agency will receive a total amount that equals their SFY 2024 VWGP award. </a:t>
            </a:r>
            <a:r>
              <a:rPr lang="en-US" sz="2500" dirty="0">
                <a:latin typeface="Franklin Gothic Book" panose="020B0503020102020204" pitchFamily="34" charset="0"/>
              </a:rPr>
              <a:t>The allocation of federal, state, and or special funds varies. See the Maximum Award list in OGMS Funding Opportunity 528927and </a:t>
            </a:r>
            <a:r>
              <a:rPr lang="en-US" sz="2500" dirty="0">
                <a:latin typeface="Franklin Gothic Book" panose="020B0503020102020204" pitchFamily="34" charset="0"/>
                <a:hlinkClick r:id="rId3"/>
              </a:rPr>
              <a:t>DCJS Website</a:t>
            </a:r>
            <a:r>
              <a:rPr lang="en-US" sz="2500" dirty="0">
                <a:latin typeface="Franklin Gothic Book" panose="020B0503020102020204" pitchFamily="34" charset="0"/>
              </a:rPr>
              <a:t>.</a:t>
            </a:r>
          </a:p>
          <a:p>
            <a:pPr marL="0" indent="0">
              <a:buClr>
                <a:srgbClr val="333F50"/>
              </a:buClr>
              <a:buNone/>
            </a:pPr>
            <a:endParaRPr lang="en-US" sz="2600" dirty="0">
              <a:latin typeface="Franklin Gothic Book"/>
            </a:endParaRPr>
          </a:p>
        </p:txBody>
      </p:sp>
    </p:spTree>
    <p:extLst>
      <p:ext uri="{BB962C8B-B14F-4D97-AF65-F5344CB8AC3E}">
        <p14:creationId xmlns:p14="http://schemas.microsoft.com/office/powerpoint/2010/main" val="347072886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92FB-F71C-90B4-EA78-AF8735FFB4EC}"/>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82FC8468-2C20-1C05-F36F-DA241824903B}"/>
              </a:ext>
            </a:extLst>
          </p:cNvPr>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Victim Witness Grant Program (VWGP)</a:t>
            </a:r>
            <a:endParaRPr lang="en-US" sz="3800" b="1">
              <a:latin typeface="Franklin Gothic Book" panose="020B0503020102020204" pitchFamily="34" charset="0"/>
            </a:endParaRPr>
          </a:p>
        </p:txBody>
      </p:sp>
      <p:sp>
        <p:nvSpPr>
          <p:cNvPr id="18435" name="Rectangle 3">
            <a:extLst>
              <a:ext uri="{FF2B5EF4-FFF2-40B4-BE49-F238E27FC236}">
                <a16:creationId xmlns:a16="http://schemas.microsoft.com/office/drawing/2014/main" id="{2B364D62-9422-DA3E-99E6-AADB471D2599}"/>
              </a:ext>
            </a:extLst>
          </p:cNvPr>
          <p:cNvSpPr>
            <a:spLocks noGrp="1" noChangeArrowheads="1"/>
          </p:cNvSpPr>
          <p:nvPr>
            <p:ph idx="1"/>
          </p:nvPr>
        </p:nvSpPr>
        <p:spPr>
          <a:xfrm>
            <a:off x="437322" y="1956816"/>
            <a:ext cx="8432358" cy="3928902"/>
          </a:xfrm>
        </p:spPr>
        <p:txBody>
          <a:bodyPr vert="horz" lIns="0" tIns="0" rIns="0" bIns="0" rtlCol="0" anchor="t">
            <a:noAutofit/>
          </a:bodyPr>
          <a:lstStyle/>
          <a:p>
            <a:pPr>
              <a:buClr>
                <a:srgbClr val="333F50"/>
              </a:buClr>
            </a:pPr>
            <a:r>
              <a:rPr lang="en-US" dirty="0">
                <a:highlight>
                  <a:srgbClr val="FFFF00"/>
                </a:highlight>
                <a:latin typeface="Franklin Gothic Book" panose="020B0503020102020204" pitchFamily="34" charset="0"/>
                <a:ea typeface="+mn-lt"/>
                <a:cs typeface="+mn-lt"/>
              </a:rPr>
              <a:t>SFY 2025 applications due Monday, May 6, 2024 at 5:00 pm.</a:t>
            </a:r>
          </a:p>
          <a:p>
            <a:pPr>
              <a:buClr>
                <a:srgbClr val="333F50"/>
              </a:buClr>
            </a:pPr>
            <a:endParaRPr lang="en-US" dirty="0">
              <a:latin typeface="Franklin Gothic Book" panose="020B0503020102020204" pitchFamily="34" charset="0"/>
              <a:ea typeface="+mn-lt"/>
              <a:cs typeface="+mn-lt"/>
            </a:endParaRPr>
          </a:p>
          <a:p>
            <a:pPr>
              <a:buClr>
                <a:srgbClr val="333F50"/>
              </a:buClr>
            </a:pPr>
            <a:r>
              <a:rPr lang="en-US" dirty="0">
                <a:latin typeface="Franklin Gothic Book" panose="020B0503020102020204" pitchFamily="34" charset="0"/>
                <a:ea typeface="+mn-lt"/>
                <a:cs typeface="+mn-lt"/>
              </a:rPr>
              <a:t>Should additional funds become known prior to award, DCJS will notify applicants of the revised award amounts that will be submitted to the Criminal Justice Services Board for approval. Grant recipients will be required to submit revised budgets if award amounts change.</a:t>
            </a:r>
          </a:p>
          <a:p>
            <a:pPr>
              <a:buClr>
                <a:srgbClr val="333F50"/>
              </a:buClr>
            </a:pPr>
            <a:endParaRPr lang="en-US" sz="2600" dirty="0">
              <a:latin typeface="Franklin Gothic Book"/>
            </a:endParaRPr>
          </a:p>
        </p:txBody>
      </p:sp>
    </p:spTree>
    <p:extLst>
      <p:ext uri="{BB962C8B-B14F-4D97-AF65-F5344CB8AC3E}">
        <p14:creationId xmlns:p14="http://schemas.microsoft.com/office/powerpoint/2010/main" val="343596575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69C1C-1BEC-1DF5-3E43-501A03267D45}"/>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8CBF1F39-ACC0-E6DB-87DE-8E0C79EE27F2}"/>
              </a:ext>
            </a:extLst>
          </p:cNvPr>
          <p:cNvSpPr>
            <a:spLocks noGrp="1" noChangeArrowheads="1"/>
          </p:cNvSpPr>
          <p:nvPr>
            <p:ph type="title"/>
          </p:nvPr>
        </p:nvSpPr>
        <p:spPr>
          <a:xfrm>
            <a:off x="0" y="468367"/>
            <a:ext cx="9144000" cy="1067906"/>
          </a:xfrm>
        </p:spPr>
        <p:txBody>
          <a:bodyPr>
            <a:normAutofit/>
          </a:bodyPr>
          <a:lstStyle/>
          <a:p>
            <a:pPr algn="ctr"/>
            <a:r>
              <a:rPr lang="en-US" sz="3900" b="1">
                <a:latin typeface="Franklin Gothic Book"/>
              </a:rPr>
              <a:t>Victim Witness Grant Program (VWGP)</a:t>
            </a:r>
            <a:endParaRPr lang="en-US" sz="3900"/>
          </a:p>
        </p:txBody>
      </p:sp>
      <p:sp>
        <p:nvSpPr>
          <p:cNvPr id="18435" name="Rectangle 3">
            <a:extLst>
              <a:ext uri="{FF2B5EF4-FFF2-40B4-BE49-F238E27FC236}">
                <a16:creationId xmlns:a16="http://schemas.microsoft.com/office/drawing/2014/main" id="{F39DA90A-4945-7334-FF72-5B077F1998F3}"/>
              </a:ext>
            </a:extLst>
          </p:cNvPr>
          <p:cNvSpPr>
            <a:spLocks noGrp="1" noChangeArrowheads="1"/>
          </p:cNvSpPr>
          <p:nvPr>
            <p:ph idx="1"/>
          </p:nvPr>
        </p:nvSpPr>
        <p:spPr>
          <a:xfrm>
            <a:off x="466630" y="2002535"/>
            <a:ext cx="8423873" cy="4176259"/>
          </a:xfrm>
        </p:spPr>
        <p:txBody>
          <a:bodyPr vert="horz" lIns="0" tIns="0" rIns="0" bIns="0" rtlCol="0" anchor="t">
            <a:noAutofit/>
          </a:bodyPr>
          <a:lstStyle/>
          <a:p>
            <a:pPr>
              <a:buClr>
                <a:srgbClr val="44546A">
                  <a:lumMod val="75000"/>
                </a:srgbClr>
              </a:buClr>
            </a:pPr>
            <a:r>
              <a:rPr lang="en-US" sz="2600" dirty="0">
                <a:latin typeface="Franklin Gothic Book"/>
              </a:rPr>
              <a:t>SFY 2024 </a:t>
            </a:r>
            <a:endParaRPr lang="en-US" dirty="0">
              <a:cs typeface="Calibri" panose="020F0502020204030204"/>
            </a:endParaRPr>
          </a:p>
          <a:p>
            <a:pPr lvl="1">
              <a:buClr>
                <a:srgbClr val="333F50"/>
              </a:buClr>
            </a:pPr>
            <a:r>
              <a:rPr lang="en-US" dirty="0">
                <a:latin typeface="Franklin Gothic Book"/>
              </a:rPr>
              <a:t>3rd Quarter Financial and Status Reports due 4/15/24.</a:t>
            </a:r>
            <a:endParaRPr lang="en-US" dirty="0">
              <a:latin typeface="Franklin Gothic Book" panose="020B0503020102020204" pitchFamily="34" charset="0"/>
            </a:endParaRPr>
          </a:p>
          <a:p>
            <a:pPr marL="914400" lvl="2" indent="0">
              <a:buClr>
                <a:srgbClr val="333F50"/>
              </a:buClr>
              <a:buNone/>
            </a:pPr>
            <a:endParaRPr lang="en-US">
              <a:latin typeface="Franklin Gothic Book" panose="020B0503020102020204" pitchFamily="34" charset="0"/>
            </a:endParaRPr>
          </a:p>
          <a:p>
            <a:pPr>
              <a:buClr>
                <a:srgbClr val="333F50"/>
              </a:buClr>
            </a:pPr>
            <a:r>
              <a:rPr lang="en-US" sz="2600" dirty="0">
                <a:latin typeface="Franklin Gothic Book"/>
              </a:rPr>
              <a:t>Spending</a:t>
            </a:r>
            <a:endParaRPr lang="en-US" sz="2600" dirty="0">
              <a:latin typeface="Franklin Gothic Book" panose="020B0503020102020204" pitchFamily="34" charset="0"/>
            </a:endParaRPr>
          </a:p>
          <a:p>
            <a:pPr lvl="1">
              <a:buClr>
                <a:srgbClr val="333F50"/>
              </a:buClr>
            </a:pPr>
            <a:r>
              <a:rPr lang="en-US" sz="2200" dirty="0">
                <a:latin typeface="Franklin Gothic Book"/>
              </a:rPr>
              <a:t>State funds memo from Grants Management</a:t>
            </a:r>
          </a:p>
          <a:p>
            <a:pPr lvl="1">
              <a:buClr>
                <a:srgbClr val="333F50"/>
              </a:buClr>
            </a:pPr>
            <a:r>
              <a:rPr lang="en-US" sz="2200" dirty="0">
                <a:latin typeface="Franklin Gothic Book"/>
              </a:rPr>
              <a:t>Be mindful of year end close out – 45 days after the end of the grant year. </a:t>
            </a:r>
            <a:endParaRPr lang="en-US" sz="2200" dirty="0">
              <a:latin typeface="Franklin Gothic Book" panose="020B0503020102020204" pitchFamily="34" charset="0"/>
            </a:endParaRPr>
          </a:p>
          <a:p>
            <a:pPr lvl="1">
              <a:buClr>
                <a:srgbClr val="333F50"/>
              </a:buClr>
            </a:pPr>
            <a:endParaRPr lang="en-US" sz="2200">
              <a:latin typeface="Franklin Gothic Book" panose="020B0503020102020204" pitchFamily="34" charset="0"/>
            </a:endParaRPr>
          </a:p>
          <a:p>
            <a:pPr lvl="1">
              <a:buClr>
                <a:srgbClr val="333F50"/>
              </a:buClr>
            </a:pPr>
            <a:endParaRPr lang="en-US" sz="2200">
              <a:latin typeface="Franklin Gothic Book" panose="020B0503020102020204" pitchFamily="34" charset="0"/>
            </a:endParaRPr>
          </a:p>
        </p:txBody>
      </p:sp>
    </p:spTree>
    <p:extLst>
      <p:ext uri="{BB962C8B-B14F-4D97-AF65-F5344CB8AC3E}">
        <p14:creationId xmlns:p14="http://schemas.microsoft.com/office/powerpoint/2010/main" val="199484584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A4FFC-499C-9BE2-4DF6-BA79943B10DF}"/>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73D7A701-208B-9C59-65BA-8A27A7BC38A2}"/>
              </a:ext>
            </a:extLst>
          </p:cNvPr>
          <p:cNvSpPr>
            <a:spLocks noGrp="1" noChangeArrowheads="1"/>
          </p:cNvSpPr>
          <p:nvPr>
            <p:ph type="title"/>
          </p:nvPr>
        </p:nvSpPr>
        <p:spPr>
          <a:xfrm>
            <a:off x="0" y="468367"/>
            <a:ext cx="9144000" cy="1067906"/>
          </a:xfrm>
        </p:spPr>
        <p:txBody>
          <a:bodyPr>
            <a:normAutofit/>
          </a:bodyPr>
          <a:lstStyle/>
          <a:p>
            <a:pPr algn="ctr"/>
            <a:r>
              <a:rPr lang="en-US" sz="3800" b="1" dirty="0">
                <a:latin typeface="Franklin Gothic Book"/>
              </a:rPr>
              <a:t>VWGP: VSDCS</a:t>
            </a:r>
            <a:endParaRPr lang="en-US" sz="3800" b="1" dirty="0">
              <a:latin typeface="Franklin Gothic Book" panose="020B0503020102020204" pitchFamily="34" charset="0"/>
            </a:endParaRPr>
          </a:p>
        </p:txBody>
      </p:sp>
      <p:sp>
        <p:nvSpPr>
          <p:cNvPr id="18435" name="Rectangle 3">
            <a:extLst>
              <a:ext uri="{FF2B5EF4-FFF2-40B4-BE49-F238E27FC236}">
                <a16:creationId xmlns:a16="http://schemas.microsoft.com/office/drawing/2014/main" id="{249AC89B-73FE-50ED-4C7F-635D1FD02954}"/>
              </a:ext>
            </a:extLst>
          </p:cNvPr>
          <p:cNvSpPr>
            <a:spLocks noGrp="1" noChangeArrowheads="1"/>
          </p:cNvSpPr>
          <p:nvPr>
            <p:ph idx="1"/>
          </p:nvPr>
        </p:nvSpPr>
        <p:spPr>
          <a:xfrm>
            <a:off x="480948" y="2103120"/>
            <a:ext cx="8432358" cy="3817498"/>
          </a:xfrm>
        </p:spPr>
        <p:txBody>
          <a:bodyPr vert="horz" lIns="0" tIns="0" rIns="0" bIns="0" rtlCol="0" anchor="t">
            <a:noAutofit/>
          </a:bodyPr>
          <a:lstStyle/>
          <a:p>
            <a:pPr>
              <a:buClr>
                <a:srgbClr val="333F50"/>
              </a:buClr>
            </a:pPr>
            <a:r>
              <a:rPr lang="en-US" sz="3200" dirty="0">
                <a:latin typeface="Franklin Gothic Book"/>
              </a:rPr>
              <a:t>Avoid selecting "Other" as a Charged Offense/Victimization Type. Align charged offenses selected in VSDCS with existing offenses. Victimization Types in VSDCS cannot be modified by the user.</a:t>
            </a:r>
          </a:p>
        </p:txBody>
      </p:sp>
    </p:spTree>
    <p:extLst>
      <p:ext uri="{BB962C8B-B14F-4D97-AF65-F5344CB8AC3E}">
        <p14:creationId xmlns:p14="http://schemas.microsoft.com/office/powerpoint/2010/main" val="311942534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77671-537B-9222-64FD-A594611D1267}"/>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91665800-DD15-1E90-BC43-2B5DDEDEA7E3}"/>
              </a:ext>
            </a:extLst>
          </p:cNvPr>
          <p:cNvSpPr>
            <a:spLocks noGrp="1" noChangeArrowheads="1"/>
          </p:cNvSpPr>
          <p:nvPr>
            <p:ph type="title"/>
          </p:nvPr>
        </p:nvSpPr>
        <p:spPr>
          <a:xfrm>
            <a:off x="0" y="468367"/>
            <a:ext cx="9144000" cy="1067906"/>
          </a:xfrm>
        </p:spPr>
        <p:txBody>
          <a:bodyPr>
            <a:normAutofit/>
          </a:bodyPr>
          <a:lstStyle/>
          <a:p>
            <a:pPr algn="ctr"/>
            <a:r>
              <a:rPr lang="en-US" sz="3800" b="1" dirty="0">
                <a:latin typeface="Franklin Gothic Book"/>
              </a:rPr>
              <a:t>VWGP: VSDCS</a:t>
            </a:r>
            <a:endParaRPr lang="en-US" sz="3800" b="1" dirty="0">
              <a:latin typeface="Franklin Gothic Book" panose="020B0503020102020204" pitchFamily="34" charset="0"/>
            </a:endParaRPr>
          </a:p>
        </p:txBody>
      </p:sp>
      <p:sp>
        <p:nvSpPr>
          <p:cNvPr id="18435" name="Rectangle 3">
            <a:extLst>
              <a:ext uri="{FF2B5EF4-FFF2-40B4-BE49-F238E27FC236}">
                <a16:creationId xmlns:a16="http://schemas.microsoft.com/office/drawing/2014/main" id="{6D22CB09-397B-4832-8657-6559E1EB4241}"/>
              </a:ext>
            </a:extLst>
          </p:cNvPr>
          <p:cNvSpPr>
            <a:spLocks noGrp="1" noChangeArrowheads="1"/>
          </p:cNvSpPr>
          <p:nvPr>
            <p:ph idx="1"/>
          </p:nvPr>
        </p:nvSpPr>
        <p:spPr>
          <a:xfrm>
            <a:off x="480948" y="1536272"/>
            <a:ext cx="8432358" cy="4384345"/>
          </a:xfrm>
        </p:spPr>
        <p:txBody>
          <a:bodyPr vert="horz" lIns="0" tIns="0" rIns="0" bIns="0" rtlCol="0" anchor="t">
            <a:noAutofit/>
          </a:bodyPr>
          <a:lstStyle/>
          <a:p>
            <a:pPr>
              <a:buClr>
                <a:srgbClr val="333F50"/>
              </a:buClr>
            </a:pPr>
            <a:r>
              <a:rPr lang="en-US" sz="3000" dirty="0">
                <a:latin typeface="Franklin Gothic Book"/>
              </a:rPr>
              <a:t>Only enter data for services your program actually provides with the use of VWGP funds awarded by DCJS.</a:t>
            </a:r>
          </a:p>
          <a:p>
            <a:pPr>
              <a:buClr>
                <a:srgbClr val="333F50"/>
              </a:buClr>
            </a:pPr>
            <a:r>
              <a:rPr lang="en-US" sz="3000" i="1" dirty="0">
                <a:latin typeface="Franklin Gothic Book"/>
              </a:rPr>
              <a:t>Example</a:t>
            </a:r>
            <a:r>
              <a:rPr lang="en-US" sz="3000" dirty="0">
                <a:latin typeface="Franklin Gothic Book"/>
              </a:rPr>
              <a:t>:</a:t>
            </a:r>
          </a:p>
          <a:p>
            <a:pPr lvl="1">
              <a:buClr>
                <a:srgbClr val="333F50"/>
              </a:buClr>
            </a:pPr>
            <a:r>
              <a:rPr lang="en-US" sz="2200" dirty="0">
                <a:latin typeface="Franklin Gothic Book"/>
              </a:rPr>
              <a:t>If you provide a victim with a referral to housing or shelter and help a victim access that housing, BUT grant funds are not paying for that shelter, it should be counted as a referral.</a:t>
            </a:r>
          </a:p>
          <a:p>
            <a:pPr lvl="1">
              <a:buClr>
                <a:srgbClr val="333F50"/>
              </a:buClr>
            </a:pPr>
            <a:r>
              <a:rPr lang="en-US" sz="2200" dirty="0">
                <a:latin typeface="Franklin Gothic Book"/>
              </a:rPr>
              <a:t>If you provide a victim with a referral to shelter and use grant funds</a:t>
            </a:r>
            <a:r>
              <a:rPr lang="en-US" sz="2200" dirty="0">
                <a:solidFill>
                  <a:srgbClr val="FF0000"/>
                </a:solidFill>
                <a:latin typeface="Franklin Gothic Book"/>
              </a:rPr>
              <a:t>*</a:t>
            </a:r>
            <a:r>
              <a:rPr lang="en-US" sz="2200" dirty="0">
                <a:latin typeface="Franklin Gothic Book"/>
              </a:rPr>
              <a:t> to pay for that shelter (i.e. paying for hotel stays), that should be counted under Housing/Shelter service category. </a:t>
            </a:r>
          </a:p>
          <a:p>
            <a:pPr marL="457200" lvl="1" indent="0">
              <a:buClr>
                <a:srgbClr val="333F50"/>
              </a:buClr>
              <a:buNone/>
            </a:pPr>
            <a:r>
              <a:rPr lang="en-US" sz="2200" dirty="0">
                <a:solidFill>
                  <a:srgbClr val="FF0000"/>
                </a:solidFill>
                <a:latin typeface="Franklin Gothic Book"/>
              </a:rPr>
              <a:t>   *</a:t>
            </a:r>
            <a:r>
              <a:rPr lang="en-US" sz="1400" dirty="0">
                <a:solidFill>
                  <a:srgbClr val="FF0000"/>
                </a:solidFill>
                <a:latin typeface="Franklin Gothic Book"/>
              </a:rPr>
              <a:t>some programs are funded to assist victims with emergency funds.</a:t>
            </a:r>
            <a:r>
              <a:rPr lang="en-US" sz="2200" dirty="0">
                <a:solidFill>
                  <a:srgbClr val="FF0000"/>
                </a:solidFill>
                <a:latin typeface="Franklin Gothic Book"/>
              </a:rPr>
              <a:t>  </a:t>
            </a:r>
          </a:p>
        </p:txBody>
      </p:sp>
    </p:spTree>
    <p:extLst>
      <p:ext uri="{BB962C8B-B14F-4D97-AF65-F5344CB8AC3E}">
        <p14:creationId xmlns:p14="http://schemas.microsoft.com/office/powerpoint/2010/main" val="406356987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A58CE-2B9E-A9D9-F451-D76D8AB7D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6B6C1-0D2F-3C58-CB8D-424200E21097}"/>
              </a:ext>
            </a:extLst>
          </p:cNvPr>
          <p:cNvSpPr>
            <a:spLocks noGrp="1"/>
          </p:cNvSpPr>
          <p:nvPr>
            <p:ph type="title"/>
          </p:nvPr>
        </p:nvSpPr>
        <p:spPr>
          <a:xfrm>
            <a:off x="527001" y="365127"/>
            <a:ext cx="8159799" cy="2102171"/>
          </a:xfrm>
        </p:spPr>
        <p:txBody>
          <a:bodyPr/>
          <a:lstStyle/>
          <a:p>
            <a:pPr algn="ctr"/>
            <a:r>
              <a:rPr lang="en-US" sz="2500" dirty="0">
                <a:latin typeface="Franklin Gothic Book" panose="020B0503020102020204" pitchFamily="34" charset="0"/>
                <a:cs typeface="Calibri"/>
              </a:rPr>
              <a:t>Only select the below services when you are funded to do so. Any referrals to </a:t>
            </a:r>
            <a:r>
              <a:rPr lang="en-US" sz="2500" b="1" dirty="0">
                <a:latin typeface="Franklin Gothic Book" panose="020B0503020102020204" pitchFamily="34" charset="0"/>
                <a:cs typeface="Calibri"/>
              </a:rPr>
              <a:t>Transitional Housing</a:t>
            </a:r>
            <a:r>
              <a:rPr lang="en-US" sz="2500" dirty="0">
                <a:latin typeface="Franklin Gothic Book" panose="020B0503020102020204" pitchFamily="34" charset="0"/>
                <a:cs typeface="Calibri"/>
              </a:rPr>
              <a:t>, </a:t>
            </a:r>
            <a:r>
              <a:rPr lang="en-US" sz="2500" b="1" dirty="0">
                <a:latin typeface="Franklin Gothic Book" panose="020B0503020102020204" pitchFamily="34" charset="0"/>
                <a:cs typeface="Calibri"/>
              </a:rPr>
              <a:t>Relocation Assistance</a:t>
            </a:r>
            <a:r>
              <a:rPr lang="en-US" sz="2500" dirty="0">
                <a:latin typeface="Franklin Gothic Book" panose="020B0503020102020204" pitchFamily="34" charset="0"/>
                <a:cs typeface="Calibri"/>
              </a:rPr>
              <a:t>, and </a:t>
            </a:r>
            <a:r>
              <a:rPr lang="en-US" sz="2500" b="1" dirty="0">
                <a:latin typeface="Franklin Gothic Book" panose="020B0503020102020204" pitchFamily="34" charset="0"/>
                <a:cs typeface="Calibri"/>
              </a:rPr>
              <a:t>Emergency Shelter/Safe House</a:t>
            </a:r>
            <a:r>
              <a:rPr lang="en-US" sz="2500" dirty="0">
                <a:latin typeface="Franklin Gothic Book" panose="020B0503020102020204" pitchFamily="34" charset="0"/>
                <a:cs typeface="Calibri"/>
              </a:rPr>
              <a:t> should be in the Information &amp; Referral Services category. </a:t>
            </a:r>
          </a:p>
        </p:txBody>
      </p:sp>
      <p:pic>
        <p:nvPicPr>
          <p:cNvPr id="3" name="Picture 2">
            <a:extLst>
              <a:ext uri="{FF2B5EF4-FFF2-40B4-BE49-F238E27FC236}">
                <a16:creationId xmlns:a16="http://schemas.microsoft.com/office/drawing/2014/main" id="{4B7B8C06-E0AF-FE10-3D8B-D0A1C032DE76}"/>
              </a:ext>
            </a:extLst>
          </p:cNvPr>
          <p:cNvPicPr>
            <a:picLocks noChangeAspect="1"/>
          </p:cNvPicPr>
          <p:nvPr/>
        </p:nvPicPr>
        <p:blipFill>
          <a:blip r:embed="rId2"/>
          <a:stretch>
            <a:fillRect/>
          </a:stretch>
        </p:blipFill>
        <p:spPr>
          <a:xfrm>
            <a:off x="82751" y="2467298"/>
            <a:ext cx="8978498" cy="3099920"/>
          </a:xfrm>
          <a:prstGeom prst="rect">
            <a:avLst/>
          </a:prstGeom>
        </p:spPr>
      </p:pic>
    </p:spTree>
    <p:extLst>
      <p:ext uri="{BB962C8B-B14F-4D97-AF65-F5344CB8AC3E}">
        <p14:creationId xmlns:p14="http://schemas.microsoft.com/office/powerpoint/2010/main" val="2932087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B4530-297E-3090-BBF6-67645770B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2C2BD3-941B-347E-B3EE-BA720E2DD9A0}"/>
              </a:ext>
            </a:extLst>
          </p:cNvPr>
          <p:cNvSpPr>
            <a:spLocks noGrp="1"/>
          </p:cNvSpPr>
          <p:nvPr>
            <p:ph type="title"/>
          </p:nvPr>
        </p:nvSpPr>
        <p:spPr/>
        <p:txBody>
          <a:bodyPr/>
          <a:lstStyle/>
          <a:p>
            <a:pPr algn="ctr"/>
            <a:r>
              <a:rPr lang="en-US" b="1" dirty="0">
                <a:latin typeface="Franklin Gothic Book" panose="020B0503020102020204" pitchFamily="34" charset="0"/>
                <a:cs typeface="Calibri"/>
              </a:rPr>
              <a:t>VSDCS Enhancements</a:t>
            </a:r>
          </a:p>
        </p:txBody>
      </p:sp>
      <p:sp>
        <p:nvSpPr>
          <p:cNvPr id="3" name="Content Placeholder 2">
            <a:extLst>
              <a:ext uri="{FF2B5EF4-FFF2-40B4-BE49-F238E27FC236}">
                <a16:creationId xmlns:a16="http://schemas.microsoft.com/office/drawing/2014/main" id="{8913A620-5942-E8EF-D5CB-6137E5B76832}"/>
              </a:ext>
            </a:extLst>
          </p:cNvPr>
          <p:cNvSpPr>
            <a:spLocks noGrp="1"/>
          </p:cNvSpPr>
          <p:nvPr>
            <p:ph idx="1"/>
          </p:nvPr>
        </p:nvSpPr>
        <p:spPr>
          <a:xfrm>
            <a:off x="457200" y="1597981"/>
            <a:ext cx="8229600" cy="4226747"/>
          </a:xfrm>
        </p:spPr>
        <p:txBody>
          <a:bodyPr vert="horz" lIns="0" tIns="0" rIns="0" bIns="0" rtlCol="0" anchor="t">
            <a:noAutofit/>
          </a:bodyPr>
          <a:lstStyle/>
          <a:p>
            <a:pPr marL="0" indent="0">
              <a:buNone/>
            </a:pPr>
            <a:r>
              <a:rPr lang="en-US" dirty="0">
                <a:latin typeface="Franklin Gothic Book" panose="020B0503020102020204" pitchFamily="34" charset="0"/>
                <a:cs typeface="Calibri"/>
              </a:rPr>
              <a:t>7/15/2024 scheduled updates:</a:t>
            </a:r>
          </a:p>
          <a:p>
            <a:pPr>
              <a:buClr>
                <a:srgbClr val="333F50"/>
              </a:buClr>
            </a:pPr>
            <a:r>
              <a:rPr lang="en-US" sz="2400" b="1" dirty="0">
                <a:latin typeface="Franklin Gothic Book" panose="020B0503020102020204" pitchFamily="34" charset="0"/>
                <a:cs typeface="Calibri"/>
              </a:rPr>
              <a:t>Progress Report</a:t>
            </a:r>
            <a:r>
              <a:rPr lang="en-US" sz="2400" dirty="0">
                <a:latin typeface="Franklin Gothic Book" panose="020B0503020102020204" pitchFamily="34" charset="0"/>
                <a:cs typeface="Calibri"/>
              </a:rPr>
              <a:t> layout update (correct page breaks between like sections).  </a:t>
            </a:r>
          </a:p>
          <a:p>
            <a:r>
              <a:rPr lang="en-US" sz="2400" b="1" dirty="0">
                <a:latin typeface="Franklin Gothic Book" panose="020B0503020102020204" pitchFamily="34" charset="0"/>
                <a:cs typeface="Calibri"/>
              </a:rPr>
              <a:t>Notification Updates</a:t>
            </a:r>
            <a:r>
              <a:rPr lang="en-US" sz="2400" dirty="0">
                <a:latin typeface="Franklin Gothic Book" panose="020B0503020102020204" pitchFamily="34" charset="0"/>
                <a:cs typeface="Calibri"/>
              </a:rPr>
              <a:t>:  Due date field added to notification for denied progress reports.  </a:t>
            </a:r>
            <a:endParaRPr lang="en-US" dirty="0">
              <a:latin typeface="Franklin Gothic Book" panose="020B0503020102020204" pitchFamily="34" charset="0"/>
            </a:endParaRPr>
          </a:p>
          <a:p>
            <a:r>
              <a:rPr lang="en-US" sz="2400" b="1" dirty="0">
                <a:latin typeface="Franklin Gothic Book" panose="020B0503020102020204" pitchFamily="34" charset="0"/>
                <a:cs typeface="Calibri"/>
              </a:rPr>
              <a:t>Terminology</a:t>
            </a:r>
            <a:r>
              <a:rPr lang="en-US" sz="2400" dirty="0">
                <a:latin typeface="Franklin Gothic Book" panose="020B0503020102020204" pitchFamily="34" charset="0"/>
                <a:cs typeface="Calibri"/>
              </a:rPr>
              <a:t> popup updates to mirror federal language.</a:t>
            </a:r>
          </a:p>
          <a:p>
            <a:r>
              <a:rPr lang="en-US" sz="2400" b="1" dirty="0">
                <a:latin typeface="Franklin Gothic Book" panose="020B0503020102020204" pitchFamily="34" charset="0"/>
                <a:cs typeface="Calibri"/>
              </a:rPr>
              <a:t>Removal </a:t>
            </a:r>
            <a:r>
              <a:rPr lang="en-US" sz="2400" dirty="0">
                <a:latin typeface="Franklin Gothic Book" panose="020B0503020102020204" pitchFamily="34" charset="0"/>
                <a:cs typeface="Calibri"/>
              </a:rPr>
              <a:t>of the other crimes against persons category.</a:t>
            </a:r>
          </a:p>
          <a:p>
            <a:r>
              <a:rPr lang="en-US" sz="2400" b="1" dirty="0">
                <a:latin typeface="Franklin Gothic Book" panose="020B0503020102020204" pitchFamily="34" charset="0"/>
                <a:cs typeface="Calibri"/>
              </a:rPr>
              <a:t>Letter Modification </a:t>
            </a:r>
            <a:r>
              <a:rPr lang="en-US" sz="2400" dirty="0">
                <a:latin typeface="Franklin Gothic Book" panose="020B0503020102020204" pitchFamily="34" charset="0"/>
                <a:cs typeface="Calibri"/>
              </a:rPr>
              <a:t>(spacing for letterhead, standard date, addresses, and phone number formatting).</a:t>
            </a:r>
            <a:endParaRPr lang="en-US" dirty="0">
              <a:cs typeface="Calibri"/>
            </a:endParaRPr>
          </a:p>
        </p:txBody>
      </p:sp>
    </p:spTree>
    <p:extLst>
      <p:ext uri="{BB962C8B-B14F-4D97-AF65-F5344CB8AC3E}">
        <p14:creationId xmlns:p14="http://schemas.microsoft.com/office/powerpoint/2010/main" val="361782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B9127-88A3-B4E0-F2DE-C110C0675950}"/>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0C9D6AE1-6E94-D3D2-27EC-35E0A1A0B04F}"/>
              </a:ext>
            </a:extLst>
          </p:cNvPr>
          <p:cNvSpPr>
            <a:spLocks noGrp="1" noChangeArrowheads="1"/>
          </p:cNvSpPr>
          <p:nvPr>
            <p:ph idx="1"/>
          </p:nvPr>
        </p:nvSpPr>
        <p:spPr>
          <a:xfrm>
            <a:off x="1092708" y="178055"/>
            <a:ext cx="6958584" cy="3080580"/>
          </a:xfrm>
        </p:spPr>
        <p:txBody>
          <a:bodyPr>
            <a:normAutofit/>
          </a:bodyPr>
          <a:lstStyle/>
          <a:p>
            <a:pPr marL="0" indent="0" algn="ctr">
              <a:buNone/>
            </a:pPr>
            <a:br>
              <a:rPr lang="en-US" sz="4000" dirty="0">
                <a:latin typeface="Franklin Gothic Book" panose="020B0503020102020204" pitchFamily="34" charset="0"/>
              </a:rPr>
            </a:br>
            <a:r>
              <a:rPr lang="en-US" sz="4800" b="1" dirty="0">
                <a:solidFill>
                  <a:schemeClr val="tx2"/>
                </a:solidFill>
                <a:latin typeface="Franklin Gothic Book" panose="020B0503020102020204" pitchFamily="34" charset="0"/>
              </a:rPr>
              <a:t>National Child Abuse Prevention Month</a:t>
            </a:r>
          </a:p>
          <a:p>
            <a:pPr marL="0" indent="0" algn="ctr">
              <a:buNone/>
            </a:pPr>
            <a:r>
              <a:rPr lang="en-US" sz="3600" b="1" i="1" dirty="0">
                <a:solidFill>
                  <a:schemeClr val="tx2"/>
                </a:solidFill>
                <a:latin typeface="Franklin Gothic Book" panose="020B0503020102020204" pitchFamily="34" charset="0"/>
              </a:rPr>
              <a:t>Building A Hopeful Future Together</a:t>
            </a:r>
          </a:p>
        </p:txBody>
      </p:sp>
      <p:sp>
        <p:nvSpPr>
          <p:cNvPr id="6" name="Rectangle 5">
            <a:extLst>
              <a:ext uri="{FF2B5EF4-FFF2-40B4-BE49-F238E27FC236}">
                <a16:creationId xmlns:a16="http://schemas.microsoft.com/office/drawing/2014/main" id="{CF7E6E89-1758-D408-B122-4F50D17954DC}"/>
              </a:ext>
            </a:extLst>
          </p:cNvPr>
          <p:cNvSpPr/>
          <p:nvPr/>
        </p:nvSpPr>
        <p:spPr>
          <a:xfrm>
            <a:off x="6074229" y="3789166"/>
            <a:ext cx="2547257" cy="521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6941FB97-37B7-E39B-E5D9-67E275B03E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4547" y="2770990"/>
            <a:ext cx="3254906" cy="325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998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FFBB6-6D4B-F0AF-DF34-AFD93E19C2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54D86-97A2-064A-8C12-645F91B0C3DC}"/>
              </a:ext>
            </a:extLst>
          </p:cNvPr>
          <p:cNvSpPr>
            <a:spLocks noGrp="1"/>
          </p:cNvSpPr>
          <p:nvPr>
            <p:ph type="title"/>
          </p:nvPr>
        </p:nvSpPr>
        <p:spPr>
          <a:xfrm>
            <a:off x="457200" y="365127"/>
            <a:ext cx="8229600" cy="5696950"/>
          </a:xfrm>
        </p:spPr>
        <p:txBody>
          <a:bodyPr/>
          <a:lstStyle/>
          <a:p>
            <a:pPr algn="ctr"/>
            <a:r>
              <a:rPr lang="en-US" sz="3100" dirty="0">
                <a:latin typeface="Franklin Gothic Book" panose="020B0503020102020204" pitchFamily="34" charset="0"/>
                <a:cs typeface="Calibri"/>
              </a:rPr>
              <a:t>Please continue to refer VSDCS technical assistance requests and enhancement requests to </a:t>
            </a:r>
            <a:r>
              <a:rPr lang="en-US" sz="3100" dirty="0">
                <a:latin typeface="Franklin Gothic Book" panose="020B0503020102020204" pitchFamily="34" charset="0"/>
                <a:cs typeface="Calibri"/>
                <a:hlinkClick r:id="rId2"/>
              </a:rPr>
              <a:t>VictimsServicesTA@dcjs.virginia.gov</a:t>
            </a:r>
            <a:endParaRPr lang="en-US" sz="3100" dirty="0">
              <a:latin typeface="Franklin Gothic Book" panose="020B0503020102020204" pitchFamily="34" charset="0"/>
              <a:cs typeface="Calibri"/>
            </a:endParaRPr>
          </a:p>
          <a:p>
            <a:endParaRPr lang="en-US" dirty="0">
              <a:cs typeface="Calibri"/>
            </a:endParaRPr>
          </a:p>
        </p:txBody>
      </p:sp>
    </p:spTree>
    <p:extLst>
      <p:ext uri="{BB962C8B-B14F-4D97-AF65-F5344CB8AC3E}">
        <p14:creationId xmlns:p14="http://schemas.microsoft.com/office/powerpoint/2010/main" val="947293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American Rescue Plan Act (ARPA)</a:t>
            </a:r>
            <a:br>
              <a:rPr lang="en-US" sz="3800" b="1">
                <a:latin typeface="Franklin Gothic Book"/>
              </a:rPr>
            </a:br>
            <a:r>
              <a:rPr lang="en-US" sz="3800" b="1">
                <a:latin typeface="Franklin Gothic Book"/>
              </a:rPr>
              <a:t>VSGP Restoration</a:t>
            </a:r>
            <a:endParaRPr lang="en-US" sz="3800" b="1">
              <a:latin typeface="Franklin Gothic Book" panose="020B0503020102020204" pitchFamily="34" charset="0"/>
            </a:endParaRPr>
          </a:p>
        </p:txBody>
      </p:sp>
      <p:sp>
        <p:nvSpPr>
          <p:cNvPr id="18435" name="Rectangle 3"/>
          <p:cNvSpPr>
            <a:spLocks noGrp="1" noChangeArrowheads="1"/>
          </p:cNvSpPr>
          <p:nvPr>
            <p:ph idx="1"/>
          </p:nvPr>
        </p:nvSpPr>
        <p:spPr>
          <a:xfrm>
            <a:off x="420954" y="1956816"/>
            <a:ext cx="8532924" cy="4052565"/>
          </a:xfrm>
        </p:spPr>
        <p:txBody>
          <a:bodyPr vert="horz" lIns="0" tIns="0" rIns="0" bIns="0" rtlCol="0" anchor="t">
            <a:noAutofit/>
          </a:bodyPr>
          <a:lstStyle/>
          <a:p>
            <a:pPr>
              <a:buClr>
                <a:srgbClr val="333F50"/>
              </a:buClr>
            </a:pPr>
            <a:r>
              <a:rPr lang="en-US" sz="2600">
                <a:latin typeface="Franklin Gothic Book"/>
              </a:rPr>
              <a:t>Extended grants end 6/30/24.</a:t>
            </a:r>
          </a:p>
          <a:p>
            <a:pPr>
              <a:buClr>
                <a:srgbClr val="333F50"/>
              </a:buClr>
            </a:pPr>
            <a:endParaRPr lang="en-US" sz="2600">
              <a:latin typeface="Franklin Gothic Book"/>
              <a:cs typeface="Calibri" panose="020F0502020204030204"/>
            </a:endParaRPr>
          </a:p>
          <a:p>
            <a:pPr>
              <a:buClr>
                <a:srgbClr val="333F50"/>
              </a:buClr>
            </a:pPr>
            <a:r>
              <a:rPr lang="en-US" sz="2600">
                <a:latin typeface="Franklin Gothic Book"/>
              </a:rPr>
              <a:t>Quarterly financial report and claims due 4/15/24.</a:t>
            </a:r>
          </a:p>
          <a:p>
            <a:pPr>
              <a:buClr>
                <a:srgbClr val="333F50"/>
              </a:buClr>
            </a:pPr>
            <a:endParaRPr lang="en-US" sz="2600">
              <a:latin typeface="Franklin Gothic Book"/>
            </a:endParaRPr>
          </a:p>
          <a:p>
            <a:pPr>
              <a:buClr>
                <a:srgbClr val="333F50"/>
              </a:buClr>
            </a:pPr>
            <a:r>
              <a:rPr lang="en-US" sz="2600">
                <a:latin typeface="Franklin Gothic Book"/>
              </a:rPr>
              <a:t>Make sure a detail of expenditures has been submitted for all claims, especially if you drew down funds in advance.</a:t>
            </a:r>
          </a:p>
        </p:txBody>
      </p:sp>
    </p:spTree>
    <p:extLst>
      <p:ext uri="{BB962C8B-B14F-4D97-AF65-F5344CB8AC3E}">
        <p14:creationId xmlns:p14="http://schemas.microsoft.com/office/powerpoint/2010/main" val="26844924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American Rescue Plan Act (ARPA)</a:t>
            </a:r>
            <a:br>
              <a:rPr lang="en-US" sz="3800" b="1">
                <a:latin typeface="Franklin Gothic Book"/>
              </a:rPr>
            </a:br>
            <a:r>
              <a:rPr lang="en-US" sz="3800" b="1">
                <a:latin typeface="Franklin Gothic Book"/>
              </a:rPr>
              <a:t>VSGP Restoration</a:t>
            </a:r>
            <a:endParaRPr lang="en-US" sz="3800" b="1">
              <a:latin typeface="Franklin Gothic Book" panose="020B0503020102020204" pitchFamily="34" charset="0"/>
            </a:endParaRPr>
          </a:p>
        </p:txBody>
      </p:sp>
      <p:sp>
        <p:nvSpPr>
          <p:cNvPr id="18435" name="Rectangle 3"/>
          <p:cNvSpPr>
            <a:spLocks noGrp="1" noChangeArrowheads="1"/>
          </p:cNvSpPr>
          <p:nvPr>
            <p:ph idx="1"/>
          </p:nvPr>
        </p:nvSpPr>
        <p:spPr>
          <a:xfrm>
            <a:off x="420954" y="1993392"/>
            <a:ext cx="8532924" cy="4015989"/>
          </a:xfrm>
        </p:spPr>
        <p:txBody>
          <a:bodyPr vert="horz" lIns="0" tIns="0" rIns="0" bIns="0" rtlCol="0" anchor="t">
            <a:noAutofit/>
          </a:bodyPr>
          <a:lstStyle/>
          <a:p>
            <a:pPr>
              <a:buClr>
                <a:srgbClr val="333F50"/>
              </a:buClr>
            </a:pPr>
            <a:r>
              <a:rPr lang="en-US" sz="2600">
                <a:latin typeface="Franklin Gothic Book"/>
              </a:rPr>
              <a:t>New ARPA solicitation released and is due 4/12/24. In accordance with state budget language, only sexual and domestic violence agencies are eligible.</a:t>
            </a:r>
          </a:p>
          <a:p>
            <a:pPr>
              <a:buClr>
                <a:srgbClr val="333F50"/>
              </a:buClr>
            </a:pPr>
            <a:r>
              <a:rPr lang="en-US" sz="2600">
                <a:latin typeface="Franklin Gothic Book"/>
              </a:rPr>
              <a:t>The solicitation includes an option to budget for allowable expenses retroactively to 1/1/24. </a:t>
            </a:r>
          </a:p>
          <a:p>
            <a:pPr>
              <a:buClr>
                <a:srgbClr val="333F50"/>
              </a:buClr>
            </a:pPr>
            <a:r>
              <a:rPr lang="en-US" sz="2600">
                <a:latin typeface="Franklin Gothic Book"/>
              </a:rPr>
              <a:t>DCJS must obligate all remaining ARPA funds by end of the year.</a:t>
            </a:r>
          </a:p>
        </p:txBody>
      </p:sp>
    </p:spTree>
    <p:extLst>
      <p:ext uri="{BB962C8B-B14F-4D97-AF65-F5344CB8AC3E}">
        <p14:creationId xmlns:p14="http://schemas.microsoft.com/office/powerpoint/2010/main" val="384998883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Sexual Assault Services Program (SASP)</a:t>
            </a:r>
            <a:endParaRPr lang="en-US" sz="3800" b="1">
              <a:latin typeface="Franklin Gothic Book" panose="020B0503020102020204" pitchFamily="34" charset="0"/>
            </a:endParaRPr>
          </a:p>
        </p:txBody>
      </p:sp>
      <p:sp>
        <p:nvSpPr>
          <p:cNvPr id="18435" name="Rectangle 3"/>
          <p:cNvSpPr>
            <a:spLocks noGrp="1" noChangeArrowheads="1"/>
          </p:cNvSpPr>
          <p:nvPr>
            <p:ph idx="1"/>
          </p:nvPr>
        </p:nvSpPr>
        <p:spPr>
          <a:xfrm>
            <a:off x="425513" y="1626477"/>
            <a:ext cx="8553102" cy="3931852"/>
          </a:xfrm>
        </p:spPr>
        <p:txBody>
          <a:bodyPr vert="horz" lIns="0" tIns="0" rIns="0" bIns="0" rtlCol="0" anchor="t">
            <a:noAutofit/>
          </a:bodyPr>
          <a:lstStyle/>
          <a:p>
            <a:pPr>
              <a:buClr>
                <a:srgbClr val="333F50"/>
              </a:buClr>
            </a:pPr>
            <a:r>
              <a:rPr lang="en-US" dirty="0">
                <a:latin typeface="Franklin Gothic Book" panose="020B0503020102020204" pitchFamily="34" charset="0"/>
                <a:cs typeface="Calibri"/>
              </a:rPr>
              <a:t>State Fiscal Year 2024 SASP Special Funding Opportunity</a:t>
            </a:r>
          </a:p>
          <a:p>
            <a:pPr lvl="1">
              <a:buClr>
                <a:srgbClr val="333F50"/>
              </a:buClr>
            </a:pPr>
            <a:r>
              <a:rPr lang="en-US" sz="2800" dirty="0">
                <a:latin typeface="Franklin Gothic Book" panose="020B0503020102020204" pitchFamily="34" charset="0"/>
                <a:cs typeface="Calibri"/>
              </a:rPr>
              <a:t>Financial Report for 3rd Quarter is due 4/15/24.</a:t>
            </a:r>
          </a:p>
          <a:p>
            <a:pPr lvl="1">
              <a:buClr>
                <a:srgbClr val="333F50"/>
              </a:buClr>
            </a:pPr>
            <a:r>
              <a:rPr lang="en-US" sz="2800" dirty="0">
                <a:latin typeface="Franklin Gothic Book" panose="020B0503020102020204" pitchFamily="34" charset="0"/>
                <a:cs typeface="Calibri"/>
              </a:rPr>
              <a:t>Final 6 Month Status Report is due 7/15/24.</a:t>
            </a:r>
          </a:p>
          <a:p>
            <a:pPr>
              <a:buClr>
                <a:srgbClr val="333F50"/>
              </a:buClr>
              <a:buFont typeface="Arial" panose="020F0502020204030204" pitchFamily="34" charset="0"/>
              <a:buChar char="•"/>
            </a:pPr>
            <a:r>
              <a:rPr lang="en-US" dirty="0">
                <a:latin typeface="Franklin Gothic Book" panose="020B0503020102020204" pitchFamily="34" charset="0"/>
                <a:cs typeface="Calibri"/>
              </a:rPr>
              <a:t>Calendar Year 2024 SASP</a:t>
            </a:r>
          </a:p>
          <a:p>
            <a:pPr lvl="1">
              <a:buClr>
                <a:srgbClr val="333F50"/>
              </a:buClr>
            </a:pPr>
            <a:r>
              <a:rPr lang="en-US" sz="2800" dirty="0">
                <a:latin typeface="Franklin Gothic Book" panose="020B0503020102020204" pitchFamily="34" charset="0"/>
                <a:cs typeface="Calibri"/>
              </a:rPr>
              <a:t>Financial Report for 1st Quarter is due 4/15/24.</a:t>
            </a:r>
          </a:p>
          <a:p>
            <a:pPr lvl="1">
              <a:buClr>
                <a:srgbClr val="333F50"/>
              </a:buClr>
            </a:pPr>
            <a:r>
              <a:rPr lang="en-US" sz="2800" dirty="0">
                <a:latin typeface="Franklin Gothic Book" panose="020B0503020102020204" pitchFamily="34" charset="0"/>
              </a:rPr>
              <a:t>All projects must be implemented now. </a:t>
            </a:r>
          </a:p>
        </p:txBody>
      </p:sp>
    </p:spTree>
    <p:extLst>
      <p:ext uri="{BB962C8B-B14F-4D97-AF65-F5344CB8AC3E}">
        <p14:creationId xmlns:p14="http://schemas.microsoft.com/office/powerpoint/2010/main" val="25592415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68367"/>
            <a:ext cx="9144000" cy="1067906"/>
          </a:xfrm>
        </p:spPr>
        <p:txBody>
          <a:bodyPr>
            <a:normAutofit/>
          </a:bodyPr>
          <a:lstStyle/>
          <a:p>
            <a:pPr algn="ctr"/>
            <a:r>
              <a:rPr lang="en-US" sz="3800" b="1">
                <a:latin typeface="Franklin Gothic Book"/>
              </a:rPr>
              <a:t>Victims Services Grant Program (VSGP)</a:t>
            </a:r>
            <a:endParaRPr lang="en-US" sz="3800" b="1">
              <a:latin typeface="Franklin Gothic Book" panose="020B0503020102020204" pitchFamily="34" charset="0"/>
            </a:endParaRPr>
          </a:p>
        </p:txBody>
      </p:sp>
      <p:sp>
        <p:nvSpPr>
          <p:cNvPr id="18435" name="Rectangle 3"/>
          <p:cNvSpPr>
            <a:spLocks noGrp="1" noChangeArrowheads="1"/>
          </p:cNvSpPr>
          <p:nvPr>
            <p:ph idx="1"/>
          </p:nvPr>
        </p:nvSpPr>
        <p:spPr>
          <a:xfrm>
            <a:off x="439198" y="1709927"/>
            <a:ext cx="8423873" cy="4176259"/>
          </a:xfrm>
        </p:spPr>
        <p:txBody>
          <a:bodyPr vert="horz" lIns="0" tIns="0" rIns="0" bIns="0" rtlCol="0" anchor="t">
            <a:noAutofit/>
          </a:bodyPr>
          <a:lstStyle/>
          <a:p>
            <a:pPr>
              <a:buClr>
                <a:srgbClr val="44546A">
                  <a:lumMod val="75000"/>
                </a:srgbClr>
              </a:buClr>
            </a:pPr>
            <a:r>
              <a:rPr lang="en-US" sz="2600" dirty="0">
                <a:latin typeface="Franklin Gothic Book"/>
              </a:rPr>
              <a:t>SFY 2024 </a:t>
            </a:r>
          </a:p>
          <a:p>
            <a:pPr lvl="1">
              <a:buClr>
                <a:srgbClr val="333F50"/>
              </a:buClr>
            </a:pPr>
            <a:r>
              <a:rPr lang="en-US" dirty="0">
                <a:latin typeface="Franklin Gothic Book"/>
              </a:rPr>
              <a:t>3rd Quarter Financial and Status Reports due 4/15/24.</a:t>
            </a:r>
            <a:endParaRPr lang="en-US" dirty="0">
              <a:latin typeface="Franklin Gothic Book" panose="020B0503020102020204" pitchFamily="34" charset="0"/>
            </a:endParaRPr>
          </a:p>
          <a:p>
            <a:pPr lvl="2">
              <a:buClr>
                <a:srgbClr val="333F50"/>
              </a:buClr>
            </a:pPr>
            <a:r>
              <a:rPr lang="en-US" dirty="0">
                <a:latin typeface="Franklin Gothic Book"/>
              </a:rPr>
              <a:t>This includes PMT data submission.</a:t>
            </a:r>
          </a:p>
          <a:p>
            <a:pPr lvl="2">
              <a:buClr>
                <a:srgbClr val="333F50"/>
              </a:buClr>
            </a:pPr>
            <a:r>
              <a:rPr lang="en-US" dirty="0">
                <a:latin typeface="Franklin Gothic Book"/>
              </a:rPr>
              <a:t>Email </a:t>
            </a:r>
            <a:r>
              <a:rPr lang="en-US" dirty="0">
                <a:latin typeface="Franklin Gothic Book"/>
                <a:hlinkClick r:id="rId3"/>
              </a:rPr>
              <a:t>Anya.Shaffer@dcjs.virginia.gov</a:t>
            </a:r>
            <a:r>
              <a:rPr lang="en-US" dirty="0">
                <a:latin typeface="Franklin Gothic Book"/>
              </a:rPr>
              <a:t> and copy your grant monitor with any PMT issues.</a:t>
            </a:r>
          </a:p>
          <a:p>
            <a:pPr lvl="2">
              <a:buClr>
                <a:srgbClr val="333F50"/>
              </a:buClr>
            </a:pPr>
            <a:r>
              <a:rPr lang="en-US" dirty="0">
                <a:latin typeface="Franklin Gothic Book"/>
              </a:rPr>
              <a:t>If you are unable to submit the reports on time, submit a reporting extension in the Contract Amendments component. Contact your grant monitor for questions/assistance.  </a:t>
            </a:r>
          </a:p>
          <a:p>
            <a:pPr>
              <a:buClr>
                <a:srgbClr val="333F50"/>
              </a:buClr>
            </a:pPr>
            <a:r>
              <a:rPr lang="en-US" sz="2600" dirty="0">
                <a:latin typeface="Franklin Gothic Book"/>
              </a:rPr>
              <a:t>Spending</a:t>
            </a:r>
            <a:endParaRPr lang="en-US" sz="2600" dirty="0">
              <a:latin typeface="Franklin Gothic Book" panose="020B0503020102020204" pitchFamily="34" charset="0"/>
            </a:endParaRPr>
          </a:p>
          <a:p>
            <a:pPr lvl="1">
              <a:buClr>
                <a:srgbClr val="333F50"/>
              </a:buClr>
            </a:pPr>
            <a:r>
              <a:rPr lang="en-US" sz="2200" dirty="0">
                <a:latin typeface="Franklin Gothic Book"/>
              </a:rPr>
              <a:t>State funds memo from Grants Management</a:t>
            </a:r>
          </a:p>
          <a:p>
            <a:pPr lvl="1">
              <a:buClr>
                <a:srgbClr val="333F50"/>
              </a:buClr>
            </a:pPr>
            <a:r>
              <a:rPr lang="en-US" sz="2200" dirty="0">
                <a:latin typeface="Franklin Gothic Book"/>
              </a:rPr>
              <a:t>Be mindful of year end close out – 45 days after the end of the grant year. </a:t>
            </a:r>
            <a:endParaRPr lang="en-US" sz="2200" dirty="0">
              <a:latin typeface="Franklin Gothic Book" panose="020B0503020102020204" pitchFamily="34" charset="0"/>
            </a:endParaRPr>
          </a:p>
          <a:p>
            <a:pPr lvl="1">
              <a:buClr>
                <a:srgbClr val="333F50"/>
              </a:buClr>
            </a:pPr>
            <a:endParaRPr lang="en-US" sz="2200" dirty="0">
              <a:latin typeface="Franklin Gothic Book" panose="020B0503020102020204" pitchFamily="34" charset="0"/>
            </a:endParaRPr>
          </a:p>
          <a:p>
            <a:pPr lvl="1">
              <a:buClr>
                <a:srgbClr val="333F50"/>
              </a:buClr>
            </a:pPr>
            <a:endParaRPr lang="en-US" sz="2200" dirty="0">
              <a:latin typeface="Franklin Gothic Book" panose="020B0503020102020204" pitchFamily="34" charset="0"/>
            </a:endParaRPr>
          </a:p>
        </p:txBody>
      </p:sp>
    </p:spTree>
    <p:extLst>
      <p:ext uri="{BB962C8B-B14F-4D97-AF65-F5344CB8AC3E}">
        <p14:creationId xmlns:p14="http://schemas.microsoft.com/office/powerpoint/2010/main" val="8659064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B9EE-6D9D-0EB8-E631-BFDAEE72C74F}"/>
              </a:ext>
            </a:extLst>
          </p:cNvPr>
          <p:cNvSpPr>
            <a:spLocks noGrp="1"/>
          </p:cNvSpPr>
          <p:nvPr>
            <p:ph type="title"/>
          </p:nvPr>
        </p:nvSpPr>
        <p:spPr/>
        <p:txBody>
          <a:bodyPr/>
          <a:lstStyle/>
          <a:p>
            <a:r>
              <a:rPr lang="en-US" sz="3900" b="1">
                <a:latin typeface="Franklin Gothic Book"/>
                <a:cs typeface="Calibri"/>
              </a:rPr>
              <a:t>Victims Services Grant Program (VSGP)</a:t>
            </a:r>
            <a:endParaRPr lang="en-US"/>
          </a:p>
        </p:txBody>
      </p:sp>
      <p:sp>
        <p:nvSpPr>
          <p:cNvPr id="3" name="Content Placeholder 2">
            <a:extLst>
              <a:ext uri="{FF2B5EF4-FFF2-40B4-BE49-F238E27FC236}">
                <a16:creationId xmlns:a16="http://schemas.microsoft.com/office/drawing/2014/main" id="{44ED5792-488E-DB63-E53A-C90CB06F7854}"/>
              </a:ext>
            </a:extLst>
          </p:cNvPr>
          <p:cNvSpPr>
            <a:spLocks noGrp="1"/>
          </p:cNvSpPr>
          <p:nvPr>
            <p:ph idx="1"/>
          </p:nvPr>
        </p:nvSpPr>
        <p:spPr>
          <a:xfrm>
            <a:off x="457200" y="1755647"/>
            <a:ext cx="8229600" cy="4421315"/>
          </a:xfrm>
        </p:spPr>
        <p:txBody>
          <a:bodyPr vert="horz" lIns="0" tIns="0" rIns="0" bIns="0" rtlCol="0" anchor="t">
            <a:noAutofit/>
          </a:bodyPr>
          <a:lstStyle/>
          <a:p>
            <a:pPr marL="457200" indent="-457200"/>
            <a:r>
              <a:rPr lang="en-US" sz="2600" dirty="0">
                <a:latin typeface="Franklin Gothic Book"/>
              </a:rPr>
              <a:t>SFY 2025</a:t>
            </a:r>
          </a:p>
          <a:p>
            <a:pPr lvl="1">
              <a:buClr>
                <a:srgbClr val="333F50"/>
              </a:buClr>
            </a:pPr>
            <a:r>
              <a:rPr lang="en-US" dirty="0">
                <a:latin typeface="Franklin Gothic Book"/>
                <a:cs typeface="Calibri"/>
              </a:rPr>
              <a:t>The competitive and noncompetitive portions of VSGP have been split into two different solicitations for SFY25.</a:t>
            </a:r>
          </a:p>
          <a:p>
            <a:pPr lvl="1">
              <a:buClr>
                <a:srgbClr val="333F50"/>
              </a:buClr>
            </a:pPr>
            <a:r>
              <a:rPr lang="en-US" dirty="0">
                <a:latin typeface="Franklin Gothic Book"/>
                <a:cs typeface="Calibri"/>
              </a:rPr>
              <a:t>The competitive portion applications were due 3/1/24: </a:t>
            </a:r>
            <a:r>
              <a:rPr lang="en-US" sz="1600" dirty="0">
                <a:latin typeface="Franklin Gothic Book"/>
                <a:cs typeface="Calibri"/>
                <a:hlinkClick r:id="rId2"/>
              </a:rPr>
              <a:t>https://www.dcjs.virginia.gov/grants/programs/sfy-2025-competitive-voca-vsgp</a:t>
            </a:r>
            <a:endParaRPr lang="en-US" sz="1600" dirty="0">
              <a:latin typeface="Franklin Gothic Book"/>
              <a:cs typeface="Calibri"/>
            </a:endParaRPr>
          </a:p>
          <a:p>
            <a:pPr lvl="2">
              <a:buClr>
                <a:srgbClr val="333F50"/>
              </a:buClr>
              <a:buFont typeface="Wingdings" panose="020F0502020204030204" pitchFamily="34" charset="0"/>
              <a:buChar char="§"/>
            </a:pPr>
            <a:r>
              <a:rPr lang="en-US" dirty="0">
                <a:latin typeface="Franklin Gothic Book"/>
                <a:cs typeface="Calibri"/>
              </a:rPr>
              <a:t>The amount of funding available is significantly decreased</a:t>
            </a:r>
          </a:p>
          <a:p>
            <a:pPr lvl="2">
              <a:buClr>
                <a:srgbClr val="333F50"/>
              </a:buClr>
              <a:buFont typeface="Wingdings" panose="020F0502020204030204" pitchFamily="34" charset="0"/>
              <a:buChar char="§"/>
            </a:pPr>
            <a:r>
              <a:rPr lang="en-US" dirty="0">
                <a:latin typeface="Franklin Gothic Book"/>
                <a:cs typeface="Calibri"/>
              </a:rPr>
              <a:t>Focus on underserved populations</a:t>
            </a:r>
          </a:p>
          <a:p>
            <a:pPr lvl="2">
              <a:buClr>
                <a:srgbClr val="333F50"/>
              </a:buClr>
              <a:buFont typeface="Wingdings" panose="020F0502020204030204" pitchFamily="34" charset="0"/>
              <a:buChar char="§"/>
            </a:pPr>
            <a:r>
              <a:rPr lang="en-US" dirty="0">
                <a:latin typeface="Franklin Gothic Book"/>
                <a:cs typeface="Calibri"/>
              </a:rPr>
              <a:t>Anticipate CJSB making award decisions on 5/9/24.</a:t>
            </a:r>
          </a:p>
          <a:p>
            <a:pPr lvl="1">
              <a:buClr>
                <a:srgbClr val="333F50"/>
              </a:buClr>
            </a:pPr>
            <a:r>
              <a:rPr lang="en-US" dirty="0">
                <a:latin typeface="Franklin Gothic Book"/>
                <a:cs typeface="Calibri"/>
              </a:rPr>
              <a:t>The noncompetitive solicitation for sexual and domestic violence programs has been released and is due 4/12/24.</a:t>
            </a:r>
          </a:p>
        </p:txBody>
      </p:sp>
    </p:spTree>
    <p:extLst>
      <p:ext uri="{BB962C8B-B14F-4D97-AF65-F5344CB8AC3E}">
        <p14:creationId xmlns:p14="http://schemas.microsoft.com/office/powerpoint/2010/main" val="3498747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51F7-6164-D9C4-07DC-07389A2432CF}"/>
              </a:ext>
            </a:extLst>
          </p:cNvPr>
          <p:cNvSpPr>
            <a:spLocks noGrp="1"/>
          </p:cNvSpPr>
          <p:nvPr>
            <p:ph type="title"/>
          </p:nvPr>
        </p:nvSpPr>
        <p:spPr>
          <a:xfrm>
            <a:off x="457200" y="483998"/>
            <a:ext cx="8229600" cy="1042416"/>
          </a:xfrm>
        </p:spPr>
        <p:txBody>
          <a:bodyPr/>
          <a:lstStyle/>
          <a:p>
            <a:pPr algn="ctr"/>
            <a:r>
              <a:rPr lang="en-US" sz="3700" b="1">
                <a:latin typeface="Franklin Gothic Book"/>
                <a:cs typeface="Calibri"/>
              </a:rPr>
              <a:t>Virginia Sexual and Domestic Violence Victim Fund (VSDVVF) Grant Program </a:t>
            </a:r>
          </a:p>
        </p:txBody>
      </p:sp>
      <p:sp>
        <p:nvSpPr>
          <p:cNvPr id="3" name="Content Placeholder 2">
            <a:extLst>
              <a:ext uri="{FF2B5EF4-FFF2-40B4-BE49-F238E27FC236}">
                <a16:creationId xmlns:a16="http://schemas.microsoft.com/office/drawing/2014/main" id="{4FBE0EF8-01B7-7BC9-B73A-3944B3326423}"/>
              </a:ext>
            </a:extLst>
          </p:cNvPr>
          <p:cNvSpPr>
            <a:spLocks noGrp="1"/>
          </p:cNvSpPr>
          <p:nvPr>
            <p:ph idx="1"/>
          </p:nvPr>
        </p:nvSpPr>
        <p:spPr>
          <a:xfrm>
            <a:off x="457200" y="1783278"/>
            <a:ext cx="8421624" cy="4119272"/>
          </a:xfrm>
        </p:spPr>
        <p:txBody>
          <a:bodyPr vert="horz" lIns="0" tIns="0" rIns="0" bIns="0" rtlCol="0" anchor="t">
            <a:noAutofit/>
          </a:bodyPr>
          <a:lstStyle/>
          <a:p>
            <a:pPr>
              <a:buClr>
                <a:srgbClr val="333F50"/>
              </a:buClr>
            </a:pPr>
            <a:r>
              <a:rPr lang="en-US" sz="1900" dirty="0">
                <a:latin typeface="Franklin Gothic Book"/>
                <a:ea typeface="+mn-lt"/>
                <a:cs typeface="+mn-lt"/>
              </a:rPr>
              <a:t>SFY 2024:</a:t>
            </a:r>
          </a:p>
          <a:p>
            <a:pPr lvl="1">
              <a:buClr>
                <a:srgbClr val="333F50"/>
              </a:buClr>
              <a:buFont typeface="Calibri" panose="020B0604020202020204" pitchFamily="34" charset="0"/>
              <a:buChar char="‒"/>
            </a:pPr>
            <a:r>
              <a:rPr lang="en-US" sz="1900" dirty="0">
                <a:latin typeface="Franklin Gothic Book"/>
                <a:ea typeface="+mn-lt"/>
                <a:cs typeface="+mn-lt"/>
              </a:rPr>
              <a:t>Award Period: July 1, 2023 – June 30, 2024</a:t>
            </a:r>
          </a:p>
          <a:p>
            <a:pPr lvl="1">
              <a:buClr>
                <a:srgbClr val="333F50"/>
              </a:buClr>
              <a:buFont typeface="Calibri" panose="020B0604020202020204" pitchFamily="34" charset="0"/>
              <a:buChar char="‒"/>
            </a:pPr>
            <a:r>
              <a:rPr lang="en-US" sz="1900" dirty="0">
                <a:latin typeface="Franklin Gothic Book"/>
                <a:ea typeface="+mn-lt"/>
                <a:cs typeface="+mn-lt"/>
              </a:rPr>
              <a:t>Please ensure compliance with all encumbrances by the due date indicated.</a:t>
            </a:r>
          </a:p>
          <a:p>
            <a:pPr lvl="1">
              <a:buClr>
                <a:srgbClr val="333F50"/>
              </a:buClr>
              <a:buFont typeface="Calibri" panose="020B0604020202020204" pitchFamily="34" charset="0"/>
              <a:buChar char="‒"/>
            </a:pPr>
            <a:r>
              <a:rPr lang="en-US" sz="1900" dirty="0">
                <a:latin typeface="Franklin Gothic Book"/>
                <a:ea typeface="+mn-lt"/>
                <a:cs typeface="+mn-lt"/>
              </a:rPr>
              <a:t>Quarterly status reports due in OGMS by 4/15/24</a:t>
            </a:r>
          </a:p>
          <a:p>
            <a:pPr lvl="2">
              <a:buClr>
                <a:srgbClr val="333F50"/>
              </a:buClr>
              <a:buFont typeface="Wingdings,Sans-Serif" panose="020B0604020202020204" pitchFamily="34" charset="0"/>
              <a:buChar char="§"/>
            </a:pPr>
            <a:r>
              <a:rPr lang="en-US" sz="1900" dirty="0">
                <a:latin typeface="Franklin Gothic Book"/>
                <a:ea typeface="+mn-lt"/>
                <a:cs typeface="+mn-lt"/>
              </a:rPr>
              <a:t>Only report on VSDVVF funded activities </a:t>
            </a:r>
          </a:p>
          <a:p>
            <a:pPr lvl="2">
              <a:buClr>
                <a:srgbClr val="333F50"/>
              </a:buClr>
              <a:buFont typeface="Wingdings,Sans-Serif" panose="020B0604020202020204" pitchFamily="34" charset="0"/>
              <a:buChar char="§"/>
            </a:pPr>
            <a:r>
              <a:rPr lang="en-US" sz="1900" dirty="0">
                <a:latin typeface="Franklin Gothic Book"/>
                <a:ea typeface="+mn-lt"/>
                <a:cs typeface="+mn-lt"/>
              </a:rPr>
              <a:t>Please use the reporting form for your respective program type: </a:t>
            </a:r>
            <a:r>
              <a:rPr lang="en-US" sz="1900" b="1" dirty="0">
                <a:latin typeface="Franklin Gothic Book"/>
                <a:ea typeface="+mn-lt"/>
                <a:cs typeface="+mn-lt"/>
              </a:rPr>
              <a:t>Prosecution</a:t>
            </a:r>
            <a:r>
              <a:rPr lang="en-US" sz="1900" dirty="0">
                <a:latin typeface="Franklin Gothic Book"/>
                <a:ea typeface="+mn-lt"/>
                <a:cs typeface="+mn-lt"/>
              </a:rPr>
              <a:t> or </a:t>
            </a:r>
            <a:r>
              <a:rPr lang="en-US" sz="1900" b="1" dirty="0">
                <a:latin typeface="Franklin Gothic Book"/>
                <a:ea typeface="+mn-lt"/>
                <a:cs typeface="+mn-lt"/>
              </a:rPr>
              <a:t>Discretionary</a:t>
            </a:r>
            <a:r>
              <a:rPr lang="en-US" sz="1900" dirty="0">
                <a:latin typeface="Franklin Gothic Book"/>
                <a:ea typeface="+mn-lt"/>
                <a:cs typeface="+mn-lt"/>
              </a:rPr>
              <a:t> fillable PDF</a:t>
            </a:r>
          </a:p>
          <a:p>
            <a:pPr>
              <a:buClr>
                <a:srgbClr val="333F50"/>
              </a:buClr>
            </a:pPr>
            <a:r>
              <a:rPr lang="en-US" sz="1900" dirty="0">
                <a:latin typeface="Franklin Gothic Book"/>
                <a:ea typeface="+mn-lt"/>
                <a:cs typeface="+mn-lt"/>
              </a:rPr>
              <a:t>SFY 2025:</a:t>
            </a:r>
          </a:p>
          <a:p>
            <a:pPr lvl="1">
              <a:buClr>
                <a:srgbClr val="333F50"/>
              </a:buClr>
              <a:buFont typeface="Calibri" panose="020B0604020202020204" pitchFamily="34" charset="0"/>
            </a:pPr>
            <a:r>
              <a:rPr lang="en-US" sz="1900" dirty="0">
                <a:latin typeface="Franklin Gothic Book"/>
                <a:ea typeface="+mn-lt"/>
                <a:cs typeface="+mn-lt"/>
              </a:rPr>
              <a:t>Applications were due in OGMS on 4/1/24</a:t>
            </a:r>
          </a:p>
          <a:p>
            <a:pPr lvl="1">
              <a:buClr>
                <a:srgbClr val="333F50"/>
              </a:buClr>
              <a:buFont typeface="Calibri" panose="020B0604020202020204" pitchFamily="34" charset="0"/>
              <a:buChar char="‒"/>
            </a:pPr>
            <a:r>
              <a:rPr lang="en-US" sz="1900" dirty="0">
                <a:latin typeface="Franklin Gothic Book"/>
                <a:ea typeface="+mn-lt"/>
                <a:cs typeface="+mn-lt"/>
              </a:rPr>
              <a:t>Open to current FY 24 Prosecution, Discretionary, and Forensic Examiners</a:t>
            </a:r>
          </a:p>
          <a:p>
            <a:pPr lvl="1">
              <a:buClr>
                <a:srgbClr val="333F50"/>
              </a:buClr>
              <a:buFont typeface="Calibri" panose="020B0604020202020204" pitchFamily="34" charset="0"/>
              <a:buChar char="‒"/>
            </a:pPr>
            <a:r>
              <a:rPr lang="en-US" sz="1900" dirty="0">
                <a:latin typeface="Franklin Gothic Book"/>
                <a:ea typeface="+mn-lt"/>
                <a:cs typeface="+mn-lt"/>
              </a:rPr>
              <a:t>Please adhere to all requests for negotiations by the due date indicated</a:t>
            </a:r>
          </a:p>
          <a:p>
            <a:pPr lvl="1">
              <a:buClr>
                <a:srgbClr val="333F50"/>
              </a:buClr>
              <a:buFont typeface="Calibri" panose="020B0604020202020204" pitchFamily="34" charset="0"/>
              <a:buChar char="‒"/>
            </a:pPr>
            <a:r>
              <a:rPr lang="en-US" sz="1900" dirty="0">
                <a:latin typeface="Franklin Gothic Book"/>
                <a:ea typeface="+mn-lt"/>
                <a:cs typeface="+mn-lt"/>
              </a:rPr>
              <a:t>Final funding decisions will be made in May 2024 by the CJSB</a:t>
            </a:r>
          </a:p>
          <a:p>
            <a:pPr>
              <a:buClr>
                <a:srgbClr val="333F50"/>
              </a:buClr>
            </a:pPr>
            <a:endParaRPr lang="en-US" sz="1600" dirty="0">
              <a:latin typeface="Franklin Gothic Book"/>
              <a:cs typeface="Arial"/>
            </a:endParaRPr>
          </a:p>
        </p:txBody>
      </p:sp>
    </p:spTree>
    <p:extLst>
      <p:ext uri="{BB962C8B-B14F-4D97-AF65-F5344CB8AC3E}">
        <p14:creationId xmlns:p14="http://schemas.microsoft.com/office/powerpoint/2010/main" val="2454506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9327-7342-98F3-A82C-249BD2255CA8}"/>
              </a:ext>
            </a:extLst>
          </p:cNvPr>
          <p:cNvSpPr>
            <a:spLocks noGrp="1"/>
          </p:cNvSpPr>
          <p:nvPr>
            <p:ph type="title"/>
          </p:nvPr>
        </p:nvSpPr>
        <p:spPr>
          <a:xfrm>
            <a:off x="457200" y="336865"/>
            <a:ext cx="8229600" cy="1042416"/>
          </a:xfrm>
        </p:spPr>
        <p:txBody>
          <a:bodyPr/>
          <a:lstStyle/>
          <a:p>
            <a:pPr algn="ctr"/>
            <a:r>
              <a:rPr lang="en-US" sz="3800" b="1">
                <a:latin typeface="Franklin Gothic Book"/>
                <a:cs typeface="Calibri"/>
              </a:rPr>
              <a:t>VSDVVF Forensic/SA Nurse Examiner</a:t>
            </a:r>
          </a:p>
        </p:txBody>
      </p:sp>
      <p:sp>
        <p:nvSpPr>
          <p:cNvPr id="3" name="Content Placeholder 2">
            <a:extLst>
              <a:ext uri="{FF2B5EF4-FFF2-40B4-BE49-F238E27FC236}">
                <a16:creationId xmlns:a16="http://schemas.microsoft.com/office/drawing/2014/main" id="{18D2F538-6EC5-725E-DD1D-5D15BBB21AC2}"/>
              </a:ext>
            </a:extLst>
          </p:cNvPr>
          <p:cNvSpPr>
            <a:spLocks noGrp="1"/>
          </p:cNvSpPr>
          <p:nvPr>
            <p:ph idx="1"/>
          </p:nvPr>
        </p:nvSpPr>
        <p:spPr>
          <a:xfrm>
            <a:off x="457200" y="1682496"/>
            <a:ext cx="8229600" cy="4233672"/>
          </a:xfrm>
        </p:spPr>
        <p:txBody>
          <a:bodyPr vert="horz" lIns="0" tIns="0" rIns="0" bIns="0" rtlCol="0" anchor="t">
            <a:noAutofit/>
          </a:bodyPr>
          <a:lstStyle/>
          <a:p>
            <a:r>
              <a:rPr lang="en-US" sz="1900" dirty="0">
                <a:latin typeface="Franklin Gothic Book"/>
              </a:rPr>
              <a:t>SFY 2023-2024</a:t>
            </a:r>
            <a:endParaRPr lang="en-US" sz="1900" dirty="0">
              <a:cs typeface="Calibri"/>
            </a:endParaRPr>
          </a:p>
          <a:p>
            <a:pPr lvl="1">
              <a:buClr>
                <a:srgbClr val="333F50"/>
              </a:buClr>
            </a:pPr>
            <a:r>
              <a:rPr lang="en-US" sz="1900" dirty="0">
                <a:latin typeface="Franklin Gothic Book"/>
              </a:rPr>
              <a:t>Award Period: January 1, 2023 – June 30, 2024</a:t>
            </a:r>
          </a:p>
          <a:p>
            <a:pPr lvl="1">
              <a:buClr>
                <a:srgbClr val="333F50"/>
              </a:buClr>
            </a:pPr>
            <a:r>
              <a:rPr lang="en-US" sz="1900" dirty="0">
                <a:latin typeface="Franklin Gothic Book"/>
                <a:cs typeface="Calibri"/>
              </a:rPr>
              <a:t>Quarterly</a:t>
            </a:r>
            <a:r>
              <a:rPr lang="en-US" sz="1900" dirty="0">
                <a:latin typeface="Franklin Gothic Book"/>
                <a:ea typeface="+mn-lt"/>
                <a:cs typeface="+mn-lt"/>
              </a:rPr>
              <a:t> status reports due in OGMS by 4/15/24</a:t>
            </a:r>
            <a:endParaRPr lang="en-US" sz="1900" dirty="0">
              <a:latin typeface="Franklin Gothic Book"/>
            </a:endParaRPr>
          </a:p>
          <a:p>
            <a:pPr lvl="2">
              <a:buClr>
                <a:srgbClr val="333F50"/>
              </a:buClr>
              <a:buFont typeface="Wingdings,Sans-Serif" panose="020B0604020202020204" pitchFamily="34" charset="0"/>
              <a:buChar char="§"/>
            </a:pPr>
            <a:r>
              <a:rPr lang="en-US" sz="1900" dirty="0">
                <a:latin typeface="Franklin Gothic Book"/>
                <a:cs typeface="Calibri"/>
              </a:rPr>
              <a:t>Only report on VSDVVF funded activities </a:t>
            </a:r>
          </a:p>
          <a:p>
            <a:pPr lvl="2">
              <a:buClr>
                <a:srgbClr val="333F50"/>
              </a:buClr>
              <a:buFont typeface="Wingdings,Sans-Serif" panose="020B0604020202020204" pitchFamily="34" charset="0"/>
              <a:buChar char="§"/>
            </a:pPr>
            <a:r>
              <a:rPr lang="en-US" sz="1900" dirty="0">
                <a:latin typeface="Franklin Gothic Book"/>
                <a:cs typeface="Calibri"/>
              </a:rPr>
              <a:t>Complete the Status Report component in OGMS</a:t>
            </a:r>
          </a:p>
          <a:p>
            <a:pPr>
              <a:buClr>
                <a:srgbClr val="333F50"/>
              </a:buClr>
            </a:pPr>
            <a:r>
              <a:rPr lang="en-US" sz="1900" dirty="0">
                <a:latin typeface="Franklin Gothic Book"/>
                <a:cs typeface="Calibri"/>
              </a:rPr>
              <a:t>SFY 2025</a:t>
            </a:r>
          </a:p>
          <a:p>
            <a:pPr lvl="1">
              <a:buClr>
                <a:srgbClr val="333F50"/>
              </a:buClr>
              <a:buFont typeface="Calibri" panose="020B0604020202020204" pitchFamily="34" charset="0"/>
              <a:buChar char="‒"/>
            </a:pPr>
            <a:r>
              <a:rPr lang="en-US" sz="1900" dirty="0">
                <a:latin typeface="Franklin Gothic Book"/>
                <a:cs typeface="Calibri"/>
              </a:rPr>
              <a:t>Applications were due in OGMS on 4/1/24</a:t>
            </a:r>
          </a:p>
          <a:p>
            <a:pPr lvl="1">
              <a:buClr>
                <a:srgbClr val="333F50"/>
              </a:buClr>
              <a:buFont typeface="Calibri,Sans-Serif" panose="020B0604020202020204" pitchFamily="34" charset="0"/>
              <a:buChar char="‒"/>
            </a:pPr>
            <a:r>
              <a:rPr lang="en-US" sz="1900" dirty="0">
                <a:latin typeface="Franklin Gothic Book"/>
                <a:cs typeface="Calibri"/>
              </a:rPr>
              <a:t>Open to current FY 24 Prosecution, Discretionary, and Forensic Examiners</a:t>
            </a:r>
          </a:p>
          <a:p>
            <a:pPr lvl="1">
              <a:buClr>
                <a:srgbClr val="333F50"/>
              </a:buClr>
              <a:buFont typeface="Calibri,Sans-Serif" panose="020B0604020202020204" pitchFamily="34" charset="0"/>
              <a:buChar char="‒"/>
            </a:pPr>
            <a:r>
              <a:rPr lang="en-US" sz="1900" dirty="0">
                <a:latin typeface="Franklin Gothic Book"/>
                <a:cs typeface="Calibri"/>
              </a:rPr>
              <a:t>Please adhere to all requests for negotiations by the due date indicated</a:t>
            </a:r>
          </a:p>
          <a:p>
            <a:pPr lvl="1">
              <a:buClr>
                <a:srgbClr val="333F50"/>
              </a:buClr>
              <a:buFont typeface="Calibri,Sans-Serif" panose="020B0604020202020204" pitchFamily="34" charset="0"/>
              <a:buChar char="‒"/>
            </a:pPr>
            <a:r>
              <a:rPr lang="en-US" sz="1900" dirty="0">
                <a:latin typeface="Franklin Gothic Book"/>
                <a:cs typeface="Calibri"/>
              </a:rPr>
              <a:t>Final funding decisions will be made in May 2024 by the CJSB</a:t>
            </a:r>
            <a:endParaRPr lang="en-US" dirty="0"/>
          </a:p>
          <a:p>
            <a:pPr>
              <a:buClr>
                <a:srgbClr val="333F50"/>
              </a:buClr>
            </a:pPr>
            <a:r>
              <a:rPr lang="en-US" sz="1900" dirty="0">
                <a:latin typeface="Franklin Gothic Book"/>
                <a:cs typeface="Calibri"/>
              </a:rPr>
              <a:t>For grant</a:t>
            </a:r>
            <a:r>
              <a:rPr lang="en-US" sz="1900" dirty="0">
                <a:latin typeface="Franklin Gothic Book"/>
                <a:ea typeface="+mn-lt"/>
                <a:cs typeface="+mn-lt"/>
              </a:rPr>
              <a:t> program resources visit:</a:t>
            </a:r>
          </a:p>
          <a:p>
            <a:pPr marL="0" indent="0" algn="ctr">
              <a:buClr>
                <a:srgbClr val="333F50"/>
              </a:buClr>
              <a:buNone/>
            </a:pPr>
            <a:r>
              <a:rPr lang="en-US" sz="1400" dirty="0">
                <a:latin typeface="Franklin Gothic Book"/>
                <a:cs typeface="Calibri"/>
                <a:hlinkClick r:id="rId2"/>
              </a:rPr>
              <a:t>https://www.dcjs.virginia.gov/grants/programs/virginia-sexual-and-domestic-violence-victim-fund-grant</a:t>
            </a:r>
            <a:endParaRPr lang="en-US" sz="1400" dirty="0">
              <a:latin typeface="Franklin Gothic Book"/>
              <a:ea typeface="+mn-lt"/>
              <a:cs typeface="+mn-lt"/>
            </a:endParaRPr>
          </a:p>
        </p:txBody>
      </p:sp>
    </p:spTree>
    <p:extLst>
      <p:ext uri="{BB962C8B-B14F-4D97-AF65-F5344CB8AC3E}">
        <p14:creationId xmlns:p14="http://schemas.microsoft.com/office/powerpoint/2010/main" val="3553637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9C142-9713-9556-E982-31293C68B4AF}"/>
              </a:ext>
            </a:extLst>
          </p:cNvPr>
          <p:cNvSpPr>
            <a:spLocks noGrp="1"/>
          </p:cNvSpPr>
          <p:nvPr>
            <p:ph type="title"/>
          </p:nvPr>
        </p:nvSpPr>
        <p:spPr>
          <a:xfrm>
            <a:off x="422432" y="443354"/>
            <a:ext cx="8229600" cy="1042416"/>
          </a:xfrm>
        </p:spPr>
        <p:txBody>
          <a:bodyPr/>
          <a:lstStyle/>
          <a:p>
            <a:pPr algn="ctr"/>
            <a:r>
              <a:rPr lang="en-US" sz="3800" b="1">
                <a:latin typeface="Franklin Gothic Book"/>
                <a:cs typeface="Calibri"/>
              </a:rPr>
              <a:t>VSTOP</a:t>
            </a:r>
          </a:p>
        </p:txBody>
      </p:sp>
      <p:sp>
        <p:nvSpPr>
          <p:cNvPr id="3" name="Content Placeholder 2">
            <a:extLst>
              <a:ext uri="{FF2B5EF4-FFF2-40B4-BE49-F238E27FC236}">
                <a16:creationId xmlns:a16="http://schemas.microsoft.com/office/drawing/2014/main" id="{65B5F36E-BEF4-AAD9-F0E5-D7A5789824A1}"/>
              </a:ext>
            </a:extLst>
          </p:cNvPr>
          <p:cNvSpPr>
            <a:spLocks noGrp="1"/>
          </p:cNvSpPr>
          <p:nvPr>
            <p:ph idx="1"/>
          </p:nvPr>
        </p:nvSpPr>
        <p:spPr>
          <a:xfrm>
            <a:off x="426533" y="1700784"/>
            <a:ext cx="8329480" cy="4142232"/>
          </a:xfrm>
        </p:spPr>
        <p:txBody>
          <a:bodyPr vert="horz" lIns="0" tIns="0" rIns="0" bIns="0" rtlCol="0" anchor="t">
            <a:noAutofit/>
          </a:bodyPr>
          <a:lstStyle/>
          <a:p>
            <a:pPr>
              <a:buClr>
                <a:srgbClr val="333F50"/>
              </a:buClr>
            </a:pPr>
            <a:r>
              <a:rPr lang="en-US" sz="2000" dirty="0">
                <a:latin typeface="Franklin Gothic Book" panose="020B0503020102020204" pitchFamily="34" charset="0"/>
                <a:cs typeface="Calibri"/>
              </a:rPr>
              <a:t>CY 2023</a:t>
            </a:r>
          </a:p>
          <a:p>
            <a:pPr lvl="1">
              <a:buClr>
                <a:srgbClr val="333F50"/>
              </a:buClr>
            </a:pPr>
            <a:r>
              <a:rPr lang="en-US" sz="2000" dirty="0">
                <a:latin typeface="Franklin Gothic Book" panose="020B0503020102020204" pitchFamily="34" charset="0"/>
                <a:cs typeface="Calibri"/>
              </a:rPr>
              <a:t>If you receive requests for Cumulative Report revisions, please respond by the due date indicated in the request</a:t>
            </a:r>
          </a:p>
          <a:p>
            <a:pPr lvl="1">
              <a:buClr>
                <a:srgbClr val="333F50"/>
              </a:buClr>
            </a:pPr>
            <a:r>
              <a:rPr lang="en-US" sz="2000" dirty="0">
                <a:latin typeface="Franklin Gothic Book" panose="020B0503020102020204" pitchFamily="34" charset="0"/>
                <a:cs typeface="Calibri"/>
              </a:rPr>
              <a:t>Please submit all claims and programmatic requirements to close out your award as soon as possible</a:t>
            </a:r>
          </a:p>
          <a:p>
            <a:pPr>
              <a:buClr>
                <a:srgbClr val="333F50"/>
              </a:buClr>
            </a:pPr>
            <a:r>
              <a:rPr lang="en-US" sz="2000" dirty="0">
                <a:latin typeface="Franklin Gothic Book" panose="020B0503020102020204" pitchFamily="34" charset="0"/>
                <a:cs typeface="Calibri"/>
              </a:rPr>
              <a:t>CY 2024-2025 </a:t>
            </a:r>
          </a:p>
          <a:p>
            <a:pPr lvl="1">
              <a:buClr>
                <a:srgbClr val="333F50"/>
              </a:buClr>
            </a:pPr>
            <a:r>
              <a:rPr lang="en-US" sz="2000" dirty="0">
                <a:latin typeface="Franklin Gothic Book" panose="020B0503020102020204" pitchFamily="34" charset="0"/>
                <a:cs typeface="Calibri"/>
              </a:rPr>
              <a:t>Award Period: 1/1/2024 – 12/31/2025 (24 months)</a:t>
            </a:r>
            <a:endParaRPr lang="en-US" sz="2000" dirty="0">
              <a:latin typeface="Franklin Gothic Book" panose="020B0503020102020204" pitchFamily="34" charset="0"/>
              <a:ea typeface="+mn-lt"/>
              <a:cs typeface="Calibri"/>
            </a:endParaRPr>
          </a:p>
          <a:p>
            <a:pPr lvl="1">
              <a:buClr>
                <a:srgbClr val="333F50"/>
              </a:buClr>
            </a:pPr>
            <a:r>
              <a:rPr lang="en-US" sz="2000" dirty="0">
                <a:latin typeface="Franklin Gothic Book" panose="020B0503020102020204" pitchFamily="34" charset="0"/>
                <a:cs typeface="Calibri"/>
              </a:rPr>
              <a:t>SOGAs were uploaded in OGMS. Please follow instructions within your SOGA to formally accept your award.</a:t>
            </a:r>
          </a:p>
          <a:p>
            <a:pPr lvl="1">
              <a:buClr>
                <a:srgbClr val="333F50"/>
              </a:buClr>
            </a:pPr>
            <a:r>
              <a:rPr lang="en-US" sz="2000" dirty="0">
                <a:latin typeface="Franklin Gothic Book" panose="020B0503020102020204" pitchFamily="34" charset="0"/>
                <a:cs typeface="Calibri"/>
              </a:rPr>
              <a:t>Ensure compliance with all encumbrances by the due date indicated.</a:t>
            </a:r>
            <a:endParaRPr lang="en-US" sz="2000" dirty="0">
              <a:latin typeface="Franklin Gothic Book" panose="020B0503020102020204" pitchFamily="34" charset="0"/>
              <a:ea typeface="+mn-lt"/>
              <a:cs typeface="+mn-lt"/>
            </a:endParaRPr>
          </a:p>
          <a:p>
            <a:pPr marL="457200" lvl="1" indent="0">
              <a:buClr>
                <a:srgbClr val="333F50"/>
              </a:buClr>
              <a:buNone/>
            </a:pPr>
            <a:endParaRPr lang="en-US" sz="1900" dirty="0">
              <a:latin typeface="Franklin Gothic Book"/>
              <a:ea typeface="+mn-lt"/>
              <a:cs typeface="+mn-lt"/>
            </a:endParaRPr>
          </a:p>
          <a:p>
            <a:pPr marL="457200" lvl="1" indent="0">
              <a:buNone/>
            </a:pPr>
            <a:r>
              <a:rPr lang="en-US" sz="1900" dirty="0">
                <a:latin typeface="Franklin Gothic Book" panose="020B0503020102020204" pitchFamily="34" charset="0"/>
                <a:ea typeface="+mn-lt"/>
                <a:cs typeface="+mn-lt"/>
              </a:rPr>
              <a:t>For grant program resources visit:</a:t>
            </a:r>
            <a:endParaRPr lang="en-US" sz="1900" dirty="0">
              <a:latin typeface="Franklin Gothic Book" panose="020B0503020102020204" pitchFamily="34" charset="0"/>
              <a:cs typeface="Calibri"/>
            </a:endParaRPr>
          </a:p>
          <a:p>
            <a:pPr marL="457200" lvl="1" indent="0">
              <a:buClr>
                <a:srgbClr val="333F50"/>
              </a:buClr>
              <a:buNone/>
            </a:pPr>
            <a:r>
              <a:rPr lang="en-US" sz="1600" dirty="0">
                <a:latin typeface="Franklin Gothic Book" panose="020B0503020102020204" pitchFamily="34" charset="0"/>
                <a:ea typeface="+mn-lt"/>
                <a:cs typeface="+mn-lt"/>
                <a:hlinkClick r:id="rId2"/>
              </a:rPr>
              <a:t>https://www.dcjs.virginia.gov/victims-services/grants/violence-against-women-v-stop</a:t>
            </a:r>
            <a:endParaRPr lang="en-US" sz="1600" dirty="0">
              <a:latin typeface="Franklin Gothic Book" panose="020B0503020102020204" pitchFamily="34" charset="0"/>
              <a:cs typeface="Calibri"/>
            </a:endParaRPr>
          </a:p>
          <a:p>
            <a:pPr lvl="1">
              <a:buClr>
                <a:srgbClr val="333F50"/>
              </a:buClr>
            </a:pPr>
            <a:endParaRPr lang="en-US" sz="1900" dirty="0">
              <a:latin typeface="Franklin Gothic Book"/>
              <a:cs typeface="Calibri"/>
            </a:endParaRPr>
          </a:p>
          <a:p>
            <a:pPr lvl="1">
              <a:buClr>
                <a:srgbClr val="333F50"/>
              </a:buClr>
            </a:pPr>
            <a:endParaRPr lang="en-US" sz="1900" dirty="0">
              <a:latin typeface="Franklin Gothic Book"/>
              <a:cs typeface="Calibri"/>
            </a:endParaRPr>
          </a:p>
          <a:p>
            <a:pPr lvl="1">
              <a:buClr>
                <a:srgbClr val="333F50"/>
              </a:buClr>
            </a:pPr>
            <a:endParaRPr lang="en-US" sz="1900" dirty="0">
              <a:latin typeface="Franklin Gothic Book"/>
              <a:cs typeface="Calibri"/>
            </a:endParaRPr>
          </a:p>
          <a:p>
            <a:pPr lvl="1">
              <a:buClr>
                <a:srgbClr val="333F50"/>
              </a:buClr>
            </a:pPr>
            <a:endParaRPr lang="en-US" sz="1900" dirty="0">
              <a:latin typeface="Franklin Gothic Book"/>
              <a:cs typeface="Calibri"/>
            </a:endParaRPr>
          </a:p>
          <a:p>
            <a:pPr marL="0" indent="0">
              <a:buClr>
                <a:srgbClr val="333F50"/>
              </a:buClr>
              <a:buNone/>
            </a:pPr>
            <a:endParaRPr lang="en-US" sz="1900" dirty="0">
              <a:latin typeface="Franklin Gothic Book"/>
              <a:cs typeface="Calibri"/>
            </a:endParaRPr>
          </a:p>
        </p:txBody>
      </p:sp>
    </p:spTree>
    <p:extLst>
      <p:ext uri="{BB962C8B-B14F-4D97-AF65-F5344CB8AC3E}">
        <p14:creationId xmlns:p14="http://schemas.microsoft.com/office/powerpoint/2010/main" val="1861004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3733800"/>
          </a:xfrm>
        </p:spPr>
        <p:txBody>
          <a:bodyPr>
            <a:normAutofit/>
          </a:bodyPr>
          <a:lstStyle/>
          <a:p>
            <a:pPr algn="ctr">
              <a:defRPr/>
            </a:pPr>
            <a:r>
              <a:rPr lang="en-US" sz="4400" b="1">
                <a:solidFill>
                  <a:schemeClr val="accent5">
                    <a:lumMod val="50000"/>
                  </a:schemeClr>
                </a:solidFill>
                <a:latin typeface="Franklin Gothic Book" panose="020B0503020102020204" pitchFamily="34" charset="0"/>
              </a:rPr>
              <a:t>Questions?</a:t>
            </a:r>
            <a:br>
              <a:rPr lang="en-US" b="1">
                <a:solidFill>
                  <a:schemeClr val="accent5">
                    <a:lumMod val="50000"/>
                  </a:schemeClr>
                </a:solidFill>
                <a:latin typeface="Franklin Gothic Book" panose="020B0503020102020204" pitchFamily="34" charset="0"/>
              </a:rPr>
            </a:br>
            <a:br>
              <a:rPr lang="en-US">
                <a:solidFill>
                  <a:srgbClr val="00B0F0"/>
                </a:solidFill>
                <a:latin typeface="Franklin Gothic Book" panose="020B0503020102020204" pitchFamily="34" charset="0"/>
              </a:rPr>
            </a:br>
            <a:br>
              <a:rPr lang="en-US">
                <a:solidFill>
                  <a:srgbClr val="00B0F0"/>
                </a:solidFill>
              </a:rPr>
            </a:br>
            <a:endParaRPr lang="en-US" sz="2800" i="1">
              <a:solidFill>
                <a:srgbClr val="00B0F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523068"/>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555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2A78F-F25E-B887-2EFD-B19383DF7C35}"/>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0B050195-1AE4-7E72-FF83-E8AF2A45C373}"/>
              </a:ext>
            </a:extLst>
          </p:cNvPr>
          <p:cNvSpPr>
            <a:spLocks noGrp="1" noChangeArrowheads="1"/>
          </p:cNvSpPr>
          <p:nvPr>
            <p:ph idx="1"/>
          </p:nvPr>
        </p:nvSpPr>
        <p:spPr>
          <a:xfrm>
            <a:off x="0" y="360238"/>
            <a:ext cx="9144000" cy="1876163"/>
          </a:xfrm>
        </p:spPr>
        <p:txBody>
          <a:bodyPr>
            <a:normAutofit lnSpcReduction="10000"/>
          </a:bodyPr>
          <a:lstStyle/>
          <a:p>
            <a:pPr marL="0" indent="0" algn="ctr">
              <a:buNone/>
            </a:pPr>
            <a:br>
              <a:rPr lang="en-US" sz="4000" dirty="0">
                <a:latin typeface="Franklin Gothic Book" panose="020B0503020102020204" pitchFamily="34" charset="0"/>
              </a:rPr>
            </a:br>
            <a:r>
              <a:rPr lang="en-US" sz="4800" b="1" dirty="0">
                <a:solidFill>
                  <a:schemeClr val="tx2"/>
                </a:solidFill>
                <a:latin typeface="Franklin Gothic Book" panose="020B0503020102020204" pitchFamily="34" charset="0"/>
              </a:rPr>
              <a:t>National Crime Victims’</a:t>
            </a:r>
          </a:p>
          <a:p>
            <a:pPr marL="0" indent="0" algn="ctr">
              <a:buNone/>
            </a:pPr>
            <a:r>
              <a:rPr lang="en-US" sz="4800" b="1" dirty="0">
                <a:solidFill>
                  <a:schemeClr val="tx2"/>
                </a:solidFill>
                <a:latin typeface="Franklin Gothic Book" panose="020B0503020102020204" pitchFamily="34" charset="0"/>
              </a:rPr>
              <a:t>Rights Week</a:t>
            </a:r>
          </a:p>
          <a:p>
            <a:pPr marL="0" indent="0" algn="ctr">
              <a:buNone/>
            </a:pPr>
            <a:endParaRPr lang="en-US" sz="4800" b="1" dirty="0">
              <a:solidFill>
                <a:schemeClr val="tx2"/>
              </a:solidFill>
              <a:latin typeface="Franklin Gothic Book" panose="020B0503020102020204" pitchFamily="34" charset="0"/>
            </a:endParaRPr>
          </a:p>
          <a:p>
            <a:pPr marL="0" indent="0" algn="ctr">
              <a:buNone/>
            </a:pPr>
            <a:endParaRPr lang="en-US" sz="4800" b="1" dirty="0">
              <a:solidFill>
                <a:schemeClr val="tx2"/>
              </a:solidFill>
              <a:latin typeface="Franklin Gothic Book" panose="020B0503020102020204" pitchFamily="34" charset="0"/>
            </a:endParaRPr>
          </a:p>
        </p:txBody>
      </p:sp>
      <p:sp>
        <p:nvSpPr>
          <p:cNvPr id="6" name="Rectangle 5">
            <a:extLst>
              <a:ext uri="{FF2B5EF4-FFF2-40B4-BE49-F238E27FC236}">
                <a16:creationId xmlns:a16="http://schemas.microsoft.com/office/drawing/2014/main" id="{98B24414-A775-4854-EDF4-E6B0A575936E}"/>
              </a:ext>
            </a:extLst>
          </p:cNvPr>
          <p:cNvSpPr/>
          <p:nvPr/>
        </p:nvSpPr>
        <p:spPr>
          <a:xfrm>
            <a:off x="6074229" y="3789166"/>
            <a:ext cx="2547257" cy="521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Options, services, and hope for crime survivors. How would you help? National Crime Victims’ Rights Week. April 21-27, 2024.">
            <a:extLst>
              <a:ext uri="{FF2B5EF4-FFF2-40B4-BE49-F238E27FC236}">
                <a16:creationId xmlns:a16="http://schemas.microsoft.com/office/drawing/2014/main" id="{E03CAA5E-B83D-4293-5F30-2D5212A48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824" y="2660904"/>
            <a:ext cx="5392352" cy="283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640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F2D8B-008B-D4C0-70D1-0D156CF29E96}"/>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AA34468F-CF42-9BCB-B3A3-8A6E9703BC94}"/>
              </a:ext>
            </a:extLst>
          </p:cNvPr>
          <p:cNvSpPr>
            <a:spLocks noGrp="1" noChangeArrowheads="1"/>
          </p:cNvSpPr>
          <p:nvPr>
            <p:ph idx="1"/>
          </p:nvPr>
        </p:nvSpPr>
        <p:spPr>
          <a:xfrm>
            <a:off x="0" y="360239"/>
            <a:ext cx="9144000" cy="1715468"/>
          </a:xfrm>
        </p:spPr>
        <p:txBody>
          <a:bodyPr>
            <a:normAutofit/>
          </a:bodyPr>
          <a:lstStyle/>
          <a:p>
            <a:pPr marL="0" indent="0" algn="ctr">
              <a:buNone/>
            </a:pPr>
            <a:br>
              <a:rPr lang="en-US" sz="4000" dirty="0">
                <a:latin typeface="Franklin Gothic Book" panose="020B0503020102020204" pitchFamily="34" charset="0"/>
              </a:rPr>
            </a:br>
            <a:r>
              <a:rPr lang="en-US" sz="4000" b="1" dirty="0">
                <a:solidFill>
                  <a:schemeClr val="tx2"/>
                </a:solidFill>
                <a:latin typeface="Franklin Gothic Book" panose="020B0503020102020204" pitchFamily="34" charset="0"/>
              </a:rPr>
              <a:t>DCJS Victims Services Resources</a:t>
            </a:r>
          </a:p>
        </p:txBody>
      </p:sp>
      <p:sp>
        <p:nvSpPr>
          <p:cNvPr id="6" name="Rectangle 5">
            <a:extLst>
              <a:ext uri="{FF2B5EF4-FFF2-40B4-BE49-F238E27FC236}">
                <a16:creationId xmlns:a16="http://schemas.microsoft.com/office/drawing/2014/main" id="{A7C9D2A9-71BC-2254-825B-599B01205459}"/>
              </a:ext>
            </a:extLst>
          </p:cNvPr>
          <p:cNvSpPr/>
          <p:nvPr/>
        </p:nvSpPr>
        <p:spPr>
          <a:xfrm>
            <a:off x="6074229" y="3789166"/>
            <a:ext cx="2547257" cy="5215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B9C8C7-560D-0E03-5CFE-6011D2557E3C}"/>
              </a:ext>
            </a:extLst>
          </p:cNvPr>
          <p:cNvSpPr txBox="1"/>
          <p:nvPr/>
        </p:nvSpPr>
        <p:spPr>
          <a:xfrm>
            <a:off x="3131819" y="4434840"/>
            <a:ext cx="2880360" cy="369332"/>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r>
              <a:rPr lang="en-US" sz="1800" u="sng" dirty="0">
                <a:solidFill>
                  <a:srgbClr val="365898"/>
                </a:solidFill>
                <a:effectLst/>
                <a:latin typeface="Franklin Gothic Book" panose="020B0503020102020204" pitchFamily="34" charset="0"/>
                <a:ea typeface="Calibri" panose="020F0502020204030204" pitchFamily="34" charset="0"/>
                <a:hlinkClick r:id="rId2"/>
              </a:rPr>
              <a:t>https://conta.cc/4cEwPfi</a:t>
            </a:r>
            <a:endParaRPr lang="en-US" sz="1800" dirty="0">
              <a:effectLst/>
              <a:latin typeface="Franklin Gothic Book" panose="020B050302010202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085A446A-59CF-46A1-2300-5FDEFAD16965}"/>
              </a:ext>
            </a:extLst>
          </p:cNvPr>
          <p:cNvPicPr>
            <a:picLocks noChangeAspect="1"/>
          </p:cNvPicPr>
          <p:nvPr/>
        </p:nvPicPr>
        <p:blipFill>
          <a:blip r:embed="rId3"/>
          <a:stretch>
            <a:fillRect/>
          </a:stretch>
        </p:blipFill>
        <p:spPr>
          <a:xfrm>
            <a:off x="1292386" y="2076718"/>
            <a:ext cx="6559227" cy="1984231"/>
          </a:xfrm>
          <a:prstGeom prst="rect">
            <a:avLst/>
          </a:prstGeom>
        </p:spPr>
      </p:pic>
    </p:spTree>
    <p:extLst>
      <p:ext uri="{BB962C8B-B14F-4D97-AF65-F5344CB8AC3E}">
        <p14:creationId xmlns:p14="http://schemas.microsoft.com/office/powerpoint/2010/main" val="4946982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3598-1562-99A0-3758-1F8A5845D2A7}"/>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9980CACD-C350-7AA5-F343-C9D8B6F3FCAB}"/>
              </a:ext>
            </a:extLst>
          </p:cNvPr>
          <p:cNvSpPr>
            <a:spLocks noGrp="1" noChangeArrowheads="1"/>
          </p:cNvSpPr>
          <p:nvPr>
            <p:ph idx="1"/>
          </p:nvPr>
        </p:nvSpPr>
        <p:spPr>
          <a:xfrm>
            <a:off x="0" y="2666360"/>
            <a:ext cx="9144000" cy="2168398"/>
          </a:xfrm>
        </p:spPr>
        <p:txBody>
          <a:bodyPr>
            <a:normAutofit/>
          </a:bodyPr>
          <a:lstStyle/>
          <a:p>
            <a:pPr marL="0" indent="0" algn="ctr">
              <a:buNone/>
            </a:pPr>
            <a:r>
              <a:rPr lang="en-US" sz="4400" b="1" dirty="0">
                <a:solidFill>
                  <a:schemeClr val="accent1">
                    <a:lumMod val="50000"/>
                  </a:schemeClr>
                </a:solidFill>
                <a:latin typeface="Franklin Gothic Book" panose="020B0503020102020204" pitchFamily="34" charset="0"/>
              </a:rPr>
              <a:t>Tools-You-Can-Use</a:t>
            </a:r>
            <a:endParaRPr lang="en-US" sz="4400" dirty="0">
              <a:latin typeface="Franklin Gothic Book" panose="020B0503020102020204" pitchFamily="34" charset="0"/>
            </a:endParaRPr>
          </a:p>
        </p:txBody>
      </p:sp>
    </p:spTree>
    <p:extLst>
      <p:ext uri="{BB962C8B-B14F-4D97-AF65-F5344CB8AC3E}">
        <p14:creationId xmlns:p14="http://schemas.microsoft.com/office/powerpoint/2010/main" val="20169872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6A6-A0B7-4AD3-A4A4-9522F249B031}"/>
              </a:ext>
            </a:extLst>
          </p:cNvPr>
          <p:cNvSpPr>
            <a:spLocks noGrp="1"/>
          </p:cNvSpPr>
          <p:nvPr>
            <p:ph type="title"/>
          </p:nvPr>
        </p:nvSpPr>
        <p:spPr>
          <a:xfrm>
            <a:off x="217947" y="383816"/>
            <a:ext cx="8708106" cy="1739004"/>
          </a:xfrm>
        </p:spPr>
        <p:txBody>
          <a:bodyPr>
            <a:normAutofit/>
          </a:bodyPr>
          <a:lstStyle/>
          <a:p>
            <a:pPr algn="ctr"/>
            <a:r>
              <a:rPr lang="en-US" dirty="0">
                <a:latin typeface="Franklin Gothic Book" panose="020B0503020102020204" pitchFamily="34" charset="0"/>
              </a:rPr>
              <a:t>Program Sustainability Assessment Tool (PSAT)</a:t>
            </a:r>
          </a:p>
        </p:txBody>
      </p:sp>
      <p:sp>
        <p:nvSpPr>
          <p:cNvPr id="9" name="Slide Number Placeholder 8">
            <a:extLst>
              <a:ext uri="{FF2B5EF4-FFF2-40B4-BE49-F238E27FC236}">
                <a16:creationId xmlns:a16="http://schemas.microsoft.com/office/drawing/2014/main" id="{534A0150-AECF-4D8C-A650-1671E51D36E8}"/>
              </a:ext>
            </a:extLst>
          </p:cNvPr>
          <p:cNvSpPr>
            <a:spLocks noGrp="1"/>
          </p:cNvSpPr>
          <p:nvPr>
            <p:ph type="sldNum" sz="quarter" idx="12"/>
          </p:nvPr>
        </p:nvSpPr>
        <p:spPr>
          <a:xfrm>
            <a:off x="7918725" y="5675186"/>
            <a:ext cx="789383" cy="273844"/>
          </a:xfrm>
        </p:spPr>
        <p:txBody>
          <a:bodyPr/>
          <a:lstStyle/>
          <a:p>
            <a:fld id="{3A98EE3D-8CD1-4C3F-BD1C-C98C9596463C}" type="slidenum">
              <a:rPr lang="en-US" smtClean="0"/>
              <a:pPr/>
              <a:t>8</a:t>
            </a:fld>
            <a:endParaRPr lang="en-US" dirty="0"/>
          </a:p>
        </p:txBody>
      </p:sp>
      <p:sp>
        <p:nvSpPr>
          <p:cNvPr id="10" name="Text Placeholder 2">
            <a:extLst>
              <a:ext uri="{FF2B5EF4-FFF2-40B4-BE49-F238E27FC236}">
                <a16:creationId xmlns:a16="http://schemas.microsoft.com/office/drawing/2014/main" id="{F752E23E-D4DA-6549-97AB-998B63C66327}"/>
              </a:ext>
            </a:extLst>
          </p:cNvPr>
          <p:cNvSpPr txBox="1">
            <a:spLocks/>
          </p:cNvSpPr>
          <p:nvPr/>
        </p:nvSpPr>
        <p:spPr>
          <a:xfrm>
            <a:off x="435894" y="2163614"/>
            <a:ext cx="8321773" cy="740807"/>
          </a:xfrm>
          <a:prstGeom prst="rect">
            <a:avLst/>
          </a:prstGeom>
        </p:spPr>
        <p:txBody>
          <a:bodyPr vert="horz" lIns="68580" tIns="34290" rIns="68580" bIns="34290" rtlCol="0" anchor="ctr">
            <a:no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endParaRPr lang="en-US" sz="1800" dirty="0"/>
          </a:p>
        </p:txBody>
      </p:sp>
      <p:pic>
        <p:nvPicPr>
          <p:cNvPr id="6" name="Content Placeholder 5">
            <a:extLst>
              <a:ext uri="{FF2B5EF4-FFF2-40B4-BE49-F238E27FC236}">
                <a16:creationId xmlns:a16="http://schemas.microsoft.com/office/drawing/2014/main" id="{1795D1CB-CD3F-3B91-6269-0AE502561CC1}"/>
              </a:ext>
            </a:extLst>
          </p:cNvPr>
          <p:cNvPicPr>
            <a:picLocks noGrp="1" noChangeAspect="1"/>
          </p:cNvPicPr>
          <p:nvPr>
            <p:ph sz="half" idx="2"/>
          </p:nvPr>
        </p:nvPicPr>
        <p:blipFill>
          <a:blip r:embed="rId3"/>
          <a:stretch>
            <a:fillRect/>
          </a:stretch>
        </p:blipFill>
        <p:spPr>
          <a:xfrm>
            <a:off x="4906695" y="2163614"/>
            <a:ext cx="3516276" cy="3659044"/>
          </a:xfrm>
        </p:spPr>
      </p:pic>
      <p:sp>
        <p:nvSpPr>
          <p:cNvPr id="7" name="Content Placeholder 3">
            <a:extLst>
              <a:ext uri="{FF2B5EF4-FFF2-40B4-BE49-F238E27FC236}">
                <a16:creationId xmlns:a16="http://schemas.microsoft.com/office/drawing/2014/main" id="{8173423C-E485-C2B4-E80C-05FFF72A8D45}"/>
              </a:ext>
            </a:extLst>
          </p:cNvPr>
          <p:cNvSpPr txBox="1">
            <a:spLocks/>
          </p:cNvSpPr>
          <p:nvPr/>
        </p:nvSpPr>
        <p:spPr>
          <a:xfrm>
            <a:off x="483610" y="2728088"/>
            <a:ext cx="4088390" cy="2201249"/>
          </a:xfrm>
          <a:prstGeom prst="rect">
            <a:avLst/>
          </a:prstGeom>
        </p:spPr>
        <p:txBody>
          <a:bodyPr vert="horz" lIns="68580" tIns="34290" rIns="68580" bIns="3429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dirty="0">
                <a:solidFill>
                  <a:schemeClr val="tx1"/>
                </a:solidFill>
                <a:latin typeface="Franklin Gothic Book" panose="020B0503020102020204" pitchFamily="34" charset="0"/>
              </a:rPr>
              <a:t>A </a:t>
            </a:r>
            <a:r>
              <a:rPr lang="en-US" sz="2000" b="1" dirty="0">
                <a:solidFill>
                  <a:schemeClr val="tx1"/>
                </a:solidFill>
                <a:latin typeface="Franklin Gothic Book" panose="020B0503020102020204" pitchFamily="34" charset="0"/>
              </a:rPr>
              <a:t>Sustainability Framework </a:t>
            </a:r>
            <a:r>
              <a:rPr lang="en-US" sz="2000" dirty="0">
                <a:solidFill>
                  <a:schemeClr val="tx1"/>
                </a:solidFill>
                <a:latin typeface="Franklin Gothic Book" panose="020B0503020102020204" pitchFamily="34" charset="0"/>
              </a:rPr>
              <a:t>with eight domains that can help build capacity for maintaining a program.</a:t>
            </a:r>
          </a:p>
          <a:p>
            <a:pPr marL="0" indent="0">
              <a:buNone/>
            </a:pPr>
            <a:endParaRPr lang="en-US" sz="1650" dirty="0">
              <a:latin typeface="Franklin Gothic Book" panose="020B0503020102020204" pitchFamily="34" charset="0"/>
            </a:endParaRPr>
          </a:p>
          <a:p>
            <a:pPr marL="0" indent="0">
              <a:buNone/>
            </a:pPr>
            <a:r>
              <a:rPr lang="en-US" sz="1650" b="1" dirty="0">
                <a:solidFill>
                  <a:schemeClr val="tx1"/>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https://sustaintool.org/psat/assess/</a:t>
            </a:r>
            <a:endParaRPr lang="en-US" sz="1650" b="1" dirty="0">
              <a:solidFill>
                <a:schemeClr val="tx1"/>
              </a:solidFill>
              <a:latin typeface="Franklin Gothic Book" panose="020B0503020102020204" pitchFamily="34" charset="0"/>
            </a:endParaRPr>
          </a:p>
          <a:p>
            <a:pPr marL="0" indent="0">
              <a:buNone/>
            </a:pPr>
            <a:endParaRPr lang="en-US" sz="1350" dirty="0"/>
          </a:p>
        </p:txBody>
      </p:sp>
    </p:spTree>
    <p:extLst>
      <p:ext uri="{BB962C8B-B14F-4D97-AF65-F5344CB8AC3E}">
        <p14:creationId xmlns:p14="http://schemas.microsoft.com/office/powerpoint/2010/main" val="293435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C0BE1-37FD-C59B-FF71-BD0181206766}"/>
            </a:ext>
          </a:extLst>
        </p:cNvPr>
        <p:cNvGrpSpPr/>
        <p:nvPr/>
      </p:nvGrpSpPr>
      <p:grpSpPr>
        <a:xfrm>
          <a:off x="0" y="0"/>
          <a:ext cx="0" cy="0"/>
          <a:chOff x="0" y="0"/>
          <a:chExt cx="0" cy="0"/>
        </a:xfrm>
      </p:grpSpPr>
      <p:sp>
        <p:nvSpPr>
          <p:cNvPr id="18435" name="Rectangle 3">
            <a:extLst>
              <a:ext uri="{FF2B5EF4-FFF2-40B4-BE49-F238E27FC236}">
                <a16:creationId xmlns:a16="http://schemas.microsoft.com/office/drawing/2014/main" id="{152D630B-546A-F8E1-92DF-9B1DCC8056C3}"/>
              </a:ext>
            </a:extLst>
          </p:cNvPr>
          <p:cNvSpPr>
            <a:spLocks noGrp="1" noChangeArrowheads="1"/>
          </p:cNvSpPr>
          <p:nvPr>
            <p:ph idx="1"/>
          </p:nvPr>
        </p:nvSpPr>
        <p:spPr>
          <a:xfrm>
            <a:off x="0" y="2666360"/>
            <a:ext cx="9144000" cy="2168398"/>
          </a:xfrm>
        </p:spPr>
        <p:txBody>
          <a:bodyPr>
            <a:normAutofit/>
          </a:bodyPr>
          <a:lstStyle/>
          <a:p>
            <a:pPr marL="0" indent="0" algn="ctr">
              <a:buNone/>
            </a:pPr>
            <a:r>
              <a:rPr lang="en-US" sz="4400" b="1">
                <a:solidFill>
                  <a:schemeClr val="accent1">
                    <a:lumMod val="50000"/>
                  </a:schemeClr>
                </a:solidFill>
                <a:latin typeface="Franklin Gothic Book" panose="020B0503020102020204" pitchFamily="34" charset="0"/>
              </a:rPr>
              <a:t>DCJS &amp; Victims Services Team</a:t>
            </a:r>
          </a:p>
          <a:p>
            <a:pPr marL="0" indent="0" algn="ctr">
              <a:buNone/>
            </a:pPr>
            <a:r>
              <a:rPr lang="en-US" sz="4400" b="1">
                <a:solidFill>
                  <a:schemeClr val="accent1">
                    <a:lumMod val="50000"/>
                  </a:schemeClr>
                </a:solidFill>
                <a:latin typeface="Franklin Gothic Book" panose="020B0503020102020204" pitchFamily="34" charset="0"/>
              </a:rPr>
              <a:t>Announcements</a:t>
            </a:r>
            <a:endParaRPr lang="en-US" sz="4400">
              <a:latin typeface="Franklin Gothic Book" panose="020B0503020102020204" pitchFamily="34" charset="0"/>
            </a:endParaRPr>
          </a:p>
        </p:txBody>
      </p:sp>
    </p:spTree>
    <p:extLst>
      <p:ext uri="{BB962C8B-B14F-4D97-AF65-F5344CB8AC3E}">
        <p14:creationId xmlns:p14="http://schemas.microsoft.com/office/powerpoint/2010/main" val="141552100"/>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330</TotalTime>
  <Words>2566</Words>
  <Application>Microsoft Office PowerPoint</Application>
  <PresentationFormat>On-screen Show (4:3)</PresentationFormat>
  <Paragraphs>341</Paragraphs>
  <Slides>49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Calibri,Sans-Serif</vt:lpstr>
      <vt:lpstr>Franklin Gothic Book</vt:lpstr>
      <vt:lpstr>Wingdings</vt:lpstr>
      <vt:lpstr>Wingdings,Sans-Serif</vt:lpstr>
      <vt:lpstr>Office Theme</vt:lpstr>
      <vt:lpstr>Victims Services Quarterly Conversation #23  April 11, 2024</vt:lpstr>
      <vt:lpstr>VS Quarterly Conversations</vt:lpstr>
      <vt:lpstr>PowerPoint Presentation</vt:lpstr>
      <vt:lpstr>PowerPoint Presentation</vt:lpstr>
      <vt:lpstr>PowerPoint Presentation</vt:lpstr>
      <vt:lpstr>PowerPoint Presentation</vt:lpstr>
      <vt:lpstr>PowerPoint Presentation</vt:lpstr>
      <vt:lpstr>Program Sustainability Assessment Tool (PSAT)</vt:lpstr>
      <vt:lpstr>PowerPoint Presentation</vt:lpstr>
      <vt:lpstr>Victims Crisis Assistance &amp; Response Team (VCART)</vt:lpstr>
      <vt:lpstr>SDV Program Professional Standards </vt:lpstr>
      <vt:lpstr>State Trafficking Response Team</vt:lpstr>
      <vt:lpstr>TRI-SAVI Training</vt:lpstr>
      <vt:lpstr>DCJS is Hiring!</vt:lpstr>
      <vt:lpstr>Questions?   </vt:lpstr>
      <vt:lpstr>PowerPoint Presentation</vt:lpstr>
      <vt:lpstr>Grant Management</vt:lpstr>
      <vt:lpstr>OGMS Reminders</vt:lpstr>
      <vt:lpstr>OGMS Grant Components</vt:lpstr>
      <vt:lpstr>Budget Modification Due Dates</vt:lpstr>
      <vt:lpstr>PowerPoint Presentation</vt:lpstr>
      <vt:lpstr>Grant Management Resources</vt:lpstr>
      <vt:lpstr>Grantee Orientation</vt:lpstr>
      <vt:lpstr>PowerPoint Presentation</vt:lpstr>
      <vt:lpstr>PowerPoint Presentation</vt:lpstr>
      <vt:lpstr>“Safe Stays” Program</vt:lpstr>
      <vt:lpstr>“Safe Stays” Program</vt:lpstr>
      <vt:lpstr>PowerPoint Presentation</vt:lpstr>
      <vt:lpstr>DCJS Victims Services Grant Programs as of January 1, 2024</vt:lpstr>
      <vt:lpstr>VS Grant Program Totals</vt:lpstr>
      <vt:lpstr>Victims of Crime Act (VOCA) </vt:lpstr>
      <vt:lpstr>Victim Services Grant Program (VSGP) SFY 2025 Competitive Grants</vt:lpstr>
      <vt:lpstr>Victim Witness Grant Program (VWGP)</vt:lpstr>
      <vt:lpstr>Victim Witness Grant Program (VWGP)</vt:lpstr>
      <vt:lpstr>Victim Witness Grant Program (VWGP)</vt:lpstr>
      <vt:lpstr>VWGP: VSDCS</vt:lpstr>
      <vt:lpstr>VWGP: VSDCS</vt:lpstr>
      <vt:lpstr>Only select the below services when you are funded to do so. Any referrals to Transitional Housing, Relocation Assistance, and Emergency Shelter/Safe House should be in the Information &amp; Referral Services category. </vt:lpstr>
      <vt:lpstr>VSDCS Enhancements</vt:lpstr>
      <vt:lpstr>Please continue to refer VSDCS technical assistance requests and enhancement requests to VictimsServicesTA@dcjs.virginia.gov </vt:lpstr>
      <vt:lpstr>American Rescue Plan Act (ARPA) VSGP Restoration</vt:lpstr>
      <vt:lpstr>American Rescue Plan Act (ARPA) VSGP Restoration</vt:lpstr>
      <vt:lpstr>Sexual Assault Services Program (SASP)</vt:lpstr>
      <vt:lpstr>Victims Services Grant Program (VSGP)</vt:lpstr>
      <vt:lpstr>Victims Services Grant Program (VSGP)</vt:lpstr>
      <vt:lpstr>Virginia Sexual and Domestic Violence Victim Fund (VSDVVF) Grant Program </vt:lpstr>
      <vt:lpstr>VSDVVF Forensic/SA Nurse Examiner</vt:lpstr>
      <vt:lpstr>VSTOP</vt:lpstr>
      <vt:lpstr>Questions?   </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Dietz, Marsha (DCJS)</dc:creator>
  <cp:lastModifiedBy>Kristina Vadas</cp:lastModifiedBy>
  <cp:revision>232</cp:revision>
  <dcterms:created xsi:type="dcterms:W3CDTF">2018-12-18T15:23:02Z</dcterms:created>
  <dcterms:modified xsi:type="dcterms:W3CDTF">2024-04-11T17:18:36Z</dcterms:modified>
</cp:coreProperties>
</file>