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95"/>
  </p:notesMasterIdLst>
  <p:handoutMasterIdLst>
    <p:handoutMasterId r:id="rId396"/>
  </p:handoutMasterIdLst>
  <p:sldIdLst>
    <p:sldId id="256" r:id="rId2"/>
    <p:sldId id="666" r:id="rId3"/>
    <p:sldId id="602" r:id="rId4"/>
    <p:sldId id="257" r:id="rId5"/>
    <p:sldId id="258" r:id="rId6"/>
    <p:sldId id="260" r:id="rId7"/>
    <p:sldId id="261" r:id="rId8"/>
    <p:sldId id="262" r:id="rId9"/>
    <p:sldId id="607" r:id="rId10"/>
    <p:sldId id="263" r:id="rId11"/>
    <p:sldId id="608" r:id="rId12"/>
    <p:sldId id="264" r:id="rId13"/>
    <p:sldId id="609" r:id="rId14"/>
    <p:sldId id="265" r:id="rId15"/>
    <p:sldId id="610" r:id="rId16"/>
    <p:sldId id="266" r:id="rId17"/>
    <p:sldId id="611" r:id="rId18"/>
    <p:sldId id="612" r:id="rId19"/>
    <p:sldId id="267" r:id="rId20"/>
    <p:sldId id="274" r:id="rId21"/>
    <p:sldId id="606" r:id="rId22"/>
    <p:sldId id="268" r:id="rId23"/>
    <p:sldId id="613" r:id="rId24"/>
    <p:sldId id="269" r:id="rId25"/>
    <p:sldId id="614" r:id="rId26"/>
    <p:sldId id="270" r:id="rId27"/>
    <p:sldId id="615" r:id="rId28"/>
    <p:sldId id="271" r:id="rId29"/>
    <p:sldId id="272" r:id="rId30"/>
    <p:sldId id="275" r:id="rId31"/>
    <p:sldId id="276" r:id="rId32"/>
    <p:sldId id="617" r:id="rId33"/>
    <p:sldId id="616" r:id="rId34"/>
    <p:sldId id="618" r:id="rId35"/>
    <p:sldId id="277" r:id="rId36"/>
    <p:sldId id="278" r:id="rId37"/>
    <p:sldId id="619" r:id="rId38"/>
    <p:sldId id="279" r:id="rId39"/>
    <p:sldId id="280" r:id="rId40"/>
    <p:sldId id="281" r:id="rId41"/>
    <p:sldId id="603" r:id="rId42"/>
    <p:sldId id="604" r:id="rId43"/>
    <p:sldId id="282" r:id="rId44"/>
    <p:sldId id="283" r:id="rId45"/>
    <p:sldId id="284" r:id="rId46"/>
    <p:sldId id="285" r:id="rId47"/>
    <p:sldId id="286" r:id="rId48"/>
    <p:sldId id="287" r:id="rId49"/>
    <p:sldId id="668" r:id="rId50"/>
    <p:sldId id="601" r:id="rId51"/>
    <p:sldId id="667" r:id="rId52"/>
    <p:sldId id="289" r:id="rId53"/>
    <p:sldId id="290" r:id="rId54"/>
    <p:sldId id="291" r:id="rId55"/>
    <p:sldId id="292" r:id="rId56"/>
    <p:sldId id="293" r:id="rId57"/>
    <p:sldId id="294" r:id="rId58"/>
    <p:sldId id="295" r:id="rId59"/>
    <p:sldId id="296" r:id="rId60"/>
    <p:sldId id="297" r:id="rId61"/>
    <p:sldId id="350" r:id="rId62"/>
    <p:sldId id="637" r:id="rId63"/>
    <p:sldId id="298" r:id="rId64"/>
    <p:sldId id="299" r:id="rId65"/>
    <p:sldId id="300" r:id="rId66"/>
    <p:sldId id="301" r:id="rId67"/>
    <p:sldId id="302" r:id="rId68"/>
    <p:sldId id="303" r:id="rId69"/>
    <p:sldId id="304" r:id="rId70"/>
    <p:sldId id="351" r:id="rId71"/>
    <p:sldId id="352" r:id="rId72"/>
    <p:sldId id="353" r:id="rId73"/>
    <p:sldId id="354" r:id="rId74"/>
    <p:sldId id="355" r:id="rId75"/>
    <p:sldId id="356" r:id="rId76"/>
    <p:sldId id="357" r:id="rId77"/>
    <p:sldId id="358" r:id="rId78"/>
    <p:sldId id="359" r:id="rId79"/>
    <p:sldId id="305" r:id="rId80"/>
    <p:sldId id="306" r:id="rId81"/>
    <p:sldId id="307" r:id="rId82"/>
    <p:sldId id="308" r:id="rId83"/>
    <p:sldId id="310" r:id="rId84"/>
    <p:sldId id="311" r:id="rId85"/>
    <p:sldId id="312" r:id="rId86"/>
    <p:sldId id="313" r:id="rId87"/>
    <p:sldId id="314" r:id="rId88"/>
    <p:sldId id="315" r:id="rId89"/>
    <p:sldId id="316" r:id="rId90"/>
    <p:sldId id="317" r:id="rId91"/>
    <p:sldId id="318" r:id="rId92"/>
    <p:sldId id="319" r:id="rId93"/>
    <p:sldId id="320" r:id="rId94"/>
    <p:sldId id="321" r:id="rId95"/>
    <p:sldId id="322" r:id="rId96"/>
    <p:sldId id="323" r:id="rId97"/>
    <p:sldId id="324" r:id="rId98"/>
    <p:sldId id="325" r:id="rId99"/>
    <p:sldId id="326" r:id="rId100"/>
    <p:sldId id="327" r:id="rId101"/>
    <p:sldId id="328" r:id="rId102"/>
    <p:sldId id="329" r:id="rId103"/>
    <p:sldId id="330" r:id="rId104"/>
    <p:sldId id="331" r:id="rId105"/>
    <p:sldId id="332" r:id="rId106"/>
    <p:sldId id="333" r:id="rId107"/>
    <p:sldId id="334" r:id="rId108"/>
    <p:sldId id="335" r:id="rId109"/>
    <p:sldId id="336" r:id="rId110"/>
    <p:sldId id="337" r:id="rId111"/>
    <p:sldId id="338" r:id="rId112"/>
    <p:sldId id="339" r:id="rId113"/>
    <p:sldId id="340" r:id="rId114"/>
    <p:sldId id="341" r:id="rId115"/>
    <p:sldId id="342" r:id="rId116"/>
    <p:sldId id="343" r:id="rId117"/>
    <p:sldId id="344" r:id="rId118"/>
    <p:sldId id="345" r:id="rId119"/>
    <p:sldId id="638" r:id="rId120"/>
    <p:sldId id="347" r:id="rId121"/>
    <p:sldId id="348" r:id="rId122"/>
    <p:sldId id="349" r:id="rId123"/>
    <p:sldId id="600" r:id="rId124"/>
    <p:sldId id="360" r:id="rId125"/>
    <p:sldId id="361" r:id="rId126"/>
    <p:sldId id="362" r:id="rId127"/>
    <p:sldId id="364" r:id="rId128"/>
    <p:sldId id="365" r:id="rId129"/>
    <p:sldId id="366" r:id="rId130"/>
    <p:sldId id="367" r:id="rId131"/>
    <p:sldId id="639" r:id="rId132"/>
    <p:sldId id="368" r:id="rId133"/>
    <p:sldId id="369" r:id="rId134"/>
    <p:sldId id="370" r:id="rId135"/>
    <p:sldId id="371" r:id="rId136"/>
    <p:sldId id="372" r:id="rId137"/>
    <p:sldId id="373" r:id="rId138"/>
    <p:sldId id="374" r:id="rId139"/>
    <p:sldId id="375" r:id="rId140"/>
    <p:sldId id="376" r:id="rId141"/>
    <p:sldId id="640" r:id="rId142"/>
    <p:sldId id="377" r:id="rId143"/>
    <p:sldId id="641" r:id="rId144"/>
    <p:sldId id="378" r:id="rId145"/>
    <p:sldId id="642" r:id="rId146"/>
    <p:sldId id="379" r:id="rId147"/>
    <p:sldId id="643" r:id="rId148"/>
    <p:sldId id="644" r:id="rId149"/>
    <p:sldId id="645" r:id="rId150"/>
    <p:sldId id="380" r:id="rId151"/>
    <p:sldId id="381" r:id="rId152"/>
    <p:sldId id="646" r:id="rId153"/>
    <p:sldId id="382" r:id="rId154"/>
    <p:sldId id="383" r:id="rId155"/>
    <p:sldId id="384" r:id="rId156"/>
    <p:sldId id="385" r:id="rId157"/>
    <p:sldId id="626" r:id="rId158"/>
    <p:sldId id="386" r:id="rId159"/>
    <p:sldId id="627" r:id="rId160"/>
    <p:sldId id="387" r:id="rId161"/>
    <p:sldId id="629" r:id="rId162"/>
    <p:sldId id="388" r:id="rId163"/>
    <p:sldId id="628" r:id="rId164"/>
    <p:sldId id="389" r:id="rId165"/>
    <p:sldId id="391" r:id="rId166"/>
    <p:sldId id="392" r:id="rId167"/>
    <p:sldId id="630" r:id="rId168"/>
    <p:sldId id="393" r:id="rId169"/>
    <p:sldId id="631" r:id="rId170"/>
    <p:sldId id="394" r:id="rId171"/>
    <p:sldId id="632" r:id="rId172"/>
    <p:sldId id="395" r:id="rId173"/>
    <p:sldId id="633" r:id="rId174"/>
    <p:sldId id="396" r:id="rId175"/>
    <p:sldId id="647" r:id="rId176"/>
    <p:sldId id="397" r:id="rId177"/>
    <p:sldId id="652" r:id="rId178"/>
    <p:sldId id="650" r:id="rId179"/>
    <p:sldId id="398" r:id="rId180"/>
    <p:sldId id="653" r:id="rId181"/>
    <p:sldId id="654" r:id="rId182"/>
    <p:sldId id="655" r:id="rId183"/>
    <p:sldId id="656" r:id="rId184"/>
    <p:sldId id="657" r:id="rId185"/>
    <p:sldId id="658" r:id="rId186"/>
    <p:sldId id="659" r:id="rId187"/>
    <p:sldId id="660" r:id="rId188"/>
    <p:sldId id="661" r:id="rId189"/>
    <p:sldId id="662" r:id="rId190"/>
    <p:sldId id="663" r:id="rId191"/>
    <p:sldId id="664" r:id="rId192"/>
    <p:sldId id="598" r:id="rId193"/>
    <p:sldId id="399" r:id="rId194"/>
    <p:sldId id="400" r:id="rId195"/>
    <p:sldId id="401" r:id="rId196"/>
    <p:sldId id="402" r:id="rId197"/>
    <p:sldId id="403" r:id="rId198"/>
    <p:sldId id="404" r:id="rId199"/>
    <p:sldId id="405" r:id="rId200"/>
    <p:sldId id="406" r:id="rId201"/>
    <p:sldId id="407" r:id="rId202"/>
    <p:sldId id="408" r:id="rId203"/>
    <p:sldId id="409" r:id="rId204"/>
    <p:sldId id="410" r:id="rId205"/>
    <p:sldId id="411" r:id="rId206"/>
    <p:sldId id="412" r:id="rId207"/>
    <p:sldId id="413" r:id="rId208"/>
    <p:sldId id="414" r:id="rId209"/>
    <p:sldId id="415" r:id="rId210"/>
    <p:sldId id="416" r:id="rId211"/>
    <p:sldId id="417" r:id="rId212"/>
    <p:sldId id="418" r:id="rId213"/>
    <p:sldId id="419" r:id="rId214"/>
    <p:sldId id="420" r:id="rId215"/>
    <p:sldId id="421" r:id="rId216"/>
    <p:sldId id="422" r:id="rId217"/>
    <p:sldId id="634" r:id="rId218"/>
    <p:sldId id="423" r:id="rId219"/>
    <p:sldId id="424" r:id="rId220"/>
    <p:sldId id="426" r:id="rId221"/>
    <p:sldId id="427" r:id="rId222"/>
    <p:sldId id="428" r:id="rId223"/>
    <p:sldId id="429" r:id="rId224"/>
    <p:sldId id="430" r:id="rId225"/>
    <p:sldId id="431" r:id="rId226"/>
    <p:sldId id="432" r:id="rId227"/>
    <p:sldId id="433" r:id="rId228"/>
    <p:sldId id="434" r:id="rId229"/>
    <p:sldId id="435" r:id="rId230"/>
    <p:sldId id="436" r:id="rId231"/>
    <p:sldId id="437" r:id="rId232"/>
    <p:sldId id="438" r:id="rId233"/>
    <p:sldId id="439" r:id="rId234"/>
    <p:sldId id="440" r:id="rId235"/>
    <p:sldId id="441" r:id="rId236"/>
    <p:sldId id="442" r:id="rId237"/>
    <p:sldId id="443" r:id="rId238"/>
    <p:sldId id="444" r:id="rId239"/>
    <p:sldId id="445" r:id="rId240"/>
    <p:sldId id="446" r:id="rId241"/>
    <p:sldId id="447" r:id="rId242"/>
    <p:sldId id="448" r:id="rId243"/>
    <p:sldId id="449" r:id="rId244"/>
    <p:sldId id="450" r:id="rId245"/>
    <p:sldId id="451" r:id="rId246"/>
    <p:sldId id="452" r:id="rId247"/>
    <p:sldId id="453" r:id="rId248"/>
    <p:sldId id="454" r:id="rId249"/>
    <p:sldId id="455" r:id="rId250"/>
    <p:sldId id="456" r:id="rId251"/>
    <p:sldId id="457" r:id="rId252"/>
    <p:sldId id="458" r:id="rId253"/>
    <p:sldId id="459" r:id="rId254"/>
    <p:sldId id="460" r:id="rId255"/>
    <p:sldId id="461" r:id="rId256"/>
    <p:sldId id="462" r:id="rId257"/>
    <p:sldId id="463" r:id="rId258"/>
    <p:sldId id="464" r:id="rId259"/>
    <p:sldId id="465" r:id="rId260"/>
    <p:sldId id="466" r:id="rId261"/>
    <p:sldId id="467" r:id="rId262"/>
    <p:sldId id="468" r:id="rId263"/>
    <p:sldId id="469" r:id="rId264"/>
    <p:sldId id="470" r:id="rId265"/>
    <p:sldId id="471" r:id="rId266"/>
    <p:sldId id="472" r:id="rId267"/>
    <p:sldId id="473" r:id="rId268"/>
    <p:sldId id="474" r:id="rId269"/>
    <p:sldId id="475" r:id="rId270"/>
    <p:sldId id="476" r:id="rId271"/>
    <p:sldId id="477" r:id="rId272"/>
    <p:sldId id="478" r:id="rId273"/>
    <p:sldId id="479" r:id="rId274"/>
    <p:sldId id="480" r:id="rId275"/>
    <p:sldId id="481" r:id="rId276"/>
    <p:sldId id="483" r:id="rId277"/>
    <p:sldId id="484" r:id="rId278"/>
    <p:sldId id="485" r:id="rId279"/>
    <p:sldId id="486" r:id="rId280"/>
    <p:sldId id="487" r:id="rId281"/>
    <p:sldId id="488" r:id="rId282"/>
    <p:sldId id="489" r:id="rId283"/>
    <p:sldId id="579" r:id="rId284"/>
    <p:sldId id="580" r:id="rId285"/>
    <p:sldId id="581" r:id="rId286"/>
    <p:sldId id="582" r:id="rId287"/>
    <p:sldId id="583" r:id="rId288"/>
    <p:sldId id="584" r:id="rId289"/>
    <p:sldId id="585" r:id="rId290"/>
    <p:sldId id="586" r:id="rId291"/>
    <p:sldId id="587" r:id="rId292"/>
    <p:sldId id="588" r:id="rId293"/>
    <p:sldId id="589" r:id="rId294"/>
    <p:sldId id="590" r:id="rId295"/>
    <p:sldId id="591" r:id="rId296"/>
    <p:sldId id="592" r:id="rId297"/>
    <p:sldId id="593" r:id="rId298"/>
    <p:sldId id="595" r:id="rId299"/>
    <p:sldId id="596" r:id="rId300"/>
    <p:sldId id="597" r:id="rId301"/>
    <p:sldId id="491" r:id="rId302"/>
    <p:sldId id="492" r:id="rId303"/>
    <p:sldId id="635" r:id="rId304"/>
    <p:sldId id="493" r:id="rId305"/>
    <p:sldId id="494" r:id="rId306"/>
    <p:sldId id="495" r:id="rId307"/>
    <p:sldId id="496" r:id="rId308"/>
    <p:sldId id="527" r:id="rId309"/>
    <p:sldId id="528" r:id="rId310"/>
    <p:sldId id="529" r:id="rId311"/>
    <p:sldId id="530" r:id="rId312"/>
    <p:sldId id="531" r:id="rId313"/>
    <p:sldId id="532" r:id="rId314"/>
    <p:sldId id="533" r:id="rId315"/>
    <p:sldId id="534" r:id="rId316"/>
    <p:sldId id="497" r:id="rId317"/>
    <p:sldId id="498" r:id="rId318"/>
    <p:sldId id="499" r:id="rId319"/>
    <p:sldId id="636" r:id="rId320"/>
    <p:sldId id="501" r:id="rId321"/>
    <p:sldId id="502" r:id="rId322"/>
    <p:sldId id="503" r:id="rId323"/>
    <p:sldId id="648" r:id="rId324"/>
    <p:sldId id="504" r:id="rId325"/>
    <p:sldId id="505" r:id="rId326"/>
    <p:sldId id="506" r:id="rId327"/>
    <p:sldId id="507" r:id="rId328"/>
    <p:sldId id="508" r:id="rId329"/>
    <p:sldId id="509" r:id="rId330"/>
    <p:sldId id="510" r:id="rId331"/>
    <p:sldId id="625" r:id="rId332"/>
    <p:sldId id="649" r:id="rId333"/>
    <p:sldId id="511" r:id="rId334"/>
    <p:sldId id="512" r:id="rId335"/>
    <p:sldId id="513" r:id="rId336"/>
    <p:sldId id="514" r:id="rId337"/>
    <p:sldId id="515" r:id="rId338"/>
    <p:sldId id="516" r:id="rId339"/>
    <p:sldId id="517" r:id="rId340"/>
    <p:sldId id="518" r:id="rId341"/>
    <p:sldId id="519" r:id="rId342"/>
    <p:sldId id="520" r:id="rId343"/>
    <p:sldId id="521" r:id="rId344"/>
    <p:sldId id="522" r:id="rId345"/>
    <p:sldId id="523" r:id="rId346"/>
    <p:sldId id="524" r:id="rId347"/>
    <p:sldId id="525" r:id="rId348"/>
    <p:sldId id="651" r:id="rId349"/>
    <p:sldId id="557" r:id="rId350"/>
    <p:sldId id="559" r:id="rId351"/>
    <p:sldId id="535" r:id="rId352"/>
    <p:sldId id="536" r:id="rId353"/>
    <p:sldId id="624" r:id="rId354"/>
    <p:sldId id="565" r:id="rId355"/>
    <p:sldId id="537" r:id="rId356"/>
    <p:sldId id="538" r:id="rId357"/>
    <p:sldId id="539" r:id="rId358"/>
    <p:sldId id="621" r:id="rId359"/>
    <p:sldId id="546" r:id="rId360"/>
    <p:sldId id="560" r:id="rId361"/>
    <p:sldId id="561" r:id="rId362"/>
    <p:sldId id="562" r:id="rId363"/>
    <p:sldId id="563" r:id="rId364"/>
    <p:sldId id="564" r:id="rId365"/>
    <p:sldId id="566" r:id="rId366"/>
    <p:sldId id="567" r:id="rId367"/>
    <p:sldId id="568" r:id="rId368"/>
    <p:sldId id="569" r:id="rId369"/>
    <p:sldId id="570" r:id="rId370"/>
    <p:sldId id="571" r:id="rId371"/>
    <p:sldId id="574" r:id="rId372"/>
    <p:sldId id="572" r:id="rId373"/>
    <p:sldId id="573" r:id="rId374"/>
    <p:sldId id="575" r:id="rId375"/>
    <p:sldId id="576" r:id="rId376"/>
    <p:sldId id="577" r:id="rId377"/>
    <p:sldId id="540" r:id="rId378"/>
    <p:sldId id="541" r:id="rId379"/>
    <p:sldId id="542" r:id="rId380"/>
    <p:sldId id="543" r:id="rId381"/>
    <p:sldId id="544" r:id="rId382"/>
    <p:sldId id="545" r:id="rId383"/>
    <p:sldId id="547" r:id="rId384"/>
    <p:sldId id="548" r:id="rId385"/>
    <p:sldId id="549" r:id="rId386"/>
    <p:sldId id="550" r:id="rId387"/>
    <p:sldId id="620" r:id="rId388"/>
    <p:sldId id="551" r:id="rId389"/>
    <p:sldId id="552" r:id="rId390"/>
    <p:sldId id="553" r:id="rId391"/>
    <p:sldId id="554" r:id="rId392"/>
    <p:sldId id="555" r:id="rId393"/>
    <p:sldId id="556" r:id="rId39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9A3"/>
    <a:srgbClr val="C53B59"/>
    <a:srgbClr val="F1C0A5"/>
    <a:srgbClr val="67FDFD"/>
    <a:srgbClr val="DF57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79" d="100"/>
          <a:sy n="79" d="100"/>
        </p:scale>
        <p:origin x="363" y="39"/>
      </p:cViewPr>
      <p:guideLst/>
    </p:cSldViewPr>
  </p:slideViewPr>
  <p:outlineViewPr>
    <p:cViewPr>
      <p:scale>
        <a:sx n="33" d="100"/>
        <a:sy n="33" d="100"/>
      </p:scale>
      <p:origin x="0" y="-48867"/>
    </p:cViewPr>
  </p:outlineViewPr>
  <p:notesTextViewPr>
    <p:cViewPr>
      <p:scale>
        <a:sx n="3" d="2"/>
        <a:sy n="3" d="2"/>
      </p:scale>
      <p:origin x="0" y="0"/>
    </p:cViewPr>
  </p:notesTextViewPr>
  <p:sorterViewPr>
    <p:cViewPr>
      <p:scale>
        <a:sx n="100" d="100"/>
        <a:sy n="100" d="100"/>
      </p:scale>
      <p:origin x="0" y="-13887"/>
    </p:cViewPr>
  </p:sorterViewPr>
  <p:notesViewPr>
    <p:cSldViewPr snapToGrid="0">
      <p:cViewPr varScale="1">
        <p:scale>
          <a:sx n="68" d="100"/>
          <a:sy n="68" d="100"/>
        </p:scale>
        <p:origin x="2556" y="27"/>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theme" Target="theme/theme1.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notesMaster" Target="notesMasters/notes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handoutMaster" Target="handoutMasters/handoutMaster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AD334-5731-46E7-9183-B0588AE8538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030CAF6-5961-41EA-A49E-3FC5B2C2D494}">
      <dgm:prSet phldrT="[Text]" custT="1"/>
      <dgm:spPr/>
      <dgm:t>
        <a:bodyPr/>
        <a:lstStyle/>
        <a:p>
          <a:r>
            <a:rPr lang="en-US" sz="1900" dirty="0" smtClean="0">
              <a:latin typeface="Arial Narrow" panose="020B0606020202030204" pitchFamily="34" charset="0"/>
            </a:rPr>
            <a:t>1. Application Review and Approval</a:t>
          </a:r>
          <a:endParaRPr lang="en-US" sz="1900" dirty="0">
            <a:latin typeface="Arial Narrow" panose="020B0606020202030204" pitchFamily="34" charset="0"/>
          </a:endParaRPr>
        </a:p>
      </dgm:t>
    </dgm:pt>
    <dgm:pt modelId="{2F3EE681-0361-4D7E-831C-C4EE3BF9BD33}" type="parTrans" cxnId="{1642A4E1-F104-4B86-8398-064A1974ABCB}">
      <dgm:prSet/>
      <dgm:spPr/>
      <dgm:t>
        <a:bodyPr/>
        <a:lstStyle/>
        <a:p>
          <a:endParaRPr lang="en-US"/>
        </a:p>
      </dgm:t>
    </dgm:pt>
    <dgm:pt modelId="{47BF10E6-2F48-45E2-94C1-5B504516FD2D}" type="sibTrans" cxnId="{1642A4E1-F104-4B86-8398-064A1974ABCB}">
      <dgm:prSet/>
      <dgm:spPr/>
      <dgm:t>
        <a:bodyPr/>
        <a:lstStyle/>
        <a:p>
          <a:endParaRPr lang="en-US"/>
        </a:p>
      </dgm:t>
    </dgm:pt>
    <dgm:pt modelId="{0DDF4BE0-EC3C-4C42-B6C5-2EC2F383589F}">
      <dgm:prSet phldrT="[Text]" custT="1"/>
      <dgm:spPr/>
      <dgm:t>
        <a:bodyPr/>
        <a:lstStyle/>
        <a:p>
          <a:r>
            <a:rPr lang="en-US" sz="1900" dirty="0" smtClean="0">
              <a:latin typeface="Arial Narrow" panose="020B0606020202030204" pitchFamily="34" charset="0"/>
            </a:rPr>
            <a:t>2. DCJS CJSB Approval</a:t>
          </a:r>
          <a:endParaRPr lang="en-US" sz="1900" dirty="0">
            <a:latin typeface="Arial Narrow" panose="020B0606020202030204" pitchFamily="34" charset="0"/>
          </a:endParaRPr>
        </a:p>
      </dgm:t>
    </dgm:pt>
    <dgm:pt modelId="{8C3D3701-A5C4-4B46-B0C5-11CB009DE0EC}" type="parTrans" cxnId="{BAFE49A1-B4D1-49E3-AFCC-EBAE07625D70}">
      <dgm:prSet/>
      <dgm:spPr/>
      <dgm:t>
        <a:bodyPr/>
        <a:lstStyle/>
        <a:p>
          <a:endParaRPr lang="en-US"/>
        </a:p>
      </dgm:t>
    </dgm:pt>
    <dgm:pt modelId="{AD651D40-F068-45F0-BE69-48A34FBB840D}" type="sibTrans" cxnId="{BAFE49A1-B4D1-49E3-AFCC-EBAE07625D70}">
      <dgm:prSet/>
      <dgm:spPr/>
      <dgm:t>
        <a:bodyPr/>
        <a:lstStyle/>
        <a:p>
          <a:endParaRPr lang="en-US"/>
        </a:p>
      </dgm:t>
    </dgm:pt>
    <dgm:pt modelId="{9DF269F2-1A93-4E1B-AB91-DECB5443A790}">
      <dgm:prSet phldrT="[Text]" custT="1"/>
      <dgm:spPr/>
      <dgm:t>
        <a:bodyPr/>
        <a:lstStyle/>
        <a:p>
          <a:r>
            <a:rPr lang="en-US" sz="1900" dirty="0" smtClean="0">
              <a:latin typeface="Arial Narrow" panose="020B0606020202030204" pitchFamily="34" charset="0"/>
            </a:rPr>
            <a:t>3. Issuing and Acceptance of Awards</a:t>
          </a:r>
          <a:endParaRPr lang="en-US" sz="1900" dirty="0">
            <a:latin typeface="Arial Narrow" panose="020B0606020202030204" pitchFamily="34" charset="0"/>
          </a:endParaRPr>
        </a:p>
      </dgm:t>
    </dgm:pt>
    <dgm:pt modelId="{2A6D000D-B501-471F-BFCB-E03784B20209}" type="parTrans" cxnId="{367549AD-1857-4779-B377-C4F0C3FD3347}">
      <dgm:prSet/>
      <dgm:spPr/>
      <dgm:t>
        <a:bodyPr/>
        <a:lstStyle/>
        <a:p>
          <a:endParaRPr lang="en-US"/>
        </a:p>
      </dgm:t>
    </dgm:pt>
    <dgm:pt modelId="{9847D5A3-CA98-4DF0-AD79-CF6F5CAC26BF}" type="sibTrans" cxnId="{367549AD-1857-4779-B377-C4F0C3FD3347}">
      <dgm:prSet/>
      <dgm:spPr/>
      <dgm:t>
        <a:bodyPr/>
        <a:lstStyle/>
        <a:p>
          <a:endParaRPr lang="en-US"/>
        </a:p>
      </dgm:t>
    </dgm:pt>
    <dgm:pt modelId="{B6E37521-7091-4C66-9305-5CBE047A10C9}">
      <dgm:prSet phldrT="[Text]" custT="1"/>
      <dgm:spPr/>
      <dgm:t>
        <a:bodyPr/>
        <a:lstStyle/>
        <a:p>
          <a:r>
            <a:rPr lang="en-US" sz="1900" dirty="0" smtClean="0">
              <a:latin typeface="Arial Narrow" panose="020B0606020202030204" pitchFamily="34" charset="0"/>
            </a:rPr>
            <a:t>5.  Closeout of </a:t>
          </a:r>
          <a:r>
            <a:rPr lang="en-US" sz="1900" dirty="0" err="1" smtClean="0">
              <a:latin typeface="Arial Narrow" panose="020B0606020202030204" pitchFamily="34" charset="0"/>
            </a:rPr>
            <a:t>Subawards</a:t>
          </a:r>
          <a:endParaRPr lang="en-US" sz="1900" dirty="0">
            <a:latin typeface="Arial Narrow" panose="020B0606020202030204" pitchFamily="34" charset="0"/>
          </a:endParaRPr>
        </a:p>
      </dgm:t>
    </dgm:pt>
    <dgm:pt modelId="{4D9486BE-3C86-4D7D-95E9-986B6E631B62}" type="parTrans" cxnId="{E04A27AB-8B7A-408B-9BE8-5136000B8B43}">
      <dgm:prSet/>
      <dgm:spPr/>
      <dgm:t>
        <a:bodyPr/>
        <a:lstStyle/>
        <a:p>
          <a:endParaRPr lang="en-US"/>
        </a:p>
      </dgm:t>
    </dgm:pt>
    <dgm:pt modelId="{FB7F10E1-2AE7-4886-BB6D-EFC2EFE96B68}" type="sibTrans" cxnId="{E04A27AB-8B7A-408B-9BE8-5136000B8B43}">
      <dgm:prSet/>
      <dgm:spPr/>
      <dgm:t>
        <a:bodyPr/>
        <a:lstStyle/>
        <a:p>
          <a:endParaRPr lang="en-US"/>
        </a:p>
      </dgm:t>
    </dgm:pt>
    <dgm:pt modelId="{BE2C0561-9DB5-41BA-9752-5003FE94FCC6}">
      <dgm:prSet phldrT="[Text]" custT="1"/>
      <dgm:spPr/>
      <dgm:t>
        <a:bodyPr/>
        <a:lstStyle/>
        <a:p>
          <a:r>
            <a:rPr lang="en-US" sz="1900" dirty="0" smtClean="0">
              <a:latin typeface="Arial Narrow" panose="020B0606020202030204" pitchFamily="34" charset="0"/>
            </a:rPr>
            <a:t>4.  Programmatic and Financial Management of </a:t>
          </a:r>
          <a:r>
            <a:rPr lang="en-US" sz="1900" dirty="0" err="1" smtClean="0">
              <a:latin typeface="Arial Narrow" panose="020B0606020202030204" pitchFamily="34" charset="0"/>
            </a:rPr>
            <a:t>Subawards</a:t>
          </a:r>
          <a:endParaRPr lang="en-US" sz="1900" dirty="0">
            <a:latin typeface="Arial Narrow" panose="020B0606020202030204" pitchFamily="34" charset="0"/>
          </a:endParaRPr>
        </a:p>
      </dgm:t>
    </dgm:pt>
    <dgm:pt modelId="{79524BC5-D0E6-4BD7-BF6C-312D9F194D51}" type="parTrans" cxnId="{EC0F5EE6-DB2A-431F-BB6C-71840F14A3A2}">
      <dgm:prSet/>
      <dgm:spPr/>
      <dgm:t>
        <a:bodyPr/>
        <a:lstStyle/>
        <a:p>
          <a:endParaRPr lang="en-US"/>
        </a:p>
      </dgm:t>
    </dgm:pt>
    <dgm:pt modelId="{37F93388-5873-4456-9A2A-F602FCE1B428}" type="sibTrans" cxnId="{EC0F5EE6-DB2A-431F-BB6C-71840F14A3A2}">
      <dgm:prSet/>
      <dgm:spPr/>
      <dgm:t>
        <a:bodyPr/>
        <a:lstStyle/>
        <a:p>
          <a:endParaRPr lang="en-US"/>
        </a:p>
      </dgm:t>
    </dgm:pt>
    <dgm:pt modelId="{2EE77D90-D349-495E-B736-A411B0DE445B}" type="pres">
      <dgm:prSet presAssocID="{C08AD334-5731-46E7-9183-B0588AE85385}" presName="Name0" presStyleCnt="0">
        <dgm:presLayoutVars>
          <dgm:dir/>
          <dgm:resizeHandles val="exact"/>
        </dgm:presLayoutVars>
      </dgm:prSet>
      <dgm:spPr/>
      <dgm:t>
        <a:bodyPr/>
        <a:lstStyle/>
        <a:p>
          <a:endParaRPr lang="en-US"/>
        </a:p>
      </dgm:t>
    </dgm:pt>
    <dgm:pt modelId="{B9AB8136-8D85-4E2C-8C1E-C4598CF9447F}" type="pres">
      <dgm:prSet presAssocID="{C08AD334-5731-46E7-9183-B0588AE85385}" presName="cycle" presStyleCnt="0"/>
      <dgm:spPr/>
    </dgm:pt>
    <dgm:pt modelId="{8C285115-9B6A-4CED-AAD7-53541650C347}" type="pres">
      <dgm:prSet presAssocID="{C030CAF6-5961-41EA-A49E-3FC5B2C2D494}" presName="nodeFirstNode" presStyleLbl="node1" presStyleIdx="0" presStyleCnt="5" custRadScaleRad="64413">
        <dgm:presLayoutVars>
          <dgm:bulletEnabled val="1"/>
        </dgm:presLayoutVars>
      </dgm:prSet>
      <dgm:spPr/>
      <dgm:t>
        <a:bodyPr/>
        <a:lstStyle/>
        <a:p>
          <a:endParaRPr lang="en-US"/>
        </a:p>
      </dgm:t>
    </dgm:pt>
    <dgm:pt modelId="{4945F984-6608-4298-8996-4E9A955FA845}" type="pres">
      <dgm:prSet presAssocID="{47BF10E6-2F48-45E2-94C1-5B504516FD2D}" presName="sibTransFirstNode" presStyleLbl="bgShp" presStyleIdx="0" presStyleCnt="1"/>
      <dgm:spPr/>
      <dgm:t>
        <a:bodyPr/>
        <a:lstStyle/>
        <a:p>
          <a:endParaRPr lang="en-US"/>
        </a:p>
      </dgm:t>
    </dgm:pt>
    <dgm:pt modelId="{8AA58EC6-F1D2-4CEF-BC89-94F876A71C66}" type="pres">
      <dgm:prSet presAssocID="{0DDF4BE0-EC3C-4C42-B6C5-2EC2F383589F}" presName="nodeFollowingNodes" presStyleLbl="node1" presStyleIdx="1" presStyleCnt="5" custRadScaleRad="106676" custRadScaleInc="35880">
        <dgm:presLayoutVars>
          <dgm:bulletEnabled val="1"/>
        </dgm:presLayoutVars>
      </dgm:prSet>
      <dgm:spPr/>
      <dgm:t>
        <a:bodyPr/>
        <a:lstStyle/>
        <a:p>
          <a:endParaRPr lang="en-US"/>
        </a:p>
      </dgm:t>
    </dgm:pt>
    <dgm:pt modelId="{9D11658B-09B3-44E8-8849-FC1A9A6BC1C0}" type="pres">
      <dgm:prSet presAssocID="{9DF269F2-1A93-4E1B-AB91-DECB5443A790}" presName="nodeFollowingNodes" presStyleLbl="node1" presStyleIdx="2" presStyleCnt="5" custRadScaleRad="103807" custRadScaleInc="-4543">
        <dgm:presLayoutVars>
          <dgm:bulletEnabled val="1"/>
        </dgm:presLayoutVars>
      </dgm:prSet>
      <dgm:spPr/>
      <dgm:t>
        <a:bodyPr/>
        <a:lstStyle/>
        <a:p>
          <a:endParaRPr lang="en-US"/>
        </a:p>
      </dgm:t>
    </dgm:pt>
    <dgm:pt modelId="{2350BE9D-4EC2-43BB-BAFB-C05C6C7BDA85}" type="pres">
      <dgm:prSet presAssocID="{B6E37521-7091-4C66-9305-5CBE047A10C9}" presName="nodeFollowingNodes" presStyleLbl="node1" presStyleIdx="3" presStyleCnt="5" custRadScaleRad="95963" custRadScaleInc="83977">
        <dgm:presLayoutVars>
          <dgm:bulletEnabled val="1"/>
        </dgm:presLayoutVars>
      </dgm:prSet>
      <dgm:spPr/>
      <dgm:t>
        <a:bodyPr/>
        <a:lstStyle/>
        <a:p>
          <a:endParaRPr lang="en-US"/>
        </a:p>
      </dgm:t>
    </dgm:pt>
    <dgm:pt modelId="{A3B8B922-9158-4FA5-A156-C8FD9A5BDF44}" type="pres">
      <dgm:prSet presAssocID="{BE2C0561-9DB5-41BA-9752-5003FE94FCC6}" presName="nodeFollowingNodes" presStyleLbl="node1" presStyleIdx="4" presStyleCnt="5" custRadScaleRad="125946" custRadScaleInc="-131353">
        <dgm:presLayoutVars>
          <dgm:bulletEnabled val="1"/>
        </dgm:presLayoutVars>
      </dgm:prSet>
      <dgm:spPr/>
      <dgm:t>
        <a:bodyPr/>
        <a:lstStyle/>
        <a:p>
          <a:endParaRPr lang="en-US"/>
        </a:p>
      </dgm:t>
    </dgm:pt>
  </dgm:ptLst>
  <dgm:cxnLst>
    <dgm:cxn modelId="{7B981F4B-13DD-4184-8403-28A525091FEA}" type="presOf" srcId="{0DDF4BE0-EC3C-4C42-B6C5-2EC2F383589F}" destId="{8AA58EC6-F1D2-4CEF-BC89-94F876A71C66}" srcOrd="0" destOrd="0" presId="urn:microsoft.com/office/officeart/2005/8/layout/cycle3"/>
    <dgm:cxn modelId="{7480825E-D741-4B07-8874-9537935AA7E4}" type="presOf" srcId="{BE2C0561-9DB5-41BA-9752-5003FE94FCC6}" destId="{A3B8B922-9158-4FA5-A156-C8FD9A5BDF44}" srcOrd="0" destOrd="0" presId="urn:microsoft.com/office/officeart/2005/8/layout/cycle3"/>
    <dgm:cxn modelId="{6CF262CB-ED93-4C4A-9037-D96E27BB63C8}" type="presOf" srcId="{B6E37521-7091-4C66-9305-5CBE047A10C9}" destId="{2350BE9D-4EC2-43BB-BAFB-C05C6C7BDA85}" srcOrd="0" destOrd="0" presId="urn:microsoft.com/office/officeart/2005/8/layout/cycle3"/>
    <dgm:cxn modelId="{BAFE49A1-B4D1-49E3-AFCC-EBAE07625D70}" srcId="{C08AD334-5731-46E7-9183-B0588AE85385}" destId="{0DDF4BE0-EC3C-4C42-B6C5-2EC2F383589F}" srcOrd="1" destOrd="0" parTransId="{8C3D3701-A5C4-4B46-B0C5-11CB009DE0EC}" sibTransId="{AD651D40-F068-45F0-BE69-48A34FBB840D}"/>
    <dgm:cxn modelId="{6586836D-19DD-4C64-AE8F-A4A1D58FA971}" type="presOf" srcId="{C08AD334-5731-46E7-9183-B0588AE85385}" destId="{2EE77D90-D349-495E-B736-A411B0DE445B}" srcOrd="0" destOrd="0" presId="urn:microsoft.com/office/officeart/2005/8/layout/cycle3"/>
    <dgm:cxn modelId="{EC0F5EE6-DB2A-431F-BB6C-71840F14A3A2}" srcId="{C08AD334-5731-46E7-9183-B0588AE85385}" destId="{BE2C0561-9DB5-41BA-9752-5003FE94FCC6}" srcOrd="4" destOrd="0" parTransId="{79524BC5-D0E6-4BD7-BF6C-312D9F194D51}" sibTransId="{37F93388-5873-4456-9A2A-F602FCE1B428}"/>
    <dgm:cxn modelId="{E04A27AB-8B7A-408B-9BE8-5136000B8B43}" srcId="{C08AD334-5731-46E7-9183-B0588AE85385}" destId="{B6E37521-7091-4C66-9305-5CBE047A10C9}" srcOrd="3" destOrd="0" parTransId="{4D9486BE-3C86-4D7D-95E9-986B6E631B62}" sibTransId="{FB7F10E1-2AE7-4886-BB6D-EFC2EFE96B68}"/>
    <dgm:cxn modelId="{161C73E8-A757-486D-A028-55761CC29C61}" type="presOf" srcId="{C030CAF6-5961-41EA-A49E-3FC5B2C2D494}" destId="{8C285115-9B6A-4CED-AAD7-53541650C347}" srcOrd="0" destOrd="0" presId="urn:microsoft.com/office/officeart/2005/8/layout/cycle3"/>
    <dgm:cxn modelId="{367549AD-1857-4779-B377-C4F0C3FD3347}" srcId="{C08AD334-5731-46E7-9183-B0588AE85385}" destId="{9DF269F2-1A93-4E1B-AB91-DECB5443A790}" srcOrd="2" destOrd="0" parTransId="{2A6D000D-B501-471F-BFCB-E03784B20209}" sibTransId="{9847D5A3-CA98-4DF0-AD79-CF6F5CAC26BF}"/>
    <dgm:cxn modelId="{1642A4E1-F104-4B86-8398-064A1974ABCB}" srcId="{C08AD334-5731-46E7-9183-B0588AE85385}" destId="{C030CAF6-5961-41EA-A49E-3FC5B2C2D494}" srcOrd="0" destOrd="0" parTransId="{2F3EE681-0361-4D7E-831C-C4EE3BF9BD33}" sibTransId="{47BF10E6-2F48-45E2-94C1-5B504516FD2D}"/>
    <dgm:cxn modelId="{9AD6013C-20E1-4A1E-8892-2A161E6B60BA}" type="presOf" srcId="{47BF10E6-2F48-45E2-94C1-5B504516FD2D}" destId="{4945F984-6608-4298-8996-4E9A955FA845}" srcOrd="0" destOrd="0" presId="urn:microsoft.com/office/officeart/2005/8/layout/cycle3"/>
    <dgm:cxn modelId="{EAF48D46-EBCA-438E-9D5D-42312605D3B3}" type="presOf" srcId="{9DF269F2-1A93-4E1B-AB91-DECB5443A790}" destId="{9D11658B-09B3-44E8-8849-FC1A9A6BC1C0}" srcOrd="0" destOrd="0" presId="urn:microsoft.com/office/officeart/2005/8/layout/cycle3"/>
    <dgm:cxn modelId="{01D929E6-0293-4AC8-A773-2F14A5DBF443}" type="presParOf" srcId="{2EE77D90-D349-495E-B736-A411B0DE445B}" destId="{B9AB8136-8D85-4E2C-8C1E-C4598CF9447F}" srcOrd="0" destOrd="0" presId="urn:microsoft.com/office/officeart/2005/8/layout/cycle3"/>
    <dgm:cxn modelId="{1FB48001-67C0-4145-9F9A-250713A49B24}" type="presParOf" srcId="{B9AB8136-8D85-4E2C-8C1E-C4598CF9447F}" destId="{8C285115-9B6A-4CED-AAD7-53541650C347}" srcOrd="0" destOrd="0" presId="urn:microsoft.com/office/officeart/2005/8/layout/cycle3"/>
    <dgm:cxn modelId="{6DF787BE-1FA8-4DC9-AAD1-FBE5835C4A56}" type="presParOf" srcId="{B9AB8136-8D85-4E2C-8C1E-C4598CF9447F}" destId="{4945F984-6608-4298-8996-4E9A955FA845}" srcOrd="1" destOrd="0" presId="urn:microsoft.com/office/officeart/2005/8/layout/cycle3"/>
    <dgm:cxn modelId="{827444D8-DCD9-4DB8-BCA8-298AF825C6DE}" type="presParOf" srcId="{B9AB8136-8D85-4E2C-8C1E-C4598CF9447F}" destId="{8AA58EC6-F1D2-4CEF-BC89-94F876A71C66}" srcOrd="2" destOrd="0" presId="urn:microsoft.com/office/officeart/2005/8/layout/cycle3"/>
    <dgm:cxn modelId="{830CA1AC-4811-49A9-A0BF-0693896CD751}" type="presParOf" srcId="{B9AB8136-8D85-4E2C-8C1E-C4598CF9447F}" destId="{9D11658B-09B3-44E8-8849-FC1A9A6BC1C0}" srcOrd="3" destOrd="0" presId="urn:microsoft.com/office/officeart/2005/8/layout/cycle3"/>
    <dgm:cxn modelId="{C2F6FB04-8A0A-4251-A284-2A71053D8507}" type="presParOf" srcId="{B9AB8136-8D85-4E2C-8C1E-C4598CF9447F}" destId="{2350BE9D-4EC2-43BB-BAFB-C05C6C7BDA85}" srcOrd="4" destOrd="0" presId="urn:microsoft.com/office/officeart/2005/8/layout/cycle3"/>
    <dgm:cxn modelId="{55C8C045-9689-4FA5-A797-E4E5A0E2465A}" type="presParOf" srcId="{B9AB8136-8D85-4E2C-8C1E-C4598CF9447F}" destId="{A3B8B922-9158-4FA5-A156-C8FD9A5BDF4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B2E49-9F54-4F08-B147-EDF893A8AD40}"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5242A515-FB88-49EA-8AA9-ECF982CA7DBD}">
      <dgm:prSet phldrT="[Text]" custT="1"/>
      <dgm:spPr/>
      <dgm:t>
        <a:bodyPr/>
        <a:lstStyle/>
        <a:p>
          <a:r>
            <a:rPr lang="en-US" sz="1100" b="1" dirty="0" smtClean="0"/>
            <a:t>VOCA (VSGP, V/W, Child Treatment, CASA, CACs, School-based, Hospital-based violence intervention)</a:t>
          </a:r>
          <a:endParaRPr lang="en-US" sz="1100" b="1" dirty="0"/>
        </a:p>
      </dgm:t>
    </dgm:pt>
    <dgm:pt modelId="{6B47ED54-A4EA-42AA-B664-22A0A72DD4CE}" type="parTrans" cxnId="{EAE88A6F-6E5E-4C5F-AB89-0F1B05913727}">
      <dgm:prSet/>
      <dgm:spPr/>
      <dgm:t>
        <a:bodyPr/>
        <a:lstStyle/>
        <a:p>
          <a:endParaRPr lang="en-US" sz="2000"/>
        </a:p>
      </dgm:t>
    </dgm:pt>
    <dgm:pt modelId="{6526E8A5-6E64-490E-9B76-BECB990679CF}" type="sibTrans" cxnId="{EAE88A6F-6E5E-4C5F-AB89-0F1B05913727}">
      <dgm:prSet/>
      <dgm:spPr/>
      <dgm:t>
        <a:bodyPr/>
        <a:lstStyle/>
        <a:p>
          <a:endParaRPr lang="en-US" sz="2000"/>
        </a:p>
      </dgm:t>
    </dgm:pt>
    <dgm:pt modelId="{F75592E0-68FF-4541-8BD7-6EB2BAC9A7F4}">
      <dgm:prSet phldrT="[Text]" custT="1"/>
      <dgm:spPr/>
      <dgm:t>
        <a:bodyPr/>
        <a:lstStyle/>
        <a:p>
          <a:r>
            <a:rPr lang="en-US" sz="1100" b="1" dirty="0" smtClean="0"/>
            <a:t>VAWA-VSTOP</a:t>
          </a:r>
          <a:endParaRPr lang="en-US" sz="1100" b="1" dirty="0"/>
        </a:p>
      </dgm:t>
    </dgm:pt>
    <dgm:pt modelId="{C9947EB7-31AB-4805-BD0B-181A9FAEDD65}" type="parTrans" cxnId="{0D3789AE-DBF4-444F-8AF0-81FB3ACCA0E9}">
      <dgm:prSet/>
      <dgm:spPr/>
      <dgm:t>
        <a:bodyPr/>
        <a:lstStyle/>
        <a:p>
          <a:endParaRPr lang="en-US" sz="2000"/>
        </a:p>
      </dgm:t>
    </dgm:pt>
    <dgm:pt modelId="{F62B520C-B159-4C40-B4AA-04025D7C6710}" type="sibTrans" cxnId="{0D3789AE-DBF4-444F-8AF0-81FB3ACCA0E9}">
      <dgm:prSet/>
      <dgm:spPr/>
      <dgm:t>
        <a:bodyPr/>
        <a:lstStyle/>
        <a:p>
          <a:endParaRPr lang="en-US" sz="2000"/>
        </a:p>
      </dgm:t>
    </dgm:pt>
    <dgm:pt modelId="{B4C97D62-BE4C-4A58-B185-0CFD7259471C}">
      <dgm:prSet phldrT="[Text]" custT="1"/>
      <dgm:spPr/>
      <dgm:t>
        <a:bodyPr/>
        <a:lstStyle/>
        <a:p>
          <a:r>
            <a:rPr lang="en-US" sz="1100" b="1" dirty="0" smtClean="0"/>
            <a:t>VAWA-SASP</a:t>
          </a:r>
          <a:endParaRPr lang="en-US" sz="1100" b="1" dirty="0"/>
        </a:p>
      </dgm:t>
    </dgm:pt>
    <dgm:pt modelId="{6DC25960-221D-49F0-81E0-4AE472AD9F37}" type="parTrans" cxnId="{0B42EA7E-1E14-49F6-BEFA-48A535D48BD9}">
      <dgm:prSet/>
      <dgm:spPr/>
      <dgm:t>
        <a:bodyPr/>
        <a:lstStyle/>
        <a:p>
          <a:endParaRPr lang="en-US" sz="2000"/>
        </a:p>
      </dgm:t>
    </dgm:pt>
    <dgm:pt modelId="{E1A8A7C8-CD0C-49CC-A963-BF24E2F278C7}" type="sibTrans" cxnId="{0B42EA7E-1E14-49F6-BEFA-48A535D48BD9}">
      <dgm:prSet/>
      <dgm:spPr/>
      <dgm:t>
        <a:bodyPr/>
        <a:lstStyle/>
        <a:p>
          <a:endParaRPr lang="en-US" sz="2000"/>
        </a:p>
      </dgm:t>
    </dgm:pt>
    <dgm:pt modelId="{FF4622BC-F843-4FB0-AD6D-8603C7ECE0E9}">
      <dgm:prSet phldrT="[Text]" custT="1"/>
      <dgm:spPr/>
      <dgm:t>
        <a:bodyPr/>
        <a:lstStyle/>
        <a:p>
          <a:r>
            <a:rPr lang="en-US" sz="1100" b="1" dirty="0" smtClean="0"/>
            <a:t>Virginia VSDVVF</a:t>
          </a:r>
          <a:endParaRPr lang="en-US" sz="1100" b="1" dirty="0"/>
        </a:p>
      </dgm:t>
    </dgm:pt>
    <dgm:pt modelId="{B05DE0E8-6B2C-4BE5-9325-A736A07BFA17}" type="parTrans" cxnId="{8CD11E9F-F0A0-489F-81B9-C5ECB0D14D10}">
      <dgm:prSet/>
      <dgm:spPr/>
      <dgm:t>
        <a:bodyPr/>
        <a:lstStyle/>
        <a:p>
          <a:endParaRPr lang="en-US" sz="2000"/>
        </a:p>
      </dgm:t>
    </dgm:pt>
    <dgm:pt modelId="{A2708F32-D471-4EA3-93BC-EA3CE9C050B5}" type="sibTrans" cxnId="{8CD11E9F-F0A0-489F-81B9-C5ECB0D14D10}">
      <dgm:prSet/>
      <dgm:spPr/>
      <dgm:t>
        <a:bodyPr/>
        <a:lstStyle/>
        <a:p>
          <a:endParaRPr lang="en-US" sz="2000"/>
        </a:p>
      </dgm:t>
    </dgm:pt>
    <dgm:pt modelId="{E23DB45B-C1AB-4AA2-93F9-A7AC7A2221C2}">
      <dgm:prSet phldrT="[Text]" custT="1"/>
      <dgm:spPr>
        <a:solidFill>
          <a:schemeClr val="accent4">
            <a:lumMod val="60000"/>
            <a:lumOff val="40000"/>
            <a:alpha val="90000"/>
          </a:schemeClr>
        </a:solidFill>
      </dgm:spPr>
      <dgm:t>
        <a:bodyPr/>
        <a:lstStyle/>
        <a:p>
          <a:r>
            <a:rPr lang="en-US" sz="900" dirty="0" smtClean="0"/>
            <a:t>Grant Type=Federal Funding</a:t>
          </a:r>
          <a:endParaRPr lang="en-US" sz="900" dirty="0"/>
        </a:p>
      </dgm:t>
    </dgm:pt>
    <dgm:pt modelId="{C6A3223F-22B0-4EF5-A6F5-2163F2B3AA8B}" type="parTrans" cxnId="{AB8D49E5-C4CF-4B02-AB99-A662EFB250DA}">
      <dgm:prSet/>
      <dgm:spPr/>
      <dgm:t>
        <a:bodyPr/>
        <a:lstStyle/>
        <a:p>
          <a:endParaRPr lang="en-US" sz="2000"/>
        </a:p>
      </dgm:t>
    </dgm:pt>
    <dgm:pt modelId="{D200C31A-611F-4339-AA2F-4D153F521C32}" type="sibTrans" cxnId="{AB8D49E5-C4CF-4B02-AB99-A662EFB250DA}">
      <dgm:prSet/>
      <dgm:spPr/>
      <dgm:t>
        <a:bodyPr/>
        <a:lstStyle/>
        <a:p>
          <a:endParaRPr lang="en-US" sz="2000"/>
        </a:p>
      </dgm:t>
    </dgm:pt>
    <dgm:pt modelId="{142259B3-F178-4108-BE5D-837F55612264}">
      <dgm:prSet phldrT="[Text]" custT="1"/>
      <dgm:spPr>
        <a:solidFill>
          <a:schemeClr val="accent4">
            <a:lumMod val="60000"/>
            <a:lumOff val="40000"/>
            <a:alpha val="90000"/>
          </a:schemeClr>
        </a:solidFill>
      </dgm:spPr>
      <dgm:t>
        <a:bodyPr/>
        <a:lstStyle/>
        <a:p>
          <a:r>
            <a:rPr lang="en-US" sz="900" dirty="0" smtClean="0"/>
            <a:t>Intent=Provides funding for direct services for victims of crime</a:t>
          </a:r>
          <a:endParaRPr lang="en-US" sz="900" dirty="0"/>
        </a:p>
      </dgm:t>
    </dgm:pt>
    <dgm:pt modelId="{C8E15545-EA99-43AE-94D8-F934D607726F}" type="parTrans" cxnId="{F750E59A-49B8-43A6-8C69-3B0B7EEAE0A8}">
      <dgm:prSet/>
      <dgm:spPr/>
      <dgm:t>
        <a:bodyPr/>
        <a:lstStyle/>
        <a:p>
          <a:endParaRPr lang="en-US" sz="2000"/>
        </a:p>
      </dgm:t>
    </dgm:pt>
    <dgm:pt modelId="{2ADF30E4-1002-49CC-9F0A-DF98E382A13E}" type="sibTrans" cxnId="{F750E59A-49B8-43A6-8C69-3B0B7EEAE0A8}">
      <dgm:prSet/>
      <dgm:spPr/>
      <dgm:t>
        <a:bodyPr/>
        <a:lstStyle/>
        <a:p>
          <a:endParaRPr lang="en-US" sz="2000"/>
        </a:p>
      </dgm:t>
    </dgm:pt>
    <dgm:pt modelId="{4D4D2DB1-318A-46C4-81DA-05DA6270AD64}">
      <dgm:prSet phldrT="[Text]" custT="1"/>
      <dgm:spPr>
        <a:solidFill>
          <a:schemeClr val="accent4">
            <a:lumMod val="60000"/>
            <a:lumOff val="40000"/>
            <a:alpha val="90000"/>
          </a:schemeClr>
        </a:solidFill>
      </dgm:spPr>
      <dgm:t>
        <a:bodyPr/>
        <a:lstStyle/>
        <a:p>
          <a:r>
            <a:rPr lang="en-US" sz="900" dirty="0" smtClean="0"/>
            <a:t>Match=Required</a:t>
          </a:r>
          <a:endParaRPr lang="en-US" sz="900" dirty="0"/>
        </a:p>
      </dgm:t>
    </dgm:pt>
    <dgm:pt modelId="{C588F94E-2E83-4A97-88BA-14D5B35565D2}" type="parTrans" cxnId="{07F772DA-AC06-4D56-8997-829423694AB9}">
      <dgm:prSet/>
      <dgm:spPr/>
      <dgm:t>
        <a:bodyPr/>
        <a:lstStyle/>
        <a:p>
          <a:endParaRPr lang="en-US" sz="2000"/>
        </a:p>
      </dgm:t>
    </dgm:pt>
    <dgm:pt modelId="{5F5A1576-9B3E-4D6D-AD8C-AD5E830892C1}" type="sibTrans" cxnId="{07F772DA-AC06-4D56-8997-829423694AB9}">
      <dgm:prSet/>
      <dgm:spPr/>
      <dgm:t>
        <a:bodyPr/>
        <a:lstStyle/>
        <a:p>
          <a:endParaRPr lang="en-US" sz="2000"/>
        </a:p>
      </dgm:t>
    </dgm:pt>
    <dgm:pt modelId="{3A64BED1-8F35-4D13-815A-D10EA8D0EBE2}">
      <dgm:prSet phldrT="[Text]" custT="1"/>
      <dgm:spPr>
        <a:solidFill>
          <a:schemeClr val="accent1">
            <a:lumMod val="40000"/>
            <a:lumOff val="60000"/>
            <a:alpha val="90000"/>
          </a:schemeClr>
        </a:solidFill>
      </dgm:spPr>
      <dgm:t>
        <a:bodyPr/>
        <a:lstStyle/>
        <a:p>
          <a:r>
            <a:rPr lang="en-US" sz="900" dirty="0" smtClean="0"/>
            <a:t>Grant Type=Federal Funding, Office on Violence Against Women (OVW)</a:t>
          </a:r>
          <a:endParaRPr lang="en-US" sz="900" dirty="0"/>
        </a:p>
      </dgm:t>
    </dgm:pt>
    <dgm:pt modelId="{209CAC64-DE0F-440B-BAAD-81C512E69847}" type="parTrans" cxnId="{5159A782-B966-48C3-A701-80C7DA55D8A3}">
      <dgm:prSet/>
      <dgm:spPr/>
      <dgm:t>
        <a:bodyPr/>
        <a:lstStyle/>
        <a:p>
          <a:endParaRPr lang="en-US" sz="2000"/>
        </a:p>
      </dgm:t>
    </dgm:pt>
    <dgm:pt modelId="{82A099B0-70DB-42B1-92E5-C7104D8E39EB}" type="sibTrans" cxnId="{5159A782-B966-48C3-A701-80C7DA55D8A3}">
      <dgm:prSet/>
      <dgm:spPr/>
      <dgm:t>
        <a:bodyPr/>
        <a:lstStyle/>
        <a:p>
          <a:endParaRPr lang="en-US" sz="2000"/>
        </a:p>
      </dgm:t>
    </dgm:pt>
    <dgm:pt modelId="{2E6355B5-F747-49C2-A273-B0574EF895F1}">
      <dgm:prSet phldrT="[Text]" custT="1"/>
      <dgm:spPr>
        <a:solidFill>
          <a:schemeClr val="accent1">
            <a:lumMod val="40000"/>
            <a:lumOff val="60000"/>
            <a:alpha val="90000"/>
          </a:schemeClr>
        </a:solidFill>
      </dgm:spPr>
      <dgm:t>
        <a:bodyPr/>
        <a:lstStyle/>
        <a:p>
          <a:r>
            <a:rPr lang="en-US" sz="900" dirty="0" smtClean="0"/>
            <a:t>Intent=Assists projects that develop and strengthen effective responses to sexual assault, domestic violence, dating violence, and stalking</a:t>
          </a:r>
          <a:endParaRPr lang="en-US" sz="900" dirty="0"/>
        </a:p>
      </dgm:t>
    </dgm:pt>
    <dgm:pt modelId="{43216016-BCA4-4B26-9A81-744F5C2F7C02}" type="parTrans" cxnId="{8C8FB946-6B87-4CA8-94D9-D139DC19AE5E}">
      <dgm:prSet/>
      <dgm:spPr/>
      <dgm:t>
        <a:bodyPr/>
        <a:lstStyle/>
        <a:p>
          <a:endParaRPr lang="en-US" sz="2000"/>
        </a:p>
      </dgm:t>
    </dgm:pt>
    <dgm:pt modelId="{2AB20B4F-F74A-40A5-B7C1-3E20FBF73F50}" type="sibTrans" cxnId="{8C8FB946-6B87-4CA8-94D9-D139DC19AE5E}">
      <dgm:prSet/>
      <dgm:spPr/>
      <dgm:t>
        <a:bodyPr/>
        <a:lstStyle/>
        <a:p>
          <a:endParaRPr lang="en-US" sz="2000"/>
        </a:p>
      </dgm:t>
    </dgm:pt>
    <dgm:pt modelId="{2C5063F8-0D19-405C-9553-3976E651CB3B}">
      <dgm:prSet phldrT="[Text]" custT="1"/>
      <dgm:spPr>
        <a:solidFill>
          <a:schemeClr val="accent1">
            <a:lumMod val="40000"/>
            <a:lumOff val="60000"/>
            <a:alpha val="90000"/>
          </a:schemeClr>
        </a:solidFill>
      </dgm:spPr>
      <dgm:t>
        <a:bodyPr/>
        <a:lstStyle/>
        <a:p>
          <a:r>
            <a:rPr lang="en-US" sz="900" dirty="0" smtClean="0"/>
            <a:t>Match=Required</a:t>
          </a:r>
          <a:endParaRPr lang="en-US" sz="900" dirty="0"/>
        </a:p>
      </dgm:t>
    </dgm:pt>
    <dgm:pt modelId="{3F9DB2D1-2DA6-46CA-8B6F-3E5B414E7EB9}" type="parTrans" cxnId="{A4CCE5A2-D7DF-4B70-ADF8-0051329116C2}">
      <dgm:prSet/>
      <dgm:spPr/>
      <dgm:t>
        <a:bodyPr/>
        <a:lstStyle/>
        <a:p>
          <a:endParaRPr lang="en-US" sz="2000"/>
        </a:p>
      </dgm:t>
    </dgm:pt>
    <dgm:pt modelId="{F4DE0B95-0C7B-40AD-9AF3-3915D6739E31}" type="sibTrans" cxnId="{A4CCE5A2-D7DF-4B70-ADF8-0051329116C2}">
      <dgm:prSet/>
      <dgm:spPr/>
      <dgm:t>
        <a:bodyPr/>
        <a:lstStyle/>
        <a:p>
          <a:endParaRPr lang="en-US" sz="2000"/>
        </a:p>
      </dgm:t>
    </dgm:pt>
    <dgm:pt modelId="{552659B3-55AB-4753-B09E-3C4F0D74E5A9}">
      <dgm:prSet phldrT="[Text]" custT="1"/>
      <dgm:spPr>
        <a:solidFill>
          <a:srgbClr val="92D050">
            <a:alpha val="90000"/>
          </a:srgbClr>
        </a:solidFill>
      </dgm:spPr>
      <dgm:t>
        <a:bodyPr/>
        <a:lstStyle/>
        <a:p>
          <a:r>
            <a:rPr lang="en-US" sz="900" dirty="0" smtClean="0"/>
            <a:t>Grant Type=Federal</a:t>
          </a:r>
          <a:endParaRPr lang="en-US" sz="900" dirty="0"/>
        </a:p>
      </dgm:t>
    </dgm:pt>
    <dgm:pt modelId="{080E3156-DCD8-477D-9B95-56CCE3F438FB}" type="parTrans" cxnId="{0222D4CC-96A0-484B-87B0-46195353DE1A}">
      <dgm:prSet/>
      <dgm:spPr/>
      <dgm:t>
        <a:bodyPr/>
        <a:lstStyle/>
        <a:p>
          <a:endParaRPr lang="en-US" sz="2000"/>
        </a:p>
      </dgm:t>
    </dgm:pt>
    <dgm:pt modelId="{2FC8BFF6-DC36-4BD5-868B-F79883704536}" type="sibTrans" cxnId="{0222D4CC-96A0-484B-87B0-46195353DE1A}">
      <dgm:prSet/>
      <dgm:spPr/>
      <dgm:t>
        <a:bodyPr/>
        <a:lstStyle/>
        <a:p>
          <a:endParaRPr lang="en-US" sz="2000"/>
        </a:p>
      </dgm:t>
    </dgm:pt>
    <dgm:pt modelId="{59D7DC49-5F31-4C3B-8B13-C9CBBB6BF53A}">
      <dgm:prSet phldrT="[Text]" custT="1"/>
      <dgm:spPr>
        <a:solidFill>
          <a:srgbClr val="92D050">
            <a:alpha val="90000"/>
          </a:srgbClr>
        </a:solidFill>
      </dgm:spPr>
      <dgm:t>
        <a:bodyPr/>
        <a:lstStyle/>
        <a:p>
          <a:r>
            <a:rPr lang="en-US" sz="900" dirty="0" smtClean="0"/>
            <a:t>Intent=Dedicated to the provision of direct intervention and related assistance for victims of sexual assault</a:t>
          </a:r>
          <a:endParaRPr lang="en-US" sz="900" dirty="0"/>
        </a:p>
      </dgm:t>
    </dgm:pt>
    <dgm:pt modelId="{5EA20EBB-A554-46AA-B770-8D74B820CCAC}" type="parTrans" cxnId="{F4EAB6DD-3FF2-4AB5-AF9B-D2B8575657E2}">
      <dgm:prSet/>
      <dgm:spPr/>
      <dgm:t>
        <a:bodyPr/>
        <a:lstStyle/>
        <a:p>
          <a:endParaRPr lang="en-US" sz="2000"/>
        </a:p>
      </dgm:t>
    </dgm:pt>
    <dgm:pt modelId="{8E43C550-50CC-4BB9-BA72-D51EFD950AE4}" type="sibTrans" cxnId="{F4EAB6DD-3FF2-4AB5-AF9B-D2B8575657E2}">
      <dgm:prSet/>
      <dgm:spPr/>
      <dgm:t>
        <a:bodyPr/>
        <a:lstStyle/>
        <a:p>
          <a:endParaRPr lang="en-US" sz="2000"/>
        </a:p>
      </dgm:t>
    </dgm:pt>
    <dgm:pt modelId="{7895DA29-7233-4045-962B-D89D3341457B}">
      <dgm:prSet phldrT="[Text]" custT="1"/>
      <dgm:spPr>
        <a:solidFill>
          <a:srgbClr val="92D050">
            <a:alpha val="90000"/>
          </a:srgbClr>
        </a:solidFill>
      </dgm:spPr>
      <dgm:t>
        <a:bodyPr/>
        <a:lstStyle/>
        <a:p>
          <a:r>
            <a:rPr lang="en-US" sz="900" dirty="0" smtClean="0"/>
            <a:t>Match=NONE</a:t>
          </a:r>
          <a:endParaRPr lang="en-US" sz="900" dirty="0"/>
        </a:p>
      </dgm:t>
    </dgm:pt>
    <dgm:pt modelId="{C29C957D-DF66-4E82-A6B3-0C6E0C4C8C7D}" type="parTrans" cxnId="{A14EC1A5-3653-44D9-B5B7-FB762497945C}">
      <dgm:prSet/>
      <dgm:spPr/>
      <dgm:t>
        <a:bodyPr/>
        <a:lstStyle/>
        <a:p>
          <a:endParaRPr lang="en-US" sz="2000"/>
        </a:p>
      </dgm:t>
    </dgm:pt>
    <dgm:pt modelId="{ADF628F5-DFBF-4766-A368-51124A1929FD}" type="sibTrans" cxnId="{A14EC1A5-3653-44D9-B5B7-FB762497945C}">
      <dgm:prSet/>
      <dgm:spPr/>
      <dgm:t>
        <a:bodyPr/>
        <a:lstStyle/>
        <a:p>
          <a:endParaRPr lang="en-US" sz="2000"/>
        </a:p>
      </dgm:t>
    </dgm:pt>
    <dgm:pt modelId="{19E43C71-69B0-496B-8901-931C1A2DBCBD}">
      <dgm:prSet phldrT="[Text]" custT="1"/>
      <dgm:spPr>
        <a:solidFill>
          <a:srgbClr val="F1C0A5">
            <a:alpha val="89804"/>
          </a:srgbClr>
        </a:solidFill>
      </dgm:spPr>
      <dgm:t>
        <a:bodyPr/>
        <a:lstStyle/>
        <a:p>
          <a:r>
            <a:rPr lang="en-US" sz="900" dirty="0" smtClean="0"/>
            <a:t>Grant Type=State Funds</a:t>
          </a:r>
          <a:endParaRPr lang="en-US" sz="900" dirty="0"/>
        </a:p>
      </dgm:t>
    </dgm:pt>
    <dgm:pt modelId="{D8701BF1-58D7-43D5-A267-FB56BCB5F98F}" type="parTrans" cxnId="{DA737460-0117-41D3-B332-57C850BCCBD4}">
      <dgm:prSet/>
      <dgm:spPr/>
      <dgm:t>
        <a:bodyPr/>
        <a:lstStyle/>
        <a:p>
          <a:endParaRPr lang="en-US" sz="2000"/>
        </a:p>
      </dgm:t>
    </dgm:pt>
    <dgm:pt modelId="{A92EF2A4-EB82-4031-A3AB-8B70D5539FDC}" type="sibTrans" cxnId="{DA737460-0117-41D3-B332-57C850BCCBD4}">
      <dgm:prSet/>
      <dgm:spPr/>
      <dgm:t>
        <a:bodyPr/>
        <a:lstStyle/>
        <a:p>
          <a:endParaRPr lang="en-US" sz="2000"/>
        </a:p>
      </dgm:t>
    </dgm:pt>
    <dgm:pt modelId="{61A3C5ED-9227-428D-B96F-DDE1E9D39304}">
      <dgm:prSet phldrT="[Text]" custT="1"/>
      <dgm:spPr>
        <a:solidFill>
          <a:srgbClr val="F1C0A5">
            <a:alpha val="89804"/>
          </a:srgbClr>
        </a:solidFill>
      </dgm:spPr>
      <dgm:t>
        <a:bodyPr/>
        <a:lstStyle/>
        <a:p>
          <a:r>
            <a:rPr lang="en-US" sz="900" dirty="0" smtClean="0"/>
            <a:t>Intent=To provide funding to assist in protecting and providing necessary services to victims of and children affected by sexual violence, domestic violence, stalking, and family abuse.</a:t>
          </a:r>
          <a:endParaRPr lang="en-US" sz="900" dirty="0"/>
        </a:p>
      </dgm:t>
    </dgm:pt>
    <dgm:pt modelId="{E1139B18-7AC8-48E0-9DF5-A76BDFBB173F}" type="parTrans" cxnId="{177E314F-2557-4EF3-B247-63EB323CE23B}">
      <dgm:prSet/>
      <dgm:spPr/>
      <dgm:t>
        <a:bodyPr/>
        <a:lstStyle/>
        <a:p>
          <a:endParaRPr lang="en-US" sz="2000"/>
        </a:p>
      </dgm:t>
    </dgm:pt>
    <dgm:pt modelId="{933841F5-1A4F-4BD2-8213-D1403CCC20D6}" type="sibTrans" cxnId="{177E314F-2557-4EF3-B247-63EB323CE23B}">
      <dgm:prSet/>
      <dgm:spPr/>
      <dgm:t>
        <a:bodyPr/>
        <a:lstStyle/>
        <a:p>
          <a:endParaRPr lang="en-US" sz="2000"/>
        </a:p>
      </dgm:t>
    </dgm:pt>
    <dgm:pt modelId="{4544F78E-620C-4D7D-A1D0-E257AAC2A7FB}">
      <dgm:prSet phldrT="[Text]" custT="1"/>
      <dgm:spPr>
        <a:solidFill>
          <a:srgbClr val="F1C0A5">
            <a:alpha val="89804"/>
          </a:srgbClr>
        </a:solidFill>
      </dgm:spPr>
      <dgm:t>
        <a:bodyPr/>
        <a:lstStyle/>
        <a:p>
          <a:r>
            <a:rPr lang="en-US" sz="900" dirty="0" smtClean="0"/>
            <a:t>Match=NONE</a:t>
          </a:r>
          <a:endParaRPr lang="en-US" sz="900" dirty="0"/>
        </a:p>
      </dgm:t>
    </dgm:pt>
    <dgm:pt modelId="{955C2D86-F4CA-4059-8E9A-B1213A5D79B1}" type="parTrans" cxnId="{1EE31F14-D0E1-4B05-965E-443BDD5A8EF2}">
      <dgm:prSet/>
      <dgm:spPr/>
      <dgm:t>
        <a:bodyPr/>
        <a:lstStyle/>
        <a:p>
          <a:endParaRPr lang="en-US" sz="2000"/>
        </a:p>
      </dgm:t>
    </dgm:pt>
    <dgm:pt modelId="{0E125D7B-2FD1-40C8-8F34-00F2A8507DAA}" type="sibTrans" cxnId="{1EE31F14-D0E1-4B05-965E-443BDD5A8EF2}">
      <dgm:prSet/>
      <dgm:spPr/>
      <dgm:t>
        <a:bodyPr/>
        <a:lstStyle/>
        <a:p>
          <a:endParaRPr lang="en-US" sz="2000"/>
        </a:p>
      </dgm:t>
    </dgm:pt>
    <dgm:pt modelId="{764DAB7A-CCEF-4747-8567-27650596EBE0}" type="pres">
      <dgm:prSet presAssocID="{915B2E49-9F54-4F08-B147-EDF893A8AD40}" presName="linear" presStyleCnt="0">
        <dgm:presLayoutVars>
          <dgm:dir/>
          <dgm:animLvl val="lvl"/>
          <dgm:resizeHandles val="exact"/>
        </dgm:presLayoutVars>
      </dgm:prSet>
      <dgm:spPr/>
      <dgm:t>
        <a:bodyPr/>
        <a:lstStyle/>
        <a:p>
          <a:endParaRPr lang="en-US"/>
        </a:p>
      </dgm:t>
    </dgm:pt>
    <dgm:pt modelId="{6B89B78F-AB98-44C1-A1A9-ACC14EB27369}" type="pres">
      <dgm:prSet presAssocID="{5242A515-FB88-49EA-8AA9-ECF982CA7DBD}" presName="parentLin" presStyleCnt="0"/>
      <dgm:spPr/>
      <dgm:t>
        <a:bodyPr/>
        <a:lstStyle/>
        <a:p>
          <a:endParaRPr lang="en-US"/>
        </a:p>
      </dgm:t>
    </dgm:pt>
    <dgm:pt modelId="{6FF8AC86-B4C6-4B50-99C7-DB82C66CFCFB}" type="pres">
      <dgm:prSet presAssocID="{5242A515-FB88-49EA-8AA9-ECF982CA7DBD}" presName="parentLeftMargin" presStyleLbl="node1" presStyleIdx="0" presStyleCnt="4"/>
      <dgm:spPr/>
      <dgm:t>
        <a:bodyPr/>
        <a:lstStyle/>
        <a:p>
          <a:endParaRPr lang="en-US"/>
        </a:p>
      </dgm:t>
    </dgm:pt>
    <dgm:pt modelId="{3A7779BD-16F4-4A7E-8B68-B85772BC9C71}" type="pres">
      <dgm:prSet presAssocID="{5242A515-FB88-49EA-8AA9-ECF982CA7DBD}" presName="parentText" presStyleLbl="node1" presStyleIdx="0" presStyleCnt="4">
        <dgm:presLayoutVars>
          <dgm:chMax val="0"/>
          <dgm:bulletEnabled val="1"/>
        </dgm:presLayoutVars>
      </dgm:prSet>
      <dgm:spPr/>
      <dgm:t>
        <a:bodyPr/>
        <a:lstStyle/>
        <a:p>
          <a:endParaRPr lang="en-US"/>
        </a:p>
      </dgm:t>
    </dgm:pt>
    <dgm:pt modelId="{E41E2508-0898-4098-967F-881447021739}" type="pres">
      <dgm:prSet presAssocID="{5242A515-FB88-49EA-8AA9-ECF982CA7DBD}" presName="negativeSpace" presStyleCnt="0"/>
      <dgm:spPr/>
      <dgm:t>
        <a:bodyPr/>
        <a:lstStyle/>
        <a:p>
          <a:endParaRPr lang="en-US"/>
        </a:p>
      </dgm:t>
    </dgm:pt>
    <dgm:pt modelId="{887123C7-A80F-48FD-81E2-9A0ED3661C16}" type="pres">
      <dgm:prSet presAssocID="{5242A515-FB88-49EA-8AA9-ECF982CA7DBD}" presName="childText" presStyleLbl="conFgAcc1" presStyleIdx="0" presStyleCnt="4">
        <dgm:presLayoutVars>
          <dgm:bulletEnabled val="1"/>
        </dgm:presLayoutVars>
      </dgm:prSet>
      <dgm:spPr/>
      <dgm:t>
        <a:bodyPr/>
        <a:lstStyle/>
        <a:p>
          <a:endParaRPr lang="en-US"/>
        </a:p>
      </dgm:t>
    </dgm:pt>
    <dgm:pt modelId="{B6B7053C-1FBB-4250-9C10-BB7B6847C779}" type="pres">
      <dgm:prSet presAssocID="{6526E8A5-6E64-490E-9B76-BECB990679CF}" presName="spaceBetweenRectangles" presStyleCnt="0"/>
      <dgm:spPr/>
      <dgm:t>
        <a:bodyPr/>
        <a:lstStyle/>
        <a:p>
          <a:endParaRPr lang="en-US"/>
        </a:p>
      </dgm:t>
    </dgm:pt>
    <dgm:pt modelId="{F9E1B404-D001-49D4-B06B-A292B2BC2500}" type="pres">
      <dgm:prSet presAssocID="{F75592E0-68FF-4541-8BD7-6EB2BAC9A7F4}" presName="parentLin" presStyleCnt="0"/>
      <dgm:spPr/>
      <dgm:t>
        <a:bodyPr/>
        <a:lstStyle/>
        <a:p>
          <a:endParaRPr lang="en-US"/>
        </a:p>
      </dgm:t>
    </dgm:pt>
    <dgm:pt modelId="{01A07100-0BBA-4344-A8A8-314FCA6C738F}" type="pres">
      <dgm:prSet presAssocID="{F75592E0-68FF-4541-8BD7-6EB2BAC9A7F4}" presName="parentLeftMargin" presStyleLbl="node1" presStyleIdx="0" presStyleCnt="4"/>
      <dgm:spPr/>
      <dgm:t>
        <a:bodyPr/>
        <a:lstStyle/>
        <a:p>
          <a:endParaRPr lang="en-US"/>
        </a:p>
      </dgm:t>
    </dgm:pt>
    <dgm:pt modelId="{D3B8186C-2B78-461C-B891-DE79C1C7B37D}" type="pres">
      <dgm:prSet presAssocID="{F75592E0-68FF-4541-8BD7-6EB2BAC9A7F4}" presName="parentText" presStyleLbl="node1" presStyleIdx="1" presStyleCnt="4">
        <dgm:presLayoutVars>
          <dgm:chMax val="0"/>
          <dgm:bulletEnabled val="1"/>
        </dgm:presLayoutVars>
      </dgm:prSet>
      <dgm:spPr/>
      <dgm:t>
        <a:bodyPr/>
        <a:lstStyle/>
        <a:p>
          <a:endParaRPr lang="en-US"/>
        </a:p>
      </dgm:t>
    </dgm:pt>
    <dgm:pt modelId="{7AEC9C1E-3A72-4562-B8DA-D210DD974C40}" type="pres">
      <dgm:prSet presAssocID="{F75592E0-68FF-4541-8BD7-6EB2BAC9A7F4}" presName="negativeSpace" presStyleCnt="0"/>
      <dgm:spPr/>
      <dgm:t>
        <a:bodyPr/>
        <a:lstStyle/>
        <a:p>
          <a:endParaRPr lang="en-US"/>
        </a:p>
      </dgm:t>
    </dgm:pt>
    <dgm:pt modelId="{38823324-7E7A-466C-8E69-9564EAF48579}" type="pres">
      <dgm:prSet presAssocID="{F75592E0-68FF-4541-8BD7-6EB2BAC9A7F4}" presName="childText" presStyleLbl="conFgAcc1" presStyleIdx="1" presStyleCnt="4">
        <dgm:presLayoutVars>
          <dgm:bulletEnabled val="1"/>
        </dgm:presLayoutVars>
      </dgm:prSet>
      <dgm:spPr/>
      <dgm:t>
        <a:bodyPr/>
        <a:lstStyle/>
        <a:p>
          <a:endParaRPr lang="en-US"/>
        </a:p>
      </dgm:t>
    </dgm:pt>
    <dgm:pt modelId="{7F5E800D-11CE-4216-9B1A-3E48DAC1605C}" type="pres">
      <dgm:prSet presAssocID="{F62B520C-B159-4C40-B4AA-04025D7C6710}" presName="spaceBetweenRectangles" presStyleCnt="0"/>
      <dgm:spPr/>
      <dgm:t>
        <a:bodyPr/>
        <a:lstStyle/>
        <a:p>
          <a:endParaRPr lang="en-US"/>
        </a:p>
      </dgm:t>
    </dgm:pt>
    <dgm:pt modelId="{F05FE62B-6D26-4B92-BF4F-1FFC1D43680C}" type="pres">
      <dgm:prSet presAssocID="{B4C97D62-BE4C-4A58-B185-0CFD7259471C}" presName="parentLin" presStyleCnt="0"/>
      <dgm:spPr/>
      <dgm:t>
        <a:bodyPr/>
        <a:lstStyle/>
        <a:p>
          <a:endParaRPr lang="en-US"/>
        </a:p>
      </dgm:t>
    </dgm:pt>
    <dgm:pt modelId="{E70D1CE2-CA84-406E-A954-D01F715ACE0E}" type="pres">
      <dgm:prSet presAssocID="{B4C97D62-BE4C-4A58-B185-0CFD7259471C}" presName="parentLeftMargin" presStyleLbl="node1" presStyleIdx="1" presStyleCnt="4"/>
      <dgm:spPr/>
      <dgm:t>
        <a:bodyPr/>
        <a:lstStyle/>
        <a:p>
          <a:endParaRPr lang="en-US"/>
        </a:p>
      </dgm:t>
    </dgm:pt>
    <dgm:pt modelId="{C173DF32-43C8-45B2-8340-B5404B087316}" type="pres">
      <dgm:prSet presAssocID="{B4C97D62-BE4C-4A58-B185-0CFD7259471C}" presName="parentText" presStyleLbl="node1" presStyleIdx="2" presStyleCnt="4">
        <dgm:presLayoutVars>
          <dgm:chMax val="0"/>
          <dgm:bulletEnabled val="1"/>
        </dgm:presLayoutVars>
      </dgm:prSet>
      <dgm:spPr/>
      <dgm:t>
        <a:bodyPr/>
        <a:lstStyle/>
        <a:p>
          <a:endParaRPr lang="en-US"/>
        </a:p>
      </dgm:t>
    </dgm:pt>
    <dgm:pt modelId="{62F0209D-E486-43D9-BF05-0BA400F5B4E0}" type="pres">
      <dgm:prSet presAssocID="{B4C97D62-BE4C-4A58-B185-0CFD7259471C}" presName="negativeSpace" presStyleCnt="0"/>
      <dgm:spPr/>
      <dgm:t>
        <a:bodyPr/>
        <a:lstStyle/>
        <a:p>
          <a:endParaRPr lang="en-US"/>
        </a:p>
      </dgm:t>
    </dgm:pt>
    <dgm:pt modelId="{2C0B1CCC-BA32-4EDC-B177-5CA552EC15EE}" type="pres">
      <dgm:prSet presAssocID="{B4C97D62-BE4C-4A58-B185-0CFD7259471C}" presName="childText" presStyleLbl="conFgAcc1" presStyleIdx="2" presStyleCnt="4">
        <dgm:presLayoutVars>
          <dgm:bulletEnabled val="1"/>
        </dgm:presLayoutVars>
      </dgm:prSet>
      <dgm:spPr/>
      <dgm:t>
        <a:bodyPr/>
        <a:lstStyle/>
        <a:p>
          <a:endParaRPr lang="en-US"/>
        </a:p>
      </dgm:t>
    </dgm:pt>
    <dgm:pt modelId="{65E9D170-C9CA-4FAE-BC0A-FA1518E97562}" type="pres">
      <dgm:prSet presAssocID="{E1A8A7C8-CD0C-49CC-A963-BF24E2F278C7}" presName="spaceBetweenRectangles" presStyleCnt="0"/>
      <dgm:spPr/>
      <dgm:t>
        <a:bodyPr/>
        <a:lstStyle/>
        <a:p>
          <a:endParaRPr lang="en-US"/>
        </a:p>
      </dgm:t>
    </dgm:pt>
    <dgm:pt modelId="{ED44A3D6-0204-40AE-97E8-F299D0A37D9F}" type="pres">
      <dgm:prSet presAssocID="{FF4622BC-F843-4FB0-AD6D-8603C7ECE0E9}" presName="parentLin" presStyleCnt="0"/>
      <dgm:spPr/>
      <dgm:t>
        <a:bodyPr/>
        <a:lstStyle/>
        <a:p>
          <a:endParaRPr lang="en-US"/>
        </a:p>
      </dgm:t>
    </dgm:pt>
    <dgm:pt modelId="{D5000204-F6FE-4DB8-ABF1-C044002ABABF}" type="pres">
      <dgm:prSet presAssocID="{FF4622BC-F843-4FB0-AD6D-8603C7ECE0E9}" presName="parentLeftMargin" presStyleLbl="node1" presStyleIdx="2" presStyleCnt="4"/>
      <dgm:spPr/>
      <dgm:t>
        <a:bodyPr/>
        <a:lstStyle/>
        <a:p>
          <a:endParaRPr lang="en-US"/>
        </a:p>
      </dgm:t>
    </dgm:pt>
    <dgm:pt modelId="{713AD5A5-C2F3-40BD-884D-2431C5D19ABC}" type="pres">
      <dgm:prSet presAssocID="{FF4622BC-F843-4FB0-AD6D-8603C7ECE0E9}" presName="parentText" presStyleLbl="node1" presStyleIdx="3" presStyleCnt="4">
        <dgm:presLayoutVars>
          <dgm:chMax val="0"/>
          <dgm:bulletEnabled val="1"/>
        </dgm:presLayoutVars>
      </dgm:prSet>
      <dgm:spPr/>
      <dgm:t>
        <a:bodyPr/>
        <a:lstStyle/>
        <a:p>
          <a:endParaRPr lang="en-US"/>
        </a:p>
      </dgm:t>
    </dgm:pt>
    <dgm:pt modelId="{7AB76CE2-EC66-4F40-B674-704B5818A544}" type="pres">
      <dgm:prSet presAssocID="{FF4622BC-F843-4FB0-AD6D-8603C7ECE0E9}" presName="negativeSpace" presStyleCnt="0"/>
      <dgm:spPr/>
      <dgm:t>
        <a:bodyPr/>
        <a:lstStyle/>
        <a:p>
          <a:endParaRPr lang="en-US"/>
        </a:p>
      </dgm:t>
    </dgm:pt>
    <dgm:pt modelId="{A53A67C5-2CE8-40CF-9770-5DABF4F1F307}" type="pres">
      <dgm:prSet presAssocID="{FF4622BC-F843-4FB0-AD6D-8603C7ECE0E9}" presName="childText" presStyleLbl="conFgAcc1" presStyleIdx="3" presStyleCnt="4">
        <dgm:presLayoutVars>
          <dgm:bulletEnabled val="1"/>
        </dgm:presLayoutVars>
      </dgm:prSet>
      <dgm:spPr/>
      <dgm:t>
        <a:bodyPr/>
        <a:lstStyle/>
        <a:p>
          <a:endParaRPr lang="en-US"/>
        </a:p>
      </dgm:t>
    </dgm:pt>
  </dgm:ptLst>
  <dgm:cxnLst>
    <dgm:cxn modelId="{F750E59A-49B8-43A6-8C69-3B0B7EEAE0A8}" srcId="{5242A515-FB88-49EA-8AA9-ECF982CA7DBD}" destId="{142259B3-F178-4108-BE5D-837F55612264}" srcOrd="1" destOrd="0" parTransId="{C8E15545-EA99-43AE-94D8-F934D607726F}" sibTransId="{2ADF30E4-1002-49CC-9F0A-DF98E382A13E}"/>
    <dgm:cxn modelId="{A14EC1A5-3653-44D9-B5B7-FB762497945C}" srcId="{B4C97D62-BE4C-4A58-B185-0CFD7259471C}" destId="{7895DA29-7233-4045-962B-D89D3341457B}" srcOrd="2" destOrd="0" parTransId="{C29C957D-DF66-4E82-A6B3-0C6E0C4C8C7D}" sibTransId="{ADF628F5-DFBF-4766-A368-51124A1929FD}"/>
    <dgm:cxn modelId="{160B8288-7501-4BA7-81DB-8CF847182D50}" type="presOf" srcId="{142259B3-F178-4108-BE5D-837F55612264}" destId="{887123C7-A80F-48FD-81E2-9A0ED3661C16}" srcOrd="0" destOrd="1" presId="urn:microsoft.com/office/officeart/2005/8/layout/list1"/>
    <dgm:cxn modelId="{AB8D49E5-C4CF-4B02-AB99-A662EFB250DA}" srcId="{5242A515-FB88-49EA-8AA9-ECF982CA7DBD}" destId="{E23DB45B-C1AB-4AA2-93F9-A7AC7A2221C2}" srcOrd="0" destOrd="0" parTransId="{C6A3223F-22B0-4EF5-A6F5-2163F2B3AA8B}" sibTransId="{D200C31A-611F-4339-AA2F-4D153F521C32}"/>
    <dgm:cxn modelId="{EAE88A6F-6E5E-4C5F-AB89-0F1B05913727}" srcId="{915B2E49-9F54-4F08-B147-EDF893A8AD40}" destId="{5242A515-FB88-49EA-8AA9-ECF982CA7DBD}" srcOrd="0" destOrd="0" parTransId="{6B47ED54-A4EA-42AA-B664-22A0A72DD4CE}" sibTransId="{6526E8A5-6E64-490E-9B76-BECB990679CF}"/>
    <dgm:cxn modelId="{B215DF36-719B-4656-BEBA-8FDBCAD382ED}" type="presOf" srcId="{19E43C71-69B0-496B-8901-931C1A2DBCBD}" destId="{A53A67C5-2CE8-40CF-9770-5DABF4F1F307}" srcOrd="0" destOrd="0" presId="urn:microsoft.com/office/officeart/2005/8/layout/list1"/>
    <dgm:cxn modelId="{212ECBE9-FC7A-4A84-9AD5-2471A3BACBE8}" type="presOf" srcId="{FF4622BC-F843-4FB0-AD6D-8603C7ECE0E9}" destId="{713AD5A5-C2F3-40BD-884D-2431C5D19ABC}" srcOrd="1" destOrd="0" presId="urn:microsoft.com/office/officeart/2005/8/layout/list1"/>
    <dgm:cxn modelId="{D0AF1EBC-9F8E-4B32-A2C6-4C97EAB03859}" type="presOf" srcId="{2E6355B5-F747-49C2-A273-B0574EF895F1}" destId="{38823324-7E7A-466C-8E69-9564EAF48579}" srcOrd="0" destOrd="1" presId="urn:microsoft.com/office/officeart/2005/8/layout/list1"/>
    <dgm:cxn modelId="{1EE31F14-D0E1-4B05-965E-443BDD5A8EF2}" srcId="{FF4622BC-F843-4FB0-AD6D-8603C7ECE0E9}" destId="{4544F78E-620C-4D7D-A1D0-E257AAC2A7FB}" srcOrd="2" destOrd="0" parTransId="{955C2D86-F4CA-4059-8E9A-B1213A5D79B1}" sibTransId="{0E125D7B-2FD1-40C8-8F34-00F2A8507DAA}"/>
    <dgm:cxn modelId="{963E1CD8-AA57-4F65-863D-F293A816DF90}" type="presOf" srcId="{4D4D2DB1-318A-46C4-81DA-05DA6270AD64}" destId="{887123C7-A80F-48FD-81E2-9A0ED3661C16}" srcOrd="0" destOrd="2" presId="urn:microsoft.com/office/officeart/2005/8/layout/list1"/>
    <dgm:cxn modelId="{0B42EA7E-1E14-49F6-BEFA-48A535D48BD9}" srcId="{915B2E49-9F54-4F08-B147-EDF893A8AD40}" destId="{B4C97D62-BE4C-4A58-B185-0CFD7259471C}" srcOrd="2" destOrd="0" parTransId="{6DC25960-221D-49F0-81E0-4AE472AD9F37}" sibTransId="{E1A8A7C8-CD0C-49CC-A963-BF24E2F278C7}"/>
    <dgm:cxn modelId="{006A83F5-19D7-4FFF-9D87-97683F8CB173}" type="presOf" srcId="{552659B3-55AB-4753-B09E-3C4F0D74E5A9}" destId="{2C0B1CCC-BA32-4EDC-B177-5CA552EC15EE}" srcOrd="0" destOrd="0" presId="urn:microsoft.com/office/officeart/2005/8/layout/list1"/>
    <dgm:cxn modelId="{07F772DA-AC06-4D56-8997-829423694AB9}" srcId="{5242A515-FB88-49EA-8AA9-ECF982CA7DBD}" destId="{4D4D2DB1-318A-46C4-81DA-05DA6270AD64}" srcOrd="2" destOrd="0" parTransId="{C588F94E-2E83-4A97-88BA-14D5B35565D2}" sibTransId="{5F5A1576-9B3E-4D6D-AD8C-AD5E830892C1}"/>
    <dgm:cxn modelId="{30D5DD9D-E9A6-46BC-A691-DB46754A23B1}" type="presOf" srcId="{F75592E0-68FF-4541-8BD7-6EB2BAC9A7F4}" destId="{D3B8186C-2B78-461C-B891-DE79C1C7B37D}" srcOrd="1" destOrd="0" presId="urn:microsoft.com/office/officeart/2005/8/layout/list1"/>
    <dgm:cxn modelId="{E904B5E2-1319-409E-A389-96FAAB196DD8}" type="presOf" srcId="{2C5063F8-0D19-405C-9553-3976E651CB3B}" destId="{38823324-7E7A-466C-8E69-9564EAF48579}" srcOrd="0" destOrd="2" presId="urn:microsoft.com/office/officeart/2005/8/layout/list1"/>
    <dgm:cxn modelId="{0222D4CC-96A0-484B-87B0-46195353DE1A}" srcId="{B4C97D62-BE4C-4A58-B185-0CFD7259471C}" destId="{552659B3-55AB-4753-B09E-3C4F0D74E5A9}" srcOrd="0" destOrd="0" parTransId="{080E3156-DCD8-477D-9B95-56CCE3F438FB}" sibTransId="{2FC8BFF6-DC36-4BD5-868B-F79883704536}"/>
    <dgm:cxn modelId="{0D3789AE-DBF4-444F-8AF0-81FB3ACCA0E9}" srcId="{915B2E49-9F54-4F08-B147-EDF893A8AD40}" destId="{F75592E0-68FF-4541-8BD7-6EB2BAC9A7F4}" srcOrd="1" destOrd="0" parTransId="{C9947EB7-31AB-4805-BD0B-181A9FAEDD65}" sibTransId="{F62B520C-B159-4C40-B4AA-04025D7C6710}"/>
    <dgm:cxn modelId="{A2AADD03-CDC7-4D82-8631-9FCE94313749}" type="presOf" srcId="{3A64BED1-8F35-4D13-815A-D10EA8D0EBE2}" destId="{38823324-7E7A-466C-8E69-9564EAF48579}" srcOrd="0" destOrd="0" presId="urn:microsoft.com/office/officeart/2005/8/layout/list1"/>
    <dgm:cxn modelId="{8C8FB946-6B87-4CA8-94D9-D139DC19AE5E}" srcId="{F75592E0-68FF-4541-8BD7-6EB2BAC9A7F4}" destId="{2E6355B5-F747-49C2-A273-B0574EF895F1}" srcOrd="1" destOrd="0" parTransId="{43216016-BCA4-4B26-9A81-744F5C2F7C02}" sibTransId="{2AB20B4F-F74A-40A5-B7C1-3E20FBF73F50}"/>
    <dgm:cxn modelId="{50627CCC-05B7-4D90-9A32-9B797CB52808}" type="presOf" srcId="{B4C97D62-BE4C-4A58-B185-0CFD7259471C}" destId="{E70D1CE2-CA84-406E-A954-D01F715ACE0E}" srcOrd="0" destOrd="0" presId="urn:microsoft.com/office/officeart/2005/8/layout/list1"/>
    <dgm:cxn modelId="{A49CBAA3-3935-4968-A306-510D9CFA9915}" type="presOf" srcId="{5242A515-FB88-49EA-8AA9-ECF982CA7DBD}" destId="{3A7779BD-16F4-4A7E-8B68-B85772BC9C71}" srcOrd="1" destOrd="0" presId="urn:microsoft.com/office/officeart/2005/8/layout/list1"/>
    <dgm:cxn modelId="{F4EAB6DD-3FF2-4AB5-AF9B-D2B8575657E2}" srcId="{B4C97D62-BE4C-4A58-B185-0CFD7259471C}" destId="{59D7DC49-5F31-4C3B-8B13-C9CBBB6BF53A}" srcOrd="1" destOrd="0" parTransId="{5EA20EBB-A554-46AA-B770-8D74B820CCAC}" sibTransId="{8E43C550-50CC-4BB9-BA72-D51EFD950AE4}"/>
    <dgm:cxn modelId="{DA737460-0117-41D3-B332-57C850BCCBD4}" srcId="{FF4622BC-F843-4FB0-AD6D-8603C7ECE0E9}" destId="{19E43C71-69B0-496B-8901-931C1A2DBCBD}" srcOrd="0" destOrd="0" parTransId="{D8701BF1-58D7-43D5-A267-FB56BCB5F98F}" sibTransId="{A92EF2A4-EB82-4031-A3AB-8B70D5539FDC}"/>
    <dgm:cxn modelId="{A4CCE5A2-D7DF-4B70-ADF8-0051329116C2}" srcId="{2E6355B5-F747-49C2-A273-B0574EF895F1}" destId="{2C5063F8-0D19-405C-9553-3976E651CB3B}" srcOrd="0" destOrd="0" parTransId="{3F9DB2D1-2DA6-46CA-8B6F-3E5B414E7EB9}" sibTransId="{F4DE0B95-0C7B-40AD-9AF3-3915D6739E31}"/>
    <dgm:cxn modelId="{8F46232C-F55C-4266-9A54-3ED8C085AE22}" type="presOf" srcId="{B4C97D62-BE4C-4A58-B185-0CFD7259471C}" destId="{C173DF32-43C8-45B2-8340-B5404B087316}" srcOrd="1" destOrd="0" presId="urn:microsoft.com/office/officeart/2005/8/layout/list1"/>
    <dgm:cxn modelId="{8CD11E9F-F0A0-489F-81B9-C5ECB0D14D10}" srcId="{915B2E49-9F54-4F08-B147-EDF893A8AD40}" destId="{FF4622BC-F843-4FB0-AD6D-8603C7ECE0E9}" srcOrd="3" destOrd="0" parTransId="{B05DE0E8-6B2C-4BE5-9325-A736A07BFA17}" sibTransId="{A2708F32-D471-4EA3-93BC-EA3CE9C050B5}"/>
    <dgm:cxn modelId="{18832B66-5571-4D9E-A8DC-17613BCFA790}" type="presOf" srcId="{4544F78E-620C-4D7D-A1D0-E257AAC2A7FB}" destId="{A53A67C5-2CE8-40CF-9770-5DABF4F1F307}" srcOrd="0" destOrd="2" presId="urn:microsoft.com/office/officeart/2005/8/layout/list1"/>
    <dgm:cxn modelId="{F515E399-F788-451B-BFBC-A26308A1EA4C}" type="presOf" srcId="{E23DB45B-C1AB-4AA2-93F9-A7AC7A2221C2}" destId="{887123C7-A80F-48FD-81E2-9A0ED3661C16}" srcOrd="0" destOrd="0" presId="urn:microsoft.com/office/officeart/2005/8/layout/list1"/>
    <dgm:cxn modelId="{3759E750-DAB7-4D59-A995-07D7453147E8}" type="presOf" srcId="{F75592E0-68FF-4541-8BD7-6EB2BAC9A7F4}" destId="{01A07100-0BBA-4344-A8A8-314FCA6C738F}" srcOrd="0" destOrd="0" presId="urn:microsoft.com/office/officeart/2005/8/layout/list1"/>
    <dgm:cxn modelId="{2DCCAC0D-A4D1-4E1D-8C29-F5107843DCB7}" type="presOf" srcId="{59D7DC49-5F31-4C3B-8B13-C9CBBB6BF53A}" destId="{2C0B1CCC-BA32-4EDC-B177-5CA552EC15EE}" srcOrd="0" destOrd="1" presId="urn:microsoft.com/office/officeart/2005/8/layout/list1"/>
    <dgm:cxn modelId="{2B126D84-4765-4291-8FCC-62D16E94A26B}" type="presOf" srcId="{5242A515-FB88-49EA-8AA9-ECF982CA7DBD}" destId="{6FF8AC86-B4C6-4B50-99C7-DB82C66CFCFB}" srcOrd="0" destOrd="0" presId="urn:microsoft.com/office/officeart/2005/8/layout/list1"/>
    <dgm:cxn modelId="{6025FBCD-CFC9-41AE-8A8D-DBBC1B274D03}" type="presOf" srcId="{7895DA29-7233-4045-962B-D89D3341457B}" destId="{2C0B1CCC-BA32-4EDC-B177-5CA552EC15EE}" srcOrd="0" destOrd="2" presId="urn:microsoft.com/office/officeart/2005/8/layout/list1"/>
    <dgm:cxn modelId="{177E314F-2557-4EF3-B247-63EB323CE23B}" srcId="{FF4622BC-F843-4FB0-AD6D-8603C7ECE0E9}" destId="{61A3C5ED-9227-428D-B96F-DDE1E9D39304}" srcOrd="1" destOrd="0" parTransId="{E1139B18-7AC8-48E0-9DF5-A76BDFBB173F}" sibTransId="{933841F5-1A4F-4BD2-8213-D1403CCC20D6}"/>
    <dgm:cxn modelId="{5159A782-B966-48C3-A701-80C7DA55D8A3}" srcId="{F75592E0-68FF-4541-8BD7-6EB2BAC9A7F4}" destId="{3A64BED1-8F35-4D13-815A-D10EA8D0EBE2}" srcOrd="0" destOrd="0" parTransId="{209CAC64-DE0F-440B-BAAD-81C512E69847}" sibTransId="{82A099B0-70DB-42B1-92E5-C7104D8E39EB}"/>
    <dgm:cxn modelId="{1255F7D8-1A4D-4124-A0AE-391027ED1657}" type="presOf" srcId="{61A3C5ED-9227-428D-B96F-DDE1E9D39304}" destId="{A53A67C5-2CE8-40CF-9770-5DABF4F1F307}" srcOrd="0" destOrd="1" presId="urn:microsoft.com/office/officeart/2005/8/layout/list1"/>
    <dgm:cxn modelId="{66B16FCF-8683-494B-B38A-05E5E50DA86E}" type="presOf" srcId="{915B2E49-9F54-4F08-B147-EDF893A8AD40}" destId="{764DAB7A-CCEF-4747-8567-27650596EBE0}" srcOrd="0" destOrd="0" presId="urn:microsoft.com/office/officeart/2005/8/layout/list1"/>
    <dgm:cxn modelId="{ED4949DA-F01B-4D96-AFE6-A9E904DD35FA}" type="presOf" srcId="{FF4622BC-F843-4FB0-AD6D-8603C7ECE0E9}" destId="{D5000204-F6FE-4DB8-ABF1-C044002ABABF}" srcOrd="0" destOrd="0" presId="urn:microsoft.com/office/officeart/2005/8/layout/list1"/>
    <dgm:cxn modelId="{842C0D97-BC00-4349-83F5-E034FA159C4B}" type="presParOf" srcId="{764DAB7A-CCEF-4747-8567-27650596EBE0}" destId="{6B89B78F-AB98-44C1-A1A9-ACC14EB27369}" srcOrd="0" destOrd="0" presId="urn:microsoft.com/office/officeart/2005/8/layout/list1"/>
    <dgm:cxn modelId="{BDE5D200-1FB1-4537-8639-77AE4EF84CD0}" type="presParOf" srcId="{6B89B78F-AB98-44C1-A1A9-ACC14EB27369}" destId="{6FF8AC86-B4C6-4B50-99C7-DB82C66CFCFB}" srcOrd="0" destOrd="0" presId="urn:microsoft.com/office/officeart/2005/8/layout/list1"/>
    <dgm:cxn modelId="{AB1E3487-D4D5-4972-A233-2022D60145C5}" type="presParOf" srcId="{6B89B78F-AB98-44C1-A1A9-ACC14EB27369}" destId="{3A7779BD-16F4-4A7E-8B68-B85772BC9C71}" srcOrd="1" destOrd="0" presId="urn:microsoft.com/office/officeart/2005/8/layout/list1"/>
    <dgm:cxn modelId="{B88AF1B3-2991-499D-B1E0-F732A058082F}" type="presParOf" srcId="{764DAB7A-CCEF-4747-8567-27650596EBE0}" destId="{E41E2508-0898-4098-967F-881447021739}" srcOrd="1" destOrd="0" presId="urn:microsoft.com/office/officeart/2005/8/layout/list1"/>
    <dgm:cxn modelId="{EBB64DBA-428C-4096-9917-2E3E27CAAC75}" type="presParOf" srcId="{764DAB7A-CCEF-4747-8567-27650596EBE0}" destId="{887123C7-A80F-48FD-81E2-9A0ED3661C16}" srcOrd="2" destOrd="0" presId="urn:microsoft.com/office/officeart/2005/8/layout/list1"/>
    <dgm:cxn modelId="{E36D88FA-35D5-45F4-8749-DEED6AF2815A}" type="presParOf" srcId="{764DAB7A-CCEF-4747-8567-27650596EBE0}" destId="{B6B7053C-1FBB-4250-9C10-BB7B6847C779}" srcOrd="3" destOrd="0" presId="urn:microsoft.com/office/officeart/2005/8/layout/list1"/>
    <dgm:cxn modelId="{A4DF62A5-680F-4E0A-949F-7FF7E809D461}" type="presParOf" srcId="{764DAB7A-CCEF-4747-8567-27650596EBE0}" destId="{F9E1B404-D001-49D4-B06B-A292B2BC2500}" srcOrd="4" destOrd="0" presId="urn:microsoft.com/office/officeart/2005/8/layout/list1"/>
    <dgm:cxn modelId="{758B71C2-D2FE-4DC1-8847-A37166CF71ED}" type="presParOf" srcId="{F9E1B404-D001-49D4-B06B-A292B2BC2500}" destId="{01A07100-0BBA-4344-A8A8-314FCA6C738F}" srcOrd="0" destOrd="0" presId="urn:microsoft.com/office/officeart/2005/8/layout/list1"/>
    <dgm:cxn modelId="{17B0422F-C85E-4784-9490-524F1AC0DC57}" type="presParOf" srcId="{F9E1B404-D001-49D4-B06B-A292B2BC2500}" destId="{D3B8186C-2B78-461C-B891-DE79C1C7B37D}" srcOrd="1" destOrd="0" presId="urn:microsoft.com/office/officeart/2005/8/layout/list1"/>
    <dgm:cxn modelId="{042C6048-223A-4D3C-B82E-1928B4792478}" type="presParOf" srcId="{764DAB7A-CCEF-4747-8567-27650596EBE0}" destId="{7AEC9C1E-3A72-4562-B8DA-D210DD974C40}" srcOrd="5" destOrd="0" presId="urn:microsoft.com/office/officeart/2005/8/layout/list1"/>
    <dgm:cxn modelId="{5D308847-734F-411B-8E3E-1678F50FDBCD}" type="presParOf" srcId="{764DAB7A-CCEF-4747-8567-27650596EBE0}" destId="{38823324-7E7A-466C-8E69-9564EAF48579}" srcOrd="6" destOrd="0" presId="urn:microsoft.com/office/officeart/2005/8/layout/list1"/>
    <dgm:cxn modelId="{AE7A0962-8AF5-4D8B-92FD-439B540CB1C5}" type="presParOf" srcId="{764DAB7A-CCEF-4747-8567-27650596EBE0}" destId="{7F5E800D-11CE-4216-9B1A-3E48DAC1605C}" srcOrd="7" destOrd="0" presId="urn:microsoft.com/office/officeart/2005/8/layout/list1"/>
    <dgm:cxn modelId="{74C51979-55A7-4DBD-8C15-877448189821}" type="presParOf" srcId="{764DAB7A-CCEF-4747-8567-27650596EBE0}" destId="{F05FE62B-6D26-4B92-BF4F-1FFC1D43680C}" srcOrd="8" destOrd="0" presId="urn:microsoft.com/office/officeart/2005/8/layout/list1"/>
    <dgm:cxn modelId="{A30EA0AD-6997-4C52-9063-75C3B9287D2D}" type="presParOf" srcId="{F05FE62B-6D26-4B92-BF4F-1FFC1D43680C}" destId="{E70D1CE2-CA84-406E-A954-D01F715ACE0E}" srcOrd="0" destOrd="0" presId="urn:microsoft.com/office/officeart/2005/8/layout/list1"/>
    <dgm:cxn modelId="{A1724671-A4AF-431B-87F7-71E47FA70E88}" type="presParOf" srcId="{F05FE62B-6D26-4B92-BF4F-1FFC1D43680C}" destId="{C173DF32-43C8-45B2-8340-B5404B087316}" srcOrd="1" destOrd="0" presId="urn:microsoft.com/office/officeart/2005/8/layout/list1"/>
    <dgm:cxn modelId="{B8EE3617-AC8F-462B-BD25-9B6FE5ADA382}" type="presParOf" srcId="{764DAB7A-CCEF-4747-8567-27650596EBE0}" destId="{62F0209D-E486-43D9-BF05-0BA400F5B4E0}" srcOrd="9" destOrd="0" presId="urn:microsoft.com/office/officeart/2005/8/layout/list1"/>
    <dgm:cxn modelId="{C5F86A53-97F4-493A-BB04-A9F65B3936F4}" type="presParOf" srcId="{764DAB7A-CCEF-4747-8567-27650596EBE0}" destId="{2C0B1CCC-BA32-4EDC-B177-5CA552EC15EE}" srcOrd="10" destOrd="0" presId="urn:microsoft.com/office/officeart/2005/8/layout/list1"/>
    <dgm:cxn modelId="{87B5C6F3-EA5F-49EA-B1F9-AA45337B6A60}" type="presParOf" srcId="{764DAB7A-CCEF-4747-8567-27650596EBE0}" destId="{65E9D170-C9CA-4FAE-BC0A-FA1518E97562}" srcOrd="11" destOrd="0" presId="urn:microsoft.com/office/officeart/2005/8/layout/list1"/>
    <dgm:cxn modelId="{55290627-AC11-44BA-BC53-F92D817C5446}" type="presParOf" srcId="{764DAB7A-CCEF-4747-8567-27650596EBE0}" destId="{ED44A3D6-0204-40AE-97E8-F299D0A37D9F}" srcOrd="12" destOrd="0" presId="urn:microsoft.com/office/officeart/2005/8/layout/list1"/>
    <dgm:cxn modelId="{16071398-61D5-43A9-A490-1926D74E46ED}" type="presParOf" srcId="{ED44A3D6-0204-40AE-97E8-F299D0A37D9F}" destId="{D5000204-F6FE-4DB8-ABF1-C044002ABABF}" srcOrd="0" destOrd="0" presId="urn:microsoft.com/office/officeart/2005/8/layout/list1"/>
    <dgm:cxn modelId="{562BF19D-C896-478A-BAB0-65112011CA42}" type="presParOf" srcId="{ED44A3D6-0204-40AE-97E8-F299D0A37D9F}" destId="{713AD5A5-C2F3-40BD-884D-2431C5D19ABC}" srcOrd="1" destOrd="0" presId="urn:microsoft.com/office/officeart/2005/8/layout/list1"/>
    <dgm:cxn modelId="{651872ED-CE35-4572-B14A-4BBE86B43B97}" type="presParOf" srcId="{764DAB7A-CCEF-4747-8567-27650596EBE0}" destId="{7AB76CE2-EC66-4F40-B674-704B5818A544}" srcOrd="13" destOrd="0" presId="urn:microsoft.com/office/officeart/2005/8/layout/list1"/>
    <dgm:cxn modelId="{1A95FF5B-DE8B-48CE-B0E6-FE711B760553}" type="presParOf" srcId="{764DAB7A-CCEF-4747-8567-27650596EBE0}" destId="{A53A67C5-2CE8-40CF-9770-5DABF4F1F30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C1545-BB65-4EB5-9DEF-68874C841E1A}" type="doc">
      <dgm:prSet loTypeId="urn:microsoft.com/office/officeart/2005/8/layout/process1" loCatId="process" qsTypeId="urn:microsoft.com/office/officeart/2005/8/quickstyle/simple1" qsCatId="simple" csTypeId="urn:microsoft.com/office/officeart/2005/8/colors/accent0_1" csCatId="mainScheme" phldr="1"/>
      <dgm:spPr/>
    </dgm:pt>
    <dgm:pt modelId="{A5799353-5698-4E98-9C92-B1BC943A64E2}">
      <dgm:prSet phldrT="[Text]"/>
      <dgm:spPr/>
      <dgm:t>
        <a:bodyPr/>
        <a:lstStyle/>
        <a:p>
          <a:r>
            <a:rPr lang="en-US" dirty="0" smtClean="0"/>
            <a:t>Grantee submits amendment request in GMIS</a:t>
          </a:r>
          <a:endParaRPr lang="en-US" dirty="0"/>
        </a:p>
      </dgm:t>
    </dgm:pt>
    <dgm:pt modelId="{142E0B67-2263-42EF-B97B-4333651B033B}" type="parTrans" cxnId="{E6F93AA4-CE9B-428F-AA69-3B0C7E11FB39}">
      <dgm:prSet/>
      <dgm:spPr/>
      <dgm:t>
        <a:bodyPr/>
        <a:lstStyle/>
        <a:p>
          <a:endParaRPr lang="en-US"/>
        </a:p>
      </dgm:t>
    </dgm:pt>
    <dgm:pt modelId="{419B66EE-9894-41BD-BFAB-3F6AFCB3EB85}" type="sibTrans" cxnId="{E6F93AA4-CE9B-428F-AA69-3B0C7E11FB39}">
      <dgm:prSet/>
      <dgm:spPr/>
      <dgm:t>
        <a:bodyPr/>
        <a:lstStyle/>
        <a:p>
          <a:endParaRPr lang="en-US"/>
        </a:p>
      </dgm:t>
    </dgm:pt>
    <dgm:pt modelId="{BC0208BF-454A-4AC2-8910-DA94B716E853}">
      <dgm:prSet phldrT="[Text]"/>
      <dgm:spPr/>
      <dgm:t>
        <a:bodyPr/>
        <a:lstStyle/>
        <a:p>
          <a:r>
            <a:rPr lang="en-US" dirty="0" smtClean="0"/>
            <a:t>Grantee’s Finance Officer reviews and approved request</a:t>
          </a:r>
          <a:endParaRPr lang="en-US" dirty="0"/>
        </a:p>
      </dgm:t>
    </dgm:pt>
    <dgm:pt modelId="{13DC28EA-29B6-4C2A-AED0-1370C3481D92}" type="parTrans" cxnId="{54FCB1C6-3C97-49A1-9DC8-E0E50645C08D}">
      <dgm:prSet/>
      <dgm:spPr/>
      <dgm:t>
        <a:bodyPr/>
        <a:lstStyle/>
        <a:p>
          <a:endParaRPr lang="en-US"/>
        </a:p>
      </dgm:t>
    </dgm:pt>
    <dgm:pt modelId="{A82ED1F7-7259-44A5-9CB1-415EF57EF39B}" type="sibTrans" cxnId="{54FCB1C6-3C97-49A1-9DC8-E0E50645C08D}">
      <dgm:prSet/>
      <dgm:spPr/>
      <dgm:t>
        <a:bodyPr/>
        <a:lstStyle/>
        <a:p>
          <a:endParaRPr lang="en-US"/>
        </a:p>
      </dgm:t>
    </dgm:pt>
    <dgm:pt modelId="{71733697-6024-441A-9670-70769B60A377}">
      <dgm:prSet phldrT="[Text]"/>
      <dgm:spPr/>
      <dgm:t>
        <a:bodyPr/>
        <a:lstStyle/>
        <a:p>
          <a:r>
            <a:rPr lang="en-US" dirty="0" smtClean="0"/>
            <a:t>Grant Monitor reviews and approved request</a:t>
          </a:r>
          <a:endParaRPr lang="en-US" dirty="0"/>
        </a:p>
      </dgm:t>
    </dgm:pt>
    <dgm:pt modelId="{05EBBE04-89E6-4484-9A77-3CA66994ED97}" type="parTrans" cxnId="{93FBB7D4-C2B2-4C87-B3EE-EFD8C8EB8DFD}">
      <dgm:prSet/>
      <dgm:spPr/>
      <dgm:t>
        <a:bodyPr/>
        <a:lstStyle/>
        <a:p>
          <a:endParaRPr lang="en-US"/>
        </a:p>
      </dgm:t>
    </dgm:pt>
    <dgm:pt modelId="{7C60FDD2-D2D2-473F-925A-0F8CC22E9339}" type="sibTrans" cxnId="{93FBB7D4-C2B2-4C87-B3EE-EFD8C8EB8DFD}">
      <dgm:prSet/>
      <dgm:spPr/>
      <dgm:t>
        <a:bodyPr/>
        <a:lstStyle/>
        <a:p>
          <a:endParaRPr lang="en-US"/>
        </a:p>
      </dgm:t>
    </dgm:pt>
    <dgm:pt modelId="{D360D465-B4CF-4C86-81BC-5CAF69DC0F29}" type="pres">
      <dgm:prSet presAssocID="{4E2C1545-BB65-4EB5-9DEF-68874C841E1A}" presName="Name0" presStyleCnt="0">
        <dgm:presLayoutVars>
          <dgm:dir/>
          <dgm:resizeHandles val="exact"/>
        </dgm:presLayoutVars>
      </dgm:prSet>
      <dgm:spPr/>
    </dgm:pt>
    <dgm:pt modelId="{8353DEF2-13B9-4701-A3DE-530632B2D803}" type="pres">
      <dgm:prSet presAssocID="{A5799353-5698-4E98-9C92-B1BC943A64E2}" presName="node" presStyleLbl="node1" presStyleIdx="0" presStyleCnt="3">
        <dgm:presLayoutVars>
          <dgm:bulletEnabled val="1"/>
        </dgm:presLayoutVars>
      </dgm:prSet>
      <dgm:spPr/>
      <dgm:t>
        <a:bodyPr/>
        <a:lstStyle/>
        <a:p>
          <a:endParaRPr lang="en-US"/>
        </a:p>
      </dgm:t>
    </dgm:pt>
    <dgm:pt modelId="{0D706A96-8F89-4B00-A6D4-446AD2722F47}" type="pres">
      <dgm:prSet presAssocID="{419B66EE-9894-41BD-BFAB-3F6AFCB3EB85}" presName="sibTrans" presStyleLbl="sibTrans2D1" presStyleIdx="0" presStyleCnt="2"/>
      <dgm:spPr/>
      <dgm:t>
        <a:bodyPr/>
        <a:lstStyle/>
        <a:p>
          <a:endParaRPr lang="en-US"/>
        </a:p>
      </dgm:t>
    </dgm:pt>
    <dgm:pt modelId="{E3842F34-04D8-410E-8E00-3900B6EE8B5F}" type="pres">
      <dgm:prSet presAssocID="{419B66EE-9894-41BD-BFAB-3F6AFCB3EB85}" presName="connectorText" presStyleLbl="sibTrans2D1" presStyleIdx="0" presStyleCnt="2"/>
      <dgm:spPr/>
      <dgm:t>
        <a:bodyPr/>
        <a:lstStyle/>
        <a:p>
          <a:endParaRPr lang="en-US"/>
        </a:p>
      </dgm:t>
    </dgm:pt>
    <dgm:pt modelId="{5B4B2015-A18E-40C1-996F-A8A3180ED86F}" type="pres">
      <dgm:prSet presAssocID="{BC0208BF-454A-4AC2-8910-DA94B716E853}" presName="node" presStyleLbl="node1" presStyleIdx="1" presStyleCnt="3">
        <dgm:presLayoutVars>
          <dgm:bulletEnabled val="1"/>
        </dgm:presLayoutVars>
      </dgm:prSet>
      <dgm:spPr/>
      <dgm:t>
        <a:bodyPr/>
        <a:lstStyle/>
        <a:p>
          <a:endParaRPr lang="en-US"/>
        </a:p>
      </dgm:t>
    </dgm:pt>
    <dgm:pt modelId="{E39DE5ED-55C4-42C0-868E-26401849D9E3}" type="pres">
      <dgm:prSet presAssocID="{A82ED1F7-7259-44A5-9CB1-415EF57EF39B}" presName="sibTrans" presStyleLbl="sibTrans2D1" presStyleIdx="1" presStyleCnt="2"/>
      <dgm:spPr/>
      <dgm:t>
        <a:bodyPr/>
        <a:lstStyle/>
        <a:p>
          <a:endParaRPr lang="en-US"/>
        </a:p>
      </dgm:t>
    </dgm:pt>
    <dgm:pt modelId="{32570AA6-6857-43C4-943A-3C8B189B2F27}" type="pres">
      <dgm:prSet presAssocID="{A82ED1F7-7259-44A5-9CB1-415EF57EF39B}" presName="connectorText" presStyleLbl="sibTrans2D1" presStyleIdx="1" presStyleCnt="2"/>
      <dgm:spPr/>
      <dgm:t>
        <a:bodyPr/>
        <a:lstStyle/>
        <a:p>
          <a:endParaRPr lang="en-US"/>
        </a:p>
      </dgm:t>
    </dgm:pt>
    <dgm:pt modelId="{1F372A9C-2133-49FE-B977-150717425934}" type="pres">
      <dgm:prSet presAssocID="{71733697-6024-441A-9670-70769B60A377}" presName="node" presStyleLbl="node1" presStyleIdx="2" presStyleCnt="3">
        <dgm:presLayoutVars>
          <dgm:bulletEnabled val="1"/>
        </dgm:presLayoutVars>
      </dgm:prSet>
      <dgm:spPr/>
      <dgm:t>
        <a:bodyPr/>
        <a:lstStyle/>
        <a:p>
          <a:endParaRPr lang="en-US"/>
        </a:p>
      </dgm:t>
    </dgm:pt>
  </dgm:ptLst>
  <dgm:cxnLst>
    <dgm:cxn modelId="{834C1768-6DA8-4117-9F36-CA56048B7F01}" type="presOf" srcId="{A82ED1F7-7259-44A5-9CB1-415EF57EF39B}" destId="{32570AA6-6857-43C4-943A-3C8B189B2F27}" srcOrd="1" destOrd="0" presId="urn:microsoft.com/office/officeart/2005/8/layout/process1"/>
    <dgm:cxn modelId="{54FCB1C6-3C97-49A1-9DC8-E0E50645C08D}" srcId="{4E2C1545-BB65-4EB5-9DEF-68874C841E1A}" destId="{BC0208BF-454A-4AC2-8910-DA94B716E853}" srcOrd="1" destOrd="0" parTransId="{13DC28EA-29B6-4C2A-AED0-1370C3481D92}" sibTransId="{A82ED1F7-7259-44A5-9CB1-415EF57EF39B}"/>
    <dgm:cxn modelId="{D311C737-0E81-42DF-9BBF-7658C6480A4F}" type="presOf" srcId="{71733697-6024-441A-9670-70769B60A377}" destId="{1F372A9C-2133-49FE-B977-150717425934}" srcOrd="0" destOrd="0" presId="urn:microsoft.com/office/officeart/2005/8/layout/process1"/>
    <dgm:cxn modelId="{7CF58376-BA66-4B44-BB45-DDDEF66AEE97}" type="presOf" srcId="{A5799353-5698-4E98-9C92-B1BC943A64E2}" destId="{8353DEF2-13B9-4701-A3DE-530632B2D803}" srcOrd="0" destOrd="0" presId="urn:microsoft.com/office/officeart/2005/8/layout/process1"/>
    <dgm:cxn modelId="{93FBB7D4-C2B2-4C87-B3EE-EFD8C8EB8DFD}" srcId="{4E2C1545-BB65-4EB5-9DEF-68874C841E1A}" destId="{71733697-6024-441A-9670-70769B60A377}" srcOrd="2" destOrd="0" parTransId="{05EBBE04-89E6-4484-9A77-3CA66994ED97}" sibTransId="{7C60FDD2-D2D2-473F-925A-0F8CC22E9339}"/>
    <dgm:cxn modelId="{E6F93AA4-CE9B-428F-AA69-3B0C7E11FB39}" srcId="{4E2C1545-BB65-4EB5-9DEF-68874C841E1A}" destId="{A5799353-5698-4E98-9C92-B1BC943A64E2}" srcOrd="0" destOrd="0" parTransId="{142E0B67-2263-42EF-B97B-4333651B033B}" sibTransId="{419B66EE-9894-41BD-BFAB-3F6AFCB3EB85}"/>
    <dgm:cxn modelId="{40D25E8D-ADE6-4B23-A752-7749228BA831}" type="presOf" srcId="{419B66EE-9894-41BD-BFAB-3F6AFCB3EB85}" destId="{0D706A96-8F89-4B00-A6D4-446AD2722F47}" srcOrd="0" destOrd="0" presId="urn:microsoft.com/office/officeart/2005/8/layout/process1"/>
    <dgm:cxn modelId="{3FA2D000-1B73-47CC-B7CD-3CD98E2F733B}" type="presOf" srcId="{4E2C1545-BB65-4EB5-9DEF-68874C841E1A}" destId="{D360D465-B4CF-4C86-81BC-5CAF69DC0F29}" srcOrd="0" destOrd="0" presId="urn:microsoft.com/office/officeart/2005/8/layout/process1"/>
    <dgm:cxn modelId="{881D5D20-8214-425F-86B8-4098EB195EFC}" type="presOf" srcId="{BC0208BF-454A-4AC2-8910-DA94B716E853}" destId="{5B4B2015-A18E-40C1-996F-A8A3180ED86F}" srcOrd="0" destOrd="0" presId="urn:microsoft.com/office/officeart/2005/8/layout/process1"/>
    <dgm:cxn modelId="{FF4F412A-6E6F-44EC-8912-130684FA31AD}" type="presOf" srcId="{419B66EE-9894-41BD-BFAB-3F6AFCB3EB85}" destId="{E3842F34-04D8-410E-8E00-3900B6EE8B5F}" srcOrd="1" destOrd="0" presId="urn:microsoft.com/office/officeart/2005/8/layout/process1"/>
    <dgm:cxn modelId="{A073EBAB-0762-4C77-B959-51473942DED1}" type="presOf" srcId="{A82ED1F7-7259-44A5-9CB1-415EF57EF39B}" destId="{E39DE5ED-55C4-42C0-868E-26401849D9E3}" srcOrd="0" destOrd="0" presId="urn:microsoft.com/office/officeart/2005/8/layout/process1"/>
    <dgm:cxn modelId="{140EC69B-4A12-4FEC-A6AB-6D3E071D7A5E}" type="presParOf" srcId="{D360D465-B4CF-4C86-81BC-5CAF69DC0F29}" destId="{8353DEF2-13B9-4701-A3DE-530632B2D803}" srcOrd="0" destOrd="0" presId="urn:microsoft.com/office/officeart/2005/8/layout/process1"/>
    <dgm:cxn modelId="{22355C5A-64DC-4F50-AFBF-050F4EB2C413}" type="presParOf" srcId="{D360D465-B4CF-4C86-81BC-5CAF69DC0F29}" destId="{0D706A96-8F89-4B00-A6D4-446AD2722F47}" srcOrd="1" destOrd="0" presId="urn:microsoft.com/office/officeart/2005/8/layout/process1"/>
    <dgm:cxn modelId="{C17E21B1-CFB2-4E1A-8052-6AB927187BE9}" type="presParOf" srcId="{0D706A96-8F89-4B00-A6D4-446AD2722F47}" destId="{E3842F34-04D8-410E-8E00-3900B6EE8B5F}" srcOrd="0" destOrd="0" presId="urn:microsoft.com/office/officeart/2005/8/layout/process1"/>
    <dgm:cxn modelId="{04649724-AC1B-4495-8C44-4177FF64A199}" type="presParOf" srcId="{D360D465-B4CF-4C86-81BC-5CAF69DC0F29}" destId="{5B4B2015-A18E-40C1-996F-A8A3180ED86F}" srcOrd="2" destOrd="0" presId="urn:microsoft.com/office/officeart/2005/8/layout/process1"/>
    <dgm:cxn modelId="{75FBE218-041C-451E-9BEF-1FB48D99261A}" type="presParOf" srcId="{D360D465-B4CF-4C86-81BC-5CAF69DC0F29}" destId="{E39DE5ED-55C4-42C0-868E-26401849D9E3}" srcOrd="3" destOrd="0" presId="urn:microsoft.com/office/officeart/2005/8/layout/process1"/>
    <dgm:cxn modelId="{36840320-EB47-47E3-B920-159C6B893680}" type="presParOf" srcId="{E39DE5ED-55C4-42C0-868E-26401849D9E3}" destId="{32570AA6-6857-43C4-943A-3C8B189B2F27}" srcOrd="0" destOrd="0" presId="urn:microsoft.com/office/officeart/2005/8/layout/process1"/>
    <dgm:cxn modelId="{C4CEE588-615F-4E4A-AD7A-952DF4584FCC}" type="presParOf" srcId="{D360D465-B4CF-4C86-81BC-5CAF69DC0F29}" destId="{1F372A9C-2133-49FE-B977-15071742593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2C1545-BB65-4EB5-9DEF-68874C841E1A}" type="doc">
      <dgm:prSet loTypeId="urn:microsoft.com/office/officeart/2005/8/layout/process1" loCatId="process" qsTypeId="urn:microsoft.com/office/officeart/2005/8/quickstyle/simple1" qsCatId="simple" csTypeId="urn:microsoft.com/office/officeart/2005/8/colors/accent0_1" csCatId="mainScheme" phldr="1"/>
      <dgm:spPr/>
    </dgm:pt>
    <dgm:pt modelId="{A5799353-5698-4E98-9C92-B1BC943A64E2}">
      <dgm:prSet phldrT="[Text]"/>
      <dgm:spPr/>
      <dgm:t>
        <a:bodyPr/>
        <a:lstStyle/>
        <a:p>
          <a:r>
            <a:rPr lang="en-US" dirty="0" smtClean="0"/>
            <a:t>Grants Management Unit reviews and approves request </a:t>
          </a:r>
          <a:endParaRPr lang="en-US" dirty="0"/>
        </a:p>
      </dgm:t>
    </dgm:pt>
    <dgm:pt modelId="{142E0B67-2263-42EF-B97B-4333651B033B}" type="parTrans" cxnId="{E6F93AA4-CE9B-428F-AA69-3B0C7E11FB39}">
      <dgm:prSet/>
      <dgm:spPr/>
      <dgm:t>
        <a:bodyPr/>
        <a:lstStyle/>
        <a:p>
          <a:endParaRPr lang="en-US"/>
        </a:p>
      </dgm:t>
    </dgm:pt>
    <dgm:pt modelId="{419B66EE-9894-41BD-BFAB-3F6AFCB3EB85}" type="sibTrans" cxnId="{E6F93AA4-CE9B-428F-AA69-3B0C7E11FB39}">
      <dgm:prSet/>
      <dgm:spPr/>
      <dgm:t>
        <a:bodyPr/>
        <a:lstStyle/>
        <a:p>
          <a:endParaRPr lang="en-US"/>
        </a:p>
      </dgm:t>
    </dgm:pt>
    <dgm:pt modelId="{BC0208BF-454A-4AC2-8910-DA94B716E853}">
      <dgm:prSet phldrT="[Text]"/>
      <dgm:spPr/>
      <dgm:t>
        <a:bodyPr/>
        <a:lstStyle/>
        <a:p>
          <a:r>
            <a:rPr lang="en-US" dirty="0" smtClean="0"/>
            <a:t>GMIS is updated to reflect the approved budget </a:t>
          </a:r>
          <a:endParaRPr lang="en-US" dirty="0"/>
        </a:p>
      </dgm:t>
    </dgm:pt>
    <dgm:pt modelId="{13DC28EA-29B6-4C2A-AED0-1370C3481D92}" type="parTrans" cxnId="{54FCB1C6-3C97-49A1-9DC8-E0E50645C08D}">
      <dgm:prSet/>
      <dgm:spPr/>
      <dgm:t>
        <a:bodyPr/>
        <a:lstStyle/>
        <a:p>
          <a:endParaRPr lang="en-US"/>
        </a:p>
      </dgm:t>
    </dgm:pt>
    <dgm:pt modelId="{A82ED1F7-7259-44A5-9CB1-415EF57EF39B}" type="sibTrans" cxnId="{54FCB1C6-3C97-49A1-9DC8-E0E50645C08D}">
      <dgm:prSet/>
      <dgm:spPr/>
      <dgm:t>
        <a:bodyPr/>
        <a:lstStyle/>
        <a:p>
          <a:endParaRPr lang="en-US"/>
        </a:p>
      </dgm:t>
    </dgm:pt>
    <dgm:pt modelId="{71733697-6024-441A-9670-70769B60A377}">
      <dgm:prSet phldrT="[Text]"/>
      <dgm:spPr/>
      <dgm:t>
        <a:bodyPr/>
        <a:lstStyle/>
        <a:p>
          <a:r>
            <a:rPr lang="en-US" dirty="0" smtClean="0"/>
            <a:t>Grantee may make purchases as listed in the approved revised budget</a:t>
          </a:r>
          <a:endParaRPr lang="en-US" dirty="0"/>
        </a:p>
      </dgm:t>
    </dgm:pt>
    <dgm:pt modelId="{7C60FDD2-D2D2-473F-925A-0F8CC22E9339}" type="sibTrans" cxnId="{93FBB7D4-C2B2-4C87-B3EE-EFD8C8EB8DFD}">
      <dgm:prSet/>
      <dgm:spPr/>
      <dgm:t>
        <a:bodyPr/>
        <a:lstStyle/>
        <a:p>
          <a:endParaRPr lang="en-US"/>
        </a:p>
      </dgm:t>
    </dgm:pt>
    <dgm:pt modelId="{05EBBE04-89E6-4484-9A77-3CA66994ED97}" type="parTrans" cxnId="{93FBB7D4-C2B2-4C87-B3EE-EFD8C8EB8DFD}">
      <dgm:prSet/>
      <dgm:spPr/>
      <dgm:t>
        <a:bodyPr/>
        <a:lstStyle/>
        <a:p>
          <a:endParaRPr lang="en-US"/>
        </a:p>
      </dgm:t>
    </dgm:pt>
    <dgm:pt modelId="{D360D465-B4CF-4C86-81BC-5CAF69DC0F29}" type="pres">
      <dgm:prSet presAssocID="{4E2C1545-BB65-4EB5-9DEF-68874C841E1A}" presName="Name0" presStyleCnt="0">
        <dgm:presLayoutVars>
          <dgm:dir/>
          <dgm:resizeHandles val="exact"/>
        </dgm:presLayoutVars>
      </dgm:prSet>
      <dgm:spPr/>
    </dgm:pt>
    <dgm:pt modelId="{8353DEF2-13B9-4701-A3DE-530632B2D803}" type="pres">
      <dgm:prSet presAssocID="{A5799353-5698-4E98-9C92-B1BC943A64E2}" presName="node" presStyleLbl="node1" presStyleIdx="0" presStyleCnt="3" custScaleY="82645" custLinFactY="27985" custLinFactNeighborX="1134" custLinFactNeighborY="100000">
        <dgm:presLayoutVars>
          <dgm:bulletEnabled val="1"/>
        </dgm:presLayoutVars>
      </dgm:prSet>
      <dgm:spPr/>
      <dgm:t>
        <a:bodyPr/>
        <a:lstStyle/>
        <a:p>
          <a:endParaRPr lang="en-US"/>
        </a:p>
      </dgm:t>
    </dgm:pt>
    <dgm:pt modelId="{0D706A96-8F89-4B00-A6D4-446AD2722F47}" type="pres">
      <dgm:prSet presAssocID="{419B66EE-9894-41BD-BFAB-3F6AFCB3EB85}" presName="sibTrans" presStyleLbl="sibTrans2D1" presStyleIdx="0" presStyleCnt="2"/>
      <dgm:spPr/>
      <dgm:t>
        <a:bodyPr/>
        <a:lstStyle/>
        <a:p>
          <a:endParaRPr lang="en-US"/>
        </a:p>
      </dgm:t>
    </dgm:pt>
    <dgm:pt modelId="{E3842F34-04D8-410E-8E00-3900B6EE8B5F}" type="pres">
      <dgm:prSet presAssocID="{419B66EE-9894-41BD-BFAB-3F6AFCB3EB85}" presName="connectorText" presStyleLbl="sibTrans2D1" presStyleIdx="0" presStyleCnt="2"/>
      <dgm:spPr/>
      <dgm:t>
        <a:bodyPr/>
        <a:lstStyle/>
        <a:p>
          <a:endParaRPr lang="en-US"/>
        </a:p>
      </dgm:t>
    </dgm:pt>
    <dgm:pt modelId="{5B4B2015-A18E-40C1-996F-A8A3180ED86F}" type="pres">
      <dgm:prSet presAssocID="{BC0208BF-454A-4AC2-8910-DA94B716E853}" presName="node" presStyleLbl="node1" presStyleIdx="1" presStyleCnt="3" custScaleY="82645" custLinFactY="27985" custLinFactNeighborY="100000">
        <dgm:presLayoutVars>
          <dgm:bulletEnabled val="1"/>
        </dgm:presLayoutVars>
      </dgm:prSet>
      <dgm:spPr/>
      <dgm:t>
        <a:bodyPr/>
        <a:lstStyle/>
        <a:p>
          <a:endParaRPr lang="en-US"/>
        </a:p>
      </dgm:t>
    </dgm:pt>
    <dgm:pt modelId="{E39DE5ED-55C4-42C0-868E-26401849D9E3}" type="pres">
      <dgm:prSet presAssocID="{A82ED1F7-7259-44A5-9CB1-415EF57EF39B}" presName="sibTrans" presStyleLbl="sibTrans2D1" presStyleIdx="1" presStyleCnt="2"/>
      <dgm:spPr/>
      <dgm:t>
        <a:bodyPr/>
        <a:lstStyle/>
        <a:p>
          <a:endParaRPr lang="en-US"/>
        </a:p>
      </dgm:t>
    </dgm:pt>
    <dgm:pt modelId="{32570AA6-6857-43C4-943A-3C8B189B2F27}" type="pres">
      <dgm:prSet presAssocID="{A82ED1F7-7259-44A5-9CB1-415EF57EF39B}" presName="connectorText" presStyleLbl="sibTrans2D1" presStyleIdx="1" presStyleCnt="2"/>
      <dgm:spPr/>
      <dgm:t>
        <a:bodyPr/>
        <a:lstStyle/>
        <a:p>
          <a:endParaRPr lang="en-US"/>
        </a:p>
      </dgm:t>
    </dgm:pt>
    <dgm:pt modelId="{1F372A9C-2133-49FE-B977-150717425934}" type="pres">
      <dgm:prSet presAssocID="{71733697-6024-441A-9670-70769B60A377}" presName="node" presStyleLbl="node1" presStyleIdx="2" presStyleCnt="3" custScaleY="82645" custLinFactY="27985" custLinFactNeighborY="100000">
        <dgm:presLayoutVars>
          <dgm:bulletEnabled val="1"/>
        </dgm:presLayoutVars>
      </dgm:prSet>
      <dgm:spPr/>
      <dgm:t>
        <a:bodyPr/>
        <a:lstStyle/>
        <a:p>
          <a:endParaRPr lang="en-US"/>
        </a:p>
      </dgm:t>
    </dgm:pt>
  </dgm:ptLst>
  <dgm:cxnLst>
    <dgm:cxn modelId="{834C1768-6DA8-4117-9F36-CA56048B7F01}" type="presOf" srcId="{A82ED1F7-7259-44A5-9CB1-415EF57EF39B}" destId="{32570AA6-6857-43C4-943A-3C8B189B2F27}" srcOrd="1" destOrd="0" presId="urn:microsoft.com/office/officeart/2005/8/layout/process1"/>
    <dgm:cxn modelId="{54FCB1C6-3C97-49A1-9DC8-E0E50645C08D}" srcId="{4E2C1545-BB65-4EB5-9DEF-68874C841E1A}" destId="{BC0208BF-454A-4AC2-8910-DA94B716E853}" srcOrd="1" destOrd="0" parTransId="{13DC28EA-29B6-4C2A-AED0-1370C3481D92}" sibTransId="{A82ED1F7-7259-44A5-9CB1-415EF57EF39B}"/>
    <dgm:cxn modelId="{D311C737-0E81-42DF-9BBF-7658C6480A4F}" type="presOf" srcId="{71733697-6024-441A-9670-70769B60A377}" destId="{1F372A9C-2133-49FE-B977-150717425934}" srcOrd="0" destOrd="0" presId="urn:microsoft.com/office/officeart/2005/8/layout/process1"/>
    <dgm:cxn modelId="{7CF58376-BA66-4B44-BB45-DDDEF66AEE97}" type="presOf" srcId="{A5799353-5698-4E98-9C92-B1BC943A64E2}" destId="{8353DEF2-13B9-4701-A3DE-530632B2D803}" srcOrd="0" destOrd="0" presId="urn:microsoft.com/office/officeart/2005/8/layout/process1"/>
    <dgm:cxn modelId="{93FBB7D4-C2B2-4C87-B3EE-EFD8C8EB8DFD}" srcId="{4E2C1545-BB65-4EB5-9DEF-68874C841E1A}" destId="{71733697-6024-441A-9670-70769B60A377}" srcOrd="2" destOrd="0" parTransId="{05EBBE04-89E6-4484-9A77-3CA66994ED97}" sibTransId="{7C60FDD2-D2D2-473F-925A-0F8CC22E9339}"/>
    <dgm:cxn modelId="{E6F93AA4-CE9B-428F-AA69-3B0C7E11FB39}" srcId="{4E2C1545-BB65-4EB5-9DEF-68874C841E1A}" destId="{A5799353-5698-4E98-9C92-B1BC943A64E2}" srcOrd="0" destOrd="0" parTransId="{142E0B67-2263-42EF-B97B-4333651B033B}" sibTransId="{419B66EE-9894-41BD-BFAB-3F6AFCB3EB85}"/>
    <dgm:cxn modelId="{40D25E8D-ADE6-4B23-A752-7749228BA831}" type="presOf" srcId="{419B66EE-9894-41BD-BFAB-3F6AFCB3EB85}" destId="{0D706A96-8F89-4B00-A6D4-446AD2722F47}" srcOrd="0" destOrd="0" presId="urn:microsoft.com/office/officeart/2005/8/layout/process1"/>
    <dgm:cxn modelId="{3FA2D000-1B73-47CC-B7CD-3CD98E2F733B}" type="presOf" srcId="{4E2C1545-BB65-4EB5-9DEF-68874C841E1A}" destId="{D360D465-B4CF-4C86-81BC-5CAF69DC0F29}" srcOrd="0" destOrd="0" presId="urn:microsoft.com/office/officeart/2005/8/layout/process1"/>
    <dgm:cxn modelId="{881D5D20-8214-425F-86B8-4098EB195EFC}" type="presOf" srcId="{BC0208BF-454A-4AC2-8910-DA94B716E853}" destId="{5B4B2015-A18E-40C1-996F-A8A3180ED86F}" srcOrd="0" destOrd="0" presId="urn:microsoft.com/office/officeart/2005/8/layout/process1"/>
    <dgm:cxn modelId="{FF4F412A-6E6F-44EC-8912-130684FA31AD}" type="presOf" srcId="{419B66EE-9894-41BD-BFAB-3F6AFCB3EB85}" destId="{E3842F34-04D8-410E-8E00-3900B6EE8B5F}" srcOrd="1" destOrd="0" presId="urn:microsoft.com/office/officeart/2005/8/layout/process1"/>
    <dgm:cxn modelId="{A073EBAB-0762-4C77-B959-51473942DED1}" type="presOf" srcId="{A82ED1F7-7259-44A5-9CB1-415EF57EF39B}" destId="{E39DE5ED-55C4-42C0-868E-26401849D9E3}" srcOrd="0" destOrd="0" presId="urn:microsoft.com/office/officeart/2005/8/layout/process1"/>
    <dgm:cxn modelId="{140EC69B-4A12-4FEC-A6AB-6D3E071D7A5E}" type="presParOf" srcId="{D360D465-B4CF-4C86-81BC-5CAF69DC0F29}" destId="{8353DEF2-13B9-4701-A3DE-530632B2D803}" srcOrd="0" destOrd="0" presId="urn:microsoft.com/office/officeart/2005/8/layout/process1"/>
    <dgm:cxn modelId="{22355C5A-64DC-4F50-AFBF-050F4EB2C413}" type="presParOf" srcId="{D360D465-B4CF-4C86-81BC-5CAF69DC0F29}" destId="{0D706A96-8F89-4B00-A6D4-446AD2722F47}" srcOrd="1" destOrd="0" presId="urn:microsoft.com/office/officeart/2005/8/layout/process1"/>
    <dgm:cxn modelId="{C17E21B1-CFB2-4E1A-8052-6AB927187BE9}" type="presParOf" srcId="{0D706A96-8F89-4B00-A6D4-446AD2722F47}" destId="{E3842F34-04D8-410E-8E00-3900B6EE8B5F}" srcOrd="0" destOrd="0" presId="urn:microsoft.com/office/officeart/2005/8/layout/process1"/>
    <dgm:cxn modelId="{04649724-AC1B-4495-8C44-4177FF64A199}" type="presParOf" srcId="{D360D465-B4CF-4C86-81BC-5CAF69DC0F29}" destId="{5B4B2015-A18E-40C1-996F-A8A3180ED86F}" srcOrd="2" destOrd="0" presId="urn:microsoft.com/office/officeart/2005/8/layout/process1"/>
    <dgm:cxn modelId="{75FBE218-041C-451E-9BEF-1FB48D99261A}" type="presParOf" srcId="{D360D465-B4CF-4C86-81BC-5CAF69DC0F29}" destId="{E39DE5ED-55C4-42C0-868E-26401849D9E3}" srcOrd="3" destOrd="0" presId="urn:microsoft.com/office/officeart/2005/8/layout/process1"/>
    <dgm:cxn modelId="{36840320-EB47-47E3-B920-159C6B893680}" type="presParOf" srcId="{E39DE5ED-55C4-42C0-868E-26401849D9E3}" destId="{32570AA6-6857-43C4-943A-3C8B189B2F27}" srcOrd="0" destOrd="0" presId="urn:microsoft.com/office/officeart/2005/8/layout/process1"/>
    <dgm:cxn modelId="{C4CEE588-615F-4E4A-AD7A-952DF4584FCC}" type="presParOf" srcId="{D360D465-B4CF-4C86-81BC-5CAF69DC0F29}" destId="{1F372A9C-2133-49FE-B977-15071742593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5F984-6608-4298-8996-4E9A955FA845}">
      <dsp:nvSpPr>
        <dsp:cNvPr id="0" name=""/>
        <dsp:cNvSpPr/>
      </dsp:nvSpPr>
      <dsp:spPr>
        <a:xfrm>
          <a:off x="1104350" y="635450"/>
          <a:ext cx="4347430" cy="4347430"/>
        </a:xfrm>
        <a:prstGeom prst="circularArrow">
          <a:avLst>
            <a:gd name="adj1" fmla="val 5544"/>
            <a:gd name="adj2" fmla="val 330680"/>
            <a:gd name="adj3" fmla="val 13804749"/>
            <a:gd name="adj4" fmla="val 1736844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85115-9B6A-4CED-AAD7-53541650C347}">
      <dsp:nvSpPr>
        <dsp:cNvPr id="0" name=""/>
        <dsp:cNvSpPr/>
      </dsp:nvSpPr>
      <dsp:spPr>
        <a:xfrm>
          <a:off x="2272877" y="661257"/>
          <a:ext cx="2010376" cy="1005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panose="020B0606020202030204" pitchFamily="34" charset="0"/>
            </a:rPr>
            <a:t>1. Application Review and Approval</a:t>
          </a:r>
          <a:endParaRPr lang="en-US" sz="1900" kern="1200" dirty="0">
            <a:latin typeface="Arial Narrow" panose="020B0606020202030204" pitchFamily="34" charset="0"/>
          </a:endParaRPr>
        </a:p>
      </dsp:txBody>
      <dsp:txXfrm>
        <a:off x="2321946" y="710326"/>
        <a:ext cx="1912238" cy="907050"/>
      </dsp:txXfrm>
    </dsp:sp>
    <dsp:sp modelId="{8AA58EC6-F1D2-4CEF-BC89-94F876A71C66}">
      <dsp:nvSpPr>
        <dsp:cNvPr id="0" name=""/>
        <dsp:cNvSpPr/>
      </dsp:nvSpPr>
      <dsp:spPr>
        <a:xfrm>
          <a:off x="4246811" y="1977119"/>
          <a:ext cx="2010376" cy="1005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panose="020B0606020202030204" pitchFamily="34" charset="0"/>
            </a:rPr>
            <a:t>2. DCJS CJSB Approval</a:t>
          </a:r>
          <a:endParaRPr lang="en-US" sz="1900" kern="1200" dirty="0">
            <a:latin typeface="Arial Narrow" panose="020B0606020202030204" pitchFamily="34" charset="0"/>
          </a:endParaRPr>
        </a:p>
      </dsp:txBody>
      <dsp:txXfrm>
        <a:off x="4295880" y="2026188"/>
        <a:ext cx="1912238" cy="907050"/>
      </dsp:txXfrm>
    </dsp:sp>
    <dsp:sp modelId="{9D11658B-09B3-44E8-8849-FC1A9A6BC1C0}">
      <dsp:nvSpPr>
        <dsp:cNvPr id="0" name=""/>
        <dsp:cNvSpPr/>
      </dsp:nvSpPr>
      <dsp:spPr>
        <a:xfrm>
          <a:off x="3476829" y="3356773"/>
          <a:ext cx="2010376" cy="1005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panose="020B0606020202030204" pitchFamily="34" charset="0"/>
            </a:rPr>
            <a:t>3. Issuing and Acceptance of Awards</a:t>
          </a:r>
          <a:endParaRPr lang="en-US" sz="1900" kern="1200" dirty="0">
            <a:latin typeface="Arial Narrow" panose="020B0606020202030204" pitchFamily="34" charset="0"/>
          </a:endParaRPr>
        </a:p>
      </dsp:txBody>
      <dsp:txXfrm>
        <a:off x="3525898" y="3405842"/>
        <a:ext cx="1912238" cy="907050"/>
      </dsp:txXfrm>
    </dsp:sp>
    <dsp:sp modelId="{2350BE9D-4EC2-43BB-BAFB-C05C6C7BDA85}">
      <dsp:nvSpPr>
        <dsp:cNvPr id="0" name=""/>
        <dsp:cNvSpPr/>
      </dsp:nvSpPr>
      <dsp:spPr>
        <a:xfrm>
          <a:off x="497343" y="1967556"/>
          <a:ext cx="2010376" cy="1005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panose="020B0606020202030204" pitchFamily="34" charset="0"/>
            </a:rPr>
            <a:t>5.  Closeout of </a:t>
          </a:r>
          <a:r>
            <a:rPr lang="en-US" sz="1900" kern="1200" dirty="0" err="1" smtClean="0">
              <a:latin typeface="Arial Narrow" panose="020B0606020202030204" pitchFamily="34" charset="0"/>
            </a:rPr>
            <a:t>Subawards</a:t>
          </a:r>
          <a:endParaRPr lang="en-US" sz="1900" kern="1200" dirty="0">
            <a:latin typeface="Arial Narrow" panose="020B0606020202030204" pitchFamily="34" charset="0"/>
          </a:endParaRPr>
        </a:p>
      </dsp:txBody>
      <dsp:txXfrm>
        <a:off x="546412" y="2016625"/>
        <a:ext cx="1912238" cy="907050"/>
      </dsp:txXfrm>
    </dsp:sp>
    <dsp:sp modelId="{A3B8B922-9158-4FA5-A156-C8FD9A5BDF44}">
      <dsp:nvSpPr>
        <dsp:cNvPr id="0" name=""/>
        <dsp:cNvSpPr/>
      </dsp:nvSpPr>
      <dsp:spPr>
        <a:xfrm>
          <a:off x="1134178" y="3356773"/>
          <a:ext cx="2010376" cy="1005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panose="020B0606020202030204" pitchFamily="34" charset="0"/>
            </a:rPr>
            <a:t>4.  Programmatic and Financial Management of </a:t>
          </a:r>
          <a:r>
            <a:rPr lang="en-US" sz="1900" kern="1200" dirty="0" err="1" smtClean="0">
              <a:latin typeface="Arial Narrow" panose="020B0606020202030204" pitchFamily="34" charset="0"/>
            </a:rPr>
            <a:t>Subawards</a:t>
          </a:r>
          <a:endParaRPr lang="en-US" sz="1900" kern="1200" dirty="0">
            <a:latin typeface="Arial Narrow" panose="020B0606020202030204" pitchFamily="34" charset="0"/>
          </a:endParaRPr>
        </a:p>
      </dsp:txBody>
      <dsp:txXfrm>
        <a:off x="1183247" y="3405842"/>
        <a:ext cx="1912238" cy="907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123C7-A80F-48FD-81E2-9A0ED3661C16}">
      <dsp:nvSpPr>
        <dsp:cNvPr id="0" name=""/>
        <dsp:cNvSpPr/>
      </dsp:nvSpPr>
      <dsp:spPr>
        <a:xfrm>
          <a:off x="0" y="214949"/>
          <a:ext cx="7886700" cy="737100"/>
        </a:xfrm>
        <a:prstGeom prst="rect">
          <a:avLst/>
        </a:prstGeom>
        <a:solidFill>
          <a:schemeClr val="accent4">
            <a:lumMod val="60000"/>
            <a:lumOff val="4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49936" rIns="612096"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Grant Type=Federal Funding</a:t>
          </a:r>
          <a:endParaRPr lang="en-US" sz="900" kern="1200" dirty="0"/>
        </a:p>
        <a:p>
          <a:pPr marL="57150" lvl="1" indent="-57150" algn="l" defTabSz="400050">
            <a:lnSpc>
              <a:spcPct val="90000"/>
            </a:lnSpc>
            <a:spcBef>
              <a:spcPct val="0"/>
            </a:spcBef>
            <a:spcAft>
              <a:spcPct val="15000"/>
            </a:spcAft>
            <a:buChar char="••"/>
          </a:pPr>
          <a:r>
            <a:rPr lang="en-US" sz="900" kern="1200" dirty="0" smtClean="0"/>
            <a:t>Intent=Provides funding for direct services for victims of crime</a:t>
          </a:r>
          <a:endParaRPr lang="en-US" sz="900" kern="1200" dirty="0"/>
        </a:p>
        <a:p>
          <a:pPr marL="57150" lvl="1" indent="-57150" algn="l" defTabSz="400050">
            <a:lnSpc>
              <a:spcPct val="90000"/>
            </a:lnSpc>
            <a:spcBef>
              <a:spcPct val="0"/>
            </a:spcBef>
            <a:spcAft>
              <a:spcPct val="15000"/>
            </a:spcAft>
            <a:buChar char="••"/>
          </a:pPr>
          <a:r>
            <a:rPr lang="en-US" sz="900" kern="1200" dirty="0" smtClean="0"/>
            <a:t>Match=Required</a:t>
          </a:r>
          <a:endParaRPr lang="en-US" sz="900" kern="1200" dirty="0"/>
        </a:p>
      </dsp:txBody>
      <dsp:txXfrm>
        <a:off x="0" y="214949"/>
        <a:ext cx="7886700" cy="737100"/>
      </dsp:txXfrm>
    </dsp:sp>
    <dsp:sp modelId="{3A7779BD-16F4-4A7E-8B68-B85772BC9C71}">
      <dsp:nvSpPr>
        <dsp:cNvPr id="0" name=""/>
        <dsp:cNvSpPr/>
      </dsp:nvSpPr>
      <dsp:spPr>
        <a:xfrm>
          <a:off x="394335" y="37829"/>
          <a:ext cx="552069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88950">
            <a:lnSpc>
              <a:spcPct val="90000"/>
            </a:lnSpc>
            <a:spcBef>
              <a:spcPct val="0"/>
            </a:spcBef>
            <a:spcAft>
              <a:spcPct val="35000"/>
            </a:spcAft>
          </a:pPr>
          <a:r>
            <a:rPr lang="en-US" sz="1100" b="1" kern="1200" dirty="0" smtClean="0"/>
            <a:t>VOCA (VSGP, V/W, Child Treatment, CASA, CACs, School-based, Hospital-based violence intervention)</a:t>
          </a:r>
          <a:endParaRPr lang="en-US" sz="1100" b="1" kern="1200" dirty="0"/>
        </a:p>
      </dsp:txBody>
      <dsp:txXfrm>
        <a:off x="411628" y="55122"/>
        <a:ext cx="5486104" cy="319654"/>
      </dsp:txXfrm>
    </dsp:sp>
    <dsp:sp modelId="{38823324-7E7A-466C-8E69-9564EAF48579}">
      <dsp:nvSpPr>
        <dsp:cNvPr id="0" name=""/>
        <dsp:cNvSpPr/>
      </dsp:nvSpPr>
      <dsp:spPr>
        <a:xfrm>
          <a:off x="0" y="1193969"/>
          <a:ext cx="7886700" cy="737100"/>
        </a:xfrm>
        <a:prstGeom prst="rect">
          <a:avLst/>
        </a:prstGeom>
        <a:solidFill>
          <a:schemeClr val="accent1">
            <a:lumMod val="40000"/>
            <a:lumOff val="60000"/>
            <a:alpha val="9000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49936" rIns="612096"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Grant Type=Federal Funding, Office on Violence Against Women (OVW)</a:t>
          </a:r>
          <a:endParaRPr lang="en-US" sz="900" kern="1200" dirty="0"/>
        </a:p>
        <a:p>
          <a:pPr marL="57150" lvl="1" indent="-57150" algn="l" defTabSz="400050">
            <a:lnSpc>
              <a:spcPct val="90000"/>
            </a:lnSpc>
            <a:spcBef>
              <a:spcPct val="0"/>
            </a:spcBef>
            <a:spcAft>
              <a:spcPct val="15000"/>
            </a:spcAft>
            <a:buChar char="••"/>
          </a:pPr>
          <a:r>
            <a:rPr lang="en-US" sz="900" kern="1200" dirty="0" smtClean="0"/>
            <a:t>Intent=Assists projects that develop and strengthen effective responses to sexual assault, domestic violence, dating violence, and stalking</a:t>
          </a:r>
          <a:endParaRPr lang="en-US" sz="900" kern="1200" dirty="0"/>
        </a:p>
        <a:p>
          <a:pPr marL="114300" lvl="2" indent="-57150" algn="l" defTabSz="400050">
            <a:lnSpc>
              <a:spcPct val="90000"/>
            </a:lnSpc>
            <a:spcBef>
              <a:spcPct val="0"/>
            </a:spcBef>
            <a:spcAft>
              <a:spcPct val="15000"/>
            </a:spcAft>
            <a:buChar char="••"/>
          </a:pPr>
          <a:r>
            <a:rPr lang="en-US" sz="900" kern="1200" dirty="0" smtClean="0"/>
            <a:t>Match=Required</a:t>
          </a:r>
          <a:endParaRPr lang="en-US" sz="900" kern="1200" dirty="0"/>
        </a:p>
      </dsp:txBody>
      <dsp:txXfrm>
        <a:off x="0" y="1193969"/>
        <a:ext cx="7886700" cy="737100"/>
      </dsp:txXfrm>
    </dsp:sp>
    <dsp:sp modelId="{D3B8186C-2B78-461C-B891-DE79C1C7B37D}">
      <dsp:nvSpPr>
        <dsp:cNvPr id="0" name=""/>
        <dsp:cNvSpPr/>
      </dsp:nvSpPr>
      <dsp:spPr>
        <a:xfrm>
          <a:off x="394335" y="1016849"/>
          <a:ext cx="552069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88950">
            <a:lnSpc>
              <a:spcPct val="90000"/>
            </a:lnSpc>
            <a:spcBef>
              <a:spcPct val="0"/>
            </a:spcBef>
            <a:spcAft>
              <a:spcPct val="35000"/>
            </a:spcAft>
          </a:pPr>
          <a:r>
            <a:rPr lang="en-US" sz="1100" b="1" kern="1200" dirty="0" smtClean="0"/>
            <a:t>VAWA-VSTOP</a:t>
          </a:r>
          <a:endParaRPr lang="en-US" sz="1100" b="1" kern="1200" dirty="0"/>
        </a:p>
      </dsp:txBody>
      <dsp:txXfrm>
        <a:off x="411628" y="1034142"/>
        <a:ext cx="5486104" cy="319654"/>
      </dsp:txXfrm>
    </dsp:sp>
    <dsp:sp modelId="{2C0B1CCC-BA32-4EDC-B177-5CA552EC15EE}">
      <dsp:nvSpPr>
        <dsp:cNvPr id="0" name=""/>
        <dsp:cNvSpPr/>
      </dsp:nvSpPr>
      <dsp:spPr>
        <a:xfrm>
          <a:off x="0" y="2172989"/>
          <a:ext cx="7886700" cy="737100"/>
        </a:xfrm>
        <a:prstGeom prst="rect">
          <a:avLst/>
        </a:prstGeom>
        <a:solidFill>
          <a:srgbClr val="92D050">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49936" rIns="612096"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Grant Type=Federal</a:t>
          </a:r>
          <a:endParaRPr lang="en-US" sz="900" kern="1200" dirty="0"/>
        </a:p>
        <a:p>
          <a:pPr marL="57150" lvl="1" indent="-57150" algn="l" defTabSz="400050">
            <a:lnSpc>
              <a:spcPct val="90000"/>
            </a:lnSpc>
            <a:spcBef>
              <a:spcPct val="0"/>
            </a:spcBef>
            <a:spcAft>
              <a:spcPct val="15000"/>
            </a:spcAft>
            <a:buChar char="••"/>
          </a:pPr>
          <a:r>
            <a:rPr lang="en-US" sz="900" kern="1200" dirty="0" smtClean="0"/>
            <a:t>Intent=Dedicated to the provision of direct intervention and related assistance for victims of sexual assault</a:t>
          </a:r>
          <a:endParaRPr lang="en-US" sz="900" kern="1200" dirty="0"/>
        </a:p>
        <a:p>
          <a:pPr marL="57150" lvl="1" indent="-57150" algn="l" defTabSz="400050">
            <a:lnSpc>
              <a:spcPct val="90000"/>
            </a:lnSpc>
            <a:spcBef>
              <a:spcPct val="0"/>
            </a:spcBef>
            <a:spcAft>
              <a:spcPct val="15000"/>
            </a:spcAft>
            <a:buChar char="••"/>
          </a:pPr>
          <a:r>
            <a:rPr lang="en-US" sz="900" kern="1200" dirty="0" smtClean="0"/>
            <a:t>Match=NONE</a:t>
          </a:r>
          <a:endParaRPr lang="en-US" sz="900" kern="1200" dirty="0"/>
        </a:p>
      </dsp:txBody>
      <dsp:txXfrm>
        <a:off x="0" y="2172989"/>
        <a:ext cx="7886700" cy="737100"/>
      </dsp:txXfrm>
    </dsp:sp>
    <dsp:sp modelId="{C173DF32-43C8-45B2-8340-B5404B087316}">
      <dsp:nvSpPr>
        <dsp:cNvPr id="0" name=""/>
        <dsp:cNvSpPr/>
      </dsp:nvSpPr>
      <dsp:spPr>
        <a:xfrm>
          <a:off x="394335" y="1995869"/>
          <a:ext cx="552069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88950">
            <a:lnSpc>
              <a:spcPct val="90000"/>
            </a:lnSpc>
            <a:spcBef>
              <a:spcPct val="0"/>
            </a:spcBef>
            <a:spcAft>
              <a:spcPct val="35000"/>
            </a:spcAft>
          </a:pPr>
          <a:r>
            <a:rPr lang="en-US" sz="1100" b="1" kern="1200" dirty="0" smtClean="0"/>
            <a:t>VAWA-SASP</a:t>
          </a:r>
          <a:endParaRPr lang="en-US" sz="1100" b="1" kern="1200" dirty="0"/>
        </a:p>
      </dsp:txBody>
      <dsp:txXfrm>
        <a:off x="411628" y="2013162"/>
        <a:ext cx="5486104" cy="319654"/>
      </dsp:txXfrm>
    </dsp:sp>
    <dsp:sp modelId="{A53A67C5-2CE8-40CF-9770-5DABF4F1F307}">
      <dsp:nvSpPr>
        <dsp:cNvPr id="0" name=""/>
        <dsp:cNvSpPr/>
      </dsp:nvSpPr>
      <dsp:spPr>
        <a:xfrm>
          <a:off x="0" y="3152009"/>
          <a:ext cx="7886700" cy="869400"/>
        </a:xfrm>
        <a:prstGeom prst="rect">
          <a:avLst/>
        </a:prstGeom>
        <a:solidFill>
          <a:srgbClr val="F1C0A5">
            <a:alpha val="89804"/>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249936" rIns="612096"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Grant Type=State Funds</a:t>
          </a:r>
          <a:endParaRPr lang="en-US" sz="900" kern="1200" dirty="0"/>
        </a:p>
        <a:p>
          <a:pPr marL="57150" lvl="1" indent="-57150" algn="l" defTabSz="400050">
            <a:lnSpc>
              <a:spcPct val="90000"/>
            </a:lnSpc>
            <a:spcBef>
              <a:spcPct val="0"/>
            </a:spcBef>
            <a:spcAft>
              <a:spcPct val="15000"/>
            </a:spcAft>
            <a:buChar char="••"/>
          </a:pPr>
          <a:r>
            <a:rPr lang="en-US" sz="900" kern="1200" dirty="0" smtClean="0"/>
            <a:t>Intent=To provide funding to assist in protecting and providing necessary services to victims of and children affected by sexual violence, domestic violence, stalking, and family abuse.</a:t>
          </a:r>
          <a:endParaRPr lang="en-US" sz="900" kern="1200" dirty="0"/>
        </a:p>
        <a:p>
          <a:pPr marL="57150" lvl="1" indent="-57150" algn="l" defTabSz="400050">
            <a:lnSpc>
              <a:spcPct val="90000"/>
            </a:lnSpc>
            <a:spcBef>
              <a:spcPct val="0"/>
            </a:spcBef>
            <a:spcAft>
              <a:spcPct val="15000"/>
            </a:spcAft>
            <a:buChar char="••"/>
          </a:pPr>
          <a:r>
            <a:rPr lang="en-US" sz="900" kern="1200" dirty="0" smtClean="0"/>
            <a:t>Match=NONE</a:t>
          </a:r>
          <a:endParaRPr lang="en-US" sz="900" kern="1200" dirty="0"/>
        </a:p>
      </dsp:txBody>
      <dsp:txXfrm>
        <a:off x="0" y="3152009"/>
        <a:ext cx="7886700" cy="869400"/>
      </dsp:txXfrm>
    </dsp:sp>
    <dsp:sp modelId="{713AD5A5-C2F3-40BD-884D-2431C5D19ABC}">
      <dsp:nvSpPr>
        <dsp:cNvPr id="0" name=""/>
        <dsp:cNvSpPr/>
      </dsp:nvSpPr>
      <dsp:spPr>
        <a:xfrm>
          <a:off x="394335" y="2974888"/>
          <a:ext cx="552069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488950">
            <a:lnSpc>
              <a:spcPct val="90000"/>
            </a:lnSpc>
            <a:spcBef>
              <a:spcPct val="0"/>
            </a:spcBef>
            <a:spcAft>
              <a:spcPct val="35000"/>
            </a:spcAft>
          </a:pPr>
          <a:r>
            <a:rPr lang="en-US" sz="1100" b="1" kern="1200" dirty="0" smtClean="0"/>
            <a:t>Virginia VSDVVF</a:t>
          </a:r>
          <a:endParaRPr lang="en-US" sz="1100" b="1" kern="1200" dirty="0"/>
        </a:p>
      </dsp:txBody>
      <dsp:txXfrm>
        <a:off x="411628" y="2992181"/>
        <a:ext cx="548610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3DEF2-13B9-4701-A3DE-530632B2D803}">
      <dsp:nvSpPr>
        <dsp:cNvPr id="0" name=""/>
        <dsp:cNvSpPr/>
      </dsp:nvSpPr>
      <dsp:spPr>
        <a:xfrm>
          <a:off x="6931" y="888864"/>
          <a:ext cx="2071799" cy="124307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Grantee submits amendment request in GMIS</a:t>
          </a:r>
          <a:endParaRPr lang="en-US" sz="1800" kern="1200" dirty="0"/>
        </a:p>
      </dsp:txBody>
      <dsp:txXfrm>
        <a:off x="43340" y="925273"/>
        <a:ext cx="1998981" cy="1170261"/>
      </dsp:txXfrm>
    </dsp:sp>
    <dsp:sp modelId="{0D706A96-8F89-4B00-A6D4-446AD2722F47}">
      <dsp:nvSpPr>
        <dsp:cNvPr id="0" name=""/>
        <dsp:cNvSpPr/>
      </dsp:nvSpPr>
      <dsp:spPr>
        <a:xfrm>
          <a:off x="2285910" y="1253500"/>
          <a:ext cx="439221" cy="5138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85910" y="1356261"/>
        <a:ext cx="307455" cy="308284"/>
      </dsp:txXfrm>
    </dsp:sp>
    <dsp:sp modelId="{5B4B2015-A18E-40C1-996F-A8A3180ED86F}">
      <dsp:nvSpPr>
        <dsp:cNvPr id="0" name=""/>
        <dsp:cNvSpPr/>
      </dsp:nvSpPr>
      <dsp:spPr>
        <a:xfrm>
          <a:off x="2907450" y="888864"/>
          <a:ext cx="2071799" cy="124307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Grantee’s Finance Officer reviews and approved request</a:t>
          </a:r>
          <a:endParaRPr lang="en-US" sz="1800" kern="1200" dirty="0"/>
        </a:p>
      </dsp:txBody>
      <dsp:txXfrm>
        <a:off x="2943859" y="925273"/>
        <a:ext cx="1998981" cy="1170261"/>
      </dsp:txXfrm>
    </dsp:sp>
    <dsp:sp modelId="{E39DE5ED-55C4-42C0-868E-26401849D9E3}">
      <dsp:nvSpPr>
        <dsp:cNvPr id="0" name=""/>
        <dsp:cNvSpPr/>
      </dsp:nvSpPr>
      <dsp:spPr>
        <a:xfrm>
          <a:off x="5186429" y="1253500"/>
          <a:ext cx="439221" cy="5138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86429" y="1356261"/>
        <a:ext cx="307455" cy="308284"/>
      </dsp:txXfrm>
    </dsp:sp>
    <dsp:sp modelId="{1F372A9C-2133-49FE-B977-150717425934}">
      <dsp:nvSpPr>
        <dsp:cNvPr id="0" name=""/>
        <dsp:cNvSpPr/>
      </dsp:nvSpPr>
      <dsp:spPr>
        <a:xfrm>
          <a:off x="5807969" y="888864"/>
          <a:ext cx="2071799" cy="124307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Grant Monitor reviews and approved request</a:t>
          </a:r>
          <a:endParaRPr lang="en-US" sz="1800" kern="1200" dirty="0"/>
        </a:p>
      </dsp:txBody>
      <dsp:txXfrm>
        <a:off x="5844378" y="925273"/>
        <a:ext cx="1998981" cy="1170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3DEF2-13B9-4701-A3DE-530632B2D803}">
      <dsp:nvSpPr>
        <dsp:cNvPr id="0" name=""/>
        <dsp:cNvSpPr/>
      </dsp:nvSpPr>
      <dsp:spPr>
        <a:xfrm>
          <a:off x="16329" y="487830"/>
          <a:ext cx="2071799" cy="10754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Grants Management Unit reviews and approves request </a:t>
          </a:r>
          <a:endParaRPr lang="en-US" sz="1500" kern="1200" dirty="0"/>
        </a:p>
      </dsp:txBody>
      <dsp:txXfrm>
        <a:off x="47829" y="519330"/>
        <a:ext cx="2008799" cy="1012499"/>
      </dsp:txXfrm>
    </dsp:sp>
    <dsp:sp modelId="{0D706A96-8F89-4B00-A6D4-446AD2722F47}">
      <dsp:nvSpPr>
        <dsp:cNvPr id="0" name=""/>
        <dsp:cNvSpPr/>
      </dsp:nvSpPr>
      <dsp:spPr>
        <a:xfrm>
          <a:off x="2292958" y="768677"/>
          <a:ext cx="434240" cy="5138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292958" y="871438"/>
        <a:ext cx="303968" cy="308284"/>
      </dsp:txXfrm>
    </dsp:sp>
    <dsp:sp modelId="{5B4B2015-A18E-40C1-996F-A8A3180ED86F}">
      <dsp:nvSpPr>
        <dsp:cNvPr id="0" name=""/>
        <dsp:cNvSpPr/>
      </dsp:nvSpPr>
      <dsp:spPr>
        <a:xfrm>
          <a:off x="2907450" y="487830"/>
          <a:ext cx="2071799" cy="10754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GMIS is updated to reflect the approved budget </a:t>
          </a:r>
          <a:endParaRPr lang="en-US" sz="1500" kern="1200" dirty="0"/>
        </a:p>
      </dsp:txBody>
      <dsp:txXfrm>
        <a:off x="2938950" y="519330"/>
        <a:ext cx="2008799" cy="1012499"/>
      </dsp:txXfrm>
    </dsp:sp>
    <dsp:sp modelId="{E39DE5ED-55C4-42C0-868E-26401849D9E3}">
      <dsp:nvSpPr>
        <dsp:cNvPr id="0" name=""/>
        <dsp:cNvSpPr/>
      </dsp:nvSpPr>
      <dsp:spPr>
        <a:xfrm>
          <a:off x="5186429" y="768677"/>
          <a:ext cx="439221" cy="5138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186429" y="871438"/>
        <a:ext cx="307455" cy="308284"/>
      </dsp:txXfrm>
    </dsp:sp>
    <dsp:sp modelId="{1F372A9C-2133-49FE-B977-150717425934}">
      <dsp:nvSpPr>
        <dsp:cNvPr id="0" name=""/>
        <dsp:cNvSpPr/>
      </dsp:nvSpPr>
      <dsp:spPr>
        <a:xfrm>
          <a:off x="5807969" y="487830"/>
          <a:ext cx="2071799" cy="107549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Grantee may make purchases as listed in the approved revised budget</a:t>
          </a:r>
          <a:endParaRPr lang="en-US" sz="1500" kern="1200" dirty="0"/>
        </a:p>
      </dsp:txBody>
      <dsp:txXfrm>
        <a:off x="5839469" y="519330"/>
        <a:ext cx="2008799" cy="10124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78BA2A6-ED6B-4985-8B6B-A399EDD65F3D}" type="datetimeFigureOut">
              <a:rPr lang="en-US" smtClean="0"/>
              <a:t>3/17/2020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82B9FF0-6D22-4D75-B12A-98D974891205}" type="slidenum">
              <a:rPr lang="en-US" smtClean="0"/>
              <a:t>‹#›</a:t>
            </a:fld>
            <a:endParaRPr lang="en-US"/>
          </a:p>
        </p:txBody>
      </p:sp>
    </p:spTree>
    <p:extLst>
      <p:ext uri="{BB962C8B-B14F-4D97-AF65-F5344CB8AC3E}">
        <p14:creationId xmlns:p14="http://schemas.microsoft.com/office/powerpoint/2010/main" val="2756740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67C50E0-F43C-4696-B15E-F19185B1EA3F}" type="datetimeFigureOut">
              <a:rPr lang="en-US" smtClean="0"/>
              <a:t>3/17/2020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97E1A9-1D92-4A0A-8EA0-A4042F9B0637}" type="slidenum">
              <a:rPr lang="en-US" smtClean="0"/>
              <a:t>‹#›</a:t>
            </a:fld>
            <a:endParaRPr lang="en-US"/>
          </a:p>
        </p:txBody>
      </p:sp>
    </p:spTree>
    <p:extLst>
      <p:ext uri="{BB962C8B-B14F-4D97-AF65-F5344CB8AC3E}">
        <p14:creationId xmlns:p14="http://schemas.microsoft.com/office/powerpoint/2010/main" val="43293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1</a:t>
            </a:fld>
            <a:endParaRPr lang="en-US"/>
          </a:p>
        </p:txBody>
      </p:sp>
    </p:spTree>
    <p:extLst>
      <p:ext uri="{BB962C8B-B14F-4D97-AF65-F5344CB8AC3E}">
        <p14:creationId xmlns:p14="http://schemas.microsoft.com/office/powerpoint/2010/main" val="31537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smtClean="0"/>
              <a:t>The SOGA</a:t>
            </a:r>
            <a:r>
              <a:rPr lang="en-US" baseline="0" dirty="0" smtClean="0"/>
              <a:t> must be signed by the Project Administrator.  Discuss General Special Conditions address acceptance of this grant by the local government applicant constitutes its agreement that is assumes full responsibility for the management of and accounting for grant funds; assuring that personnel paid with grant funds are hired, supervised and evaluated in accord with the local government’s established employment and personnel policies; and assuring that all terms, conditions and assurances.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52</a:t>
            </a:fld>
            <a:endParaRPr lang="en-US" dirty="0"/>
          </a:p>
        </p:txBody>
      </p:sp>
    </p:spTree>
    <p:extLst>
      <p:ext uri="{BB962C8B-B14F-4D97-AF65-F5344CB8AC3E}">
        <p14:creationId xmlns:p14="http://schemas.microsoft.com/office/powerpoint/2010/main" val="378895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Note:  You must reference the federal assigned grant number (Ex. 2018-V@-GX-OO11)</a:t>
            </a:r>
            <a:r>
              <a:rPr lang="en-US" baseline="0" dirty="0" smtClean="0"/>
              <a:t> </a:t>
            </a:r>
            <a:r>
              <a:rPr lang="en-US" dirty="0" smtClean="0"/>
              <a:t>from your SOGA when</a:t>
            </a:r>
            <a:r>
              <a:rPr lang="en-US" baseline="0" dirty="0" smtClean="0"/>
              <a:t> calling the OVCPMT Help Desk.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281</a:t>
            </a:fld>
            <a:endParaRPr lang="en-US" dirty="0"/>
          </a:p>
        </p:txBody>
      </p:sp>
    </p:spTree>
    <p:extLst>
      <p:ext uri="{BB962C8B-B14F-4D97-AF65-F5344CB8AC3E}">
        <p14:creationId xmlns:p14="http://schemas.microsoft.com/office/powerpoint/2010/main" val="8040212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Program evaluation is a way to understand whether or not a </a:t>
            </a:r>
            <a:r>
              <a:rPr lang="en-US" sz="1200" b="1" kern="1200" dirty="0" smtClean="0">
                <a:solidFill>
                  <a:schemeClr val="tx1"/>
                </a:solidFill>
                <a:effectLst/>
                <a:latin typeface="+mn-lt"/>
                <a:ea typeface="+mn-ea"/>
                <a:cs typeface="+mn-cs"/>
              </a:rPr>
              <a:t>program or service is meeting its intended purpose</a:t>
            </a:r>
            <a:r>
              <a:rPr lang="en-US" sz="120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done by </a:t>
            </a:r>
            <a:r>
              <a:rPr lang="en-US" sz="1200" b="1" kern="1200" dirty="0" smtClean="0">
                <a:solidFill>
                  <a:schemeClr val="tx1"/>
                </a:solidFill>
                <a:effectLst/>
                <a:latin typeface="+mn-lt"/>
                <a:ea typeface="+mn-ea"/>
                <a:cs typeface="+mn-cs"/>
              </a:rPr>
              <a:t>measuring the impact of the program or service</a:t>
            </a:r>
            <a:r>
              <a:rPr lang="en-US" sz="1200" kern="1200" dirty="0" smtClean="0">
                <a:solidFill>
                  <a:schemeClr val="tx1"/>
                </a:solidFill>
                <a:effectLst/>
                <a:latin typeface="+mn-lt"/>
                <a:ea typeface="+mn-ea"/>
                <a:cs typeface="+mn-cs"/>
              </a:rPr>
              <a:t>, which there are a variety of methods to do so.  We will discuss those methods shortly.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measuring the impact of a program or service, questions you can receive answers through evaluation results are: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Did a housing workshop on renting increase clients’ knowledge on the rental process? </a:t>
            </a:r>
            <a:endParaRPr lang="en-US" sz="1200" b="1"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Has the LAP program strengthened your agency’s relationship with law enforcement? </a:t>
            </a:r>
          </a:p>
          <a:p>
            <a:pPr lvl="1"/>
            <a:r>
              <a:rPr lang="en-US" sz="1200" kern="1200" dirty="0" smtClean="0">
                <a:solidFill>
                  <a:schemeClr val="tx1"/>
                </a:solidFill>
                <a:effectLst/>
                <a:latin typeface="+mn-lt"/>
                <a:ea typeface="+mn-ea"/>
                <a:cs typeface="+mn-cs"/>
              </a:rPr>
              <a:t>What knowledge are attendees at educational programming gaining about relationship violence/sexual violence/stalking/human trafficking?  </a:t>
            </a:r>
          </a:p>
          <a:p>
            <a:pPr lvl="1"/>
            <a:r>
              <a:rPr lang="en-US" sz="1200" kern="1200" dirty="0" smtClean="0">
                <a:solidFill>
                  <a:schemeClr val="tx1"/>
                </a:solidFill>
                <a:effectLst/>
                <a:latin typeface="+mn-lt"/>
                <a:ea typeface="+mn-ea"/>
                <a:cs typeface="+mn-cs"/>
              </a:rPr>
              <a:t>How could the functionality of the SART improve?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285</a:t>
            </a:fld>
            <a:endParaRPr lang="en-US"/>
          </a:p>
        </p:txBody>
      </p:sp>
    </p:spTree>
    <p:extLst>
      <p:ext uri="{BB962C8B-B14F-4D97-AF65-F5344CB8AC3E}">
        <p14:creationId xmlns:p14="http://schemas.microsoft.com/office/powerpoint/2010/main" val="21058703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Instead of focusing on numbers such as how many hotline calls you have received in a month, </a:t>
            </a:r>
            <a:r>
              <a:rPr lang="en-US" sz="1200" b="1" kern="1200" dirty="0" smtClean="0">
                <a:solidFill>
                  <a:schemeClr val="tx1"/>
                </a:solidFill>
                <a:effectLst/>
                <a:latin typeface="+mn-lt"/>
                <a:ea typeface="+mn-ea"/>
                <a:cs typeface="+mn-cs"/>
              </a:rPr>
              <a:t>focusing on outcomes and the impact</a:t>
            </a:r>
            <a:r>
              <a:rPr lang="en-US" sz="1200" kern="1200" dirty="0" smtClean="0">
                <a:solidFill>
                  <a:schemeClr val="tx1"/>
                </a:solidFill>
                <a:effectLst/>
                <a:latin typeface="+mn-lt"/>
                <a:ea typeface="+mn-ea"/>
                <a:cs typeface="+mn-cs"/>
              </a:rPr>
              <a:t> your programs/services are having will </a:t>
            </a:r>
            <a:r>
              <a:rPr lang="en-US" sz="1200" b="1" kern="1200" dirty="0" smtClean="0">
                <a:solidFill>
                  <a:schemeClr val="tx1"/>
                </a:solidFill>
                <a:effectLst/>
                <a:latin typeface="+mn-lt"/>
                <a:ea typeface="+mn-ea"/>
                <a:cs typeface="+mn-cs"/>
              </a:rPr>
              <a:t>show what client/community needs are and are not being met.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Measuring outcomes allows you to: </a:t>
            </a:r>
          </a:p>
          <a:p>
            <a:pPr marL="171450" lvl="0" indent="-171450">
              <a:lnSpc>
                <a:spcPct val="200000"/>
              </a:lnSpc>
              <a:buFont typeface="Arial" panose="020B0604020202020204" pitchFamily="34" charset="0"/>
              <a:buChar char="•"/>
            </a:pPr>
            <a:r>
              <a:rPr lang="en-US" sz="1200" i="1" kern="1200" dirty="0" smtClean="0">
                <a:solidFill>
                  <a:schemeClr val="tx1"/>
                </a:solidFill>
                <a:effectLst/>
                <a:latin typeface="+mn-lt"/>
                <a:ea typeface="+mn-ea"/>
                <a:cs typeface="+mn-cs"/>
              </a:rPr>
              <a:t>Improve quality of services</a:t>
            </a:r>
            <a:r>
              <a:rPr lang="en-US" sz="1200" kern="1200" dirty="0" smtClean="0">
                <a:solidFill>
                  <a:schemeClr val="tx1"/>
                </a:solidFill>
                <a:effectLst/>
                <a:latin typeface="+mn-lt"/>
                <a:ea typeface="+mn-ea"/>
                <a:cs typeface="+mn-cs"/>
              </a:rPr>
              <a:t>—are you meeting </a:t>
            </a:r>
            <a:r>
              <a:rPr lang="en-US" sz="1200" b="1" kern="1200" dirty="0" smtClean="0">
                <a:solidFill>
                  <a:schemeClr val="tx1"/>
                </a:solidFill>
                <a:effectLst/>
                <a:latin typeface="+mn-lt"/>
                <a:ea typeface="+mn-ea"/>
                <a:cs typeface="+mn-cs"/>
              </a:rPr>
              <a:t>clients’ needs?  </a:t>
            </a:r>
            <a:r>
              <a:rPr lang="en-US" sz="1200" kern="1200" dirty="0" smtClean="0">
                <a:solidFill>
                  <a:schemeClr val="tx1"/>
                </a:solidFill>
                <a:effectLst/>
                <a:latin typeface="+mn-lt"/>
                <a:ea typeface="+mn-ea"/>
                <a:cs typeface="+mn-cs"/>
              </a:rPr>
              <a:t>Are you meeting your </a:t>
            </a:r>
            <a:r>
              <a:rPr lang="en-US" sz="1200" b="1" kern="1200" dirty="0" smtClean="0">
                <a:solidFill>
                  <a:schemeClr val="tx1"/>
                </a:solidFill>
                <a:effectLst/>
                <a:latin typeface="+mn-lt"/>
                <a:ea typeface="+mn-ea"/>
                <a:cs typeface="+mn-cs"/>
              </a:rPr>
              <a:t>agency’s objectives</a:t>
            </a:r>
            <a:r>
              <a:rPr lang="en-US" sz="1200" kern="1200" dirty="0" smtClean="0">
                <a:solidFill>
                  <a:schemeClr val="tx1"/>
                </a:solidFill>
                <a:effectLst/>
                <a:latin typeface="+mn-lt"/>
                <a:ea typeface="+mn-ea"/>
                <a:cs typeface="+mn-cs"/>
              </a:rPr>
              <a:t>?</a:t>
            </a:r>
          </a:p>
          <a:p>
            <a:pPr marL="171450" lvl="0" indent="-171450">
              <a:lnSpc>
                <a:spcPct val="20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200000"/>
              </a:lnSpc>
              <a:buFont typeface="Arial" panose="020B0604020202020204" pitchFamily="34" charset="0"/>
              <a:buChar char="•"/>
            </a:pPr>
            <a:r>
              <a:rPr lang="en-US" sz="1200" i="1" kern="1200" dirty="0" smtClean="0">
                <a:solidFill>
                  <a:schemeClr val="tx1"/>
                </a:solidFill>
                <a:effectLst/>
                <a:latin typeface="+mn-lt"/>
                <a:ea typeface="+mn-ea"/>
                <a:cs typeface="+mn-cs"/>
              </a:rPr>
              <a:t>Reinforce program accountability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sharing program/service outcomes </a:t>
            </a:r>
            <a:r>
              <a:rPr lang="en-US" sz="1200" kern="1200" dirty="0" smtClean="0">
                <a:solidFill>
                  <a:schemeClr val="tx1"/>
                </a:solidFill>
                <a:effectLst/>
                <a:latin typeface="+mn-lt"/>
                <a:ea typeface="+mn-ea"/>
                <a:cs typeface="+mn-cs"/>
              </a:rPr>
              <a:t>with board members and the community can be </a:t>
            </a:r>
            <a:r>
              <a:rPr lang="en-US" sz="1200" b="1" kern="1200" dirty="0" smtClean="0">
                <a:solidFill>
                  <a:schemeClr val="tx1"/>
                </a:solidFill>
                <a:effectLst/>
                <a:latin typeface="+mn-lt"/>
                <a:ea typeface="+mn-ea"/>
                <a:cs typeface="+mn-cs"/>
              </a:rPr>
              <a:t>motivational for staff </a:t>
            </a:r>
            <a:r>
              <a:rPr lang="en-US" sz="1200" kern="1200" dirty="0" smtClean="0">
                <a:solidFill>
                  <a:schemeClr val="tx1"/>
                </a:solidFill>
                <a:effectLst/>
                <a:latin typeface="+mn-lt"/>
                <a:ea typeface="+mn-ea"/>
                <a:cs typeface="+mn-cs"/>
              </a:rPr>
              <a:t>in knowing they play a role in the program/service’s success.  </a:t>
            </a:r>
          </a:p>
          <a:p>
            <a:pPr marL="171450" lvl="0" indent="-171450">
              <a:lnSpc>
                <a:spcPct val="20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200000"/>
              </a:lnSpc>
              <a:buFont typeface="Arial" panose="020B0604020202020204" pitchFamily="34" charset="0"/>
              <a:buChar char="•"/>
            </a:pPr>
            <a:r>
              <a:rPr lang="en-US" sz="1200" i="1" kern="1200" dirty="0" smtClean="0">
                <a:solidFill>
                  <a:schemeClr val="tx1"/>
                </a:solidFill>
                <a:effectLst/>
                <a:latin typeface="+mn-lt"/>
                <a:ea typeface="+mn-ea"/>
                <a:cs typeface="+mn-cs"/>
              </a:rPr>
              <a:t>Focus board members’ attention on programmatic issues</a:t>
            </a:r>
            <a:r>
              <a:rPr lang="en-US" sz="1200" kern="1200" dirty="0" smtClean="0">
                <a:solidFill>
                  <a:schemeClr val="tx1"/>
                </a:solidFill>
                <a:effectLst/>
                <a:latin typeface="+mn-lt"/>
                <a:ea typeface="+mn-ea"/>
                <a:cs typeface="+mn-cs"/>
              </a:rPr>
              <a:t>—Sharing program/service outcomes with board members will </a:t>
            </a:r>
            <a:r>
              <a:rPr lang="en-US" sz="1200" b="1" kern="1200" dirty="0" smtClean="0">
                <a:solidFill>
                  <a:schemeClr val="tx1"/>
                </a:solidFill>
                <a:effectLst/>
                <a:latin typeface="+mn-lt"/>
                <a:ea typeface="+mn-ea"/>
                <a:cs typeface="+mn-cs"/>
              </a:rPr>
              <a:t>give them insight on the impact the agency is having </a:t>
            </a:r>
            <a:r>
              <a:rPr lang="en-US" sz="1200" kern="1200" dirty="0" smtClean="0">
                <a:solidFill>
                  <a:schemeClr val="tx1"/>
                </a:solidFill>
                <a:effectLst/>
                <a:latin typeface="+mn-lt"/>
                <a:ea typeface="+mn-ea"/>
                <a:cs typeface="+mn-cs"/>
              </a:rPr>
              <a:t>in both clients’ lives and the community. </a:t>
            </a:r>
          </a:p>
          <a:p>
            <a:pPr marL="171450" lvl="0" indent="-171450">
              <a:lnSpc>
                <a:spcPct val="20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200000"/>
              </a:lnSpc>
              <a:buFont typeface="Arial" panose="020B0604020202020204" pitchFamily="34" charset="0"/>
              <a:buChar char="•"/>
            </a:pPr>
            <a:r>
              <a:rPr lang="en-US" sz="1200" i="1" kern="1200" dirty="0" smtClean="0">
                <a:solidFill>
                  <a:schemeClr val="tx1"/>
                </a:solidFill>
                <a:effectLst/>
                <a:latin typeface="+mn-lt"/>
                <a:ea typeface="+mn-ea"/>
                <a:cs typeface="+mn-cs"/>
              </a:rPr>
              <a:t>Identify training needs- </a:t>
            </a:r>
            <a:r>
              <a:rPr lang="en-US" sz="1200" kern="1200" dirty="0" smtClean="0">
                <a:solidFill>
                  <a:schemeClr val="tx1"/>
                </a:solidFill>
                <a:effectLst/>
                <a:latin typeface="+mn-lt"/>
                <a:ea typeface="+mn-ea"/>
                <a:cs typeface="+mn-cs"/>
              </a:rPr>
              <a:t>program/service outcomes could identify areas where more </a:t>
            </a:r>
            <a:r>
              <a:rPr lang="en-US" sz="1200" b="1" kern="1200" dirty="0" smtClean="0">
                <a:solidFill>
                  <a:schemeClr val="tx1"/>
                </a:solidFill>
                <a:effectLst/>
                <a:latin typeface="+mn-lt"/>
                <a:ea typeface="+mn-ea"/>
                <a:cs typeface="+mn-cs"/>
              </a:rPr>
              <a:t>training is needed for staff, volunteers, and/or interns</a:t>
            </a:r>
            <a:r>
              <a:rPr lang="en-US" sz="1200" kern="1200" dirty="0" smtClean="0">
                <a:solidFill>
                  <a:schemeClr val="tx1"/>
                </a:solidFill>
                <a:effectLst/>
                <a:latin typeface="+mn-lt"/>
                <a:ea typeface="+mn-ea"/>
                <a:cs typeface="+mn-cs"/>
              </a:rPr>
              <a:t>. </a:t>
            </a:r>
          </a:p>
          <a:p>
            <a:pPr marL="171450" lvl="0" indent="-171450">
              <a:lnSpc>
                <a:spcPct val="20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200000"/>
              </a:lnSpc>
              <a:buFont typeface="Arial" panose="020B0604020202020204" pitchFamily="34" charset="0"/>
              <a:buChar char="•"/>
            </a:pPr>
            <a:r>
              <a:rPr lang="en-US" sz="1200" i="1" kern="1200" dirty="0" smtClean="0">
                <a:solidFill>
                  <a:schemeClr val="tx1"/>
                </a:solidFill>
                <a:effectLst/>
                <a:latin typeface="+mn-lt"/>
                <a:ea typeface="+mn-ea"/>
                <a:cs typeface="+mn-cs"/>
              </a:rPr>
              <a:t>Develop and justify budgets- </a:t>
            </a:r>
            <a:r>
              <a:rPr lang="en-US" sz="1200" kern="1200" dirty="0" smtClean="0">
                <a:solidFill>
                  <a:schemeClr val="tx1"/>
                </a:solidFill>
                <a:effectLst/>
                <a:latin typeface="+mn-lt"/>
                <a:ea typeface="+mn-ea"/>
                <a:cs typeface="+mn-cs"/>
              </a:rPr>
              <a:t>Knowing program/service outcomes makes knowing </a:t>
            </a:r>
            <a:r>
              <a:rPr lang="en-US" sz="1200" b="1" kern="1200" dirty="0" smtClean="0">
                <a:solidFill>
                  <a:schemeClr val="tx1"/>
                </a:solidFill>
                <a:effectLst/>
                <a:latin typeface="+mn-lt"/>
                <a:ea typeface="+mn-ea"/>
                <a:cs typeface="+mn-cs"/>
              </a:rPr>
              <a:t>how to allocate resources and provide rationale for those decisions easier</a:t>
            </a:r>
            <a:r>
              <a:rPr lang="en-US" sz="1200" kern="1200" dirty="0" smtClean="0">
                <a:solidFill>
                  <a:schemeClr val="tx1"/>
                </a:solidFill>
                <a:effectLst/>
                <a:latin typeface="+mn-lt"/>
                <a:ea typeface="+mn-ea"/>
                <a:cs typeface="+mn-cs"/>
              </a:rPr>
              <a:t>.  When applying for grant funds, funders, DCJS included, ask for rationale for items in your budget.  Reporting results you have found from evaluating your programs/services is great way to provide support for why you want to allocate certain resources for those programs/services. </a:t>
            </a:r>
          </a:p>
          <a:p>
            <a:pPr marL="171450" lvl="0" indent="-171450">
              <a:lnSpc>
                <a:spcPct val="200000"/>
              </a:lnSpc>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lnSpc>
                <a:spcPct val="200000"/>
              </a:lnSpc>
              <a:buFont typeface="Arial" panose="020B0604020202020204" pitchFamily="34" charset="0"/>
              <a:buChar char="•"/>
            </a:pPr>
            <a:r>
              <a:rPr lang="en-US" sz="1200" i="1" kern="1200" dirty="0" smtClean="0">
                <a:solidFill>
                  <a:schemeClr val="tx1"/>
                </a:solidFill>
                <a:effectLst/>
                <a:latin typeface="+mn-lt"/>
                <a:ea typeface="+mn-ea"/>
                <a:cs typeface="+mn-cs"/>
              </a:rPr>
              <a:t>Provided required information to funding sources </a:t>
            </a:r>
            <a:r>
              <a:rPr lang="en-US" sz="1200" kern="1200" dirty="0" smtClean="0">
                <a:solidFill>
                  <a:schemeClr val="tx1"/>
                </a:solidFill>
                <a:effectLst/>
                <a:latin typeface="+mn-lt"/>
                <a:ea typeface="+mn-ea"/>
                <a:cs typeface="+mn-cs"/>
              </a:rPr>
              <a:t>about impact of services- We are going to delve more into this on the next slide!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286</a:t>
            </a:fld>
            <a:endParaRPr lang="en-US"/>
          </a:p>
        </p:txBody>
      </p:sp>
    </p:spTree>
    <p:extLst>
      <p:ext uri="{BB962C8B-B14F-4D97-AF65-F5344CB8AC3E}">
        <p14:creationId xmlns:p14="http://schemas.microsoft.com/office/powerpoint/2010/main" val="39649464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reporting on your grant activities, the report usually asks for you to explain </a:t>
            </a:r>
            <a:r>
              <a:rPr lang="en-US" sz="1200" b="1" kern="1200" dirty="0" smtClean="0">
                <a:solidFill>
                  <a:schemeClr val="tx1"/>
                </a:solidFill>
                <a:effectLst/>
                <a:latin typeface="+mn-lt"/>
                <a:ea typeface="+mn-ea"/>
                <a:cs typeface="+mn-cs"/>
              </a:rPr>
              <a:t>how you are meeting your goals and objectives</a:t>
            </a:r>
            <a:r>
              <a:rPr lang="en-US" sz="1200" kern="1200" dirty="0" smtClean="0">
                <a:solidFill>
                  <a:schemeClr val="tx1"/>
                </a:solidFill>
                <a:effectLst/>
                <a:latin typeface="+mn-lt"/>
                <a:ea typeface="+mn-ea"/>
                <a:cs typeface="+mn-cs"/>
              </a:rPr>
              <a:t> and the impact of programs/services.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reporting tools used is </a:t>
            </a:r>
            <a:r>
              <a:rPr lang="en-US" sz="1200" b="1" kern="1200" dirty="0" smtClean="0">
                <a:solidFill>
                  <a:schemeClr val="tx1"/>
                </a:solidFill>
                <a:effectLst/>
                <a:latin typeface="+mn-lt"/>
                <a:ea typeface="+mn-ea"/>
                <a:cs typeface="+mn-cs"/>
              </a:rPr>
              <a:t>PMT, Performance Management Tool</a:t>
            </a:r>
            <a:r>
              <a:rPr lang="en-US" sz="1200" kern="1200" dirty="0" smtClean="0">
                <a:solidFill>
                  <a:schemeClr val="tx1"/>
                </a:solidFill>
                <a:effectLst/>
                <a:latin typeface="+mn-lt"/>
                <a:ea typeface="+mn-ea"/>
                <a:cs typeface="+mn-cs"/>
              </a:rPr>
              <a:t>.  In 1993, the Office for Victims of Crime (OVC) was mandated under the Government Performance and Results Act (GPRA) to have </a:t>
            </a:r>
            <a:r>
              <a:rPr lang="en-US" sz="1200" b="1" kern="1200" dirty="0" smtClean="0">
                <a:solidFill>
                  <a:schemeClr val="tx1"/>
                </a:solidFill>
                <a:effectLst/>
                <a:latin typeface="+mn-lt"/>
                <a:ea typeface="+mn-ea"/>
                <a:cs typeface="+mn-cs"/>
              </a:rPr>
              <a:t>strategic planning, performance planning, and reporting as a framework to demonstrate progress in achieving its mission</a:t>
            </a:r>
            <a:r>
              <a:rPr lang="en-US" sz="1200" kern="1200" dirty="0" smtClean="0">
                <a:solidFill>
                  <a:schemeClr val="tx1"/>
                </a:solidFill>
                <a:effectLst/>
                <a:latin typeface="+mn-lt"/>
                <a:ea typeface="+mn-ea"/>
                <a:cs typeface="+mn-cs"/>
              </a:rPr>
              <a:t>. PMT collects data to </a:t>
            </a:r>
            <a:r>
              <a:rPr lang="en-US" sz="1200" b="1" kern="1200" dirty="0" smtClean="0">
                <a:solidFill>
                  <a:schemeClr val="tx1"/>
                </a:solidFill>
                <a:effectLst/>
                <a:latin typeface="+mn-lt"/>
                <a:ea typeface="+mn-ea"/>
                <a:cs typeface="+mn-cs"/>
              </a:rPr>
              <a:t>determine if a program has achieved its goals and objectives not to evaluate the program</a:t>
            </a:r>
            <a:r>
              <a:rPr lang="en-US" sz="1200" kern="1200" dirty="0" smtClean="0">
                <a:solidFill>
                  <a:schemeClr val="tx1"/>
                </a:solidFill>
                <a:effectLst/>
                <a:latin typeface="+mn-lt"/>
                <a:ea typeface="+mn-ea"/>
                <a:cs typeface="+mn-cs"/>
              </a:rPr>
              <a:t>.  In Virginia, through CIMS, we look at performance measures that demonstrate programs have met the following goals and objectives: Victim access to services; emphasis on evidence-based programs and practices; support the provision of direct services to crime victims, and more.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VSTOP </a:t>
            </a:r>
            <a:r>
              <a:rPr lang="en-US" sz="1200" b="1" kern="1200" dirty="0" smtClean="0">
                <a:solidFill>
                  <a:schemeClr val="tx1"/>
                </a:solidFill>
                <a:effectLst/>
                <a:latin typeface="+mn-lt"/>
                <a:ea typeface="+mn-ea"/>
                <a:cs typeface="+mn-cs"/>
              </a:rPr>
              <a:t>requires that programs do some kind of program evaluation</a:t>
            </a:r>
            <a:r>
              <a:rPr lang="en-US" sz="1200" kern="1200" dirty="0" smtClean="0">
                <a:solidFill>
                  <a:schemeClr val="tx1"/>
                </a:solidFill>
                <a:effectLst/>
                <a:latin typeface="+mn-lt"/>
                <a:ea typeface="+mn-ea"/>
                <a:cs typeface="+mn-cs"/>
              </a:rPr>
              <a:t>.  This is usually in the form of surveys.  VSTOP’s reporting form currently only collects outputs, not outcomes.  There has been movement towards a more outcome-based evaluation system, but VSTOP is not there yet.    The DOW (document our work) cannot</a:t>
            </a:r>
            <a:r>
              <a:rPr lang="en-US" sz="1200" kern="1200" baseline="0" dirty="0" smtClean="0">
                <a:solidFill>
                  <a:schemeClr val="tx1"/>
                </a:solidFill>
                <a:effectLst/>
                <a:latin typeface="+mn-lt"/>
                <a:ea typeface="+mn-ea"/>
                <a:cs typeface="+mn-cs"/>
              </a:rPr>
              <a:t> single out specific services or projects, so it can not be used for VSTOP grant.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VOCA</a:t>
            </a:r>
            <a:r>
              <a:rPr lang="en-US" sz="1200" kern="1200" baseline="0" dirty="0" smtClean="0">
                <a:solidFill>
                  <a:schemeClr val="tx1"/>
                </a:solidFill>
                <a:effectLst/>
                <a:latin typeface="+mn-lt"/>
                <a:ea typeface="+mn-ea"/>
                <a:cs typeface="+mn-cs"/>
              </a:rPr>
              <a:t> believes that evaluation is an important part of improving victim services by developing data-driven improvements to programs</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justify expenses and new projects (completive grant process)</a:t>
            </a:r>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Utilize evaluation data to answer certain progress report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(Next)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in Victim Witness’s progress report, Question 1 asks about </a:t>
            </a:r>
            <a:r>
              <a:rPr lang="en-US" sz="1200" b="1" kern="1200" dirty="0" smtClean="0">
                <a:solidFill>
                  <a:schemeClr val="tx1"/>
                </a:solidFill>
                <a:effectLst/>
                <a:latin typeface="+mn-lt"/>
                <a:ea typeface="+mn-ea"/>
                <a:cs typeface="+mn-cs"/>
              </a:rPr>
              <a:t>program accomplishments and changes</a:t>
            </a:r>
            <a:r>
              <a:rPr lang="en-US" sz="1200" kern="1200" dirty="0" smtClean="0">
                <a:solidFill>
                  <a:schemeClr val="tx1"/>
                </a:solidFill>
                <a:effectLst/>
                <a:latin typeface="+mn-lt"/>
                <a:ea typeface="+mn-ea"/>
                <a:cs typeface="+mn-cs"/>
              </a:rPr>
              <a:t>.  This could be a good place to discuss successful program outcomes found from program evaluation.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example is in the VOCA Victim Services Grant Program (</a:t>
            </a:r>
            <a:r>
              <a:rPr lang="en-US" sz="1200" b="1" kern="1200" dirty="0" smtClean="0">
                <a:solidFill>
                  <a:schemeClr val="tx1"/>
                </a:solidFill>
                <a:effectLst/>
                <a:latin typeface="+mn-lt"/>
                <a:ea typeface="+mn-ea"/>
                <a:cs typeface="+mn-cs"/>
              </a:rPr>
              <a:t>VSGP</a:t>
            </a:r>
            <a:r>
              <a:rPr lang="en-US" sz="1200" kern="1200" dirty="0" smtClean="0">
                <a:solidFill>
                  <a:schemeClr val="tx1"/>
                </a:solidFill>
                <a:effectLst/>
                <a:latin typeface="+mn-lt"/>
                <a:ea typeface="+mn-ea"/>
                <a:cs typeface="+mn-cs"/>
              </a:rPr>
              <a:t>)’s Quarterly Narrative Report, Question #3 asks</a:t>
            </a:r>
            <a:r>
              <a:rPr lang="en-US" sz="1200" kern="1200" baseline="0" dirty="0" smtClean="0">
                <a:solidFill>
                  <a:schemeClr val="tx1"/>
                </a:solidFill>
                <a:effectLst/>
                <a:latin typeface="+mn-lt"/>
                <a:ea typeface="+mn-ea"/>
                <a:cs typeface="+mn-cs"/>
              </a:rPr>
              <a:t> for the </a:t>
            </a:r>
            <a:r>
              <a:rPr lang="en-US" sz="1200" b="1" kern="1200" baseline="0" dirty="0" smtClean="0">
                <a:solidFill>
                  <a:schemeClr val="tx1"/>
                </a:solidFill>
                <a:effectLst/>
                <a:latin typeface="+mn-lt"/>
                <a:ea typeface="+mn-ea"/>
                <a:cs typeface="+mn-cs"/>
              </a:rPr>
              <a:t>number of surveys distributed and the number of surveys completed</a:t>
            </a:r>
            <a:r>
              <a:rPr lang="en-US" sz="1200" kern="1200" baseline="0" dirty="0" smtClean="0">
                <a:solidFill>
                  <a:schemeClr val="tx1"/>
                </a:solidFill>
                <a:effectLst/>
                <a:latin typeface="+mn-lt"/>
                <a:ea typeface="+mn-ea"/>
                <a:cs typeface="+mn-cs"/>
              </a:rPr>
              <a:t>. This information is collected annually through the PMT. </a:t>
            </a:r>
          </a:p>
          <a:p>
            <a:r>
              <a:rPr lang="en-US" sz="1200" kern="1200" dirty="0" smtClean="0">
                <a:solidFill>
                  <a:schemeClr val="tx1"/>
                </a:solidFill>
                <a:effectLst/>
                <a:latin typeface="+mn-lt"/>
                <a:ea typeface="+mn-ea"/>
                <a:cs typeface="+mn-cs"/>
              </a:rPr>
              <a:t>Question 6 asks to </a:t>
            </a:r>
            <a:r>
              <a:rPr lang="en-US" sz="1200" b="1" kern="1200" dirty="0" smtClean="0">
                <a:solidFill>
                  <a:schemeClr val="tx1"/>
                </a:solidFill>
                <a:effectLst/>
                <a:latin typeface="+mn-lt"/>
                <a:ea typeface="+mn-ea"/>
                <a:cs typeface="+mn-cs"/>
              </a:rPr>
              <a:t>Describe any emerging issues or notable trends affecting crime victim services in your service area</a:t>
            </a:r>
            <a:r>
              <a:rPr lang="en-US" sz="1200" kern="1200" dirty="0" smtClean="0">
                <a:solidFill>
                  <a:schemeClr val="tx1"/>
                </a:solidFill>
                <a:effectLst/>
                <a:latin typeface="+mn-lt"/>
                <a:ea typeface="+mn-ea"/>
                <a:cs typeface="+mn-cs"/>
              </a:rPr>
              <a:t>.  From your program evaluation data, let’s say you find that there were more sexual violence teen victims who utilized the youth counseling program in the current quarter compared to the previous quarter.  You could then discuss possible reasons for the increase in teen clients.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(Next)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the </a:t>
            </a:r>
            <a:r>
              <a:rPr lang="en-US" sz="1200" b="1" kern="1200" dirty="0" smtClean="0">
                <a:solidFill>
                  <a:schemeClr val="tx1"/>
                </a:solidFill>
                <a:effectLst/>
                <a:latin typeface="+mn-lt"/>
                <a:ea typeface="+mn-ea"/>
                <a:cs typeface="+mn-cs"/>
              </a:rPr>
              <a:t>Family Violence Prevention and Services Act </a:t>
            </a:r>
            <a:r>
              <a:rPr lang="en-US" sz="1200" kern="1200" dirty="0" smtClean="0">
                <a:solidFill>
                  <a:schemeClr val="tx1"/>
                </a:solidFill>
                <a:effectLst/>
                <a:latin typeface="+mn-lt"/>
                <a:ea typeface="+mn-ea"/>
                <a:cs typeface="+mn-cs"/>
              </a:rPr>
              <a:t>(FVPSA) </a:t>
            </a:r>
            <a:r>
              <a:rPr lang="en-US" sz="1200" b="1" kern="1200" dirty="0" smtClean="0">
                <a:solidFill>
                  <a:schemeClr val="tx1"/>
                </a:solidFill>
                <a:effectLst/>
                <a:latin typeface="+mn-lt"/>
                <a:ea typeface="+mn-ea"/>
                <a:cs typeface="+mn-cs"/>
              </a:rPr>
              <a:t>requires outcome evaluation </a:t>
            </a:r>
            <a:r>
              <a:rPr lang="en-US" sz="1200" kern="1200" dirty="0" smtClean="0">
                <a:solidFill>
                  <a:schemeClr val="tx1"/>
                </a:solidFill>
                <a:effectLst/>
                <a:latin typeface="+mn-lt"/>
                <a:ea typeface="+mn-ea"/>
                <a:cs typeface="+mn-cs"/>
              </a:rPr>
              <a:t>to show the impact of FVPSA funding.  There are resources at the end of this presentation on FVPSA, one is the direct link to FVPSA’s information center and the second is the Action Alliance’s module Documenting Our Work which provides instruction on how Virginia captures data for FVPSA.  Each state is different, so please </a:t>
            </a:r>
            <a:r>
              <a:rPr lang="en-US" sz="1200" b="1" kern="1200" dirty="0" smtClean="0">
                <a:solidFill>
                  <a:schemeClr val="tx1"/>
                </a:solidFill>
                <a:effectLst/>
                <a:latin typeface="+mn-lt"/>
                <a:ea typeface="+mn-ea"/>
                <a:cs typeface="+mn-cs"/>
              </a:rPr>
              <a:t>follow the Action Alliance’s guidance</a:t>
            </a:r>
            <a:r>
              <a:rPr lang="en-US" sz="1200" kern="1200" dirty="0" smtClean="0">
                <a:solidFill>
                  <a:schemeClr val="tx1"/>
                </a:solidFill>
                <a:effectLst/>
                <a:latin typeface="+mn-lt"/>
                <a:ea typeface="+mn-ea"/>
                <a:cs typeface="+mn-cs"/>
              </a:rPr>
              <a:t> on documenting evaluation data for FVPSA.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287</a:t>
            </a:fld>
            <a:endParaRPr lang="en-US"/>
          </a:p>
        </p:txBody>
      </p:sp>
    </p:spTree>
    <p:extLst>
      <p:ext uri="{BB962C8B-B14F-4D97-AF65-F5344CB8AC3E}">
        <p14:creationId xmlns:p14="http://schemas.microsoft.com/office/powerpoint/2010/main" val="25576296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four basic steps in program evaluation. </a:t>
            </a:r>
            <a:r>
              <a:rPr lang="en-US" sz="1200" b="1" kern="1200" dirty="0" smtClean="0">
                <a:solidFill>
                  <a:schemeClr val="tx1"/>
                </a:solidFill>
                <a:effectLst/>
                <a:latin typeface="+mn-lt"/>
                <a:ea typeface="+mn-ea"/>
                <a:cs typeface="+mn-cs"/>
              </a:rPr>
              <a:t>(Next)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288</a:t>
            </a:fld>
            <a:endParaRPr lang="en-US"/>
          </a:p>
        </p:txBody>
      </p:sp>
    </p:spTree>
    <p:extLst>
      <p:ext uri="{BB962C8B-B14F-4D97-AF65-F5344CB8AC3E}">
        <p14:creationId xmlns:p14="http://schemas.microsoft.com/office/powerpoint/2010/main" val="19627460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you start drafting up a survey or forming focus groups, you need to think about what you want to evaluate.  These are some questions to ask yourself when brainstorming your evaluation </a:t>
            </a:r>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289</a:t>
            </a:fld>
            <a:endParaRPr lang="en-US"/>
          </a:p>
        </p:txBody>
      </p:sp>
    </p:spTree>
    <p:extLst>
      <p:ext uri="{BB962C8B-B14F-4D97-AF65-F5344CB8AC3E}">
        <p14:creationId xmlns:p14="http://schemas.microsoft.com/office/powerpoint/2010/main" val="11009932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beginning to brainstorm your program evaluation, there are also ethical and practical items to consider.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Timing the evaluation of a service.  It does not make sense to try to </a:t>
            </a:r>
            <a:r>
              <a:rPr lang="en-US" sz="1200" b="0" kern="1200" dirty="0" smtClean="0">
                <a:solidFill>
                  <a:schemeClr val="tx1"/>
                </a:solidFill>
                <a:effectLst/>
                <a:latin typeface="+mn-lt"/>
                <a:ea typeface="+mn-ea"/>
                <a:cs typeface="+mn-cs"/>
              </a:rPr>
              <a:t>evaluate a client’s forensic accompaniment experience during that accompaniment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When a client is in crisis, it is never ethical or practical to conduct</a:t>
            </a:r>
            <a:r>
              <a:rPr lang="en-US" sz="1200" kern="1200" dirty="0" smtClean="0">
                <a:solidFill>
                  <a:schemeClr val="tx1"/>
                </a:solidFill>
                <a:effectLst/>
                <a:latin typeface="+mn-lt"/>
                <a:ea typeface="+mn-ea"/>
                <a:cs typeface="+mn-cs"/>
              </a:rPr>
              <a:t> a program evaluation.  Timing may be better, for example, when you are debriefing with the client a day after their court accompaniment to evaluate their court accompaniment experience.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Anonymity.  We all know that for victims, </a:t>
            </a:r>
            <a:r>
              <a:rPr lang="en-US" sz="1200" b="1" kern="1200" dirty="0" smtClean="0">
                <a:solidFill>
                  <a:schemeClr val="tx1"/>
                </a:solidFill>
                <a:effectLst/>
                <a:latin typeface="+mn-lt"/>
                <a:ea typeface="+mn-ea"/>
                <a:cs typeface="+mn-cs"/>
              </a:rPr>
              <a:t>confidentiality is critical</a:t>
            </a:r>
            <a:r>
              <a:rPr lang="en-US" sz="1200" kern="1200" dirty="0" smtClean="0">
                <a:solidFill>
                  <a:schemeClr val="tx1"/>
                </a:solidFill>
                <a:effectLst/>
                <a:latin typeface="+mn-lt"/>
                <a:ea typeface="+mn-ea"/>
                <a:cs typeface="+mn-cs"/>
              </a:rPr>
              <a:t>.  In many ways, it is the core of all direct services provided to victims.  </a:t>
            </a:r>
            <a:r>
              <a:rPr lang="en-US" sz="1200" b="1" kern="1200" dirty="0" smtClean="0">
                <a:solidFill>
                  <a:schemeClr val="tx1"/>
                </a:solidFill>
                <a:effectLst/>
                <a:latin typeface="+mn-lt"/>
                <a:ea typeface="+mn-ea"/>
                <a:cs typeface="+mn-cs"/>
              </a:rPr>
              <a:t>Ethical research involves keeping all personally identifying information of research subjects confidential and in many ways anonymous</a:t>
            </a:r>
            <a:r>
              <a:rPr lang="en-US" sz="1200" kern="1200" dirty="0" smtClean="0">
                <a:solidFill>
                  <a:schemeClr val="tx1"/>
                </a:solidFill>
                <a:effectLst/>
                <a:latin typeface="+mn-lt"/>
                <a:ea typeface="+mn-ea"/>
                <a:cs typeface="+mn-cs"/>
              </a:rPr>
              <a:t>.  For example, you ask your client Ruth Wilder to participate in a survey to measure outcomes of the transitional housing program. You give her the survey which does not ask for any identifying information</a:t>
            </a:r>
            <a:r>
              <a:rPr lang="en-US" sz="1200" b="1" kern="1200" dirty="0" smtClean="0">
                <a:solidFill>
                  <a:schemeClr val="tx1"/>
                </a:solidFill>
                <a:effectLst/>
                <a:latin typeface="+mn-lt"/>
                <a:ea typeface="+mn-ea"/>
                <a:cs typeface="+mn-cs"/>
              </a:rPr>
              <a:t>.  At the top of the survey is a code THP10</a:t>
            </a:r>
            <a:r>
              <a:rPr lang="en-US" sz="1200" kern="1200" dirty="0" smtClean="0">
                <a:solidFill>
                  <a:schemeClr val="tx1"/>
                </a:solidFill>
                <a:effectLst/>
                <a:latin typeface="+mn-lt"/>
                <a:ea typeface="+mn-ea"/>
                <a:cs typeface="+mn-cs"/>
              </a:rPr>
              <a:t>, which indicates that Ruth is the </a:t>
            </a:r>
            <a:r>
              <a:rPr lang="en-US" sz="1200" b="1" kern="1200" dirty="0" smtClean="0">
                <a:solidFill>
                  <a:schemeClr val="tx1"/>
                </a:solidFill>
                <a:effectLst/>
                <a:latin typeface="+mn-lt"/>
                <a:ea typeface="+mn-ea"/>
                <a:cs typeface="+mn-cs"/>
              </a:rPr>
              <a:t>10</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to take the survey on the </a:t>
            </a:r>
            <a:r>
              <a:rPr lang="en-US" sz="1200" b="1" kern="1200" dirty="0" smtClean="0">
                <a:solidFill>
                  <a:schemeClr val="tx1"/>
                </a:solidFill>
                <a:effectLst/>
                <a:latin typeface="+mn-lt"/>
                <a:ea typeface="+mn-ea"/>
                <a:cs typeface="+mn-cs"/>
              </a:rPr>
              <a:t>transitional housing program</a:t>
            </a:r>
            <a:r>
              <a:rPr lang="en-US" sz="1200" kern="1200" dirty="0" smtClean="0">
                <a:solidFill>
                  <a:schemeClr val="tx1"/>
                </a:solidFill>
                <a:effectLst/>
                <a:latin typeface="+mn-lt"/>
                <a:ea typeface="+mn-ea"/>
                <a:cs typeface="+mn-cs"/>
              </a:rPr>
              <a:t>.  Therefore, when you go to enter data later in Excel, for Ruth’s survey, instead of entering her name, you would enter THP10 and then her survey responses. As you can see, this keeps all participants’ responses anonymous.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290</a:t>
            </a:fld>
            <a:endParaRPr lang="en-US"/>
          </a:p>
        </p:txBody>
      </p:sp>
    </p:spTree>
    <p:extLst>
      <p:ext uri="{BB962C8B-B14F-4D97-AF65-F5344CB8AC3E}">
        <p14:creationId xmlns:p14="http://schemas.microsoft.com/office/powerpoint/2010/main" val="10289040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step in program evaluation is defining your goals and objectives.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goal is simply </a:t>
            </a:r>
            <a:r>
              <a:rPr lang="en-US" sz="1200" b="1" kern="1200" dirty="0" smtClean="0">
                <a:solidFill>
                  <a:schemeClr val="tx1"/>
                </a:solidFill>
                <a:effectLst/>
                <a:latin typeface="+mn-lt"/>
                <a:ea typeface="+mn-ea"/>
                <a:cs typeface="+mn-cs"/>
              </a:rPr>
              <a:t>what you want your program to accomplish</a:t>
            </a:r>
            <a:r>
              <a:rPr lang="en-US" sz="1200" kern="1200" dirty="0" smtClean="0">
                <a:solidFill>
                  <a:schemeClr val="tx1"/>
                </a:solidFill>
                <a:effectLst/>
                <a:latin typeface="+mn-lt"/>
                <a:ea typeface="+mn-ea"/>
                <a:cs typeface="+mn-cs"/>
              </a:rPr>
              <a:t>, broader than an objective.  For example, Provide transitional housing to domestic violence victims.</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objective is a </a:t>
            </a:r>
            <a:r>
              <a:rPr lang="en-US" sz="1200" b="1" kern="1200" dirty="0" smtClean="0">
                <a:solidFill>
                  <a:schemeClr val="tx1"/>
                </a:solidFill>
                <a:effectLst/>
                <a:latin typeface="+mn-lt"/>
                <a:ea typeface="+mn-ea"/>
                <a:cs typeface="+mn-cs"/>
              </a:rPr>
              <a:t>specific action that has to happen </a:t>
            </a:r>
            <a:r>
              <a:rPr lang="en-US" sz="1200" kern="1200" dirty="0" smtClean="0">
                <a:solidFill>
                  <a:schemeClr val="tx1"/>
                </a:solidFill>
                <a:effectLst/>
                <a:latin typeface="+mn-lt"/>
                <a:ea typeface="+mn-ea"/>
                <a:cs typeface="+mn-cs"/>
              </a:rPr>
              <a:t>in order to reach the goal. For example, Create community partnerships with private landlords.</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creating the goals and objectives for your program evaluation, how will you know if your goals and objectives have been met? </a:t>
            </a:r>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291</a:t>
            </a:fld>
            <a:endParaRPr lang="en-US"/>
          </a:p>
        </p:txBody>
      </p:sp>
    </p:spTree>
    <p:extLst>
      <p:ext uri="{BB962C8B-B14F-4D97-AF65-F5344CB8AC3E}">
        <p14:creationId xmlns:p14="http://schemas.microsoft.com/office/powerpoint/2010/main" val="19782534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will know if your goals and objectives have been met after </a:t>
            </a:r>
            <a:r>
              <a:rPr lang="en-US" sz="1200" b="1" kern="1200" dirty="0" smtClean="0">
                <a:solidFill>
                  <a:schemeClr val="tx1"/>
                </a:solidFill>
                <a:effectLst/>
                <a:latin typeface="+mn-lt"/>
                <a:ea typeface="+mn-ea"/>
                <a:cs typeface="+mn-cs"/>
              </a:rPr>
              <a:t>collecting and interpreting the data</a:t>
            </a:r>
            <a:r>
              <a:rPr lang="en-US" sz="1200" kern="1200" dirty="0" smtClean="0">
                <a:solidFill>
                  <a:schemeClr val="tx1"/>
                </a:solidFill>
                <a:effectLst/>
                <a:latin typeface="+mn-lt"/>
                <a:ea typeface="+mn-ea"/>
                <a:cs typeface="+mn-cs"/>
              </a:rPr>
              <a:t>.  The third step in program evaluation is collecting data.  There are two primary methods of collecting data.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is </a:t>
            </a:r>
            <a:r>
              <a:rPr lang="en-US" sz="1200" b="1" kern="1200" dirty="0" smtClean="0">
                <a:solidFill>
                  <a:schemeClr val="tx1"/>
                </a:solidFill>
                <a:effectLst/>
                <a:latin typeface="+mn-lt"/>
                <a:ea typeface="+mn-ea"/>
                <a:cs typeface="+mn-cs"/>
              </a:rPr>
              <a:t>quantitative data</a:t>
            </a:r>
            <a:r>
              <a:rPr lang="en-US" sz="1200" kern="1200" dirty="0" smtClean="0">
                <a:solidFill>
                  <a:schemeClr val="tx1"/>
                </a:solidFill>
                <a:effectLst/>
                <a:latin typeface="+mn-lt"/>
                <a:ea typeface="+mn-ea"/>
                <a:cs typeface="+mn-cs"/>
              </a:rPr>
              <a:t>.  This is simply </a:t>
            </a:r>
            <a:r>
              <a:rPr lang="en-US" sz="1200" b="1" kern="1200" dirty="0" smtClean="0">
                <a:solidFill>
                  <a:schemeClr val="tx1"/>
                </a:solidFill>
                <a:effectLst/>
                <a:latin typeface="+mn-lt"/>
                <a:ea typeface="+mn-ea"/>
                <a:cs typeface="+mn-cs"/>
              </a:rPr>
              <a:t>numbers</a:t>
            </a:r>
            <a:r>
              <a:rPr lang="en-US" sz="1200" kern="1200" dirty="0" smtClean="0">
                <a:solidFill>
                  <a:schemeClr val="tx1"/>
                </a:solidFill>
                <a:effectLst/>
                <a:latin typeface="+mn-lt"/>
                <a:ea typeface="+mn-ea"/>
                <a:cs typeface="+mn-cs"/>
              </a:rPr>
              <a:t>!  An example would be creating a questionnaire with Likert scale questions, How satisfied were you with the transitional housing program?  1- Very Dissatisfied; 2-Somewhat Dissatisfied; 3- Neither Satisfied or Dissatisfied; 4- Somewhat Satisfied; 5- Very Satisfied.</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is </a:t>
            </a:r>
            <a:r>
              <a:rPr lang="en-US" sz="1200" b="1" kern="1200" dirty="0" smtClean="0">
                <a:solidFill>
                  <a:schemeClr val="tx1"/>
                </a:solidFill>
                <a:effectLst/>
                <a:latin typeface="+mn-lt"/>
                <a:ea typeface="+mn-ea"/>
                <a:cs typeface="+mn-cs"/>
              </a:rPr>
              <a:t>qualitative data.</a:t>
            </a:r>
            <a:r>
              <a:rPr lang="en-US" sz="1200" kern="1200" dirty="0" smtClean="0">
                <a:solidFill>
                  <a:schemeClr val="tx1"/>
                </a:solidFill>
                <a:effectLst/>
                <a:latin typeface="+mn-lt"/>
                <a:ea typeface="+mn-ea"/>
                <a:cs typeface="+mn-cs"/>
              </a:rPr>
              <a:t>  This is all about </a:t>
            </a:r>
            <a:r>
              <a:rPr lang="en-US" sz="1200" b="1" kern="1200" dirty="0" smtClean="0">
                <a:solidFill>
                  <a:schemeClr val="tx1"/>
                </a:solidFill>
                <a:effectLst/>
                <a:latin typeface="+mn-lt"/>
                <a:ea typeface="+mn-ea"/>
                <a:cs typeface="+mn-cs"/>
              </a:rPr>
              <a:t>words</a:t>
            </a:r>
            <a:r>
              <a:rPr lang="en-US" sz="1200" kern="1200" dirty="0" smtClean="0">
                <a:solidFill>
                  <a:schemeClr val="tx1"/>
                </a:solidFill>
                <a:effectLst/>
                <a:latin typeface="+mn-lt"/>
                <a:ea typeface="+mn-ea"/>
                <a:cs typeface="+mn-cs"/>
              </a:rPr>
              <a:t>!  The focus is on </a:t>
            </a:r>
            <a:r>
              <a:rPr lang="en-US" sz="1200" b="1" kern="1200" dirty="0" smtClean="0">
                <a:solidFill>
                  <a:schemeClr val="tx1"/>
                </a:solidFill>
                <a:effectLst/>
                <a:latin typeface="+mn-lt"/>
                <a:ea typeface="+mn-ea"/>
                <a:cs typeface="+mn-cs"/>
              </a:rPr>
              <a:t>finding themes in the environment through observation and analyzing written or verbal responses</a:t>
            </a:r>
            <a:r>
              <a:rPr lang="en-US" sz="1200" kern="1200" dirty="0" smtClean="0">
                <a:solidFill>
                  <a:schemeClr val="tx1"/>
                </a:solidFill>
                <a:effectLst/>
                <a:latin typeface="+mn-lt"/>
                <a:ea typeface="+mn-ea"/>
                <a:cs typeface="+mn-cs"/>
              </a:rPr>
              <a:t>.  For example, an open-ended question in a survey that asks, “How was your experience in the transitional housing program?”</a:t>
            </a:r>
          </a:p>
          <a:p>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292</a:t>
            </a:fld>
            <a:endParaRPr lang="en-US"/>
          </a:p>
        </p:txBody>
      </p:sp>
    </p:spTree>
    <p:extLst>
      <p:ext uri="{BB962C8B-B14F-4D97-AF65-F5344CB8AC3E}">
        <p14:creationId xmlns:p14="http://schemas.microsoft.com/office/powerpoint/2010/main" val="28257031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step in program evaluation is interpreting the data that you have collected.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interpreting the data you’ve entered in Excel, you are </a:t>
            </a:r>
            <a:r>
              <a:rPr lang="en-US" sz="1200" b="1" kern="1200" dirty="0" smtClean="0">
                <a:solidFill>
                  <a:schemeClr val="tx1"/>
                </a:solidFill>
                <a:effectLst/>
                <a:latin typeface="+mn-lt"/>
                <a:ea typeface="+mn-ea"/>
                <a:cs typeface="+mn-cs"/>
              </a:rPr>
              <a:t>looking for recurring themes</a:t>
            </a:r>
            <a:r>
              <a:rPr lang="en-US" sz="1200" kern="1200" dirty="0" smtClean="0">
                <a:solidFill>
                  <a:schemeClr val="tx1"/>
                </a:solidFill>
                <a:effectLst/>
                <a:latin typeface="+mn-lt"/>
                <a:ea typeface="+mn-ea"/>
                <a:cs typeface="+mn-cs"/>
              </a:rPr>
              <a:t>.  Such as victims consistently stating that they need more assistance with finding childcare.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analyzing the quantitative (</a:t>
            </a:r>
            <a:r>
              <a:rPr lang="en-US" sz="1200" b="1" kern="1200" dirty="0" smtClean="0">
                <a:solidFill>
                  <a:schemeClr val="tx1"/>
                </a:solidFill>
                <a:effectLst/>
                <a:latin typeface="+mn-lt"/>
                <a:ea typeface="+mn-ea"/>
                <a:cs typeface="+mn-cs"/>
              </a:rPr>
              <a:t>numbers</a:t>
            </a:r>
            <a:r>
              <a:rPr lang="en-US" sz="1200" kern="1200" dirty="0" smtClean="0">
                <a:solidFill>
                  <a:schemeClr val="tx1"/>
                </a:solidFill>
                <a:effectLst/>
                <a:latin typeface="+mn-lt"/>
                <a:ea typeface="+mn-ea"/>
                <a:cs typeface="+mn-cs"/>
              </a:rPr>
              <a:t>!) data, you’ll be able to see if, for example, </a:t>
            </a:r>
            <a:r>
              <a:rPr lang="en-US" sz="1200" b="1" kern="1200" dirty="0" smtClean="0">
                <a:solidFill>
                  <a:schemeClr val="tx1"/>
                </a:solidFill>
                <a:effectLst/>
                <a:latin typeface="+mn-lt"/>
                <a:ea typeface="+mn-ea"/>
                <a:cs typeface="+mn-cs"/>
              </a:rPr>
              <a:t>more participants indicated whether they were very satisfied or very dissatisfied </a:t>
            </a:r>
            <a:r>
              <a:rPr lang="en-US" sz="1200" kern="1200" dirty="0" smtClean="0">
                <a:solidFill>
                  <a:schemeClr val="tx1"/>
                </a:solidFill>
                <a:effectLst/>
                <a:latin typeface="+mn-lt"/>
                <a:ea typeface="+mn-ea"/>
                <a:cs typeface="+mn-cs"/>
              </a:rPr>
              <a:t>with the transitional housing program.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293</a:t>
            </a:fld>
            <a:endParaRPr lang="en-US"/>
          </a:p>
        </p:txBody>
      </p:sp>
    </p:spTree>
    <p:extLst>
      <p:ext uri="{BB962C8B-B14F-4D97-AF65-F5344CB8AC3E}">
        <p14:creationId xmlns:p14="http://schemas.microsoft.com/office/powerpoint/2010/main" val="415664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For specific</a:t>
            </a:r>
            <a:r>
              <a:rPr lang="en-US" baseline="0" dirty="0" smtClean="0"/>
              <a:t> programmatic requirements, subrecipients should refer to the Grant Program Guidelines and/or contact the Grant Monitor for technical  assistance.</a:t>
            </a:r>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53</a:t>
            </a:fld>
            <a:endParaRPr lang="en-US" dirty="0"/>
          </a:p>
        </p:txBody>
      </p:sp>
    </p:spTree>
    <p:extLst>
      <p:ext uri="{BB962C8B-B14F-4D97-AF65-F5344CB8AC3E}">
        <p14:creationId xmlns:p14="http://schemas.microsoft.com/office/powerpoint/2010/main" val="34766623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You’ve interpreted all of your data from you program evaluation, so now </a:t>
            </a:r>
            <a:r>
              <a:rPr lang="en-US" sz="1200" b="1" kern="1200" dirty="0" smtClean="0">
                <a:solidFill>
                  <a:schemeClr val="tx1"/>
                </a:solidFill>
                <a:effectLst/>
                <a:latin typeface="+mn-lt"/>
                <a:ea typeface="+mn-ea"/>
                <a:cs typeface="+mn-cs"/>
              </a:rPr>
              <a:t>what do you do with it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based on the data, you could have gained information that would lead you to continue or expand the existing program.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information from your data could also tell you that you need to change or remove the existing program.  </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data could have also given you insight on training areas needed for your staff and volunteers.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use the findings from your program evaluation to share with your board, funders, in applications for new funding opportunities, and/or your community partners.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294</a:t>
            </a:fld>
            <a:endParaRPr lang="en-US"/>
          </a:p>
        </p:txBody>
      </p:sp>
    </p:spTree>
    <p:extLst>
      <p:ext uri="{BB962C8B-B14F-4D97-AF65-F5344CB8AC3E}">
        <p14:creationId xmlns:p14="http://schemas.microsoft.com/office/powerpoint/2010/main" val="303254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we wrap up, we wanted to briefly go over logic models.  This is a great tool to use in </a:t>
            </a:r>
            <a:r>
              <a:rPr lang="en-US" sz="1200" b="1" kern="1200" dirty="0" smtClean="0">
                <a:solidFill>
                  <a:schemeClr val="tx1"/>
                </a:solidFill>
                <a:effectLst/>
                <a:latin typeface="+mn-lt"/>
                <a:ea typeface="+mn-ea"/>
                <a:cs typeface="+mn-cs"/>
              </a:rPr>
              <a:t>determining program outcomes</a:t>
            </a:r>
            <a:r>
              <a:rPr lang="en-US" sz="1200" kern="1200" dirty="0" smtClean="0">
                <a:solidFill>
                  <a:schemeClr val="tx1"/>
                </a:solidFill>
                <a:effectLst/>
                <a:latin typeface="+mn-lt"/>
                <a:ea typeface="+mn-ea"/>
                <a:cs typeface="+mn-cs"/>
              </a:rPr>
              <a:t>.  We encourage you to look more into logic models and using them at your agency.  To start, what is a logic model?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logic model is a </a:t>
            </a:r>
            <a:r>
              <a:rPr lang="en-US" sz="1200" b="0" kern="1200" dirty="0" smtClean="0">
                <a:solidFill>
                  <a:schemeClr val="tx1"/>
                </a:solidFill>
                <a:effectLst/>
                <a:latin typeface="+mn-lt"/>
                <a:ea typeface="+mn-ea"/>
                <a:cs typeface="+mn-cs"/>
              </a:rPr>
              <a:t>concrete picture of </a:t>
            </a:r>
            <a:r>
              <a:rPr lang="en-US" sz="1200" b="1" kern="1200" dirty="0" smtClean="0">
                <a:solidFill>
                  <a:schemeClr val="tx1"/>
                </a:solidFill>
                <a:effectLst/>
                <a:latin typeface="+mn-lt"/>
                <a:ea typeface="+mn-ea"/>
                <a:cs typeface="+mn-cs"/>
              </a:rPr>
              <a:t>what your agency is trying to achieve </a:t>
            </a:r>
            <a:r>
              <a:rPr lang="en-US" sz="1200" kern="1200" dirty="0" smtClean="0">
                <a:solidFill>
                  <a:schemeClr val="tx1"/>
                </a:solidFill>
                <a:effectLst/>
                <a:latin typeface="+mn-lt"/>
                <a:ea typeface="+mn-ea"/>
                <a:cs typeface="+mn-cs"/>
              </a:rPr>
              <a:t>with each program/service and </a:t>
            </a:r>
            <a:r>
              <a:rPr lang="en-US" sz="1200" b="1" kern="1200" dirty="0" smtClean="0">
                <a:solidFill>
                  <a:schemeClr val="tx1"/>
                </a:solidFill>
                <a:effectLst/>
                <a:latin typeface="+mn-lt"/>
                <a:ea typeface="+mn-ea"/>
                <a:cs typeface="+mn-cs"/>
              </a:rPr>
              <a:t>what resources your agency needs </a:t>
            </a:r>
            <a:r>
              <a:rPr lang="en-US" sz="1200" kern="1200" dirty="0" smtClean="0">
                <a:solidFill>
                  <a:schemeClr val="tx1"/>
                </a:solidFill>
                <a:effectLst/>
                <a:latin typeface="+mn-lt"/>
                <a:ea typeface="+mn-ea"/>
                <a:cs typeface="+mn-cs"/>
              </a:rPr>
              <a:t>in order to provide each program/service.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Logic models are comprised of four components. </a:t>
            </a:r>
          </a:p>
          <a:p>
            <a:r>
              <a:rPr lang="en-US" sz="1200" kern="1200" dirty="0" smtClean="0">
                <a:solidFill>
                  <a:schemeClr val="tx1"/>
                </a:solidFill>
                <a:effectLst/>
                <a:latin typeface="+mn-lt"/>
                <a:ea typeface="+mn-ea"/>
                <a:cs typeface="+mn-cs"/>
              </a:rPr>
              <a:t> </a:t>
            </a:r>
          </a:p>
          <a:p>
            <a:pPr marL="228600" indent="-228600">
              <a:buFont typeface="+mj-lt"/>
              <a:buAutoNum type="arabicPeriod"/>
            </a:pPr>
            <a:r>
              <a:rPr lang="en-US" sz="1200" kern="1200" dirty="0" smtClean="0">
                <a:solidFill>
                  <a:schemeClr val="tx1"/>
                </a:solidFill>
                <a:effectLst/>
                <a:latin typeface="+mn-lt"/>
                <a:ea typeface="+mn-ea"/>
                <a:cs typeface="+mn-cs"/>
              </a:rPr>
              <a:t>The first is </a:t>
            </a:r>
            <a:r>
              <a:rPr lang="en-US" sz="1200" b="1" kern="1200" dirty="0" smtClean="0">
                <a:solidFill>
                  <a:schemeClr val="tx1"/>
                </a:solidFill>
                <a:effectLst/>
                <a:latin typeface="+mn-lt"/>
                <a:ea typeface="+mn-ea"/>
                <a:cs typeface="+mn-cs"/>
              </a:rPr>
              <a:t>Inputs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resources</a:t>
            </a:r>
            <a:r>
              <a:rPr lang="en-US" sz="1200" kern="1200" dirty="0" smtClean="0">
                <a:solidFill>
                  <a:schemeClr val="tx1"/>
                </a:solidFill>
                <a:effectLst/>
                <a:latin typeface="+mn-lt"/>
                <a:ea typeface="+mn-ea"/>
                <a:cs typeface="+mn-cs"/>
              </a:rPr>
              <a:t> that allow a program to operate such as </a:t>
            </a:r>
            <a:r>
              <a:rPr lang="en-US" sz="1200" b="1" kern="1200" dirty="0" smtClean="0">
                <a:solidFill>
                  <a:schemeClr val="tx1"/>
                </a:solidFill>
                <a:effectLst/>
                <a:latin typeface="+mn-lt"/>
                <a:ea typeface="+mn-ea"/>
                <a:cs typeface="+mn-cs"/>
              </a:rPr>
              <a:t>staff, time, money, supplies</a:t>
            </a:r>
            <a:r>
              <a:rPr lang="en-US" sz="1200" kern="1200" dirty="0" smtClean="0">
                <a:solidFill>
                  <a:schemeClr val="tx1"/>
                </a:solidFill>
                <a:effectLst/>
                <a:latin typeface="+mn-lt"/>
                <a:ea typeface="+mn-ea"/>
                <a:cs typeface="+mn-cs"/>
              </a:rPr>
              <a:t>.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second is </a:t>
            </a:r>
            <a:r>
              <a:rPr lang="en-US" sz="1200" b="1" kern="1200" dirty="0" smtClean="0">
                <a:solidFill>
                  <a:schemeClr val="tx1"/>
                </a:solidFill>
                <a:effectLst/>
                <a:latin typeface="+mn-lt"/>
                <a:ea typeface="+mn-ea"/>
                <a:cs typeface="+mn-cs"/>
              </a:rPr>
              <a:t>Activities</a:t>
            </a:r>
            <a:r>
              <a:rPr lang="en-US" sz="1200" kern="1200" dirty="0" smtClean="0">
                <a:solidFill>
                  <a:schemeClr val="tx1"/>
                </a:solidFill>
                <a:effectLst/>
                <a:latin typeface="+mn-lt"/>
                <a:ea typeface="+mn-ea"/>
                <a:cs typeface="+mn-cs"/>
              </a:rPr>
              <a:t>: how the program </a:t>
            </a:r>
            <a:r>
              <a:rPr lang="en-US" sz="1200" b="1" kern="1200" dirty="0" smtClean="0">
                <a:solidFill>
                  <a:schemeClr val="tx1"/>
                </a:solidFill>
                <a:effectLst/>
                <a:latin typeface="+mn-lt"/>
                <a:ea typeface="+mn-ea"/>
                <a:cs typeface="+mn-cs"/>
              </a:rPr>
              <a:t>utilizes its resources </a:t>
            </a:r>
            <a:r>
              <a:rPr lang="en-US" sz="1200" kern="1200" dirty="0" smtClean="0">
                <a:solidFill>
                  <a:schemeClr val="tx1"/>
                </a:solidFill>
                <a:effectLst/>
                <a:latin typeface="+mn-lt"/>
                <a:ea typeface="+mn-ea"/>
                <a:cs typeface="+mn-cs"/>
              </a:rPr>
              <a:t>such as </a:t>
            </a:r>
            <a:r>
              <a:rPr lang="en-US" sz="1200" b="1" kern="1200" dirty="0" smtClean="0">
                <a:solidFill>
                  <a:schemeClr val="tx1"/>
                </a:solidFill>
                <a:effectLst/>
                <a:latin typeface="+mn-lt"/>
                <a:ea typeface="+mn-ea"/>
                <a:cs typeface="+mn-cs"/>
              </a:rPr>
              <a:t>prevention education, counseling, accompaniment</a:t>
            </a:r>
            <a:r>
              <a:rPr lang="en-US" sz="1200" kern="1200" dirty="0" smtClean="0">
                <a:solidFill>
                  <a:schemeClr val="tx1"/>
                </a:solidFill>
                <a:effectLst/>
                <a:latin typeface="+mn-lt"/>
                <a:ea typeface="+mn-ea"/>
                <a:cs typeface="+mn-cs"/>
              </a:rPr>
              <a:t>.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third is </a:t>
            </a:r>
            <a:r>
              <a:rPr lang="en-US" sz="1200" b="1" kern="1200" dirty="0" smtClean="0">
                <a:solidFill>
                  <a:schemeClr val="tx1"/>
                </a:solidFill>
                <a:effectLst/>
                <a:latin typeface="+mn-lt"/>
                <a:ea typeface="+mn-ea"/>
                <a:cs typeface="+mn-cs"/>
              </a:rPr>
              <a:t>Outputs</a:t>
            </a:r>
            <a:r>
              <a:rPr lang="en-US" sz="1200" kern="1200" dirty="0" smtClean="0">
                <a:solidFill>
                  <a:schemeClr val="tx1"/>
                </a:solidFill>
                <a:effectLst/>
                <a:latin typeface="+mn-lt"/>
                <a:ea typeface="+mn-ea"/>
                <a:cs typeface="+mn-cs"/>
              </a:rPr>
              <a:t>: the direct </a:t>
            </a:r>
            <a:r>
              <a:rPr lang="en-US" sz="1200" b="1" kern="1200" dirty="0" smtClean="0">
                <a:solidFill>
                  <a:schemeClr val="tx1"/>
                </a:solidFill>
                <a:effectLst/>
                <a:latin typeface="+mn-lt"/>
                <a:ea typeface="+mn-ea"/>
                <a:cs typeface="+mn-cs"/>
              </a:rPr>
              <a:t>impact of the program’s activities</a:t>
            </a:r>
            <a:r>
              <a:rPr lang="en-US" sz="1200" kern="1200" dirty="0" smtClean="0">
                <a:solidFill>
                  <a:schemeClr val="tx1"/>
                </a:solidFill>
                <a:effectLst/>
                <a:latin typeface="+mn-lt"/>
                <a:ea typeface="+mn-ea"/>
                <a:cs typeface="+mn-cs"/>
              </a:rPr>
              <a:t>, a </a:t>
            </a:r>
            <a:r>
              <a:rPr lang="en-US" sz="1200" b="1" kern="1200" dirty="0" smtClean="0">
                <a:solidFill>
                  <a:schemeClr val="tx1"/>
                </a:solidFill>
                <a:effectLst/>
                <a:latin typeface="+mn-lt"/>
                <a:ea typeface="+mn-ea"/>
                <a:cs typeface="+mn-cs"/>
              </a:rPr>
              <a:t>quantity</a:t>
            </a:r>
            <a:r>
              <a:rPr lang="en-US" sz="1200" kern="1200" dirty="0" smtClean="0">
                <a:solidFill>
                  <a:schemeClr val="tx1"/>
                </a:solidFill>
                <a:effectLst/>
                <a:latin typeface="+mn-lt"/>
                <a:ea typeface="+mn-ea"/>
                <a:cs typeface="+mn-cs"/>
              </a:rPr>
              <a:t> such as number of clients served.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last component is </a:t>
            </a:r>
            <a:r>
              <a:rPr lang="en-US" sz="1200" b="1" kern="1200" dirty="0" smtClean="0">
                <a:solidFill>
                  <a:schemeClr val="tx1"/>
                </a:solidFill>
                <a:effectLst/>
                <a:latin typeface="+mn-lt"/>
                <a:ea typeface="+mn-ea"/>
                <a:cs typeface="+mn-cs"/>
              </a:rPr>
              <a:t>Outcomes</a:t>
            </a:r>
            <a:r>
              <a:rPr lang="en-US" sz="1200" kern="1200" dirty="0" smtClean="0">
                <a:solidFill>
                  <a:schemeClr val="tx1"/>
                </a:solidFill>
                <a:effectLst/>
                <a:latin typeface="+mn-lt"/>
                <a:ea typeface="+mn-ea"/>
                <a:cs typeface="+mn-cs"/>
              </a:rPr>
              <a:t>: specific </a:t>
            </a:r>
            <a:r>
              <a:rPr lang="en-US" sz="1200" b="1" kern="1200" dirty="0" smtClean="0">
                <a:solidFill>
                  <a:schemeClr val="tx1"/>
                </a:solidFill>
                <a:effectLst/>
                <a:latin typeface="+mn-lt"/>
                <a:ea typeface="+mn-ea"/>
                <a:cs typeface="+mn-cs"/>
              </a:rPr>
              <a:t>benefits clients experienced</a:t>
            </a:r>
            <a:r>
              <a:rPr lang="en-US" sz="1200" kern="1200" dirty="0" smtClean="0">
                <a:solidFill>
                  <a:schemeClr val="tx1"/>
                </a:solidFill>
                <a:effectLst/>
                <a:latin typeface="+mn-lt"/>
                <a:ea typeface="+mn-ea"/>
                <a:cs typeface="+mn-cs"/>
              </a:rPr>
              <a:t> as a result of the program such as client </a:t>
            </a:r>
            <a:r>
              <a:rPr lang="en-US" sz="1200" b="1" kern="1200" dirty="0" smtClean="0">
                <a:solidFill>
                  <a:schemeClr val="tx1"/>
                </a:solidFill>
                <a:effectLst/>
                <a:latin typeface="+mn-lt"/>
                <a:ea typeface="+mn-ea"/>
                <a:cs typeface="+mn-cs"/>
              </a:rPr>
              <a:t>increased knowledge about healthy relationships</a:t>
            </a:r>
            <a:r>
              <a:rPr lang="en-US" sz="1200" kern="1200" dirty="0" smtClean="0">
                <a:solidFill>
                  <a:schemeClr val="tx1"/>
                </a:solidFill>
                <a:effectLst/>
                <a:latin typeface="+mn-lt"/>
                <a:ea typeface="+mn-ea"/>
                <a:cs typeface="+mn-cs"/>
              </a:rPr>
              <a:t>.  Outcomes are categorized as short-term, intermediate-term, and/or long-term.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295</a:t>
            </a:fld>
            <a:endParaRPr lang="en-US"/>
          </a:p>
        </p:txBody>
      </p:sp>
    </p:spTree>
    <p:extLst>
      <p:ext uri="{BB962C8B-B14F-4D97-AF65-F5344CB8AC3E}">
        <p14:creationId xmlns:p14="http://schemas.microsoft.com/office/powerpoint/2010/main" val="22251688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an example logic model on </a:t>
            </a:r>
            <a:r>
              <a:rPr lang="en-US" sz="1200" b="1" kern="1200" dirty="0" smtClean="0">
                <a:solidFill>
                  <a:schemeClr val="tx1"/>
                </a:solidFill>
                <a:effectLst/>
                <a:latin typeface="+mn-lt"/>
                <a:ea typeface="+mn-ea"/>
                <a:cs typeface="+mn-cs"/>
              </a:rPr>
              <a:t>crisis/supportive counseling programs </a:t>
            </a:r>
            <a:r>
              <a:rPr lang="en-US" sz="1200" kern="1200" dirty="0" smtClean="0">
                <a:solidFill>
                  <a:schemeClr val="tx1"/>
                </a:solidFill>
                <a:effectLst/>
                <a:latin typeface="+mn-lt"/>
                <a:ea typeface="+mn-ea"/>
                <a:cs typeface="+mn-cs"/>
              </a:rPr>
              <a:t>from the Pennsylvania Coalition Against Rape (PCAR).  You can see how the logic model </a:t>
            </a:r>
            <a:r>
              <a:rPr lang="en-US" sz="1200" b="1" kern="1200" dirty="0" smtClean="0">
                <a:solidFill>
                  <a:schemeClr val="tx1"/>
                </a:solidFill>
                <a:effectLst/>
                <a:latin typeface="+mn-lt"/>
                <a:ea typeface="+mn-ea"/>
                <a:cs typeface="+mn-cs"/>
              </a:rPr>
              <a:t>provides a nice flow of how outcomes are achieved </a:t>
            </a:r>
            <a:r>
              <a:rPr lang="en-US" sz="1200" kern="1200" dirty="0" smtClean="0">
                <a:solidFill>
                  <a:schemeClr val="tx1"/>
                </a:solidFill>
                <a:effectLst/>
                <a:latin typeface="+mn-lt"/>
                <a:ea typeface="+mn-ea"/>
                <a:cs typeface="+mn-cs"/>
              </a:rPr>
              <a:t>for this example crisis/supportive counseling program.</a:t>
            </a:r>
          </a:p>
          <a:p>
            <a:endParaRPr lang="en-US" dirty="0" smtClean="0"/>
          </a:p>
          <a:p>
            <a:endParaRPr lang="en-US" dirty="0" smtClean="0"/>
          </a:p>
          <a:p>
            <a:pPr marL="228600" indent="-228600">
              <a:buFont typeface="+mj-lt"/>
              <a:buAutoNum type="arabicPeriod"/>
            </a:pPr>
            <a:r>
              <a:rPr lang="en-US" sz="1200" kern="1200" dirty="0" smtClean="0">
                <a:solidFill>
                  <a:schemeClr val="tx1"/>
                </a:solidFill>
                <a:effectLst/>
                <a:latin typeface="+mn-lt"/>
                <a:ea typeface="+mn-ea"/>
                <a:cs typeface="+mn-cs"/>
              </a:rPr>
              <a:t>The first is </a:t>
            </a:r>
            <a:r>
              <a:rPr lang="en-US" sz="1200" b="1" kern="1200" dirty="0" smtClean="0">
                <a:solidFill>
                  <a:schemeClr val="tx1"/>
                </a:solidFill>
                <a:effectLst/>
                <a:latin typeface="+mn-lt"/>
                <a:ea typeface="+mn-ea"/>
                <a:cs typeface="+mn-cs"/>
              </a:rPr>
              <a:t>Inputs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resources</a:t>
            </a:r>
            <a:r>
              <a:rPr lang="en-US" sz="1200" kern="1200" dirty="0" smtClean="0">
                <a:solidFill>
                  <a:schemeClr val="tx1"/>
                </a:solidFill>
                <a:effectLst/>
                <a:latin typeface="+mn-lt"/>
                <a:ea typeface="+mn-ea"/>
                <a:cs typeface="+mn-cs"/>
              </a:rPr>
              <a:t> that allow a program to operate such as </a:t>
            </a:r>
            <a:r>
              <a:rPr lang="en-US" sz="1200" b="1" kern="1200" dirty="0" smtClean="0">
                <a:solidFill>
                  <a:schemeClr val="tx1"/>
                </a:solidFill>
                <a:effectLst/>
                <a:latin typeface="+mn-lt"/>
                <a:ea typeface="+mn-ea"/>
                <a:cs typeface="+mn-cs"/>
              </a:rPr>
              <a:t>staff, time, money, supplies</a:t>
            </a:r>
            <a:r>
              <a:rPr lang="en-US" sz="1200" kern="1200" dirty="0" smtClean="0">
                <a:solidFill>
                  <a:schemeClr val="tx1"/>
                </a:solidFill>
                <a:effectLst/>
                <a:latin typeface="+mn-lt"/>
                <a:ea typeface="+mn-ea"/>
                <a:cs typeface="+mn-cs"/>
              </a:rPr>
              <a:t>.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second is </a:t>
            </a:r>
            <a:r>
              <a:rPr lang="en-US" sz="1200" b="1" kern="1200" dirty="0" smtClean="0">
                <a:solidFill>
                  <a:schemeClr val="tx1"/>
                </a:solidFill>
                <a:effectLst/>
                <a:latin typeface="+mn-lt"/>
                <a:ea typeface="+mn-ea"/>
                <a:cs typeface="+mn-cs"/>
              </a:rPr>
              <a:t>Activities</a:t>
            </a:r>
            <a:r>
              <a:rPr lang="en-US" sz="1200" kern="1200" dirty="0" smtClean="0">
                <a:solidFill>
                  <a:schemeClr val="tx1"/>
                </a:solidFill>
                <a:effectLst/>
                <a:latin typeface="+mn-lt"/>
                <a:ea typeface="+mn-ea"/>
                <a:cs typeface="+mn-cs"/>
              </a:rPr>
              <a:t>: how the program </a:t>
            </a:r>
            <a:r>
              <a:rPr lang="en-US" sz="1200" b="1" kern="1200" dirty="0" smtClean="0">
                <a:solidFill>
                  <a:schemeClr val="tx1"/>
                </a:solidFill>
                <a:effectLst/>
                <a:latin typeface="+mn-lt"/>
                <a:ea typeface="+mn-ea"/>
                <a:cs typeface="+mn-cs"/>
              </a:rPr>
              <a:t>utilizes its resources </a:t>
            </a:r>
            <a:r>
              <a:rPr lang="en-US" sz="1200" kern="1200" dirty="0" smtClean="0">
                <a:solidFill>
                  <a:schemeClr val="tx1"/>
                </a:solidFill>
                <a:effectLst/>
                <a:latin typeface="+mn-lt"/>
                <a:ea typeface="+mn-ea"/>
                <a:cs typeface="+mn-cs"/>
              </a:rPr>
              <a:t>such as </a:t>
            </a:r>
            <a:r>
              <a:rPr lang="en-US" sz="1200" b="1" kern="1200" dirty="0" smtClean="0">
                <a:solidFill>
                  <a:schemeClr val="tx1"/>
                </a:solidFill>
                <a:effectLst/>
                <a:latin typeface="+mn-lt"/>
                <a:ea typeface="+mn-ea"/>
                <a:cs typeface="+mn-cs"/>
              </a:rPr>
              <a:t>prevention education, counseling, accompaniment</a:t>
            </a:r>
            <a:r>
              <a:rPr lang="en-US" sz="1200" kern="1200" dirty="0" smtClean="0">
                <a:solidFill>
                  <a:schemeClr val="tx1"/>
                </a:solidFill>
                <a:effectLst/>
                <a:latin typeface="+mn-lt"/>
                <a:ea typeface="+mn-ea"/>
                <a:cs typeface="+mn-cs"/>
              </a:rPr>
              <a:t>.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third is </a:t>
            </a:r>
            <a:r>
              <a:rPr lang="en-US" sz="1200" b="1" kern="1200" dirty="0" smtClean="0">
                <a:solidFill>
                  <a:schemeClr val="tx1"/>
                </a:solidFill>
                <a:effectLst/>
                <a:latin typeface="+mn-lt"/>
                <a:ea typeface="+mn-ea"/>
                <a:cs typeface="+mn-cs"/>
              </a:rPr>
              <a:t>Outputs</a:t>
            </a:r>
            <a:r>
              <a:rPr lang="en-US" sz="1200" kern="1200" dirty="0" smtClean="0">
                <a:solidFill>
                  <a:schemeClr val="tx1"/>
                </a:solidFill>
                <a:effectLst/>
                <a:latin typeface="+mn-lt"/>
                <a:ea typeface="+mn-ea"/>
                <a:cs typeface="+mn-cs"/>
              </a:rPr>
              <a:t>: the direct </a:t>
            </a:r>
            <a:r>
              <a:rPr lang="en-US" sz="1200" b="1" kern="1200" dirty="0" smtClean="0">
                <a:solidFill>
                  <a:schemeClr val="tx1"/>
                </a:solidFill>
                <a:effectLst/>
                <a:latin typeface="+mn-lt"/>
                <a:ea typeface="+mn-ea"/>
                <a:cs typeface="+mn-cs"/>
              </a:rPr>
              <a:t>impact of the program’s activities</a:t>
            </a:r>
            <a:r>
              <a:rPr lang="en-US" sz="1200" kern="1200" dirty="0" smtClean="0">
                <a:solidFill>
                  <a:schemeClr val="tx1"/>
                </a:solidFill>
                <a:effectLst/>
                <a:latin typeface="+mn-lt"/>
                <a:ea typeface="+mn-ea"/>
                <a:cs typeface="+mn-cs"/>
              </a:rPr>
              <a:t>, a </a:t>
            </a:r>
            <a:r>
              <a:rPr lang="en-US" sz="1200" b="1" kern="1200" dirty="0" smtClean="0">
                <a:solidFill>
                  <a:schemeClr val="tx1"/>
                </a:solidFill>
                <a:effectLst/>
                <a:latin typeface="+mn-lt"/>
                <a:ea typeface="+mn-ea"/>
                <a:cs typeface="+mn-cs"/>
              </a:rPr>
              <a:t>quantity</a:t>
            </a:r>
            <a:r>
              <a:rPr lang="en-US" sz="1200" kern="1200" dirty="0" smtClean="0">
                <a:solidFill>
                  <a:schemeClr val="tx1"/>
                </a:solidFill>
                <a:effectLst/>
                <a:latin typeface="+mn-lt"/>
                <a:ea typeface="+mn-ea"/>
                <a:cs typeface="+mn-cs"/>
              </a:rPr>
              <a:t> such as number of clients served.   </a:t>
            </a:r>
          </a:p>
          <a:p>
            <a:pPr marL="228600" indent="-228600">
              <a:buFont typeface="+mj-lt"/>
              <a:buAutoNum type="arabicPeriod"/>
            </a:pPr>
            <a:endParaRPr lang="en-US" sz="1200" kern="1200" dirty="0" smtClean="0">
              <a:solidFill>
                <a:schemeClr val="tx1"/>
              </a:solidFill>
              <a:effectLst/>
              <a:latin typeface="+mn-lt"/>
              <a:ea typeface="+mn-ea"/>
              <a:cs typeface="+mn-cs"/>
            </a:endParaRPr>
          </a:p>
          <a:p>
            <a:pPr marL="228600" indent="-228600">
              <a:buFont typeface="+mj-lt"/>
              <a:buAutoNum type="arabicPeriod"/>
            </a:pPr>
            <a:r>
              <a:rPr lang="en-US" sz="1200" kern="1200" dirty="0" smtClean="0">
                <a:solidFill>
                  <a:schemeClr val="tx1"/>
                </a:solidFill>
                <a:effectLst/>
                <a:latin typeface="+mn-lt"/>
                <a:ea typeface="+mn-ea"/>
                <a:cs typeface="+mn-cs"/>
              </a:rPr>
              <a:t>The last component is </a:t>
            </a:r>
            <a:r>
              <a:rPr lang="en-US" sz="1200" b="1" kern="1200" dirty="0" smtClean="0">
                <a:solidFill>
                  <a:schemeClr val="tx1"/>
                </a:solidFill>
                <a:effectLst/>
                <a:latin typeface="+mn-lt"/>
                <a:ea typeface="+mn-ea"/>
                <a:cs typeface="+mn-cs"/>
              </a:rPr>
              <a:t>Outcomes</a:t>
            </a:r>
            <a:r>
              <a:rPr lang="en-US" sz="1200" kern="1200" dirty="0" smtClean="0">
                <a:solidFill>
                  <a:schemeClr val="tx1"/>
                </a:solidFill>
                <a:effectLst/>
                <a:latin typeface="+mn-lt"/>
                <a:ea typeface="+mn-ea"/>
                <a:cs typeface="+mn-cs"/>
              </a:rPr>
              <a:t>: specific </a:t>
            </a:r>
            <a:r>
              <a:rPr lang="en-US" sz="1200" b="1" kern="1200" dirty="0" smtClean="0">
                <a:solidFill>
                  <a:schemeClr val="tx1"/>
                </a:solidFill>
                <a:effectLst/>
                <a:latin typeface="+mn-lt"/>
                <a:ea typeface="+mn-ea"/>
                <a:cs typeface="+mn-cs"/>
              </a:rPr>
              <a:t>benefits clients experienced</a:t>
            </a:r>
            <a:r>
              <a:rPr lang="en-US" sz="1200" kern="1200" dirty="0" smtClean="0">
                <a:solidFill>
                  <a:schemeClr val="tx1"/>
                </a:solidFill>
                <a:effectLst/>
                <a:latin typeface="+mn-lt"/>
                <a:ea typeface="+mn-ea"/>
                <a:cs typeface="+mn-cs"/>
              </a:rPr>
              <a:t> as a result of the program such as client </a:t>
            </a:r>
            <a:r>
              <a:rPr lang="en-US" sz="1200" b="1" kern="1200" dirty="0" smtClean="0">
                <a:solidFill>
                  <a:schemeClr val="tx1"/>
                </a:solidFill>
                <a:effectLst/>
                <a:latin typeface="+mn-lt"/>
                <a:ea typeface="+mn-ea"/>
                <a:cs typeface="+mn-cs"/>
              </a:rPr>
              <a:t>increased knowledge about healthy relationships</a:t>
            </a:r>
            <a:r>
              <a:rPr lang="en-US" sz="1200" kern="1200" dirty="0" smtClean="0">
                <a:solidFill>
                  <a:schemeClr val="tx1"/>
                </a:solidFill>
                <a:effectLst/>
                <a:latin typeface="+mn-lt"/>
                <a:ea typeface="+mn-ea"/>
                <a:cs typeface="+mn-cs"/>
              </a:rPr>
              <a:t>.  Outcomes are categorized as short-term, intermediate-term, and/or long-term.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296</a:t>
            </a:fld>
            <a:endParaRPr lang="en-US"/>
          </a:p>
        </p:txBody>
      </p:sp>
    </p:spTree>
    <p:extLst>
      <p:ext uri="{BB962C8B-B14F-4D97-AF65-F5344CB8AC3E}">
        <p14:creationId xmlns:p14="http://schemas.microsoft.com/office/powerpoint/2010/main" val="36008820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sampling of program evaluation resources that we encourage you to utilize.  All of these resources will assist you from start to finish in doing program evaluation.  A few have more information on executing a logic model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297</a:t>
            </a:fld>
            <a:endParaRPr lang="en-US"/>
          </a:p>
        </p:txBody>
      </p:sp>
    </p:spTree>
    <p:extLst>
      <p:ext uri="{BB962C8B-B14F-4D97-AF65-F5344CB8AC3E}">
        <p14:creationId xmlns:p14="http://schemas.microsoft.com/office/powerpoint/2010/main" val="28530859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a:defRPr/>
            </a:pPr>
            <a:r>
              <a:rPr lang="en-US" dirty="0" smtClean="0"/>
              <a:t>In response, DCJS adopted a Monitoring Policy, effective March 5, 2019</a:t>
            </a:r>
          </a:p>
          <a:p>
            <a:endParaRPr lang="en-US" dirty="0"/>
          </a:p>
        </p:txBody>
      </p:sp>
      <p:sp>
        <p:nvSpPr>
          <p:cNvPr id="4" name="Slide Number Placeholder 3"/>
          <p:cNvSpPr>
            <a:spLocks noGrp="1"/>
          </p:cNvSpPr>
          <p:nvPr>
            <p:ph type="sldNum" sz="quarter" idx="10"/>
          </p:nvPr>
        </p:nvSpPr>
        <p:spPr/>
        <p:txBody>
          <a:bodyPr/>
          <a:lstStyle/>
          <a:p>
            <a:fld id="{0FBE7ECF-9641-455E-A789-EFBF67FE5462}" type="slidenum">
              <a:rPr lang="en-US" smtClean="0"/>
              <a:t>308</a:t>
            </a:fld>
            <a:endParaRPr lang="en-US"/>
          </a:p>
        </p:txBody>
      </p:sp>
    </p:spTree>
    <p:extLst>
      <p:ext uri="{BB962C8B-B14F-4D97-AF65-F5344CB8AC3E}">
        <p14:creationId xmlns:p14="http://schemas.microsoft.com/office/powerpoint/2010/main" val="5339649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a:defRPr/>
            </a:pPr>
            <a:r>
              <a:rPr lang="en-US" dirty="0" smtClean="0"/>
              <a:t>A weighted numeric value is assigned to each factor, with higher numbers indicating higher risk. </a:t>
            </a:r>
          </a:p>
          <a:p>
            <a:endParaRPr lang="en-US" dirty="0" smtClean="0"/>
          </a:p>
          <a:p>
            <a:r>
              <a:rPr lang="en-US" dirty="0" smtClean="0"/>
              <a:t>Based on total risk score, sub-grantees will be placed in to one of three risk categories</a:t>
            </a:r>
          </a:p>
          <a:p>
            <a:pPr lvl="1"/>
            <a:r>
              <a:rPr lang="en-US" dirty="0" smtClean="0"/>
              <a:t>High (score of 14 or greater)</a:t>
            </a:r>
          </a:p>
          <a:p>
            <a:pPr lvl="1"/>
            <a:r>
              <a:rPr lang="en-US" dirty="0" smtClean="0"/>
              <a:t>Moderate (score of 7-13)</a:t>
            </a:r>
          </a:p>
          <a:p>
            <a:pPr lvl="1"/>
            <a:r>
              <a:rPr lang="en-US" dirty="0" smtClean="0"/>
              <a:t>Low (score of 6 or lower)</a:t>
            </a:r>
          </a:p>
          <a:p>
            <a:r>
              <a:rPr lang="en-US" dirty="0" smtClean="0"/>
              <a:t>The risk level may be adjusted to a higher level based on additional information that DCJS is aware of, including,</a:t>
            </a:r>
          </a:p>
          <a:p>
            <a:pPr lvl="1"/>
            <a:r>
              <a:rPr lang="en-US" dirty="0" smtClean="0"/>
              <a:t>Results of other grant monitoring from partner agencies</a:t>
            </a:r>
          </a:p>
          <a:p>
            <a:pPr lvl="1"/>
            <a:r>
              <a:rPr lang="en-US" dirty="0" smtClean="0"/>
              <a:t>Financial instability</a:t>
            </a:r>
          </a:p>
          <a:p>
            <a:pPr lvl="1"/>
            <a:r>
              <a:rPr lang="en-US" dirty="0" smtClean="0"/>
              <a:t>Results from previous site visits</a:t>
            </a:r>
          </a:p>
          <a:p>
            <a:pPr lvl="1"/>
            <a:r>
              <a:rPr lang="en-US" dirty="0" smtClean="0"/>
              <a:t>Recurring or unresolved issues</a:t>
            </a:r>
          </a:p>
          <a:p>
            <a:pPr lvl="1"/>
            <a:r>
              <a:rPr lang="en-US" dirty="0" smtClean="0"/>
              <a:t>Concerns about internal controls</a:t>
            </a:r>
          </a:p>
          <a:p>
            <a:pPr lvl="1"/>
            <a:r>
              <a:rPr lang="en-US" dirty="0" smtClean="0"/>
              <a:t>Financial management issues </a:t>
            </a:r>
          </a:p>
          <a:p>
            <a:endParaRPr lang="en-US" b="1" dirty="0"/>
          </a:p>
        </p:txBody>
      </p:sp>
      <p:sp>
        <p:nvSpPr>
          <p:cNvPr id="4" name="Slide Number Placeholder 3"/>
          <p:cNvSpPr>
            <a:spLocks noGrp="1"/>
          </p:cNvSpPr>
          <p:nvPr>
            <p:ph type="sldNum" sz="quarter" idx="10"/>
          </p:nvPr>
        </p:nvSpPr>
        <p:spPr/>
        <p:txBody>
          <a:bodyPr/>
          <a:lstStyle/>
          <a:p>
            <a:fld id="{0FBE7ECF-9641-455E-A789-EFBF67FE5462}" type="slidenum">
              <a:rPr lang="en-US" smtClean="0"/>
              <a:t>311</a:t>
            </a:fld>
            <a:endParaRPr lang="en-US"/>
          </a:p>
        </p:txBody>
      </p:sp>
    </p:spTree>
    <p:extLst>
      <p:ext uri="{BB962C8B-B14F-4D97-AF65-F5344CB8AC3E}">
        <p14:creationId xmlns:p14="http://schemas.microsoft.com/office/powerpoint/2010/main" val="329800527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smtClean="0"/>
              <a:t>The Grant Monitor will use the risk assessment scores, and other information, to develop a Monitoring Plan. </a:t>
            </a:r>
          </a:p>
          <a:p>
            <a:pPr marL="174982" indent="-174982" defTabSz="933237">
              <a:buFont typeface="Arial" panose="020B0604020202020204" pitchFamily="34" charset="0"/>
              <a:buChar char="•"/>
              <a:defRPr/>
            </a:pPr>
            <a:r>
              <a:rPr lang="en-US" dirty="0" smtClean="0"/>
              <a:t>The scores will also be used to determine if additional technical assistance or monitoring is needed to help the program come into compliance</a:t>
            </a:r>
          </a:p>
          <a:p>
            <a:pPr marL="174982" indent="-174982" defTabSz="933237">
              <a:buFont typeface="Arial" panose="020B0604020202020204" pitchFamily="34" charset="0"/>
              <a:buChar char="•"/>
              <a:defRPr/>
            </a:pPr>
            <a:r>
              <a:rPr lang="en-US" dirty="0" smtClean="0"/>
              <a:t>If issues arise that cause the sub-grantee’s risk level to be reclassified, the Grant Monitor will modify the monitoring plans to reflect the new risk level and to ensure proper accountability and compliance with program requirements and achievement of performance goals. </a:t>
            </a:r>
          </a:p>
          <a:p>
            <a:endParaRPr lang="en-US" dirty="0"/>
          </a:p>
        </p:txBody>
      </p:sp>
      <p:sp>
        <p:nvSpPr>
          <p:cNvPr id="4" name="Slide Number Placeholder 3"/>
          <p:cNvSpPr>
            <a:spLocks noGrp="1"/>
          </p:cNvSpPr>
          <p:nvPr>
            <p:ph type="sldNum" sz="quarter" idx="10"/>
          </p:nvPr>
        </p:nvSpPr>
        <p:spPr/>
        <p:txBody>
          <a:bodyPr/>
          <a:lstStyle/>
          <a:p>
            <a:fld id="{0FBE7ECF-9641-455E-A789-EFBF67FE5462}" type="slidenum">
              <a:rPr lang="en-US" smtClean="0"/>
              <a:t>312</a:t>
            </a:fld>
            <a:endParaRPr lang="en-US"/>
          </a:p>
        </p:txBody>
      </p:sp>
    </p:spTree>
    <p:extLst>
      <p:ext uri="{BB962C8B-B14F-4D97-AF65-F5344CB8AC3E}">
        <p14:creationId xmlns:p14="http://schemas.microsoft.com/office/powerpoint/2010/main" val="2056226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Cost in your budget are not approved until</a:t>
            </a:r>
            <a:r>
              <a:rPr lang="en-US" baseline="0" dirty="0" smtClean="0"/>
              <a:t> your budget is listed as approved in GMIS and your SOGA is returned signed. </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350</a:t>
            </a:fld>
            <a:endParaRPr lang="en-US"/>
          </a:p>
        </p:txBody>
      </p:sp>
    </p:spTree>
    <p:extLst>
      <p:ext uri="{BB962C8B-B14F-4D97-AF65-F5344CB8AC3E}">
        <p14:creationId xmlns:p14="http://schemas.microsoft.com/office/powerpoint/2010/main" val="11496504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IDCs</a:t>
            </a:r>
            <a:r>
              <a:rPr lang="en-US" baseline="0" dirty="0" smtClean="0"/>
              <a:t> will be covered in depth in another part of this training. </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354</a:t>
            </a:fld>
            <a:endParaRPr lang="en-US"/>
          </a:p>
        </p:txBody>
      </p:sp>
    </p:spTree>
    <p:extLst>
      <p:ext uri="{BB962C8B-B14F-4D97-AF65-F5344CB8AC3E}">
        <p14:creationId xmlns:p14="http://schemas.microsoft.com/office/powerpoint/2010/main" val="383375220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Justification may include documentation demonstrating that requested salaries are consistent with salaries paid to other positions with similar responsibilities, within the program, or at other organizations in the service area. All requested amounts must be reasonable given the complexity of work, and consistent with the grantee’s staff compensation plan. </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360</a:t>
            </a:fld>
            <a:endParaRPr lang="en-US"/>
          </a:p>
        </p:txBody>
      </p:sp>
    </p:spTree>
    <p:extLst>
      <p:ext uri="{BB962C8B-B14F-4D97-AF65-F5344CB8AC3E}">
        <p14:creationId xmlns:p14="http://schemas.microsoft.com/office/powerpoint/2010/main" val="283763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Failure to comply with any one or more of the award requirements -- whether a condition set out in full in the award package, a condition incorporated by reference, or a certification or assurance related to conduct during the award period -- may result in the Office of Justice Programs (OJP) or the Department of Criminal Justice Services (DCJS) taking appropriate action with respect to the </a:t>
            </a:r>
            <a:r>
              <a:rPr lang="en-US" dirty="0" err="1" smtClean="0"/>
              <a:t>subgrantee</a:t>
            </a:r>
            <a:r>
              <a:rPr lang="en-US" dirty="0" smtClean="0"/>
              <a:t> and the award.  </a:t>
            </a:r>
          </a:p>
          <a:p>
            <a:endParaRPr lang="en-US" dirty="0" smtClean="0"/>
          </a:p>
          <a:p>
            <a:r>
              <a:rPr lang="en-US" dirty="0" smtClean="0"/>
              <a:t>OJP and DCJS may withhold award funds, disallow costs, or suspend or terminate the award. The Department of Justice ("DOJ"), including OJP, also may take other legal action as appropriate.</a:t>
            </a:r>
          </a:p>
          <a:p>
            <a:endParaRPr lang="en-US" dirty="0" smtClean="0"/>
          </a:p>
          <a:p>
            <a:r>
              <a:rPr lang="en-US" dirty="0" smtClean="0"/>
              <a:t>If in agreement with the</a:t>
            </a:r>
            <a:r>
              <a:rPr lang="en-US" baseline="0" dirty="0" smtClean="0"/>
              <a:t> terms and conditions, the project administrator must sign and date the agreement and then submit it to Grants Administration grantmgmt@dcjs.virginia.gov.  Maintain the original signed documents for presentation in the event of an on-site monitoring visit.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55</a:t>
            </a:fld>
            <a:endParaRPr lang="en-US" dirty="0"/>
          </a:p>
        </p:txBody>
      </p:sp>
    </p:spTree>
    <p:extLst>
      <p:ext uri="{BB962C8B-B14F-4D97-AF65-F5344CB8AC3E}">
        <p14:creationId xmlns:p14="http://schemas.microsoft.com/office/powerpoint/2010/main" val="31190017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smtClean="0"/>
          </a:p>
          <a:p>
            <a:r>
              <a:rPr lang="en-US" dirty="0" smtClean="0"/>
              <a:t>Requests in this category will be carefully reviewed. Justification should be provided that describes how the use of outside consultants will significantly and permanently enhance project effectiveness.</a:t>
            </a:r>
          </a:p>
          <a:p>
            <a:endParaRPr lang="en-US" dirty="0" smtClean="0"/>
          </a:p>
          <a:p>
            <a:r>
              <a:rPr lang="en-US" dirty="0" smtClean="0"/>
              <a:t>For organizations performing professional services, including professional associations and educational institutions, indicate the type of services being performed, staffing levels, and estimated contract price.</a:t>
            </a:r>
          </a:p>
          <a:p>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361</a:t>
            </a:fld>
            <a:endParaRPr lang="en-US"/>
          </a:p>
        </p:txBody>
      </p:sp>
    </p:spTree>
    <p:extLst>
      <p:ext uri="{BB962C8B-B14F-4D97-AF65-F5344CB8AC3E}">
        <p14:creationId xmlns:p14="http://schemas.microsoft.com/office/powerpoint/2010/main" val="33401621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Grantees must clearly explain the basis for all calculations. Justify travel by explaining why costs are necessary and essential.</a:t>
            </a:r>
          </a:p>
          <a:p>
            <a:endParaRPr lang="en-US" dirty="0" smtClean="0"/>
          </a:p>
          <a:p>
            <a:r>
              <a:rPr lang="en-US" dirty="0" smtClean="0"/>
              <a:t>DCJS will consider requests to support attendance at appropriate national training conferences. Grantees must document that the requested training is needed and is unavailable within the state. Registration fee expenses should be detailed in the “Supplies and Other Expenses” category. DCJS will approve requests for funds to support out-of-state travel, or airfares to attend training conferences, with adequate justification. grantees should demonstrate that attendance is cost effective and will facilitate essential improvements in service delivery.</a:t>
            </a:r>
          </a:p>
          <a:p>
            <a:endParaRPr lang="en-US" dirty="0" smtClean="0"/>
          </a:p>
          <a:p>
            <a:r>
              <a:rPr lang="en-US" dirty="0" smtClean="0"/>
              <a:t>Local mileage is considered travel within the immediate service area (satellite offices, court, meetings, etc.). Non-local mileage is outside of the immediate service area (trainings, conferences, meetings, etc.). Include a description for each request and justify why the request is necessary.</a:t>
            </a:r>
          </a:p>
          <a:p>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362</a:t>
            </a:fld>
            <a:endParaRPr lang="en-US"/>
          </a:p>
        </p:txBody>
      </p:sp>
    </p:spTree>
    <p:extLst>
      <p:ext uri="{BB962C8B-B14F-4D97-AF65-F5344CB8AC3E}">
        <p14:creationId xmlns:p14="http://schemas.microsoft.com/office/powerpoint/2010/main" val="354556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Each major item to be purchased must be listed separately with unit cost. List each item to be leased or rented with the cost associated with the lease or rental. Justify equipment expenses by documenting that items will enhance direct services to crime victims. Grant funds cannot support the entire cost of an item that is not used exclusively for victim related activities; however, grant funds can support a pro-rated share of such an item.</a:t>
            </a:r>
          </a:p>
          <a:p>
            <a:endParaRPr lang="en-US" dirty="0" smtClean="0"/>
          </a:p>
          <a:p>
            <a:r>
              <a:rPr lang="en-US" dirty="0" smtClean="0"/>
              <a:t>If equipment is requested to replace outdated or “old” equipment, please briefly describe why replacement is necessary and when the “old” equipment was acquired.</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363</a:t>
            </a:fld>
            <a:endParaRPr lang="en-US"/>
          </a:p>
        </p:txBody>
      </p:sp>
    </p:spTree>
    <p:extLst>
      <p:ext uri="{BB962C8B-B14F-4D97-AF65-F5344CB8AC3E}">
        <p14:creationId xmlns:p14="http://schemas.microsoft.com/office/powerpoint/2010/main" val="36560055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Grantees should document actual expenses for each line item requested when possible (for example: “Last year we spent $400 on postage. For FY 2020, we anticipate spending $475, due to stamp rate increase.”).</a:t>
            </a:r>
          </a:p>
          <a:p>
            <a:endParaRPr lang="en-US" dirty="0" smtClean="0"/>
          </a:p>
          <a:p>
            <a:r>
              <a:rPr lang="en-US" dirty="0" smtClean="0"/>
              <a:t>DCJS will carefully examine office space rental and equipment maintenance requests, especially costs related to computer maintenance, network access, and the provision of technical support. grantees must thoroughly document the necessity and cost effectiveness of requested expenditures.</a:t>
            </a:r>
          </a:p>
          <a:p>
            <a:endParaRPr lang="en-US" dirty="0" smtClean="0"/>
          </a:p>
          <a:p>
            <a:r>
              <a:rPr lang="en-US" dirty="0" smtClean="0"/>
              <a:t>All computers purchased with DCJS funds must be equipped with updated anti-virus protection software. grantees are encouraged to limit computer purchase requests to $1500 per workstation and to discuss computer hardware and software needs with DCJS Computer Services staff, Lisa Self, at 804-786-8475. </a:t>
            </a:r>
          </a:p>
          <a:p>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364</a:t>
            </a:fld>
            <a:endParaRPr lang="en-US"/>
          </a:p>
        </p:txBody>
      </p:sp>
    </p:spTree>
    <p:extLst>
      <p:ext uri="{BB962C8B-B14F-4D97-AF65-F5344CB8AC3E}">
        <p14:creationId xmlns:p14="http://schemas.microsoft.com/office/powerpoint/2010/main" val="2725882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In order to determine if a cost is reasonable, all requested budget line items must be itemized. Your grant monitor should be able to easily understand how you arrived at or estimated the requested cost. </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367</a:t>
            </a:fld>
            <a:endParaRPr lang="en-US"/>
          </a:p>
        </p:txBody>
      </p:sp>
    </p:spTree>
    <p:extLst>
      <p:ext uri="{BB962C8B-B14F-4D97-AF65-F5344CB8AC3E}">
        <p14:creationId xmlns:p14="http://schemas.microsoft.com/office/powerpoint/2010/main" val="10855318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 If a cost is not readily assignable to a specific project but is necessary to the operation of the organization/project, it might be an indirect cost.</a:t>
            </a:r>
          </a:p>
          <a:p>
            <a:endParaRPr lang="en-US" dirty="0" smtClean="0"/>
          </a:p>
          <a:p>
            <a:r>
              <a:rPr lang="en-US" dirty="0" smtClean="0"/>
              <a:t>Costs must occur in the grant period in order to be approved!</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369</a:t>
            </a:fld>
            <a:endParaRPr lang="en-US"/>
          </a:p>
        </p:txBody>
      </p:sp>
    </p:spTree>
    <p:extLst>
      <p:ext uri="{BB962C8B-B14F-4D97-AF65-F5344CB8AC3E}">
        <p14:creationId xmlns:p14="http://schemas.microsoft.com/office/powerpoint/2010/main" val="30711988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If</a:t>
            </a:r>
            <a:r>
              <a:rPr lang="en-US" baseline="0" dirty="0" smtClean="0"/>
              <a:t> someone who is completely unfamiliar with your program picks up your budget, these three things should be clear. </a:t>
            </a:r>
          </a:p>
        </p:txBody>
      </p:sp>
      <p:sp>
        <p:nvSpPr>
          <p:cNvPr id="4" name="Slide Number Placeholder 3"/>
          <p:cNvSpPr>
            <a:spLocks noGrp="1"/>
          </p:cNvSpPr>
          <p:nvPr>
            <p:ph type="sldNum" sz="quarter" idx="10"/>
          </p:nvPr>
        </p:nvSpPr>
        <p:spPr/>
        <p:txBody>
          <a:bodyPr/>
          <a:lstStyle/>
          <a:p>
            <a:fld id="{341D38CC-2C41-4407-BFB6-2B1D73730E97}" type="slidenum">
              <a:rPr lang="en-US" smtClean="0"/>
              <a:t>370</a:t>
            </a:fld>
            <a:endParaRPr lang="en-US"/>
          </a:p>
        </p:txBody>
      </p:sp>
    </p:spTree>
    <p:extLst>
      <p:ext uri="{BB962C8B-B14F-4D97-AF65-F5344CB8AC3E}">
        <p14:creationId xmlns:p14="http://schemas.microsoft.com/office/powerpoint/2010/main" val="19473123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Grantees should be advised that this process can take up to 21 days to be completed.</a:t>
            </a:r>
          </a:p>
          <a:p>
            <a:endParaRPr lang="en-US" dirty="0" smtClean="0"/>
          </a:p>
          <a:p>
            <a:r>
              <a:rPr lang="en-US" dirty="0" smtClean="0"/>
              <a:t>If the request doesn’t meet the justification requirements</a:t>
            </a:r>
            <a:r>
              <a:rPr lang="en-US" baseline="0" dirty="0" smtClean="0"/>
              <a:t> or has calculation errors</a:t>
            </a:r>
            <a:r>
              <a:rPr lang="en-US" dirty="0" smtClean="0"/>
              <a:t>, the grant monitor can deny it in GMIS, provide details on the reasons why the request was denied and ask the grantee to contact the grant monitor for further guidance.  Upon denying the request, the Finance Officer will be notified to make further revisions.  After the grant monitor approves the revised request, GMU will receive it for final review and approval.  GMU can also deny a budget amendment, in which case, the process starts over</a:t>
            </a:r>
            <a:r>
              <a:rPr lang="en-US" baseline="0" dirty="0" smtClean="0"/>
              <a:t> from step 1.</a:t>
            </a:r>
          </a:p>
          <a:p>
            <a:endParaRPr lang="en-US" baseline="0" dirty="0" smtClean="0"/>
          </a:p>
          <a:p>
            <a:r>
              <a:rPr lang="en-US" baseline="0" dirty="0" smtClean="0"/>
              <a:t>Again, it’s helpful to work with your grant monitor on the development of your budget amendment request prior to submission in GMIS.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371</a:t>
            </a:fld>
            <a:endParaRPr lang="en-US"/>
          </a:p>
        </p:txBody>
      </p:sp>
    </p:spTree>
    <p:extLst>
      <p:ext uri="{BB962C8B-B14F-4D97-AF65-F5344CB8AC3E}">
        <p14:creationId xmlns:p14="http://schemas.microsoft.com/office/powerpoint/2010/main" val="95990947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Submitted in GMIS;</a:t>
            </a:r>
            <a:r>
              <a:rPr lang="en-US" baseline="0" dirty="0" smtClean="0"/>
              <a:t> </a:t>
            </a:r>
            <a:r>
              <a:rPr lang="en-US" dirty="0" smtClean="0"/>
              <a:t>it is helpful to email your grant monitor with your plans to submit a budget amendment prior to GMIS submission. </a:t>
            </a:r>
          </a:p>
          <a:p>
            <a:r>
              <a:rPr lang="en-US" dirty="0" smtClean="0"/>
              <a:t>All proposed changes must be itemized and appropriately justified. </a:t>
            </a:r>
          </a:p>
          <a:p>
            <a:r>
              <a:rPr lang="en-US" dirty="0" smtClean="0"/>
              <a:t>The budget amendment narrative template may be used to submit this information to your monitor. </a:t>
            </a:r>
            <a:endParaRPr lang="en-US" dirty="0"/>
          </a:p>
        </p:txBody>
      </p:sp>
      <p:sp>
        <p:nvSpPr>
          <p:cNvPr id="4" name="Slide Number Placeholder 3"/>
          <p:cNvSpPr>
            <a:spLocks noGrp="1"/>
          </p:cNvSpPr>
          <p:nvPr>
            <p:ph type="sldNum" sz="quarter" idx="10"/>
          </p:nvPr>
        </p:nvSpPr>
        <p:spPr/>
        <p:txBody>
          <a:bodyPr/>
          <a:lstStyle/>
          <a:p>
            <a:fld id="{341D38CC-2C41-4407-BFB6-2B1D73730E97}" type="slidenum">
              <a:rPr lang="en-US" smtClean="0"/>
              <a:t>373</a:t>
            </a:fld>
            <a:endParaRPr lang="en-US"/>
          </a:p>
        </p:txBody>
      </p:sp>
    </p:spTree>
    <p:extLst>
      <p:ext uri="{BB962C8B-B14F-4D97-AF65-F5344CB8AC3E}">
        <p14:creationId xmlns:p14="http://schemas.microsoft.com/office/powerpoint/2010/main" val="23158195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a:defRPr/>
            </a:pPr>
            <a:r>
              <a:rPr lang="en-US" dirty="0"/>
              <a:t>To ensure </a:t>
            </a:r>
            <a:r>
              <a:rPr lang="en-US" dirty="0" err="1"/>
              <a:t>subrecipients</a:t>
            </a:r>
            <a:r>
              <a:rPr lang="en-US" dirty="0"/>
              <a:t> are educated regarding grant requirements, high-risk problem areas are identified and tracked through the monitoring process and serve as the basis to plan and formulate technical assistance and training for </a:t>
            </a:r>
            <a:r>
              <a:rPr lang="en-US" dirty="0" err="1"/>
              <a:t>subrecipients</a:t>
            </a:r>
            <a:r>
              <a:rPr lang="en-US" dirty="0"/>
              <a:t>.</a:t>
            </a:r>
          </a:p>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389</a:t>
            </a:fld>
            <a:endParaRPr lang="en-US"/>
          </a:p>
        </p:txBody>
      </p:sp>
    </p:spTree>
    <p:extLst>
      <p:ext uri="{BB962C8B-B14F-4D97-AF65-F5344CB8AC3E}">
        <p14:creationId xmlns:p14="http://schemas.microsoft.com/office/powerpoint/2010/main" val="100218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fontScale="85000" lnSpcReduction="20000"/>
          </a:bodyPr>
          <a:lstStyle/>
          <a:p>
            <a:r>
              <a:rPr lang="en-US" b="1" dirty="0"/>
              <a:t>REMINDER:   Grants are made to the Locality –   State Fiscal Year – July 1 – June 30</a:t>
            </a:r>
            <a:r>
              <a:rPr lang="en-US" b="1" baseline="30000" dirty="0"/>
              <a:t>th</a:t>
            </a:r>
            <a:r>
              <a:rPr lang="en-US" b="1" dirty="0"/>
              <a:t>.</a:t>
            </a:r>
          </a:p>
          <a:p>
            <a:endParaRPr lang="en-US" dirty="0"/>
          </a:p>
          <a:p>
            <a:r>
              <a:rPr lang="en-US" dirty="0"/>
              <a:t>Due to VOCA increase – VW Programs increased, funds increased (4 times the amount allocated in FY16); staffing increased from 96 to estimated 292 . The number of crime victims served by VOCA supported projects increased from 20,488 victims in FY15 to 61,533 in FY17.</a:t>
            </a:r>
          </a:p>
          <a:p>
            <a:endParaRPr lang="en-US" dirty="0"/>
          </a:p>
          <a:p>
            <a:r>
              <a:rPr lang="en-US" dirty="0"/>
              <a:t>VW Programs are supported by federal VOCA Funds, VW State Funds (A portion of the sum collected for fixed court fees), and </a:t>
            </a:r>
          </a:p>
          <a:p>
            <a:endParaRPr lang="en-US" dirty="0"/>
          </a:p>
          <a:p>
            <a:r>
              <a:rPr lang="en-US" dirty="0"/>
              <a:t>State General Funds:</a:t>
            </a:r>
          </a:p>
          <a:p>
            <a:r>
              <a:rPr lang="en-US" dirty="0"/>
              <a:t>General Fund support for Victim/Witness Programs continues to remains important because General Funds: </a:t>
            </a:r>
          </a:p>
          <a:p>
            <a:pPr marL="174982" indent="-174982">
              <a:buFont typeface="Arial" panose="020B0604020202020204" pitchFamily="34" charset="0"/>
              <a:buChar char="•"/>
            </a:pPr>
            <a:r>
              <a:rPr lang="en-US" dirty="0"/>
              <a:t>Provide a portion of the required 20% match to federal VOCA funds.</a:t>
            </a:r>
          </a:p>
          <a:p>
            <a:pPr marL="174982" indent="-174982">
              <a:buFont typeface="Arial" panose="020B0604020202020204" pitchFamily="34" charset="0"/>
              <a:buChar char="•"/>
            </a:pPr>
            <a:r>
              <a:rPr lang="en-US" dirty="0"/>
              <a:t>Enable a sustainable expenditure level from the Victim/Witness Special Fund</a:t>
            </a:r>
          </a:p>
          <a:p>
            <a:pPr marL="174982" indent="-174982">
              <a:buFont typeface="Arial" panose="020B0604020202020204" pitchFamily="34" charset="0"/>
              <a:buChar char="•"/>
            </a:pPr>
            <a:r>
              <a:rPr lang="en-US" dirty="0"/>
              <a:t>Enable maintenance of a reasonable Victim Witness Special Fund operating balance, as a hedge against any decline in federal VOCA funds.</a:t>
            </a:r>
          </a:p>
          <a:p>
            <a:r>
              <a:rPr lang="en-US" dirty="0"/>
              <a:t>  </a:t>
            </a:r>
          </a:p>
          <a:p>
            <a:endParaRPr lang="en-US" dirty="0"/>
          </a:p>
          <a:p>
            <a:r>
              <a:rPr lang="en-US" b="1" dirty="0"/>
              <a:t>Grant Funds allocated for FY18 total $17.8 million. </a:t>
            </a:r>
          </a:p>
          <a:p>
            <a:endParaRPr lang="en-US" b="1" dirty="0"/>
          </a:p>
          <a:p>
            <a:r>
              <a:rPr lang="en-US" b="1" dirty="0"/>
              <a:t>Budget Flexibility:  </a:t>
            </a:r>
          </a:p>
          <a:p>
            <a:r>
              <a:rPr lang="en-US" dirty="0" smtClean="0"/>
              <a:t>Within these broad restrictions, however, grantees have discretion to determine how grant funds can most effectively be utilized. </a:t>
            </a:r>
          </a:p>
          <a:p>
            <a:endParaRPr lang="en-US" dirty="0" smtClean="0"/>
          </a:p>
          <a:p>
            <a:r>
              <a:rPr lang="en-US" dirty="0" smtClean="0"/>
              <a:t>For example, this guidance does not prescribe nor prohibit changes in staff salaries in FY2018, so long as such changes are reasonable, appropriate, consistent with local personnel and compensation plans, and justified</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57</a:t>
            </a:fld>
            <a:endParaRPr lang="en-US" dirty="0"/>
          </a:p>
        </p:txBody>
      </p:sp>
    </p:spTree>
    <p:extLst>
      <p:ext uri="{BB962C8B-B14F-4D97-AF65-F5344CB8AC3E}">
        <p14:creationId xmlns:p14="http://schemas.microsoft.com/office/powerpoint/2010/main" val="976942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fontScale="85000" lnSpcReduction="20000"/>
          </a:bodyPr>
          <a:lstStyle/>
          <a:p>
            <a:r>
              <a:rPr lang="en-US" dirty="0" smtClean="0"/>
              <a:t>2.  Uniform Guidance:  To</a:t>
            </a:r>
            <a:r>
              <a:rPr lang="en-US" baseline="0" dirty="0" smtClean="0"/>
              <a:t> strengthen federal grant management, OMB issued Uniform Guidance on Administrative Requirements, Cost </a:t>
            </a:r>
            <a:r>
              <a:rPr lang="en-US" baseline="0" dirty="0" err="1" smtClean="0"/>
              <a:t>Principlies</a:t>
            </a:r>
            <a:r>
              <a:rPr lang="en-US" baseline="0" dirty="0" smtClean="0"/>
              <a:t>, and Audit Requirements for federal awards.  This guidance is effective for all </a:t>
            </a:r>
            <a:r>
              <a:rPr lang="en-US" baseline="0" dirty="0" err="1" smtClean="0"/>
              <a:t>subgrantees</a:t>
            </a:r>
            <a:r>
              <a:rPr lang="en-US" baseline="0" dirty="0" smtClean="0"/>
              <a:t> and informs the financial regulations and standards noted in the award conditions.</a:t>
            </a:r>
            <a:endParaRPr lang="en-US" dirty="0" smtClean="0"/>
          </a:p>
          <a:p>
            <a:endParaRPr lang="en-US" dirty="0" smtClean="0"/>
          </a:p>
          <a:p>
            <a:r>
              <a:rPr lang="en-US" dirty="0" smtClean="0"/>
              <a:t>For more information and resources on the Part 200 Uniform Requirements as they relate to OJP awards and </a:t>
            </a:r>
            <a:r>
              <a:rPr lang="en-US" dirty="0" err="1" smtClean="0"/>
              <a:t>subawards</a:t>
            </a:r>
            <a:r>
              <a:rPr lang="en-US" dirty="0" smtClean="0"/>
              <a:t> ("</a:t>
            </a:r>
            <a:r>
              <a:rPr lang="en-US" dirty="0" err="1" smtClean="0"/>
              <a:t>subgrants</a:t>
            </a:r>
            <a:r>
              <a:rPr lang="en-US" dirty="0" smtClean="0"/>
              <a:t>"), see the OJP website at https://ojp.gov/funding/Part200UniformRequirements.htm. </a:t>
            </a:r>
          </a:p>
          <a:p>
            <a:endParaRPr lang="en-US" dirty="0" smtClean="0"/>
          </a:p>
          <a:p>
            <a:r>
              <a:rPr lang="en-US" dirty="0" smtClean="0"/>
              <a:t>In the event that an award-related question arises from documents or other materials prepared or distributed by OJP that may appear to conflict with, or differ in some way from, the provisions of the Part 200 Uniform Requirements, the </a:t>
            </a:r>
            <a:r>
              <a:rPr lang="en-US" dirty="0" err="1" smtClean="0"/>
              <a:t>subgrantee</a:t>
            </a:r>
            <a:r>
              <a:rPr lang="en-US" dirty="0" smtClean="0"/>
              <a:t> is to contact DCJS promptly for clarification.</a:t>
            </a:r>
          </a:p>
          <a:p>
            <a:endParaRPr lang="en-US" dirty="0" smtClean="0"/>
          </a:p>
          <a:p>
            <a:r>
              <a:rPr lang="en-US" dirty="0" smtClean="0"/>
              <a:t>3.  DOJ Financial</a:t>
            </a:r>
            <a:r>
              <a:rPr lang="en-US" baseline="0" dirty="0" smtClean="0"/>
              <a:t> Guide-</a:t>
            </a:r>
            <a:r>
              <a:rPr lang="en-US" dirty="0" smtClean="0"/>
              <a:t>In addition to being</a:t>
            </a:r>
            <a:r>
              <a:rPr lang="en-US" baseline="0" dirty="0" smtClean="0"/>
              <a:t> governed by federal grant regulations, </a:t>
            </a:r>
            <a:r>
              <a:rPr lang="en-US" baseline="0" dirty="0" err="1" smtClean="0"/>
              <a:t>subgrantees</a:t>
            </a:r>
            <a:r>
              <a:rPr lang="en-US" baseline="0" dirty="0" smtClean="0"/>
              <a:t> are required to comply with the financial and administrative requirements contained in the Department of Justice (DOJ) Financial Guide.</a:t>
            </a:r>
            <a:endParaRPr lang="en-US" dirty="0" smtClean="0"/>
          </a:p>
          <a:p>
            <a:endParaRPr lang="en-US" dirty="0" smtClean="0"/>
          </a:p>
          <a:p>
            <a:r>
              <a:rPr lang="en-US" dirty="0" smtClean="0"/>
              <a:t>References to the DOJ Grants Financial Guide are to the DOJ Grants Financial Guide as posted on the OJP website (currently, the "DOJ Grants Financial Guide" available at https://ojp.gov/financialguide/DOJ/index.htm ) including any updated version that may be posted during the period of performance.  </a:t>
            </a:r>
          </a:p>
          <a:p>
            <a:endParaRPr lang="en-US" dirty="0" smtClean="0"/>
          </a:p>
          <a:p>
            <a:r>
              <a:rPr lang="en-US" dirty="0" smtClean="0"/>
              <a:t>5.  Indirect Cost Rate:  A </a:t>
            </a:r>
            <a:r>
              <a:rPr lang="en-US" dirty="0" err="1" smtClean="0"/>
              <a:t>subgrantee</a:t>
            </a:r>
            <a:r>
              <a:rPr lang="en-US" dirty="0" smtClean="0"/>
              <a:t> that is eligible to use the "de </a:t>
            </a:r>
            <a:r>
              <a:rPr lang="en-US" dirty="0" err="1" smtClean="0"/>
              <a:t>minimis</a:t>
            </a:r>
            <a:r>
              <a:rPr lang="en-US" dirty="0" smtClean="0"/>
              <a:t>" indirect cost rate and that elects to use the "de </a:t>
            </a:r>
            <a:r>
              <a:rPr lang="en-US" dirty="0" err="1" smtClean="0"/>
              <a:t>minimis</a:t>
            </a:r>
            <a:r>
              <a:rPr lang="en-US" dirty="0" smtClean="0"/>
              <a:t>" indirect cost rate, must advise DCJS in writing of both its eligibility and its election, and must comply with all associated requirements in the Part 200 Uniform Requirements.  The "de </a:t>
            </a:r>
            <a:r>
              <a:rPr lang="en-US" dirty="0" err="1" smtClean="0"/>
              <a:t>minimis</a:t>
            </a:r>
            <a:r>
              <a:rPr lang="en-US" dirty="0" smtClean="0"/>
              <a:t>" rate may be applied only to modified total direct costs (MTDC) as defined by the Part 200 Uniform Requirements.</a:t>
            </a:r>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58</a:t>
            </a:fld>
            <a:endParaRPr lang="en-US" dirty="0"/>
          </a:p>
        </p:txBody>
      </p:sp>
    </p:spTree>
    <p:extLst>
      <p:ext uri="{BB962C8B-B14F-4D97-AF65-F5344CB8AC3E}">
        <p14:creationId xmlns:p14="http://schemas.microsoft.com/office/powerpoint/2010/main" val="187798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fontScale="70000" lnSpcReduction="20000"/>
          </a:bodyPr>
          <a:lstStyle/>
          <a:p>
            <a:r>
              <a:rPr lang="en-US" dirty="0" smtClean="0"/>
              <a:t>6. Duplicative Funding:  If the </a:t>
            </a:r>
            <a:r>
              <a:rPr lang="en-US" dirty="0" err="1" smtClean="0"/>
              <a:t>subgrantee</a:t>
            </a:r>
            <a:r>
              <a:rPr lang="en-US" dirty="0" smtClean="0"/>
              <a:t> currently has other active awards of federal funds, or if the </a:t>
            </a:r>
            <a:r>
              <a:rPr lang="en-US" dirty="0" err="1" smtClean="0"/>
              <a:t>subgrantee</a:t>
            </a:r>
            <a:r>
              <a:rPr lang="en-US" dirty="0" smtClean="0"/>
              <a:t> receives any other award of federal funds during the period of performance for this award, the </a:t>
            </a:r>
            <a:r>
              <a:rPr lang="en-US" dirty="0" err="1" smtClean="0"/>
              <a:t>subgrantee</a:t>
            </a:r>
            <a:r>
              <a:rPr lang="en-US" dirty="0" smtClean="0"/>
              <a:t> promptly must determine whether funds from any of those other federal awards have been, are being, or are to be used (in whole or in part) for one or more of the identical cost items for which funds are provided under this award.  If so, the </a:t>
            </a:r>
            <a:r>
              <a:rPr lang="en-US" dirty="0" err="1" smtClean="0"/>
              <a:t>subgrantee</a:t>
            </a:r>
            <a:r>
              <a:rPr lang="en-US" dirty="0" smtClean="0"/>
              <a:t> must promptly notify DCJS in writing of the potential duplication, and, if so requested by DCJS, must seek a budget-modification or change-of-project-scope to eliminate any inappropriate duplication of funding.</a:t>
            </a:r>
          </a:p>
          <a:p>
            <a:endParaRPr lang="en-US" dirty="0" smtClean="0"/>
          </a:p>
          <a:p>
            <a:r>
              <a:rPr lang="en-US" dirty="0" smtClean="0"/>
              <a:t>7.  The </a:t>
            </a:r>
            <a:r>
              <a:rPr lang="en-US" dirty="0" err="1" smtClean="0"/>
              <a:t>subgrantee</a:t>
            </a:r>
            <a:r>
              <a:rPr lang="en-US" dirty="0" smtClean="0"/>
              <a:t> must comply with applicable requirements regarding the System for Award Management (SAM), currently accessible at https://www.sam.gov/SAM/.  This includes applicable requirements regarding registration with SAM, as well as maintaining the currency of information in SAM. </a:t>
            </a:r>
          </a:p>
          <a:p>
            <a:endParaRPr lang="en-US" dirty="0" smtClean="0"/>
          </a:p>
          <a:p>
            <a:r>
              <a:rPr lang="en-US" dirty="0" smtClean="0"/>
              <a:t>The </a:t>
            </a:r>
            <a:r>
              <a:rPr lang="en-US" dirty="0" err="1" smtClean="0"/>
              <a:t>subgrantee</a:t>
            </a:r>
            <a:r>
              <a:rPr lang="en-US" dirty="0" smtClean="0"/>
              <a:t> must maintain a valid DUNS number (a unique nine-digit number used for identifying and keeping track of entities receiving federal funds). </a:t>
            </a:r>
            <a:r>
              <a:rPr lang="en-US" dirty="0" err="1" smtClean="0"/>
              <a:t>Subgrantees</a:t>
            </a:r>
            <a:r>
              <a:rPr lang="en-US" dirty="0" smtClean="0"/>
              <a:t> must be registered in SAM to receive an award and must maintain an active registration for the entire period of the award.</a:t>
            </a:r>
          </a:p>
          <a:p>
            <a:endParaRPr lang="en-US" dirty="0" smtClean="0"/>
          </a:p>
          <a:p>
            <a:pPr marL="233309" indent="-233309">
              <a:buAutoNum type="arabicPeriod" startAt="8"/>
            </a:pPr>
            <a:r>
              <a:rPr lang="en-US" dirty="0" smtClean="0"/>
              <a:t>Confidentiality breaches:</a:t>
            </a:r>
            <a:r>
              <a:rPr lang="en-US" baseline="0" dirty="0" smtClean="0"/>
              <a:t>  The </a:t>
            </a:r>
            <a:r>
              <a:rPr lang="en-US" baseline="0" dirty="0" err="1" smtClean="0"/>
              <a:t>subgrantee</a:t>
            </a:r>
            <a:r>
              <a:rPr lang="en-US" baseline="0" dirty="0" smtClean="0"/>
              <a:t>  must have written procedures in place to respond in the event of an actual or imminent "breach“. The </a:t>
            </a:r>
            <a:r>
              <a:rPr lang="en-US" baseline="0" dirty="0" err="1" smtClean="0"/>
              <a:t>subgrantee's</a:t>
            </a:r>
            <a:r>
              <a:rPr lang="en-US" baseline="0" dirty="0" smtClean="0"/>
              <a:t> breach procedures must include a requirement to report actual or imminent breach of PII to DCJS no later than 24 hours after an occurrence of an actual breach, or the detection of an imminent breach.</a:t>
            </a:r>
          </a:p>
          <a:p>
            <a:endParaRPr lang="en-US" baseline="0" dirty="0" smtClean="0"/>
          </a:p>
          <a:p>
            <a:r>
              <a:rPr lang="en-US" baseline="0" dirty="0" smtClean="0"/>
              <a:t>11. The details of the </a:t>
            </a:r>
            <a:r>
              <a:rPr lang="en-US" baseline="0" dirty="0" err="1" smtClean="0"/>
              <a:t>subgrantee's</a:t>
            </a:r>
            <a:r>
              <a:rPr lang="en-US" baseline="0" dirty="0" smtClean="0"/>
              <a:t> obligations related to prohibited conduct related to trafficking in persons are posted on the OJP web site at https://ojp.gov/funding/Explore/ProhibitedConduct-Trafficking.htm (Award condition:  Prohibited conduct by </a:t>
            </a:r>
            <a:r>
              <a:rPr lang="en-US" baseline="0" dirty="0" err="1" smtClean="0"/>
              <a:t>subgrantees</a:t>
            </a:r>
            <a:r>
              <a:rPr lang="en-US" baseline="0" dirty="0" smtClean="0"/>
              <a:t> related to trafficking in persons (including reporting requirements and OJP authority to terminate award)), and are incorporated by reference here.</a:t>
            </a:r>
          </a:p>
          <a:p>
            <a:endParaRPr lang="en-US" baseline="0" dirty="0" smtClean="0"/>
          </a:p>
          <a:p>
            <a:r>
              <a:rPr lang="en-US" baseline="0" dirty="0" smtClean="0"/>
              <a:t>13. The </a:t>
            </a:r>
            <a:r>
              <a:rPr lang="en-US" baseline="0" dirty="0" err="1" smtClean="0"/>
              <a:t>subgrantee</a:t>
            </a:r>
            <a:r>
              <a:rPr lang="en-US" baseline="0" dirty="0" smtClean="0"/>
              <a:t>  must collect and maintain data that measure the performance and effectiveness of work under this award. The data must be provided to DCJS as specified by DCJS in the program solicitation or other applicable written guidance.  Performance awards are due on the 15</a:t>
            </a:r>
            <a:r>
              <a:rPr lang="en-US" baseline="30000" dirty="0" smtClean="0"/>
              <a:t>th</a:t>
            </a:r>
            <a:r>
              <a:rPr lang="en-US" baseline="0" dirty="0" smtClean="0"/>
              <a:t> of the month following the close of the quarter (October 15</a:t>
            </a:r>
            <a:r>
              <a:rPr lang="en-US" baseline="30000" dirty="0" smtClean="0"/>
              <a:t>th</a:t>
            </a:r>
            <a:r>
              <a:rPr lang="en-US" baseline="0" dirty="0" smtClean="0"/>
              <a:t>, January 15</a:t>
            </a:r>
            <a:r>
              <a:rPr lang="en-US" baseline="30000" dirty="0" smtClean="0"/>
              <a:t>th</a:t>
            </a:r>
            <a:r>
              <a:rPr lang="en-US" baseline="0" dirty="0" smtClean="0"/>
              <a:t>, April 15</a:t>
            </a:r>
            <a:r>
              <a:rPr lang="en-US" baseline="30000" dirty="0" smtClean="0"/>
              <a:t>th</a:t>
            </a:r>
            <a:r>
              <a:rPr lang="en-US" baseline="0" dirty="0" smtClean="0"/>
              <a:t>, July 15</a:t>
            </a:r>
            <a:r>
              <a:rPr lang="en-US" baseline="30000" dirty="0" smtClean="0"/>
              <a:t>th</a:t>
            </a:r>
            <a:r>
              <a:rPr lang="en-US" baseline="0" dirty="0" smtClean="0"/>
              <a:t>)</a:t>
            </a:r>
          </a:p>
          <a:p>
            <a:endParaRPr lang="en-US" baseline="0" dirty="0" smtClean="0"/>
          </a:p>
          <a:p>
            <a:r>
              <a:rPr lang="en-US" baseline="0" dirty="0" smtClean="0"/>
              <a:t>19. In general, as a matter of federal law, federal funds awarded by OJP may not be used by the </a:t>
            </a:r>
            <a:r>
              <a:rPr lang="en-US" baseline="0" dirty="0" err="1" smtClean="0"/>
              <a:t>subgrantee</a:t>
            </a:r>
            <a:r>
              <a:rPr lang="en-US" baseline="0" dirty="0" smtClean="0"/>
              <a:t>, either directly or indirectly, to support or oppose the enactment, repeal, modification, or adoption of any law, regulation, or policy, at any level of government. Additionally, Another federal law generally prohibits federal funds awarded by OJP from being used by the </a:t>
            </a:r>
            <a:r>
              <a:rPr lang="en-US" baseline="0" dirty="0" err="1" smtClean="0"/>
              <a:t>subgrantee</a:t>
            </a:r>
            <a:r>
              <a:rPr lang="en-US" baseline="0" dirty="0" smtClean="0"/>
              <a:t>, to pay any person to influence (or attempt to influence) a federal agency, a Member of Congress, or Congress (or an official or employee of any of them).</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59</a:t>
            </a:fld>
            <a:endParaRPr lang="en-US" dirty="0"/>
          </a:p>
        </p:txBody>
      </p:sp>
    </p:spTree>
    <p:extLst>
      <p:ext uri="{BB962C8B-B14F-4D97-AF65-F5344CB8AC3E}">
        <p14:creationId xmlns:p14="http://schemas.microsoft.com/office/powerpoint/2010/main" val="1476287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lnSpcReduction="10000"/>
          </a:bodyPr>
          <a:lstStyle/>
          <a:p>
            <a:r>
              <a:rPr lang="en-US" dirty="0" smtClean="0"/>
              <a:t>16.  Compliance with DOJ regulations pertaining to civil rights and nondiscrimination –28 C.F.R. Part 42</a:t>
            </a:r>
          </a:p>
          <a:p>
            <a:r>
              <a:rPr lang="en-US" dirty="0" smtClean="0"/>
              <a:t>The </a:t>
            </a:r>
            <a:r>
              <a:rPr lang="en-US" dirty="0" err="1" smtClean="0"/>
              <a:t>subgrantee</a:t>
            </a:r>
            <a:r>
              <a:rPr lang="en-US" dirty="0" smtClean="0"/>
              <a:t>  must comply with all applicable requirements of 28 C.F.R. Part 42, specifically including any applicable requirements in Subpart E of 28 C.F.R. Part 42 that relate to an equal employment opportunity program.</a:t>
            </a:r>
          </a:p>
          <a:p>
            <a:endParaRPr lang="en-US" dirty="0" smtClean="0"/>
          </a:p>
          <a:p>
            <a:r>
              <a:rPr lang="en-US" dirty="0" smtClean="0"/>
              <a:t>17.  Compliance with DOJ regulations pertaining to civil rights and nondiscrimination –</a:t>
            </a:r>
          </a:p>
          <a:p>
            <a:r>
              <a:rPr lang="en-US" dirty="0" smtClean="0"/>
              <a:t>       28 C.F.R. Part 54</a:t>
            </a:r>
          </a:p>
          <a:p>
            <a:endParaRPr lang="en-US" dirty="0" smtClean="0"/>
          </a:p>
          <a:p>
            <a:r>
              <a:rPr lang="en-US" dirty="0" smtClean="0"/>
              <a:t>The </a:t>
            </a:r>
            <a:r>
              <a:rPr lang="en-US" dirty="0" err="1" smtClean="0"/>
              <a:t>subgrantee</a:t>
            </a:r>
            <a:r>
              <a:rPr lang="en-US" dirty="0" smtClean="0"/>
              <a:t> must comply with all applicable requirements of 28 C.F.R. Part 54, which relates to nondiscrimination on the basis of sex in certain "education programs."</a:t>
            </a:r>
          </a:p>
          <a:p>
            <a:endParaRPr lang="en-US" dirty="0" smtClean="0"/>
          </a:p>
          <a:p>
            <a:r>
              <a:rPr lang="en-US" dirty="0" smtClean="0"/>
              <a:t>18.  Compliance with DOJ regulations pertaining to civil rights and nondiscrimination –28 C.F.R. Part 38</a:t>
            </a:r>
          </a:p>
          <a:p>
            <a:endParaRPr lang="en-US" dirty="0" smtClean="0"/>
          </a:p>
          <a:p>
            <a:r>
              <a:rPr lang="en-US" dirty="0" smtClean="0"/>
              <a:t>Among other things, 28 C.F.R. Part 38 includes rules that prohibit specific forms of discrimination on the basis of religion, a religious belief, a refusal to hold a religious belief, or refusal to attend or participate in a religious practice. Part 38 also sets out rules and requirements that pertain to </a:t>
            </a:r>
            <a:r>
              <a:rPr lang="en-US" dirty="0" err="1" smtClean="0"/>
              <a:t>subgrantee</a:t>
            </a:r>
            <a:r>
              <a:rPr lang="en-US" dirty="0" smtClean="0"/>
              <a:t> organizations that engage in or conduct explicitly religious activities, as well as rules and requirements that pertain to </a:t>
            </a:r>
            <a:r>
              <a:rPr lang="en-US" dirty="0" err="1" smtClean="0"/>
              <a:t>subgrantees</a:t>
            </a:r>
            <a:r>
              <a:rPr lang="en-US" dirty="0" smtClean="0"/>
              <a:t> that are faith-based or religious organizations.</a:t>
            </a:r>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60</a:t>
            </a:fld>
            <a:endParaRPr lang="en-US" dirty="0"/>
          </a:p>
        </p:txBody>
      </p:sp>
    </p:spTree>
    <p:extLst>
      <p:ext uri="{BB962C8B-B14F-4D97-AF65-F5344CB8AC3E}">
        <p14:creationId xmlns:p14="http://schemas.microsoft.com/office/powerpoint/2010/main" val="286989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19. In general, as a matter of federal law, federal funds awarded by OJP may not be used by the </a:t>
            </a:r>
            <a:r>
              <a:rPr lang="en-US" dirty="0" err="1" smtClean="0"/>
              <a:t>subgrantee</a:t>
            </a:r>
            <a:r>
              <a:rPr lang="en-US" dirty="0" smtClean="0"/>
              <a:t>, either directly or indirectly, to support or oppose the enactment, repeal, modification, or adoption of any law, regulation, or policy, at any level of government. Additionally, Another federal law generally prohibits federal funds awarded by OJP from being used by the </a:t>
            </a:r>
            <a:r>
              <a:rPr lang="en-US" dirty="0" err="1" smtClean="0"/>
              <a:t>subgrantee</a:t>
            </a:r>
            <a:r>
              <a:rPr lang="en-US" dirty="0" smtClean="0"/>
              <a:t>, to pay any person to influence (or attempt to influence) a federal agency, a Member of Congress, or Congress (or an official or employee of any of them).</a:t>
            </a:r>
          </a:p>
          <a:p>
            <a:endParaRPr lang="en-US" dirty="0" smtClean="0"/>
          </a:p>
          <a:p>
            <a:r>
              <a:rPr lang="en-US" dirty="0" smtClean="0"/>
              <a:t>24. Text While Driving Ban:  DOJ encourages </a:t>
            </a:r>
            <a:r>
              <a:rPr lang="en-US" dirty="0" err="1" smtClean="0"/>
              <a:t>subgrantees</a:t>
            </a:r>
            <a:r>
              <a:rPr lang="en-US" dirty="0" smtClean="0"/>
              <a:t> to adopt and enforce policies banning employees from text messaging while driving any vehicle during the course of performing work funded by this award, and to establish workplace safety policies and conduct education, awareness, and other outreach to decrease crashes caused by distracted drivers.</a:t>
            </a:r>
          </a:p>
          <a:p>
            <a:endParaRPr lang="en-US" dirty="0" smtClean="0"/>
          </a:p>
          <a:p>
            <a:r>
              <a:rPr lang="en-US" dirty="0" smtClean="0"/>
              <a:t>25. The </a:t>
            </a:r>
            <a:r>
              <a:rPr lang="en-US" dirty="0" err="1" smtClean="0"/>
              <a:t>subgrantee</a:t>
            </a:r>
            <a:r>
              <a:rPr lang="en-US" dirty="0" smtClean="0"/>
              <a:t> must authorize DCJS, Office for Victims of Crime (OVC) and/or the Office of the Chief Financial Officer (OCFO), and its representatives, access to and the right to examine all records, books, paper, or documents related to the VOCA grant.</a:t>
            </a:r>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63</a:t>
            </a:fld>
            <a:endParaRPr lang="en-US" dirty="0"/>
          </a:p>
        </p:txBody>
      </p:sp>
    </p:spTree>
    <p:extLst>
      <p:ext uri="{BB962C8B-B14F-4D97-AF65-F5344CB8AC3E}">
        <p14:creationId xmlns:p14="http://schemas.microsoft.com/office/powerpoint/2010/main" val="306366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fontScale="70000" lnSpcReduction="20000"/>
          </a:bodyPr>
          <a:lstStyle/>
          <a:p>
            <a:r>
              <a:rPr lang="en-US" dirty="0" smtClean="0"/>
              <a:t>27.  Demographic Data</a:t>
            </a:r>
          </a:p>
          <a:p>
            <a:endParaRPr lang="en-US" dirty="0" smtClean="0"/>
          </a:p>
          <a:p>
            <a:r>
              <a:rPr lang="en-US" dirty="0" smtClean="0"/>
              <a:t>The </a:t>
            </a:r>
            <a:r>
              <a:rPr lang="en-US" dirty="0" err="1" smtClean="0"/>
              <a:t>subgrantee</a:t>
            </a:r>
            <a:r>
              <a:rPr lang="en-US" dirty="0" smtClean="0"/>
              <a:t> will collect and maintain information on race, sex, national origin, age, and disability of victims receiving assistance, where such information is voluntarily furnished by the victim.</a:t>
            </a:r>
          </a:p>
          <a:p>
            <a:endParaRPr lang="en-US" dirty="0" smtClean="0"/>
          </a:p>
          <a:p>
            <a:r>
              <a:rPr lang="en-US" dirty="0" smtClean="0"/>
              <a:t>28.  Discrimination Findings</a:t>
            </a:r>
          </a:p>
          <a:p>
            <a:endParaRPr lang="en-US" dirty="0" smtClean="0"/>
          </a:p>
          <a:p>
            <a:r>
              <a:rPr lang="en-US" dirty="0" smtClean="0"/>
              <a:t>The </a:t>
            </a:r>
            <a:r>
              <a:rPr lang="en-US" dirty="0" err="1" smtClean="0"/>
              <a:t>subgrantee</a:t>
            </a:r>
            <a:r>
              <a:rPr lang="en-US" dirty="0" smtClean="0"/>
              <a:t> assures that in the event that a Federal or State court or Federal or State administrative agency makes a finding of discrimination after a due process hearing on the ground of race, religion, national origin, sex, or disability against a recipient of victim assistance formula funds under this award, the </a:t>
            </a:r>
            <a:r>
              <a:rPr lang="en-US" dirty="0" err="1" smtClean="0"/>
              <a:t>subgrantee</a:t>
            </a:r>
            <a:r>
              <a:rPr lang="en-US" dirty="0" smtClean="0"/>
              <a:t> will forward a copy of the findings to the Office for Civil Rights of OJP.</a:t>
            </a:r>
          </a:p>
          <a:p>
            <a:endParaRPr lang="en-US" dirty="0" smtClean="0"/>
          </a:p>
          <a:p>
            <a:r>
              <a:rPr lang="en-US" dirty="0" smtClean="0"/>
              <a:t>30.  Performance Measurement Reporting </a:t>
            </a:r>
          </a:p>
          <a:p>
            <a:r>
              <a:rPr lang="en-US" dirty="0" smtClean="0"/>
              <a:t>The </a:t>
            </a:r>
            <a:r>
              <a:rPr lang="en-US" dirty="0" err="1" smtClean="0"/>
              <a:t>subgrantee</a:t>
            </a:r>
            <a:r>
              <a:rPr lang="en-US" dirty="0" smtClean="0"/>
              <a:t>  agrees to submit quarterly performance reports on the performance metrics identified by DCJS and OVC and in a manner required by DCJS and OVC. This information on the activities supported by the award funding will assist in assessing the effects that VOCA Victim Assistance funds have had on services to crime victims within the jurisdiction. </a:t>
            </a:r>
          </a:p>
          <a:p>
            <a:endParaRPr lang="en-US" dirty="0" smtClean="0"/>
          </a:p>
          <a:p>
            <a:r>
              <a:rPr lang="en-US" dirty="0" smtClean="0"/>
              <a:t>31.  Documentation Requirements </a:t>
            </a:r>
          </a:p>
          <a:p>
            <a:endParaRPr lang="en-US" dirty="0" smtClean="0"/>
          </a:p>
          <a:p>
            <a:r>
              <a:rPr lang="en-US" dirty="0" smtClean="0"/>
              <a:t>The </a:t>
            </a:r>
            <a:r>
              <a:rPr lang="en-US" dirty="0" err="1" smtClean="0"/>
              <a:t>subgrantee</a:t>
            </a:r>
            <a:r>
              <a:rPr lang="en-US" dirty="0" smtClean="0"/>
              <a:t> agrees promptly to provide, upon request, financial or programmatic-related documentation related to this award, including documentation of expenditures and achievements.</a:t>
            </a:r>
          </a:p>
          <a:p>
            <a:endParaRPr lang="en-US" dirty="0" smtClean="0"/>
          </a:p>
          <a:p>
            <a:r>
              <a:rPr lang="en-US" dirty="0" smtClean="0"/>
              <a:t>32.  Additional Monitoring Requirements</a:t>
            </a:r>
          </a:p>
          <a:p>
            <a:endParaRPr lang="en-US" dirty="0" smtClean="0"/>
          </a:p>
          <a:p>
            <a:r>
              <a:rPr lang="en-US" dirty="0" smtClean="0"/>
              <a:t>The </a:t>
            </a:r>
            <a:r>
              <a:rPr lang="en-US" dirty="0" err="1" smtClean="0"/>
              <a:t>subgrantee</a:t>
            </a:r>
            <a:r>
              <a:rPr lang="en-US" dirty="0" smtClean="0"/>
              <a:t> understands that it may be subject to additional financial and programmatic on-site monitoring, which may be on short notice, and agrees that it will cooperate with any such monitoring.</a:t>
            </a:r>
          </a:p>
          <a:p>
            <a:endParaRPr lang="en-US" dirty="0" smtClean="0"/>
          </a:p>
          <a:p>
            <a:r>
              <a:rPr lang="en-US" dirty="0" smtClean="0"/>
              <a:t>33.  Record Retention and Access</a:t>
            </a:r>
          </a:p>
          <a:p>
            <a:endParaRPr lang="en-US" dirty="0" smtClean="0"/>
          </a:p>
          <a:p>
            <a:r>
              <a:rPr lang="en-US" dirty="0" smtClean="0"/>
              <a:t>Records pertinent to the award must be retained for a period of  three (3) years from the date of submission of the final expenditure report. </a:t>
            </a:r>
            <a:r>
              <a:rPr lang="en-US" dirty="0" err="1" smtClean="0"/>
              <a:t>Subgrantee</a:t>
            </a:r>
            <a:r>
              <a:rPr lang="en-US" dirty="0" smtClean="0"/>
              <a:t>  must provide access, including performance measurement information, in addition to the financial records, supporting documents, statistical records, and other pertinent records indicated at 2 C.F.R. 200.333.</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64</a:t>
            </a:fld>
            <a:endParaRPr lang="en-US" dirty="0"/>
          </a:p>
        </p:txBody>
      </p:sp>
    </p:spTree>
    <p:extLst>
      <p:ext uri="{BB962C8B-B14F-4D97-AF65-F5344CB8AC3E}">
        <p14:creationId xmlns:p14="http://schemas.microsoft.com/office/powerpoint/2010/main" val="131324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fontScale="55000" lnSpcReduction="20000"/>
          </a:bodyPr>
          <a:lstStyle/>
          <a:p>
            <a:r>
              <a:rPr lang="en-US" dirty="0" smtClean="0"/>
              <a:t>37.  Civil Rights Training Requirement</a:t>
            </a:r>
          </a:p>
          <a:p>
            <a:endParaRPr lang="en-US" dirty="0" smtClean="0"/>
          </a:p>
          <a:p>
            <a:r>
              <a:rPr lang="en-US" dirty="0" smtClean="0"/>
              <a:t>The </a:t>
            </a:r>
            <a:r>
              <a:rPr lang="en-US" dirty="0" err="1" smtClean="0"/>
              <a:t>subgrantee</a:t>
            </a:r>
            <a:r>
              <a:rPr lang="en-US" dirty="0" smtClean="0"/>
              <a:t> agrees to meet the civil rights training requirements through viewing the online training modules offered through the Office on Civil Rights at https://ojp.gov/about/ocr/assistance.htm or online training offered by DCJS.  The </a:t>
            </a:r>
            <a:r>
              <a:rPr lang="en-US" dirty="0" err="1" smtClean="0"/>
              <a:t>subgrantee</a:t>
            </a:r>
            <a:r>
              <a:rPr lang="en-US" dirty="0" smtClean="0"/>
              <a:t> must review these training modules at least once per grant cycle and must view the civil rights overview, standard assurances modules, and the module on the obligations to provide services to limited English proficient (LEP) individuals.</a:t>
            </a:r>
          </a:p>
          <a:p>
            <a:endParaRPr lang="en-US" dirty="0" smtClean="0"/>
          </a:p>
          <a:p>
            <a:r>
              <a:rPr lang="en-US" dirty="0" smtClean="0"/>
              <a:t>38.  Equal Employment Opportunity Plan (EEOP)</a:t>
            </a:r>
          </a:p>
          <a:p>
            <a:endParaRPr lang="en-US" dirty="0" smtClean="0"/>
          </a:p>
          <a:p>
            <a:r>
              <a:rPr lang="en-US" dirty="0" smtClean="0"/>
              <a:t>As a recipient of Department of Justice funding, the </a:t>
            </a:r>
            <a:r>
              <a:rPr lang="en-US" dirty="0" err="1" smtClean="0"/>
              <a:t>subgrantee</a:t>
            </a:r>
            <a:r>
              <a:rPr lang="en-US" dirty="0" smtClean="0"/>
              <a:t> agrees to comply with the  requirements regarding Equal Employment Opportunity Plans (EEOP). In certain cases, </a:t>
            </a:r>
            <a:r>
              <a:rPr lang="en-US" dirty="0" err="1" smtClean="0"/>
              <a:t>subgrant</a:t>
            </a:r>
            <a:r>
              <a:rPr lang="en-US" dirty="0" smtClean="0"/>
              <a:t> recipients must develop an EEOP. Your organization is required to submit a Certification Report and/or the Utilization Report section of your plan to the Office of Civil Rights. Further guidance can be found at https://ojp.gov/about/ocr/eeop.htm . The Certification form required by OJP can be found at http://www.ojp.usdoj.gov/about/ocr/pdfs/cert.pdf .</a:t>
            </a:r>
          </a:p>
          <a:p>
            <a:endParaRPr lang="en-US" dirty="0" smtClean="0"/>
          </a:p>
          <a:p>
            <a:r>
              <a:rPr lang="en-US" dirty="0" smtClean="0"/>
              <a:t>39.  Performance and Obligation Periods</a:t>
            </a:r>
          </a:p>
          <a:p>
            <a:endParaRPr lang="en-US" dirty="0" smtClean="0"/>
          </a:p>
          <a:p>
            <a:r>
              <a:rPr lang="en-US" dirty="0" smtClean="0"/>
              <a:t>Grant funds, including state and local match, may be expended and/or obligated during the grant award period of performance.  </a:t>
            </a:r>
            <a:r>
              <a:rPr lang="en-US" dirty="0" err="1" smtClean="0"/>
              <a:t>Subgrantees</a:t>
            </a:r>
            <a:r>
              <a:rPr lang="en-US" dirty="0" smtClean="0"/>
              <a:t> may only charge to the award allowable costs incurred during this grant award period.  All properly incurred obligations must be liquidated no later than 45 days after the end of the award period.  No new obligations may be made during the liquidation period.  The </a:t>
            </a:r>
            <a:r>
              <a:rPr lang="en-US" dirty="0" err="1" smtClean="0"/>
              <a:t>subgrantee</a:t>
            </a:r>
            <a:r>
              <a:rPr lang="en-US" dirty="0" smtClean="0"/>
              <a:t> agrees to submit a final financial report and return all received and unexpended grant funds to DCJS within 45 days of the end of the grant award period.</a:t>
            </a:r>
          </a:p>
          <a:p>
            <a:endParaRPr lang="en-US" dirty="0" smtClean="0"/>
          </a:p>
          <a:p>
            <a:r>
              <a:rPr lang="en-US" dirty="0" smtClean="0"/>
              <a:t>41.  Project Initiation  </a:t>
            </a:r>
          </a:p>
          <a:p>
            <a:endParaRPr lang="en-US" dirty="0" smtClean="0"/>
          </a:p>
          <a:p>
            <a:r>
              <a:rPr lang="en-US" dirty="0" smtClean="0"/>
              <a:t>Within 60 days of the starting date of the grant, the </a:t>
            </a:r>
            <a:r>
              <a:rPr lang="en-US" dirty="0" err="1" smtClean="0"/>
              <a:t>subgrantee</a:t>
            </a:r>
            <a:r>
              <a:rPr lang="en-US" dirty="0" smtClean="0"/>
              <a:t> must initiate the project funded.  If not, the </a:t>
            </a:r>
            <a:r>
              <a:rPr lang="en-US" dirty="0" err="1" smtClean="0"/>
              <a:t>subgrantee</a:t>
            </a:r>
            <a:r>
              <a:rPr lang="en-US" dirty="0" smtClean="0"/>
              <a:t> must report to DCJS, in writing, the steps taken to initiate the project, the reasons for the delay, and the expected starting date.  If the project is not operational within 90 days of the start date, the </a:t>
            </a:r>
            <a:r>
              <a:rPr lang="en-US" dirty="0" err="1" smtClean="0"/>
              <a:t>subgrantee</a:t>
            </a:r>
            <a:r>
              <a:rPr lang="en-US" dirty="0" smtClean="0"/>
              <a:t> must obtain approval in writing from DCJS for a new implementation date or DCJS may cancel and terminate the project and redistribute the funds.</a:t>
            </a:r>
          </a:p>
          <a:p>
            <a:endParaRPr lang="en-US" dirty="0" smtClean="0"/>
          </a:p>
          <a:p>
            <a:r>
              <a:rPr lang="en-US" dirty="0" smtClean="0"/>
              <a:t>42.  Budget Amendments</a:t>
            </a:r>
          </a:p>
          <a:p>
            <a:endParaRPr lang="en-US" dirty="0" smtClean="0"/>
          </a:p>
          <a:p>
            <a:r>
              <a:rPr lang="en-US" dirty="0" smtClean="0"/>
              <a:t>No amendment to the approved budget may be made without the prior approval of DCJS.  No more than two (2) budget amendments will be permitted during the grant period.  Budget amendments must be requested using the online Grants Management Information System (GMIS), accompanied with a narrative.  The deadline for all VOCA funded and/or state fiscal year grant programs</a:t>
            </a:r>
            <a:r>
              <a:rPr lang="en-US" baseline="0" dirty="0" smtClean="0"/>
              <a:t> is</a:t>
            </a:r>
            <a:r>
              <a:rPr lang="en-US" dirty="0" smtClean="0"/>
              <a:t> 45 days prior to the end of the grant year (May</a:t>
            </a:r>
            <a:r>
              <a:rPr lang="en-US" baseline="0" dirty="0" smtClean="0"/>
              <a:t> 15)</a:t>
            </a:r>
            <a:r>
              <a:rPr lang="en-US" dirty="0" smtClean="0"/>
              <a:t>.  For</a:t>
            </a:r>
            <a:r>
              <a:rPr lang="en-US" baseline="0" dirty="0" smtClean="0"/>
              <a:t> OVW funded grant programs (VSTOP &amp; SASP) the deadline is 60 days before the end of the grant year (Oct. 31)</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66</a:t>
            </a:fld>
            <a:endParaRPr lang="en-US" dirty="0"/>
          </a:p>
        </p:txBody>
      </p:sp>
    </p:spTree>
    <p:extLst>
      <p:ext uri="{BB962C8B-B14F-4D97-AF65-F5344CB8AC3E}">
        <p14:creationId xmlns:p14="http://schemas.microsoft.com/office/powerpoint/2010/main" val="214869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a:t>
            </a:fld>
            <a:endParaRPr lang="en-US"/>
          </a:p>
        </p:txBody>
      </p:sp>
    </p:spTree>
    <p:extLst>
      <p:ext uri="{BB962C8B-B14F-4D97-AF65-F5344CB8AC3E}">
        <p14:creationId xmlns:p14="http://schemas.microsoft.com/office/powerpoint/2010/main" val="4222198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fontScale="55000" lnSpcReduction="20000"/>
          </a:bodyPr>
          <a:lstStyle/>
          <a:p>
            <a:r>
              <a:rPr lang="en-US" dirty="0" smtClean="0"/>
              <a:t>43.  Financial Audits </a:t>
            </a:r>
          </a:p>
          <a:p>
            <a:endParaRPr lang="en-US" dirty="0" smtClean="0"/>
          </a:p>
          <a:p>
            <a:r>
              <a:rPr lang="en-US" dirty="0" smtClean="0"/>
              <a:t>The </a:t>
            </a:r>
            <a:r>
              <a:rPr lang="en-US" dirty="0" err="1" smtClean="0"/>
              <a:t>subgrantee</a:t>
            </a:r>
            <a:r>
              <a:rPr lang="en-US" dirty="0" smtClean="0"/>
              <a:t> agrees to forward a copy to DCJS of the </a:t>
            </a:r>
            <a:r>
              <a:rPr lang="en-US" dirty="0" err="1" smtClean="0"/>
              <a:t>subgrantee’s</a:t>
            </a:r>
            <a:r>
              <a:rPr lang="en-US" dirty="0" smtClean="0"/>
              <a:t> scheduled financial statement audit for the fiscal year that covers the grant award period.  If the </a:t>
            </a:r>
            <a:r>
              <a:rPr lang="en-US" dirty="0" err="1" smtClean="0"/>
              <a:t>subgrantee</a:t>
            </a:r>
            <a:r>
              <a:rPr lang="en-US" dirty="0" smtClean="0"/>
              <a:t> is a local government or non-profit organization and expends $750,000 or more in federal awards (from all sources) during its fiscal year, the </a:t>
            </a:r>
            <a:r>
              <a:rPr lang="en-US" dirty="0" err="1" smtClean="0"/>
              <a:t>subgrantee</a:t>
            </a:r>
            <a:r>
              <a:rPr lang="en-US" dirty="0" smtClean="0"/>
              <a:t> is required to submit the appropriate single or program specific audit in accordance with the provisions outlined in 2CFR Part 200 Subpart F.</a:t>
            </a:r>
          </a:p>
          <a:p>
            <a:endParaRPr lang="en-US" dirty="0" smtClean="0"/>
          </a:p>
          <a:p>
            <a:r>
              <a:rPr lang="en-US" dirty="0" smtClean="0"/>
              <a:t>45.  Conflict of Interest  </a:t>
            </a:r>
          </a:p>
          <a:p>
            <a:endParaRPr lang="en-US" dirty="0" smtClean="0"/>
          </a:p>
          <a:p>
            <a:r>
              <a:rPr lang="en-US" dirty="0" smtClean="0"/>
              <a:t>All </a:t>
            </a:r>
            <a:r>
              <a:rPr lang="en-US" dirty="0" err="1" smtClean="0"/>
              <a:t>subgrantees</a:t>
            </a:r>
            <a:r>
              <a:rPr lang="en-US" dirty="0" smtClean="0"/>
              <a:t> must have a written conflict of interest policy. The </a:t>
            </a:r>
            <a:r>
              <a:rPr lang="en-US" dirty="0" err="1" smtClean="0"/>
              <a:t>subgrantee</a:t>
            </a:r>
            <a:r>
              <a:rPr lang="en-US" dirty="0" smtClean="0"/>
              <a:t> certifies that it will disclose in writing any potential conflict of interest to DCJS in accordance with applicable federal awarding agency policy as required in 2 C.F.R. Part 200, Subpart E § 200.112.</a:t>
            </a:r>
          </a:p>
          <a:p>
            <a:endParaRPr lang="en-US" dirty="0" smtClean="0"/>
          </a:p>
          <a:p>
            <a:r>
              <a:rPr lang="en-US" dirty="0" smtClean="0"/>
              <a:t>46.  Financial Management Systems</a:t>
            </a:r>
          </a:p>
          <a:p>
            <a:endParaRPr lang="en-US" dirty="0" smtClean="0"/>
          </a:p>
          <a:p>
            <a:r>
              <a:rPr lang="en-US" dirty="0" smtClean="0"/>
              <a:t>All </a:t>
            </a:r>
            <a:r>
              <a:rPr lang="en-US" dirty="0" err="1" smtClean="0"/>
              <a:t>subgrantees</a:t>
            </a:r>
            <a:r>
              <a:rPr lang="en-US" dirty="0" smtClean="0"/>
              <a:t> are required to establish and maintain adequate accounting systems and financial records and to accurately account for funds awarded to them. They must have a financial management system in place that is able to record and report on the receipt, obligation, and expenditure of grant funds. </a:t>
            </a:r>
            <a:r>
              <a:rPr lang="en-US" dirty="0" err="1" smtClean="0"/>
              <a:t>Subgrantees</a:t>
            </a:r>
            <a:r>
              <a:rPr lang="en-US" dirty="0" smtClean="0"/>
              <a:t> must properly track the use of award funds and maintain adequate supporting documentation including maintaining proper documentation for all paid grant and match staff and volunteer time reported. Further information is available in the DOJ Financial Guide at https://ojp.gov/financialguide/doj/pdfs/DOJ_FinancialGuide.pdf .</a:t>
            </a:r>
          </a:p>
          <a:p>
            <a:endParaRPr lang="en-US" dirty="0" smtClean="0"/>
          </a:p>
          <a:p>
            <a:r>
              <a:rPr lang="en-US" dirty="0" smtClean="0"/>
              <a:t>47.  Project Income</a:t>
            </a:r>
          </a:p>
          <a:p>
            <a:endParaRPr lang="en-US" dirty="0" smtClean="0"/>
          </a:p>
          <a:p>
            <a:r>
              <a:rPr lang="en-US" dirty="0" smtClean="0"/>
              <a:t>Any funds generated as a direct result of DCJS grant-funded projects are deemed project income.  Project income must be reported on the </a:t>
            </a:r>
            <a:r>
              <a:rPr lang="en-US" dirty="0" err="1" smtClean="0"/>
              <a:t>Subgrantee</a:t>
            </a:r>
            <a:r>
              <a:rPr lang="en-US" dirty="0" smtClean="0"/>
              <a:t> Financial Report for Project Income provided by DCJS.  Instructions for the Project Income form can be downloaded at:  http://www.dcjs.virginia.gov/forms/grants/subgrantProjectIncomeInstructions.doc.  The Project Income form can also be downloaded from the DCJS website at:  http://www.dcjs.virginia.gov/forms/grants/subgrantProjectIncome.xls.  Examples of project income might include service fees; client fees; usage or rental fees; sales of materials; and income received from sale of seized and forfeited assets (cash, personal or real property included).</a:t>
            </a:r>
          </a:p>
          <a:p>
            <a:endParaRPr lang="en-US" dirty="0" smtClean="0"/>
          </a:p>
          <a:p>
            <a:r>
              <a:rPr lang="en-US" dirty="0" smtClean="0"/>
              <a:t>48.  Computer Equipment</a:t>
            </a:r>
          </a:p>
          <a:p>
            <a:endParaRPr lang="en-US" dirty="0" smtClean="0"/>
          </a:p>
          <a:p>
            <a:r>
              <a:rPr lang="en-US" dirty="0" smtClean="0"/>
              <a:t>All new Computer Processing Units (CPU’s) purchased with grant funds must be protected by anti-virus software, which must be updated, as necessary.   </a:t>
            </a:r>
          </a:p>
          <a:p>
            <a:endParaRPr lang="en-US" dirty="0" smtClean="0"/>
          </a:p>
          <a:p>
            <a:r>
              <a:rPr lang="en-US" dirty="0" smtClean="0"/>
              <a:t>49.  E-mail and Internet   </a:t>
            </a:r>
          </a:p>
          <a:p>
            <a:endParaRPr lang="en-US" dirty="0" smtClean="0"/>
          </a:p>
          <a:p>
            <a:r>
              <a:rPr lang="en-US" dirty="0" smtClean="0"/>
              <a:t>Email and internet access funded through this grant must be for official program use only.</a:t>
            </a:r>
          </a:p>
          <a:p>
            <a:endParaRPr lang="en-US" dirty="0" smtClean="0"/>
          </a:p>
          <a:p>
            <a:r>
              <a:rPr lang="en-US" dirty="0" smtClean="0"/>
              <a:t>50.  Change in Personnel </a:t>
            </a:r>
          </a:p>
          <a:p>
            <a:endParaRPr lang="en-US" dirty="0" smtClean="0"/>
          </a:p>
          <a:p>
            <a:r>
              <a:rPr lang="en-US" dirty="0" smtClean="0"/>
              <a:t>The </a:t>
            </a:r>
            <a:r>
              <a:rPr lang="en-US" dirty="0" err="1" smtClean="0"/>
              <a:t>subgrantee</a:t>
            </a:r>
            <a:r>
              <a:rPr lang="en-US" dirty="0" smtClean="0"/>
              <a:t> agrees to submit the DCJS Program Change/Update form when there is a personnel change in the program.  Available on the DCJS website at:  https://www.dcjs.virginia.gov/victims-services/forms.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67</a:t>
            </a:fld>
            <a:endParaRPr lang="en-US" dirty="0"/>
          </a:p>
        </p:txBody>
      </p:sp>
    </p:spTree>
    <p:extLst>
      <p:ext uri="{BB962C8B-B14F-4D97-AF65-F5344CB8AC3E}">
        <p14:creationId xmlns:p14="http://schemas.microsoft.com/office/powerpoint/2010/main" val="960470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Grant funds,</a:t>
            </a:r>
            <a:r>
              <a:rPr lang="en-US" baseline="0" dirty="0" smtClean="0"/>
              <a:t> including matching funds, may only be expended and/or obligated during the grant period.  All obligations must be fulfilled no later than 90 days after the end of the grant period.  Requests for reimbursement shall be submitted through DCJS GMIS.  </a:t>
            </a:r>
            <a:endParaRPr lang="en-US" dirty="0"/>
          </a:p>
        </p:txBody>
      </p:sp>
      <p:sp>
        <p:nvSpPr>
          <p:cNvPr id="4" name="Slide Number Placeholder 3"/>
          <p:cNvSpPr>
            <a:spLocks noGrp="1"/>
          </p:cNvSpPr>
          <p:nvPr>
            <p:ph type="sldNum" sz="quarter" idx="10"/>
          </p:nvPr>
        </p:nvSpPr>
        <p:spPr/>
        <p:txBody>
          <a:bodyPr/>
          <a:lstStyle/>
          <a:p>
            <a:pPr>
              <a:defRPr/>
            </a:pPr>
            <a:fld id="{AEDC89F7-A275-4C83-8927-9D1F33A2699E}" type="slidenum">
              <a:rPr lang="en-US" smtClean="0"/>
              <a:pPr>
                <a:defRPr/>
              </a:pPr>
              <a:t>80</a:t>
            </a:fld>
            <a:endParaRPr lang="en-US" dirty="0"/>
          </a:p>
        </p:txBody>
      </p:sp>
    </p:spTree>
    <p:extLst>
      <p:ext uri="{BB962C8B-B14F-4D97-AF65-F5344CB8AC3E}">
        <p14:creationId xmlns:p14="http://schemas.microsoft.com/office/powerpoint/2010/main" val="2225864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Did you hear the rumor about the peanut</a:t>
            </a:r>
            <a:r>
              <a:rPr lang="en-US" baseline="0" dirty="0" smtClean="0"/>
              <a:t> butter? I don’t want to spread it.</a:t>
            </a:r>
            <a:endParaRPr lang="en-US" dirty="0"/>
          </a:p>
        </p:txBody>
      </p:sp>
      <p:sp>
        <p:nvSpPr>
          <p:cNvPr id="4" name="Slide Number Placeholder 3"/>
          <p:cNvSpPr>
            <a:spLocks noGrp="1"/>
          </p:cNvSpPr>
          <p:nvPr>
            <p:ph type="sldNum" sz="quarter" idx="10"/>
          </p:nvPr>
        </p:nvSpPr>
        <p:spPr/>
        <p:txBody>
          <a:bodyPr/>
          <a:lstStyle/>
          <a:p>
            <a:fld id="{91164010-0E03-447D-8A9C-2FF7F551D7C7}" type="slidenum">
              <a:rPr lang="en-US" smtClean="0"/>
              <a:t>122</a:t>
            </a:fld>
            <a:endParaRPr lang="en-US"/>
          </a:p>
        </p:txBody>
      </p:sp>
    </p:spTree>
    <p:extLst>
      <p:ext uri="{BB962C8B-B14F-4D97-AF65-F5344CB8AC3E}">
        <p14:creationId xmlns:p14="http://schemas.microsoft.com/office/powerpoint/2010/main" val="339325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125</a:t>
            </a:fld>
            <a:endParaRPr lang="en-US">
              <a:solidFill>
                <a:prstClr val="black"/>
              </a:solidFill>
              <a:latin typeface="Calibri" panose="020F0502020204030204"/>
            </a:endParaRPr>
          </a:p>
        </p:txBody>
      </p:sp>
    </p:spTree>
    <p:extLst>
      <p:ext uri="{BB962C8B-B14F-4D97-AF65-F5344CB8AC3E}">
        <p14:creationId xmlns:p14="http://schemas.microsoft.com/office/powerpoint/2010/main" val="3103799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There are a wide variety of direct services that are allowable under VOCA.  Direct services are efforts that: (1) Respond to the emotional, psychological, or physical needs of crime victims; (2) Assist victims to stabilize their lives after victimization; (3) Assist victims to understand and participate in the criminal justice system; or (4) Restore a measure of security and safety for the victim.</a:t>
            </a:r>
          </a:p>
          <a:p>
            <a:r>
              <a:rPr lang="en-US" dirty="0" smtClean="0"/>
              <a:t>VOCA funds may also be used for administrative costs that are supportive of direct service provision.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127</a:t>
            </a:fld>
            <a:endParaRPr lang="en-US">
              <a:solidFill>
                <a:prstClr val="black"/>
              </a:solidFill>
              <a:latin typeface="Calibri" panose="020F0502020204030204"/>
            </a:endParaRPr>
          </a:p>
        </p:txBody>
      </p:sp>
    </p:spTree>
    <p:extLst>
      <p:ext uri="{BB962C8B-B14F-4D97-AF65-F5344CB8AC3E}">
        <p14:creationId xmlns:p14="http://schemas.microsoft.com/office/powerpoint/2010/main" val="250507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There are a wide variety of direct services that are allowable under VOCA.  Direct services are efforts that: (1) Respond to the emotional, psychological, or physical needs of crime victims; (2) Assist victims to stabilize their lives after victimization; (3) Assist victims to understand and participate in the criminal justice system; or (4) Restore a measure of security and safety for the victim.</a:t>
            </a:r>
          </a:p>
          <a:p>
            <a:r>
              <a:rPr lang="en-US" dirty="0" smtClean="0"/>
              <a:t>VOCA funds may also be used for administrative costs that are supportive of direct service provision.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128</a:t>
            </a:fld>
            <a:endParaRPr lang="en-US">
              <a:solidFill>
                <a:prstClr val="black"/>
              </a:solidFill>
              <a:latin typeface="Calibri" panose="020F0502020204030204"/>
            </a:endParaRPr>
          </a:p>
        </p:txBody>
      </p:sp>
    </p:spTree>
    <p:extLst>
      <p:ext uri="{BB962C8B-B14F-4D97-AF65-F5344CB8AC3E}">
        <p14:creationId xmlns:p14="http://schemas.microsoft.com/office/powerpoint/2010/main" val="1946957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There are a wide variety of direct services that are allowable under VOCA.  Direct services are efforts that: (1) Respond to the emotional, psychological, or physical needs of crime victims; (2) Assist victims to stabilize their lives after victimization; (3) Assist victims to understand and participate in the criminal justice system; or (4) Restore a measure of security and safety for the victim.</a:t>
            </a:r>
          </a:p>
          <a:p>
            <a:r>
              <a:rPr lang="en-US" dirty="0" smtClean="0"/>
              <a:t>VOCA funds may also be used for administrative costs that are supportive of direct service provision.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129</a:t>
            </a:fld>
            <a:endParaRPr lang="en-US">
              <a:solidFill>
                <a:prstClr val="black"/>
              </a:solidFill>
              <a:latin typeface="Calibri" panose="020F0502020204030204"/>
            </a:endParaRPr>
          </a:p>
        </p:txBody>
      </p:sp>
    </p:spTree>
    <p:extLst>
      <p:ext uri="{BB962C8B-B14F-4D97-AF65-F5344CB8AC3E}">
        <p14:creationId xmlns:p14="http://schemas.microsoft.com/office/powerpoint/2010/main" val="1718869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There are a wide variety of direct services that are allowable under VOCA.  Direct services are efforts that: (1) Respond to the emotional, psychological, or physical needs of crime victims; (2) Assist victims to stabilize their lives after victimization; (3) Assist victims to understand and participate in the criminal justice system; or (4) Restore a measure of security and safety for the victim.</a:t>
            </a:r>
          </a:p>
          <a:p>
            <a:r>
              <a:rPr lang="en-US" dirty="0" smtClean="0"/>
              <a:t>VOCA funds may also be used for administrative costs that are supportive of direct service provision.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133</a:t>
            </a:fld>
            <a:endParaRPr lang="en-US">
              <a:solidFill>
                <a:prstClr val="black"/>
              </a:solidFill>
              <a:latin typeface="Calibri" panose="020F0502020204030204"/>
            </a:endParaRPr>
          </a:p>
        </p:txBody>
      </p:sp>
    </p:spTree>
    <p:extLst>
      <p:ext uri="{BB962C8B-B14F-4D97-AF65-F5344CB8AC3E}">
        <p14:creationId xmlns:p14="http://schemas.microsoft.com/office/powerpoint/2010/main" val="1492932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There are a wide variety of direct services that are allowable under VOCA.  Direct services are efforts that: (1) Respond to the emotional, psychological, or physical needs of crime victims; (2) Assist victims to stabilize their lives after victimization; (3) Assist victims to understand and participate in the criminal justice system; or (4) Restore a measure of security and safety for the victim.</a:t>
            </a:r>
          </a:p>
          <a:p>
            <a:r>
              <a:rPr lang="en-US" dirty="0" smtClean="0"/>
              <a:t>VOCA funds may also be used for administrative costs that are supportive of direct service provision.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134</a:t>
            </a:fld>
            <a:endParaRPr lang="en-US">
              <a:solidFill>
                <a:prstClr val="black"/>
              </a:solidFill>
              <a:latin typeface="Calibri" panose="020F0502020204030204"/>
            </a:endParaRPr>
          </a:p>
        </p:txBody>
      </p:sp>
    </p:spTree>
    <p:extLst>
      <p:ext uri="{BB962C8B-B14F-4D97-AF65-F5344CB8AC3E}">
        <p14:creationId xmlns:p14="http://schemas.microsoft.com/office/powerpoint/2010/main" val="1210661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ANYA</a:t>
            </a:r>
          </a:p>
          <a:p>
            <a:r>
              <a:rPr lang="en-US" dirty="0" smtClean="0"/>
              <a:t>The last three items are</a:t>
            </a:r>
            <a:r>
              <a:rPr lang="en-US" baseline="0" dirty="0" smtClean="0"/>
              <a:t> unallowable except where specifically allowed elsewhere in the VOCA Rule.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135</a:t>
            </a:fld>
            <a:endParaRPr lang="en-US">
              <a:solidFill>
                <a:prstClr val="black"/>
              </a:solidFill>
              <a:latin typeface="Calibri" panose="020F0502020204030204"/>
            </a:endParaRPr>
          </a:p>
        </p:txBody>
      </p:sp>
    </p:spTree>
    <p:extLst>
      <p:ext uri="{BB962C8B-B14F-4D97-AF65-F5344CB8AC3E}">
        <p14:creationId xmlns:p14="http://schemas.microsoft.com/office/powerpoint/2010/main" val="143149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3</a:t>
            </a:fld>
            <a:endParaRPr lang="en-US"/>
          </a:p>
        </p:txBody>
      </p:sp>
    </p:spTree>
    <p:extLst>
      <p:ext uri="{BB962C8B-B14F-4D97-AF65-F5344CB8AC3E}">
        <p14:creationId xmlns:p14="http://schemas.microsoft.com/office/powerpoint/2010/main" val="1057146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136</a:t>
            </a:fld>
            <a:endParaRPr lang="en-US">
              <a:solidFill>
                <a:prstClr val="black"/>
              </a:solidFill>
              <a:latin typeface="Calibri" panose="020F0502020204030204"/>
            </a:endParaRPr>
          </a:p>
        </p:txBody>
      </p:sp>
    </p:spTree>
    <p:extLst>
      <p:ext uri="{BB962C8B-B14F-4D97-AF65-F5344CB8AC3E}">
        <p14:creationId xmlns:p14="http://schemas.microsoft.com/office/powerpoint/2010/main" val="830913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137</a:t>
            </a:fld>
            <a:endParaRPr lang="en-US">
              <a:solidFill>
                <a:prstClr val="black"/>
              </a:solidFill>
              <a:latin typeface="Calibri" panose="020F0502020204030204"/>
            </a:endParaRPr>
          </a:p>
        </p:txBody>
      </p:sp>
    </p:spTree>
    <p:extLst>
      <p:ext uri="{BB962C8B-B14F-4D97-AF65-F5344CB8AC3E}">
        <p14:creationId xmlns:p14="http://schemas.microsoft.com/office/powerpoint/2010/main" val="1767877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139</a:t>
            </a:fld>
            <a:endParaRPr lang="en-US">
              <a:solidFill>
                <a:prstClr val="black"/>
              </a:solidFill>
              <a:latin typeface="Calibri" panose="020F0502020204030204"/>
            </a:endParaRPr>
          </a:p>
        </p:txBody>
      </p:sp>
    </p:spTree>
    <p:extLst>
      <p:ext uri="{BB962C8B-B14F-4D97-AF65-F5344CB8AC3E}">
        <p14:creationId xmlns:p14="http://schemas.microsoft.com/office/powerpoint/2010/main" val="328000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140</a:t>
            </a:fld>
            <a:endParaRPr lang="en-US">
              <a:solidFill>
                <a:prstClr val="black"/>
              </a:solidFill>
              <a:latin typeface="Calibri" panose="020F0502020204030204"/>
            </a:endParaRPr>
          </a:p>
        </p:txBody>
      </p:sp>
    </p:spTree>
    <p:extLst>
      <p:ext uri="{BB962C8B-B14F-4D97-AF65-F5344CB8AC3E}">
        <p14:creationId xmlns:p14="http://schemas.microsoft.com/office/powerpoint/2010/main" val="2283305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141</a:t>
            </a:fld>
            <a:endParaRPr lang="en-US">
              <a:solidFill>
                <a:prstClr val="black"/>
              </a:solidFill>
              <a:latin typeface="Calibri" panose="020F0502020204030204"/>
            </a:endParaRPr>
          </a:p>
        </p:txBody>
      </p:sp>
    </p:spTree>
    <p:extLst>
      <p:ext uri="{BB962C8B-B14F-4D97-AF65-F5344CB8AC3E}">
        <p14:creationId xmlns:p14="http://schemas.microsoft.com/office/powerpoint/2010/main" val="600974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142</a:t>
            </a:fld>
            <a:endParaRPr lang="en-US">
              <a:solidFill>
                <a:prstClr val="black"/>
              </a:solidFill>
              <a:latin typeface="Calibri" panose="020F0502020204030204"/>
            </a:endParaRPr>
          </a:p>
        </p:txBody>
      </p:sp>
    </p:spTree>
    <p:extLst>
      <p:ext uri="{BB962C8B-B14F-4D97-AF65-F5344CB8AC3E}">
        <p14:creationId xmlns:p14="http://schemas.microsoft.com/office/powerpoint/2010/main" val="2269609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143</a:t>
            </a:fld>
            <a:endParaRPr lang="en-US">
              <a:solidFill>
                <a:prstClr val="black"/>
              </a:solidFill>
              <a:latin typeface="Calibri" panose="020F0502020204030204"/>
            </a:endParaRPr>
          </a:p>
        </p:txBody>
      </p:sp>
    </p:spTree>
    <p:extLst>
      <p:ext uri="{BB962C8B-B14F-4D97-AF65-F5344CB8AC3E}">
        <p14:creationId xmlns:p14="http://schemas.microsoft.com/office/powerpoint/2010/main" val="719056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144</a:t>
            </a:fld>
            <a:endParaRPr lang="en-US">
              <a:solidFill>
                <a:prstClr val="black"/>
              </a:solidFill>
              <a:latin typeface="Calibri" panose="020F0502020204030204"/>
            </a:endParaRPr>
          </a:p>
        </p:txBody>
      </p:sp>
    </p:spTree>
    <p:extLst>
      <p:ext uri="{BB962C8B-B14F-4D97-AF65-F5344CB8AC3E}">
        <p14:creationId xmlns:p14="http://schemas.microsoft.com/office/powerpoint/2010/main" val="1501217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145</a:t>
            </a:fld>
            <a:endParaRPr lang="en-US">
              <a:solidFill>
                <a:prstClr val="black"/>
              </a:solidFill>
              <a:latin typeface="Calibri" panose="020F0502020204030204"/>
            </a:endParaRPr>
          </a:p>
        </p:txBody>
      </p:sp>
    </p:spTree>
    <p:extLst>
      <p:ext uri="{BB962C8B-B14F-4D97-AF65-F5344CB8AC3E}">
        <p14:creationId xmlns:p14="http://schemas.microsoft.com/office/powerpoint/2010/main" val="3142152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146</a:t>
            </a:fld>
            <a:endParaRPr lang="en-US">
              <a:solidFill>
                <a:prstClr val="black"/>
              </a:solidFill>
              <a:latin typeface="Calibri" panose="020F0502020204030204"/>
            </a:endParaRPr>
          </a:p>
        </p:txBody>
      </p:sp>
    </p:spTree>
    <p:extLst>
      <p:ext uri="{BB962C8B-B14F-4D97-AF65-F5344CB8AC3E}">
        <p14:creationId xmlns:p14="http://schemas.microsoft.com/office/powerpoint/2010/main" val="54701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29</a:t>
            </a:fld>
            <a:endParaRPr lang="en-US"/>
          </a:p>
        </p:txBody>
      </p:sp>
    </p:spTree>
    <p:extLst>
      <p:ext uri="{BB962C8B-B14F-4D97-AF65-F5344CB8AC3E}">
        <p14:creationId xmlns:p14="http://schemas.microsoft.com/office/powerpoint/2010/main" val="4150576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147</a:t>
            </a:fld>
            <a:endParaRPr lang="en-US">
              <a:solidFill>
                <a:prstClr val="black"/>
              </a:solidFill>
              <a:latin typeface="Calibri" panose="020F0502020204030204"/>
            </a:endParaRPr>
          </a:p>
        </p:txBody>
      </p:sp>
    </p:spTree>
    <p:extLst>
      <p:ext uri="{BB962C8B-B14F-4D97-AF65-F5344CB8AC3E}">
        <p14:creationId xmlns:p14="http://schemas.microsoft.com/office/powerpoint/2010/main" val="3779796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148</a:t>
            </a:fld>
            <a:endParaRPr lang="en-US">
              <a:solidFill>
                <a:prstClr val="black"/>
              </a:solidFill>
              <a:latin typeface="Calibri" panose="020F0502020204030204"/>
            </a:endParaRPr>
          </a:p>
        </p:txBody>
      </p:sp>
    </p:spTree>
    <p:extLst>
      <p:ext uri="{BB962C8B-B14F-4D97-AF65-F5344CB8AC3E}">
        <p14:creationId xmlns:p14="http://schemas.microsoft.com/office/powerpoint/2010/main" val="2701004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149</a:t>
            </a:fld>
            <a:endParaRPr lang="en-US">
              <a:solidFill>
                <a:prstClr val="black"/>
              </a:solidFill>
              <a:latin typeface="Calibri" panose="020F0502020204030204"/>
            </a:endParaRPr>
          </a:p>
        </p:txBody>
      </p:sp>
    </p:spTree>
    <p:extLst>
      <p:ext uri="{BB962C8B-B14F-4D97-AF65-F5344CB8AC3E}">
        <p14:creationId xmlns:p14="http://schemas.microsoft.com/office/powerpoint/2010/main" val="1320438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150</a:t>
            </a:fld>
            <a:endParaRPr lang="en-US">
              <a:solidFill>
                <a:prstClr val="black"/>
              </a:solidFill>
              <a:latin typeface="Calibri" panose="020F0502020204030204"/>
            </a:endParaRPr>
          </a:p>
        </p:txBody>
      </p:sp>
    </p:spTree>
    <p:extLst>
      <p:ext uri="{BB962C8B-B14F-4D97-AF65-F5344CB8AC3E}">
        <p14:creationId xmlns:p14="http://schemas.microsoft.com/office/powerpoint/2010/main" val="3587327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151</a:t>
            </a:fld>
            <a:endParaRPr lang="en-US">
              <a:solidFill>
                <a:prstClr val="black"/>
              </a:solidFill>
              <a:latin typeface="Calibri" panose="020F0502020204030204"/>
            </a:endParaRPr>
          </a:p>
        </p:txBody>
      </p:sp>
    </p:spTree>
    <p:extLst>
      <p:ext uri="{BB962C8B-B14F-4D97-AF65-F5344CB8AC3E}">
        <p14:creationId xmlns:p14="http://schemas.microsoft.com/office/powerpoint/2010/main" val="3861469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152</a:t>
            </a:fld>
            <a:endParaRPr lang="en-US">
              <a:solidFill>
                <a:prstClr val="black"/>
              </a:solidFill>
              <a:latin typeface="Calibri" panose="020F0502020204030204"/>
            </a:endParaRPr>
          </a:p>
        </p:txBody>
      </p:sp>
    </p:spTree>
    <p:extLst>
      <p:ext uri="{BB962C8B-B14F-4D97-AF65-F5344CB8AC3E}">
        <p14:creationId xmlns:p14="http://schemas.microsoft.com/office/powerpoint/2010/main" val="1282069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153</a:t>
            </a:fld>
            <a:endParaRPr lang="en-US">
              <a:solidFill>
                <a:prstClr val="black"/>
              </a:solidFill>
              <a:latin typeface="Calibri" panose="020F0502020204030204"/>
            </a:endParaRPr>
          </a:p>
        </p:txBody>
      </p:sp>
    </p:spTree>
    <p:extLst>
      <p:ext uri="{BB962C8B-B14F-4D97-AF65-F5344CB8AC3E}">
        <p14:creationId xmlns:p14="http://schemas.microsoft.com/office/powerpoint/2010/main" val="4229800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154</a:t>
            </a:fld>
            <a:endParaRPr lang="en-US">
              <a:solidFill>
                <a:prstClr val="black"/>
              </a:solidFill>
              <a:latin typeface="Calibri" panose="020F0502020204030204"/>
            </a:endParaRPr>
          </a:p>
        </p:txBody>
      </p:sp>
    </p:spTree>
    <p:extLst>
      <p:ext uri="{BB962C8B-B14F-4D97-AF65-F5344CB8AC3E}">
        <p14:creationId xmlns:p14="http://schemas.microsoft.com/office/powerpoint/2010/main" val="1137894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155</a:t>
            </a:fld>
            <a:endParaRPr lang="en-US">
              <a:solidFill>
                <a:prstClr val="black"/>
              </a:solidFill>
              <a:latin typeface="Calibri" panose="020F0502020204030204"/>
            </a:endParaRPr>
          </a:p>
        </p:txBody>
      </p:sp>
    </p:spTree>
    <p:extLst>
      <p:ext uri="{BB962C8B-B14F-4D97-AF65-F5344CB8AC3E}">
        <p14:creationId xmlns:p14="http://schemas.microsoft.com/office/powerpoint/2010/main" val="3824145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156</a:t>
            </a:fld>
            <a:endParaRPr lang="en-US">
              <a:solidFill>
                <a:prstClr val="black"/>
              </a:solidFill>
              <a:latin typeface="Calibri" panose="020F0502020204030204"/>
            </a:endParaRPr>
          </a:p>
        </p:txBody>
      </p:sp>
    </p:spTree>
    <p:extLst>
      <p:ext uri="{BB962C8B-B14F-4D97-AF65-F5344CB8AC3E}">
        <p14:creationId xmlns:p14="http://schemas.microsoft.com/office/powerpoint/2010/main" val="224418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30</a:t>
            </a:fld>
            <a:endParaRPr lang="en-US"/>
          </a:p>
        </p:txBody>
      </p:sp>
    </p:spTree>
    <p:extLst>
      <p:ext uri="{BB962C8B-B14F-4D97-AF65-F5344CB8AC3E}">
        <p14:creationId xmlns:p14="http://schemas.microsoft.com/office/powerpoint/2010/main" val="30123434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158</a:t>
            </a:fld>
            <a:endParaRPr lang="en-US">
              <a:solidFill>
                <a:prstClr val="black"/>
              </a:solidFill>
              <a:latin typeface="Calibri" panose="020F0502020204030204"/>
            </a:endParaRPr>
          </a:p>
        </p:txBody>
      </p:sp>
    </p:spTree>
    <p:extLst>
      <p:ext uri="{BB962C8B-B14F-4D97-AF65-F5344CB8AC3E}">
        <p14:creationId xmlns:p14="http://schemas.microsoft.com/office/powerpoint/2010/main" val="13121534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160</a:t>
            </a:fld>
            <a:endParaRPr lang="en-US">
              <a:solidFill>
                <a:prstClr val="black"/>
              </a:solidFill>
              <a:latin typeface="Calibri" panose="020F0502020204030204"/>
            </a:endParaRPr>
          </a:p>
        </p:txBody>
      </p:sp>
    </p:spTree>
    <p:extLst>
      <p:ext uri="{BB962C8B-B14F-4D97-AF65-F5344CB8AC3E}">
        <p14:creationId xmlns:p14="http://schemas.microsoft.com/office/powerpoint/2010/main" val="787835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162</a:t>
            </a:fld>
            <a:endParaRPr lang="en-US">
              <a:solidFill>
                <a:prstClr val="black"/>
              </a:solidFill>
              <a:latin typeface="Calibri" panose="020F0502020204030204"/>
            </a:endParaRPr>
          </a:p>
        </p:txBody>
      </p:sp>
    </p:spTree>
    <p:extLst>
      <p:ext uri="{BB962C8B-B14F-4D97-AF65-F5344CB8AC3E}">
        <p14:creationId xmlns:p14="http://schemas.microsoft.com/office/powerpoint/2010/main" val="3936974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164</a:t>
            </a:fld>
            <a:endParaRPr lang="en-US">
              <a:solidFill>
                <a:prstClr val="black"/>
              </a:solidFill>
              <a:latin typeface="Calibri" panose="020F0502020204030204"/>
            </a:endParaRPr>
          </a:p>
        </p:txBody>
      </p:sp>
    </p:spTree>
    <p:extLst>
      <p:ext uri="{BB962C8B-B14F-4D97-AF65-F5344CB8AC3E}">
        <p14:creationId xmlns:p14="http://schemas.microsoft.com/office/powerpoint/2010/main" val="2656199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There are a wide variety of direct services that are allowable under VOCA.  Direct services are efforts that: (1) Respond to the emotional, psychological, or physical needs of crime victims; (2) Assist victims to stabilize their lives after victimization; (3) Assist victims to understand and participate in the criminal justice system; or (4) Restore a measure of security and safety for the victim.</a:t>
            </a:r>
          </a:p>
          <a:p>
            <a:r>
              <a:rPr lang="en-US" dirty="0" smtClean="0"/>
              <a:t>VOCA funds may also be used for administrative costs that are supportive of direct service provision. </a:t>
            </a:r>
            <a:endParaRPr lang="en-US" dirty="0"/>
          </a:p>
        </p:txBody>
      </p:sp>
      <p:sp>
        <p:nvSpPr>
          <p:cNvPr id="4" name="Slide Number Placeholder 3"/>
          <p:cNvSpPr>
            <a:spLocks noGrp="1"/>
          </p:cNvSpPr>
          <p:nvPr>
            <p:ph type="sldNum" sz="quarter" idx="10"/>
          </p:nvPr>
        </p:nvSpPr>
        <p:spPr/>
        <p:txBody>
          <a:bodyPr/>
          <a:lstStyle/>
          <a:p>
            <a:pPr defTabSz="933237">
              <a:defRPr/>
            </a:pPr>
            <a:fld id="{8A84ED42-9508-4195-9DF3-A3757521A2C2}" type="slidenum">
              <a:rPr lang="en-US">
                <a:solidFill>
                  <a:prstClr val="black"/>
                </a:solidFill>
                <a:latin typeface="Calibri" panose="020F0502020204030204"/>
              </a:rPr>
              <a:pPr defTabSz="933237">
                <a:defRPr/>
              </a:pPr>
              <a:t>165</a:t>
            </a:fld>
            <a:endParaRPr lang="en-US">
              <a:solidFill>
                <a:prstClr val="black"/>
              </a:solidFill>
              <a:latin typeface="Calibri" panose="020F0502020204030204"/>
            </a:endParaRPr>
          </a:p>
        </p:txBody>
      </p:sp>
    </p:spTree>
    <p:extLst>
      <p:ext uri="{BB962C8B-B14F-4D97-AF65-F5344CB8AC3E}">
        <p14:creationId xmlns:p14="http://schemas.microsoft.com/office/powerpoint/2010/main" val="30887716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166</a:t>
            </a:fld>
            <a:endParaRPr lang="en-US">
              <a:solidFill>
                <a:prstClr val="black"/>
              </a:solidFill>
              <a:latin typeface="Calibri" panose="020F0502020204030204"/>
            </a:endParaRPr>
          </a:p>
        </p:txBody>
      </p:sp>
    </p:spTree>
    <p:extLst>
      <p:ext uri="{BB962C8B-B14F-4D97-AF65-F5344CB8AC3E}">
        <p14:creationId xmlns:p14="http://schemas.microsoft.com/office/powerpoint/2010/main" val="4224416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168</a:t>
            </a:fld>
            <a:endParaRPr lang="en-US">
              <a:solidFill>
                <a:prstClr val="black"/>
              </a:solidFill>
              <a:latin typeface="Calibri" panose="020F0502020204030204"/>
            </a:endParaRPr>
          </a:p>
        </p:txBody>
      </p:sp>
    </p:spTree>
    <p:extLst>
      <p:ext uri="{BB962C8B-B14F-4D97-AF65-F5344CB8AC3E}">
        <p14:creationId xmlns:p14="http://schemas.microsoft.com/office/powerpoint/2010/main" val="2729413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170</a:t>
            </a:fld>
            <a:endParaRPr lang="en-US">
              <a:solidFill>
                <a:prstClr val="black"/>
              </a:solidFill>
              <a:latin typeface="Calibri" panose="020F0502020204030204"/>
            </a:endParaRPr>
          </a:p>
        </p:txBody>
      </p:sp>
    </p:spTree>
    <p:extLst>
      <p:ext uri="{BB962C8B-B14F-4D97-AF65-F5344CB8AC3E}">
        <p14:creationId xmlns:p14="http://schemas.microsoft.com/office/powerpoint/2010/main" val="2884921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172</a:t>
            </a:fld>
            <a:endParaRPr lang="en-US">
              <a:solidFill>
                <a:prstClr val="black"/>
              </a:solidFill>
              <a:latin typeface="Calibri" panose="020F0502020204030204"/>
            </a:endParaRPr>
          </a:p>
        </p:txBody>
      </p:sp>
    </p:spTree>
    <p:extLst>
      <p:ext uri="{BB962C8B-B14F-4D97-AF65-F5344CB8AC3E}">
        <p14:creationId xmlns:p14="http://schemas.microsoft.com/office/powerpoint/2010/main" val="2664233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174</a:t>
            </a:fld>
            <a:endParaRPr lang="en-US">
              <a:solidFill>
                <a:prstClr val="black"/>
              </a:solidFill>
              <a:latin typeface="Calibri" panose="020F0502020204030204"/>
            </a:endParaRPr>
          </a:p>
        </p:txBody>
      </p:sp>
    </p:spTree>
    <p:extLst>
      <p:ext uri="{BB962C8B-B14F-4D97-AF65-F5344CB8AC3E}">
        <p14:creationId xmlns:p14="http://schemas.microsoft.com/office/powerpoint/2010/main" val="208263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48</a:t>
            </a:fld>
            <a:endParaRPr lang="en-US"/>
          </a:p>
        </p:txBody>
      </p:sp>
    </p:spTree>
    <p:extLst>
      <p:ext uri="{BB962C8B-B14F-4D97-AF65-F5344CB8AC3E}">
        <p14:creationId xmlns:p14="http://schemas.microsoft.com/office/powerpoint/2010/main" val="17722830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175</a:t>
            </a:fld>
            <a:endParaRPr lang="en-US">
              <a:solidFill>
                <a:prstClr val="black"/>
              </a:solidFill>
              <a:latin typeface="Calibri" panose="020F0502020204030204"/>
            </a:endParaRPr>
          </a:p>
        </p:txBody>
      </p:sp>
    </p:spTree>
    <p:extLst>
      <p:ext uri="{BB962C8B-B14F-4D97-AF65-F5344CB8AC3E}">
        <p14:creationId xmlns:p14="http://schemas.microsoft.com/office/powerpoint/2010/main" val="2945303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176</a:t>
            </a:fld>
            <a:endParaRPr lang="en-US">
              <a:solidFill>
                <a:prstClr val="black"/>
              </a:solidFill>
              <a:latin typeface="Calibri" panose="020F0502020204030204"/>
            </a:endParaRPr>
          </a:p>
        </p:txBody>
      </p:sp>
    </p:spTree>
    <p:extLst>
      <p:ext uri="{BB962C8B-B14F-4D97-AF65-F5344CB8AC3E}">
        <p14:creationId xmlns:p14="http://schemas.microsoft.com/office/powerpoint/2010/main" val="42882282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1E5318AA-86C6-4785-8DDD-30F0DB0D2C9A}" type="slidenum">
              <a:rPr lang="en-US">
                <a:solidFill>
                  <a:prstClr val="black"/>
                </a:solidFill>
                <a:latin typeface="Calibri" panose="020F0502020204030204"/>
              </a:rPr>
              <a:pPr defTabSz="933237">
                <a:defRPr/>
              </a:pPr>
              <a:t>177</a:t>
            </a:fld>
            <a:endParaRPr lang="en-US">
              <a:solidFill>
                <a:prstClr val="black"/>
              </a:solidFill>
              <a:latin typeface="Calibri" panose="020F0502020204030204"/>
            </a:endParaRPr>
          </a:p>
        </p:txBody>
      </p:sp>
    </p:spTree>
    <p:extLst>
      <p:ext uri="{BB962C8B-B14F-4D97-AF65-F5344CB8AC3E}">
        <p14:creationId xmlns:p14="http://schemas.microsoft.com/office/powerpoint/2010/main" val="509650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7FE54-F111-4AC3-B2C6-7E9F37073739}" type="slidenum">
              <a:rPr lang="en-US" smtClean="0"/>
              <a:pPr/>
              <a:t>207</a:t>
            </a:fld>
            <a:endParaRPr lang="en-US"/>
          </a:p>
        </p:txBody>
      </p:sp>
    </p:spTree>
    <p:extLst>
      <p:ext uri="{BB962C8B-B14F-4D97-AF65-F5344CB8AC3E}">
        <p14:creationId xmlns:p14="http://schemas.microsoft.com/office/powerpoint/2010/main" val="1185816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AE26167-A10D-4296-8F71-EC7C87076C14}" type="slidenum">
              <a:rPr lang="en-US" smtClean="0"/>
              <a:pPr/>
              <a:t>220</a:t>
            </a:fld>
            <a:endParaRPr lang="en-US" dirty="0" smtClean="0"/>
          </a:p>
        </p:txBody>
      </p:sp>
      <p:sp>
        <p:nvSpPr>
          <p:cNvPr id="22531" name="Rectangle 2"/>
          <p:cNvSpPr>
            <a:spLocks noGrp="1" noRot="1" noChangeAspect="1" noChangeArrowheads="1" noTextEdit="1"/>
          </p:cNvSpPr>
          <p:nvPr>
            <p:ph type="sldImg"/>
          </p:nvPr>
        </p:nvSpPr>
        <p:spPr>
          <a:xfrm>
            <a:off x="1417638" y="1163638"/>
            <a:ext cx="4187825" cy="3141662"/>
          </a:xfrm>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77212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smtClean="0"/>
              <a:t>Performance measures are developed to collect meaningful data so that grantees can show the progress they have made toward meeting OVC program goals and objectives.  Reports are submitted quarterly following the federal fiscal year and narrative data annually.  After completing data entry in the PMT for all four quarters, grantees must create an annual report in the PMT and upload it as an attachment to their state’s annual progress reports in the Grants Management System (GMS).  </a:t>
            </a:r>
          </a:p>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221</a:t>
            </a:fld>
            <a:endParaRPr lang="en-US" dirty="0"/>
          </a:p>
        </p:txBody>
      </p:sp>
    </p:spTree>
    <p:extLst>
      <p:ext uri="{BB962C8B-B14F-4D97-AF65-F5344CB8AC3E}">
        <p14:creationId xmlns:p14="http://schemas.microsoft.com/office/powerpoint/2010/main" val="97754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Use of other</a:t>
            </a:r>
            <a:r>
              <a:rPr lang="en-US" baseline="0" dirty="0" smtClean="0"/>
              <a:t> browsers have been known to diminish functionality.  The above link takes you to the login screen.  Using the Chrome Browser you can enter ovcpmt.ojp.gov to arrive at the same link.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223</a:t>
            </a:fld>
            <a:endParaRPr lang="en-US" dirty="0"/>
          </a:p>
        </p:txBody>
      </p:sp>
    </p:spTree>
    <p:extLst>
      <p:ext uri="{BB962C8B-B14F-4D97-AF65-F5344CB8AC3E}">
        <p14:creationId xmlns:p14="http://schemas.microsoft.com/office/powerpoint/2010/main" val="3397535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OVCPMT</a:t>
            </a:r>
            <a:r>
              <a:rPr lang="en-US" baseline="0" dirty="0" smtClean="0"/>
              <a:t> only allows one point of contact.  Each point of contact can add users to the OVCPMT system.  The users will receive correspondence(s) direct to their email address from OVCPMT.</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224</a:t>
            </a:fld>
            <a:endParaRPr lang="en-US" dirty="0"/>
          </a:p>
        </p:txBody>
      </p:sp>
    </p:spTree>
    <p:extLst>
      <p:ext uri="{BB962C8B-B14F-4D97-AF65-F5344CB8AC3E}">
        <p14:creationId xmlns:p14="http://schemas.microsoft.com/office/powerpoint/2010/main" val="26429321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804-225-3453 or if your POC changes</a:t>
            </a:r>
            <a:r>
              <a:rPr lang="en-US" baseline="0" dirty="0" smtClean="0"/>
              <a:t> during the reporting period and there is an immediate need to modify the POC prior to the Program Change Form being processed for your agency.  See you Grant Monitor or DCJS website for the Program Change Form.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225</a:t>
            </a:fld>
            <a:endParaRPr lang="en-US" dirty="0">
              <a:solidFill>
                <a:prstClr val="black"/>
              </a:solidFill>
            </a:endParaRPr>
          </a:p>
        </p:txBody>
      </p:sp>
    </p:spTree>
    <p:extLst>
      <p:ext uri="{BB962C8B-B14F-4D97-AF65-F5344CB8AC3E}">
        <p14:creationId xmlns:p14="http://schemas.microsoft.com/office/powerpoint/2010/main" val="9485654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OVCPMT will email the Point of Contacts</a:t>
            </a:r>
            <a:r>
              <a:rPr lang="en-US" baseline="0" dirty="0" smtClean="0"/>
              <a:t> directly with information and updates that impact performance reporting.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227</a:t>
            </a:fld>
            <a:endParaRPr lang="en-US" dirty="0"/>
          </a:p>
        </p:txBody>
      </p:sp>
    </p:spTree>
    <p:extLst>
      <p:ext uri="{BB962C8B-B14F-4D97-AF65-F5344CB8AC3E}">
        <p14:creationId xmlns:p14="http://schemas.microsoft.com/office/powerpoint/2010/main" val="378973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Ask</a:t>
            </a:r>
            <a:r>
              <a:rPr lang="en-US" baseline="0" dirty="0" smtClean="0"/>
              <a:t> for any questions.  Split into two teams and play grant land jeopardy.</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49</a:t>
            </a:fld>
            <a:endParaRPr lang="en-US"/>
          </a:p>
        </p:txBody>
      </p:sp>
    </p:spTree>
    <p:extLst>
      <p:ext uri="{BB962C8B-B14F-4D97-AF65-F5344CB8AC3E}">
        <p14:creationId xmlns:p14="http://schemas.microsoft.com/office/powerpoint/2010/main" val="634389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 system will timeout 30 minutes after your last SAVE.</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230</a:t>
            </a:fld>
            <a:endParaRPr lang="en-US" dirty="0"/>
          </a:p>
        </p:txBody>
      </p:sp>
    </p:spTree>
    <p:extLst>
      <p:ext uri="{BB962C8B-B14F-4D97-AF65-F5344CB8AC3E}">
        <p14:creationId xmlns:p14="http://schemas.microsoft.com/office/powerpoint/2010/main" val="17510234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Each </a:t>
            </a:r>
            <a:r>
              <a:rPr lang="en-US" dirty="0" err="1" smtClean="0"/>
              <a:t>subgrantee</a:t>
            </a:r>
            <a:r>
              <a:rPr lang="en-US" dirty="0" smtClean="0"/>
              <a:t> can add users.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232</a:t>
            </a:fld>
            <a:endParaRPr lang="en-US" dirty="0"/>
          </a:p>
        </p:txBody>
      </p:sp>
    </p:spTree>
    <p:extLst>
      <p:ext uri="{BB962C8B-B14F-4D97-AF65-F5344CB8AC3E}">
        <p14:creationId xmlns:p14="http://schemas.microsoft.com/office/powerpoint/2010/main" val="20794240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This</a:t>
            </a:r>
            <a:r>
              <a:rPr lang="en-US" baseline="0" dirty="0" smtClean="0"/>
              <a:t> tab will show you the most recent approved reporting forms, PPT, and training materials to assist you in navigating the OVCPMT.  (See the next slide).</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233</a:t>
            </a:fld>
            <a:endParaRPr lang="en-US" dirty="0"/>
          </a:p>
        </p:txBody>
      </p:sp>
    </p:spTree>
    <p:extLst>
      <p:ext uri="{BB962C8B-B14F-4D97-AF65-F5344CB8AC3E}">
        <p14:creationId xmlns:p14="http://schemas.microsoft.com/office/powerpoint/2010/main" val="3600468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3300" dirty="0">
                <a:solidFill>
                  <a:prstClr val="black"/>
                </a:solidFill>
                <a:latin typeface="Arial" pitchFamily="34" charset="0"/>
                <a:cs typeface="Arial" pitchFamily="34" charset="0"/>
              </a:rPr>
              <a:t>PDF versions of the SAR &amp; Performance Measures Report (listing data entry items) are available here.</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234</a:t>
            </a:fld>
            <a:endParaRPr lang="en-US" dirty="0"/>
          </a:p>
        </p:txBody>
      </p:sp>
    </p:spTree>
    <p:extLst>
      <p:ext uri="{BB962C8B-B14F-4D97-AF65-F5344CB8AC3E}">
        <p14:creationId xmlns:p14="http://schemas.microsoft.com/office/powerpoint/2010/main" val="3222551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Grantee (DCJS) enters questions 1-6, and </a:t>
            </a:r>
            <a:r>
              <a:rPr lang="en-US" dirty="0" err="1" smtClean="0"/>
              <a:t>Subgrantees</a:t>
            </a:r>
            <a:r>
              <a:rPr lang="en-US" dirty="0" smtClean="0"/>
              <a:t> enter questions</a:t>
            </a:r>
            <a:r>
              <a:rPr lang="en-US" baseline="0" dirty="0" smtClean="0"/>
              <a:t> 7-11.</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235</a:t>
            </a:fld>
            <a:endParaRPr lang="en-US" dirty="0">
              <a:solidFill>
                <a:prstClr val="black"/>
              </a:solidFill>
            </a:endParaRPr>
          </a:p>
        </p:txBody>
      </p:sp>
    </p:spTree>
    <p:extLst>
      <p:ext uri="{BB962C8B-B14F-4D97-AF65-F5344CB8AC3E}">
        <p14:creationId xmlns:p14="http://schemas.microsoft.com/office/powerpoint/2010/main" val="12665593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236</a:t>
            </a:fld>
            <a:endParaRPr lang="en-US" dirty="0"/>
          </a:p>
        </p:txBody>
      </p:sp>
    </p:spTree>
    <p:extLst>
      <p:ext uri="{BB962C8B-B14F-4D97-AF65-F5344CB8AC3E}">
        <p14:creationId xmlns:p14="http://schemas.microsoft.com/office/powerpoint/2010/main" val="35403386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237</a:t>
            </a:fld>
            <a:endParaRPr lang="en-US" dirty="0">
              <a:solidFill>
                <a:prstClr val="black"/>
              </a:solidFill>
            </a:endParaRPr>
          </a:p>
        </p:txBody>
      </p:sp>
    </p:spTree>
    <p:extLst>
      <p:ext uri="{BB962C8B-B14F-4D97-AF65-F5344CB8AC3E}">
        <p14:creationId xmlns:p14="http://schemas.microsoft.com/office/powerpoint/2010/main" val="16012238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238</a:t>
            </a:fld>
            <a:endParaRPr lang="en-US" dirty="0"/>
          </a:p>
        </p:txBody>
      </p:sp>
    </p:spTree>
    <p:extLst>
      <p:ext uri="{BB962C8B-B14F-4D97-AF65-F5344CB8AC3E}">
        <p14:creationId xmlns:p14="http://schemas.microsoft.com/office/powerpoint/2010/main" val="34818446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242</a:t>
            </a:fld>
            <a:endParaRPr lang="en-US" dirty="0"/>
          </a:p>
        </p:txBody>
      </p:sp>
    </p:spTree>
    <p:extLst>
      <p:ext uri="{BB962C8B-B14F-4D97-AF65-F5344CB8AC3E}">
        <p14:creationId xmlns:p14="http://schemas.microsoft.com/office/powerpoint/2010/main" val="12076126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243</a:t>
            </a:fld>
            <a:endParaRPr lang="en-US" dirty="0"/>
          </a:p>
        </p:txBody>
      </p:sp>
    </p:spTree>
    <p:extLst>
      <p:ext uri="{BB962C8B-B14F-4D97-AF65-F5344CB8AC3E}">
        <p14:creationId xmlns:p14="http://schemas.microsoft.com/office/powerpoint/2010/main" val="87333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Introduce the topics and learning objectives for this road</a:t>
            </a:r>
            <a:r>
              <a:rPr lang="en-US" baseline="0" dirty="0" smtClean="0"/>
              <a:t> stop.</a:t>
            </a:r>
            <a:endParaRPr lang="en-US" dirty="0"/>
          </a:p>
        </p:txBody>
      </p:sp>
      <p:sp>
        <p:nvSpPr>
          <p:cNvPr id="4" name="Slide Number Placeholder 3"/>
          <p:cNvSpPr>
            <a:spLocks noGrp="1"/>
          </p:cNvSpPr>
          <p:nvPr>
            <p:ph type="sldNum" sz="quarter" idx="10"/>
          </p:nvPr>
        </p:nvSpPr>
        <p:spPr/>
        <p:txBody>
          <a:bodyPr/>
          <a:lstStyle/>
          <a:p>
            <a:fld id="{8D97E1A9-1D92-4A0A-8EA0-A4042F9B0637}" type="slidenum">
              <a:rPr lang="en-US" smtClean="0"/>
              <a:t>50</a:t>
            </a:fld>
            <a:endParaRPr lang="en-US"/>
          </a:p>
        </p:txBody>
      </p:sp>
    </p:spTree>
    <p:extLst>
      <p:ext uri="{BB962C8B-B14F-4D97-AF65-F5344CB8AC3E}">
        <p14:creationId xmlns:p14="http://schemas.microsoft.com/office/powerpoint/2010/main" val="24545964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244</a:t>
            </a:fld>
            <a:endParaRPr lang="en-US" dirty="0"/>
          </a:p>
        </p:txBody>
      </p:sp>
    </p:spTree>
    <p:extLst>
      <p:ext uri="{BB962C8B-B14F-4D97-AF65-F5344CB8AC3E}">
        <p14:creationId xmlns:p14="http://schemas.microsoft.com/office/powerpoint/2010/main" val="11742247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245</a:t>
            </a:fld>
            <a:endParaRPr lang="en-US" dirty="0"/>
          </a:p>
        </p:txBody>
      </p:sp>
    </p:spTree>
    <p:extLst>
      <p:ext uri="{BB962C8B-B14F-4D97-AF65-F5344CB8AC3E}">
        <p14:creationId xmlns:p14="http://schemas.microsoft.com/office/powerpoint/2010/main" val="27294769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 need</a:t>
            </a:r>
            <a:r>
              <a:rPr lang="en-US" baseline="0" dirty="0" smtClean="0"/>
              <a:t> for the .replace file and .</a:t>
            </a:r>
            <a:r>
              <a:rPr lang="en-US" baseline="0" dirty="0" err="1" smtClean="0"/>
              <a:t>snp</a:t>
            </a:r>
            <a:r>
              <a:rPr lang="en-US" baseline="0" dirty="0" smtClean="0"/>
              <a:t> is now obsolete.  You will upload the PDF generated by the OVCPMT to GMIS to satisfy reporting requirements.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247</a:t>
            </a:fld>
            <a:endParaRPr lang="en-US" dirty="0">
              <a:solidFill>
                <a:prstClr val="black"/>
              </a:solidFill>
            </a:endParaRPr>
          </a:p>
        </p:txBody>
      </p:sp>
    </p:spTree>
    <p:extLst>
      <p:ext uri="{BB962C8B-B14F-4D97-AF65-F5344CB8AC3E}">
        <p14:creationId xmlns:p14="http://schemas.microsoft.com/office/powerpoint/2010/main" val="31621330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smtClean="0"/>
              <a:t>Count each individual once regardless of number of services or number of victimization types</a:t>
            </a:r>
          </a:p>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249</a:t>
            </a:fld>
            <a:endParaRPr lang="en-US" dirty="0"/>
          </a:p>
        </p:txBody>
      </p:sp>
    </p:spTree>
    <p:extLst>
      <p:ext uri="{BB962C8B-B14F-4D97-AF65-F5344CB8AC3E}">
        <p14:creationId xmlns:p14="http://schemas.microsoft.com/office/powerpoint/2010/main" val="27448256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If your organization did not have any anonymous contacts</a:t>
            </a:r>
            <a:r>
              <a:rPr lang="en-US" baseline="0" dirty="0" smtClean="0"/>
              <a:t> enter zero (0).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250</a:t>
            </a:fld>
            <a:endParaRPr lang="en-US" dirty="0"/>
          </a:p>
        </p:txBody>
      </p:sp>
    </p:spTree>
    <p:extLst>
      <p:ext uri="{BB962C8B-B14F-4D97-AF65-F5344CB8AC3E}">
        <p14:creationId xmlns:p14="http://schemas.microsoft.com/office/powerpoint/2010/main" val="13778057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For </a:t>
            </a:r>
            <a:r>
              <a:rPr lang="en-US" b="1" dirty="0" smtClean="0"/>
              <a:t>October report</a:t>
            </a:r>
            <a:r>
              <a:rPr lang="en-US" dirty="0" smtClean="0"/>
              <a:t>: count all as NEW for continuation sub recipients.</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251</a:t>
            </a:fld>
            <a:endParaRPr lang="en-US" dirty="0"/>
          </a:p>
        </p:txBody>
      </p:sp>
    </p:spTree>
    <p:extLst>
      <p:ext uri="{BB962C8B-B14F-4D97-AF65-F5344CB8AC3E}">
        <p14:creationId xmlns:p14="http://schemas.microsoft.com/office/powerpoint/2010/main" val="32913543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If your organization cannot track</a:t>
            </a:r>
            <a:r>
              <a:rPr lang="en-US" baseline="0" dirty="0" smtClean="0"/>
              <a:t> new individuals, please check the box indicating such in question #4.</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252</a:t>
            </a:fld>
            <a:endParaRPr lang="en-US" dirty="0"/>
          </a:p>
        </p:txBody>
      </p:sp>
    </p:spTree>
    <p:extLst>
      <p:ext uri="{BB962C8B-B14F-4D97-AF65-F5344CB8AC3E}">
        <p14:creationId xmlns:p14="http://schemas.microsoft.com/office/powerpoint/2010/main" val="8982073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Demographics</a:t>
            </a:r>
            <a:r>
              <a:rPr lang="en-US" baseline="0" dirty="0" smtClean="0"/>
              <a:t> are for new individuals identified in Question 3.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253</a:t>
            </a:fld>
            <a:endParaRPr lang="en-US" dirty="0"/>
          </a:p>
        </p:txBody>
      </p:sp>
    </p:spTree>
    <p:extLst>
      <p:ext uri="{BB962C8B-B14F-4D97-AF65-F5344CB8AC3E}">
        <p14:creationId xmlns:p14="http://schemas.microsoft.com/office/powerpoint/2010/main" val="5308735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The system times out after 30 minutes.</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260</a:t>
            </a:fld>
            <a:endParaRPr lang="en-US" dirty="0"/>
          </a:p>
        </p:txBody>
      </p:sp>
    </p:spTree>
    <p:extLst>
      <p:ext uri="{BB962C8B-B14F-4D97-AF65-F5344CB8AC3E}">
        <p14:creationId xmlns:p14="http://schemas.microsoft.com/office/powerpoint/2010/main" val="1167100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baseline="0" dirty="0" smtClean="0"/>
              <a:t>Must be selected to continue with completing the PMT.  The </a:t>
            </a:r>
            <a:r>
              <a:rPr lang="en-US" baseline="0" dirty="0" err="1" smtClean="0"/>
              <a:t>subgrantee</a:t>
            </a:r>
            <a:r>
              <a:rPr lang="en-US" baseline="0" dirty="0" smtClean="0"/>
              <a:t> must certify that they will assist potential recipients in seeking crime victim compensation benefits through various methods (availability of local victim service agencies (VWP) referrals or brochures and VVF brochures or outreach materials available in the office or with advocates).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262</a:t>
            </a:fld>
            <a:endParaRPr lang="en-US" dirty="0"/>
          </a:p>
        </p:txBody>
      </p:sp>
    </p:spTree>
    <p:extLst>
      <p:ext uri="{BB962C8B-B14F-4D97-AF65-F5344CB8AC3E}">
        <p14:creationId xmlns:p14="http://schemas.microsoft.com/office/powerpoint/2010/main" val="17004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Did you hear the rumor about the peanut</a:t>
            </a:r>
            <a:r>
              <a:rPr lang="en-US" baseline="0" dirty="0" smtClean="0"/>
              <a:t> butter? I don’t want to spread it.</a:t>
            </a:r>
            <a:endParaRPr lang="en-US" dirty="0"/>
          </a:p>
        </p:txBody>
      </p:sp>
      <p:sp>
        <p:nvSpPr>
          <p:cNvPr id="4" name="Slide Number Placeholder 3"/>
          <p:cNvSpPr>
            <a:spLocks noGrp="1"/>
          </p:cNvSpPr>
          <p:nvPr>
            <p:ph type="sldNum" sz="quarter" idx="10"/>
          </p:nvPr>
        </p:nvSpPr>
        <p:spPr/>
        <p:txBody>
          <a:bodyPr/>
          <a:lstStyle/>
          <a:p>
            <a:fld id="{91164010-0E03-447D-8A9C-2FF7F551D7C7}" type="slidenum">
              <a:rPr lang="en-US" smtClean="0"/>
              <a:t>51</a:t>
            </a:fld>
            <a:endParaRPr lang="en-US"/>
          </a:p>
        </p:txBody>
      </p:sp>
    </p:spTree>
    <p:extLst>
      <p:ext uri="{BB962C8B-B14F-4D97-AF65-F5344CB8AC3E}">
        <p14:creationId xmlns:p14="http://schemas.microsoft.com/office/powerpoint/2010/main" val="11382094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See Appendix</a:t>
            </a:r>
            <a:r>
              <a:rPr lang="en-US" baseline="0" dirty="0" smtClean="0"/>
              <a:t> A and B for definitions common to the report questions.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263</a:t>
            </a:fld>
            <a:endParaRPr lang="en-US" dirty="0"/>
          </a:p>
        </p:txBody>
      </p:sp>
    </p:spTree>
    <p:extLst>
      <p:ext uri="{BB962C8B-B14F-4D97-AF65-F5344CB8AC3E}">
        <p14:creationId xmlns:p14="http://schemas.microsoft.com/office/powerpoint/2010/main" val="24304085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b="0" i="0" dirty="0" smtClean="0">
                <a:solidFill>
                  <a:srgbClr val="000000"/>
                </a:solidFill>
                <a:effectLst/>
                <a:latin typeface="arial"/>
              </a:rPr>
              <a:t>all programs should be checking Information and Referral (Box A) if they work at all with victims.</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264</a:t>
            </a:fld>
            <a:endParaRPr lang="en-US" dirty="0"/>
          </a:p>
        </p:txBody>
      </p:sp>
    </p:spTree>
    <p:extLst>
      <p:ext uri="{BB962C8B-B14F-4D97-AF65-F5344CB8AC3E}">
        <p14:creationId xmlns:p14="http://schemas.microsoft.com/office/powerpoint/2010/main" val="4103415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268</a:t>
            </a:fld>
            <a:endParaRPr lang="en-US" dirty="0"/>
          </a:p>
        </p:txBody>
      </p:sp>
    </p:spTree>
    <p:extLst>
      <p:ext uri="{BB962C8B-B14F-4D97-AF65-F5344CB8AC3E}">
        <p14:creationId xmlns:p14="http://schemas.microsoft.com/office/powerpoint/2010/main" val="8403791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Services</a:t>
            </a:r>
            <a:r>
              <a:rPr lang="en-US" baseline="0" dirty="0" smtClean="0"/>
              <a:t> designated with “Other” should used only if the service(s) do not fit anywhere else.  </a:t>
            </a:r>
          </a:p>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273</a:t>
            </a:fld>
            <a:endParaRPr lang="en-US" dirty="0"/>
          </a:p>
        </p:txBody>
      </p:sp>
    </p:spTree>
    <p:extLst>
      <p:ext uri="{BB962C8B-B14F-4D97-AF65-F5344CB8AC3E}">
        <p14:creationId xmlns:p14="http://schemas.microsoft.com/office/powerpoint/2010/main" val="3037601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Arial" charset="0"/>
              </a:rPr>
              <a:t>It will state “REQUIRED” next to incomplete questions – usually in red or blue font; won’t let you save until corrections are made</a:t>
            </a:r>
          </a:p>
          <a:p>
            <a:pPr defTabSz="933237" eaLnBrk="0" fontAlgn="base" hangingPunct="0">
              <a:spcBef>
                <a:spcPct val="30000"/>
              </a:spcBef>
              <a:spcAft>
                <a:spcPct val="0"/>
              </a:spcAft>
              <a:defRPr/>
            </a:pPr>
            <a:endParaRPr lang="en-US" dirty="0">
              <a:solidFill>
                <a:srgbClr val="000000"/>
              </a:solidFill>
              <a:latin typeface="Arial" charset="0"/>
            </a:endParaRPr>
          </a:p>
          <a:p>
            <a:pPr defTabSz="933237" eaLnBrk="0" fontAlgn="base" hangingPunct="0">
              <a:spcBef>
                <a:spcPct val="30000"/>
              </a:spcBef>
              <a:spcAft>
                <a:spcPct val="0"/>
              </a:spcAft>
              <a:defRPr/>
            </a:pPr>
            <a:r>
              <a:rPr lang="en-US" dirty="0">
                <a:solidFill>
                  <a:srgbClr val="000000"/>
                </a:solidFill>
                <a:latin typeface="Arial" charset="0"/>
              </a:rPr>
              <a:t>Quarterly Narrative Questions from OVC are #10-#15.  Andi Martin </a:t>
            </a:r>
            <a:r>
              <a:rPr lang="en-US" dirty="0">
                <a:latin typeface="Arial" charset="0"/>
              </a:rPr>
              <a:t>provided the quarterly progress narrative report form to all </a:t>
            </a:r>
            <a:r>
              <a:rPr lang="en-US" dirty="0" err="1">
                <a:latin typeface="Arial" charset="0"/>
              </a:rPr>
              <a:t>subgrantees</a:t>
            </a:r>
            <a:r>
              <a:rPr lang="en-US" dirty="0">
                <a:latin typeface="Arial" charset="0"/>
              </a:rPr>
              <a:t> on July 29th.</a:t>
            </a:r>
          </a:p>
          <a:p>
            <a:pPr defTabSz="933237" eaLnBrk="0" fontAlgn="base" hangingPunct="0">
              <a:spcBef>
                <a:spcPct val="30000"/>
              </a:spcBef>
              <a:spcAft>
                <a:spcPct val="0"/>
              </a:spcAft>
              <a:defRPr/>
            </a:pPr>
            <a:endParaRPr lang="en-US" dirty="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274</a:t>
            </a:fld>
            <a:endParaRPr lang="en-US" dirty="0"/>
          </a:p>
        </p:txBody>
      </p:sp>
    </p:spTree>
    <p:extLst>
      <p:ext uri="{BB962C8B-B14F-4D97-AF65-F5344CB8AC3E}">
        <p14:creationId xmlns:p14="http://schemas.microsoft.com/office/powerpoint/2010/main" val="12851019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Sub</a:t>
            </a:r>
            <a:r>
              <a:rPr lang="en-US" baseline="0" dirty="0" smtClean="0"/>
              <a:t> grantees are encouraged to submit progress and financial reports ahead of the deadline.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276</a:t>
            </a:fld>
            <a:endParaRPr lang="en-US" dirty="0"/>
          </a:p>
        </p:txBody>
      </p:sp>
    </p:spTree>
    <p:extLst>
      <p:ext uri="{BB962C8B-B14F-4D97-AF65-F5344CB8AC3E}">
        <p14:creationId xmlns:p14="http://schemas.microsoft.com/office/powerpoint/2010/main" val="214342388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Note:</a:t>
            </a:r>
            <a:r>
              <a:rPr lang="en-US" baseline="0" dirty="0" smtClean="0"/>
              <a:t>  Future reporting periods are not available until OVCPMT opens it.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277</a:t>
            </a:fld>
            <a:endParaRPr lang="en-US" dirty="0">
              <a:solidFill>
                <a:prstClr val="black"/>
              </a:solidFill>
            </a:endParaRPr>
          </a:p>
        </p:txBody>
      </p:sp>
    </p:spTree>
    <p:extLst>
      <p:ext uri="{BB962C8B-B14F-4D97-AF65-F5344CB8AC3E}">
        <p14:creationId xmlns:p14="http://schemas.microsoft.com/office/powerpoint/2010/main" val="20870086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This</a:t>
            </a:r>
            <a:r>
              <a:rPr lang="en-US" baseline="0" dirty="0" smtClean="0"/>
              <a:t> option to save PDF or Excel format is found on the Reports Tab.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278</a:t>
            </a:fld>
            <a:endParaRPr lang="en-US" dirty="0">
              <a:solidFill>
                <a:prstClr val="black"/>
              </a:solidFill>
            </a:endParaRPr>
          </a:p>
        </p:txBody>
      </p:sp>
    </p:spTree>
    <p:extLst>
      <p:ext uri="{BB962C8B-B14F-4D97-AF65-F5344CB8AC3E}">
        <p14:creationId xmlns:p14="http://schemas.microsoft.com/office/powerpoint/2010/main" val="34317895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You may want to upload additional</a:t>
            </a:r>
            <a:r>
              <a:rPr lang="en-US" baseline="0" dirty="0" smtClean="0"/>
              <a:t> information in GMIS that supports the progress of your project.  Ex.  Newspaper articles, social media snips, etc.</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279</a:t>
            </a:fld>
            <a:endParaRPr lang="en-US" dirty="0"/>
          </a:p>
        </p:txBody>
      </p:sp>
    </p:spTree>
    <p:extLst>
      <p:ext uri="{BB962C8B-B14F-4D97-AF65-F5344CB8AC3E}">
        <p14:creationId xmlns:p14="http://schemas.microsoft.com/office/powerpoint/2010/main" val="19028915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We welcome completion of the SAR prior</a:t>
            </a:r>
            <a:r>
              <a:rPr lang="en-US" baseline="0" dirty="0" smtClean="0"/>
              <a:t> to October 6</a:t>
            </a:r>
            <a:r>
              <a:rPr lang="en-US" baseline="30000" dirty="0" smtClean="0"/>
              <a:t>th</a:t>
            </a:r>
            <a:r>
              <a:rPr lang="en-US" baseline="0" dirty="0" smtClean="0"/>
              <a:t>.  If you will complete and upload your report prior to 10/6/2019 you will need your SAR completed and certified prior to that date.  Please contact Tyler Hinton.  </a:t>
            </a:r>
            <a:endParaRPr lang="en-US" dirty="0"/>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pPr>
                <a:defRPr/>
              </a:pPr>
              <a:t>280</a:t>
            </a:fld>
            <a:endParaRPr lang="en-US" dirty="0"/>
          </a:p>
        </p:txBody>
      </p:sp>
    </p:spTree>
    <p:extLst>
      <p:ext uri="{BB962C8B-B14F-4D97-AF65-F5344CB8AC3E}">
        <p14:creationId xmlns:p14="http://schemas.microsoft.com/office/powerpoint/2010/main" val="145945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5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AA2220-085F-4C0F-AC6A-C6A37DBEA277}" type="slidenum">
              <a:rPr lang="en-US" smtClean="0"/>
              <a:t>‹#›</a:t>
            </a:fld>
            <a:endParaRPr lang="en-US"/>
          </a:p>
        </p:txBody>
      </p:sp>
      <p:sp>
        <p:nvSpPr>
          <p:cNvPr id="7"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61" y="6176963"/>
            <a:ext cx="647576" cy="646405"/>
          </a:xfrm>
          <a:prstGeom prst="rect">
            <a:avLst/>
          </a:prstGeom>
        </p:spPr>
      </p:pic>
    </p:spTree>
    <p:extLst>
      <p:ext uri="{BB962C8B-B14F-4D97-AF65-F5344CB8AC3E}">
        <p14:creationId xmlns:p14="http://schemas.microsoft.com/office/powerpoint/2010/main" val="36958801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2709EC6-231E-4ED0-9808-3828B3E54772}" type="datetimeFigureOut">
              <a:rPr lang="en-US" smtClean="0"/>
              <a:t>3/17/2020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AA2220-085F-4C0F-AC6A-C6A37DBEA277}" type="slidenum">
              <a:rPr lang="en-US" smtClean="0"/>
              <a:t>‹#›</a:t>
            </a:fld>
            <a:endParaRPr lang="en-US"/>
          </a:p>
        </p:txBody>
      </p:sp>
      <p:sp>
        <p:nvSpPr>
          <p:cNvPr id="8" name="Footer Placeholder 4"/>
          <p:cNvSpPr txBox="1">
            <a:spLocks/>
          </p:cNvSpPr>
          <p:nvPr userDrawn="1"/>
        </p:nvSpPr>
        <p:spPr>
          <a:xfrm>
            <a:off x="952437" y="6356351"/>
            <a:ext cx="5162613" cy="365125"/>
          </a:xfrm>
          <a:prstGeom prst="rect">
            <a:avLst/>
          </a:prstGeom>
        </p:spPr>
        <p:txBody>
          <a:bodyPr/>
          <a:lstStyle>
            <a:defPPr>
              <a:defRPr lang="en-US"/>
            </a:defPPr>
            <a:lvl1pPr marL="0" algn="l" defTabSz="914400" rtl="0" eaLnBrk="1" latinLnBrk="0" hangingPunct="1">
              <a:defRPr sz="1100" b="1"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Virginia Department of Criminal Justice Services</a:t>
            </a:r>
            <a:endParaRPr lang="en-US" dirty="0"/>
          </a:p>
        </p:txBody>
      </p:sp>
    </p:spTree>
    <p:extLst>
      <p:ext uri="{BB962C8B-B14F-4D97-AF65-F5344CB8AC3E}">
        <p14:creationId xmlns:p14="http://schemas.microsoft.com/office/powerpoint/2010/main" val="210501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9092" y="365126"/>
            <a:ext cx="6372443" cy="1325563"/>
          </a:xfrm>
        </p:spPr>
        <p:txBody>
          <a:bodyPr>
            <a:normAutofit/>
          </a:bodyPr>
          <a:lstStyle>
            <a:lvl1pPr algn="l">
              <a:defRPr sz="3200" b="1">
                <a:solidFill>
                  <a:srgbClr val="FF000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49" y="2133599"/>
            <a:ext cx="8152885" cy="4043363"/>
          </a:xfrm>
        </p:spPr>
        <p:txBody>
          <a:bodyPr/>
          <a:lstStyle>
            <a:lvl1pPr marL="228600" indent="-228600">
              <a:lnSpc>
                <a:spcPct val="100000"/>
              </a:lnSpc>
              <a:spcBef>
                <a:spcPts val="0"/>
              </a:spcBef>
              <a:spcAft>
                <a:spcPts val="1200"/>
              </a:spcAft>
              <a:buClr>
                <a:srgbClr val="FF0000"/>
              </a:buClr>
              <a:buFont typeface="Wingdings" panose="05000000000000000000" pitchFamily="2" charset="2"/>
              <a:buChar char="§"/>
              <a:defRPr sz="190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6" name="Slide Number Placeholder 5"/>
          <p:cNvSpPr>
            <a:spLocks noGrp="1"/>
          </p:cNvSpPr>
          <p:nvPr>
            <p:ph type="sldNum" sz="quarter" idx="12"/>
          </p:nvPr>
        </p:nvSpPr>
        <p:spPr>
          <a:xfrm>
            <a:off x="6457950" y="6356351"/>
            <a:ext cx="2323584" cy="365125"/>
          </a:xfrm>
        </p:spPr>
        <p:txBody>
          <a:bodyPr/>
          <a:lstStyle>
            <a:lvl1pPr>
              <a:defRPr sz="1100"/>
            </a:lvl1pPr>
          </a:lstStyle>
          <a:p>
            <a:fld id="{83AA2220-085F-4C0F-AC6A-C6A37DBEA27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61" y="6176963"/>
            <a:ext cx="647576" cy="646405"/>
          </a:xfrm>
          <a:prstGeom prst="rect">
            <a:avLst/>
          </a:prstGeom>
        </p:spPr>
      </p:pic>
      <p:sp>
        <p:nvSpPr>
          <p:cNvPr id="9" name="Rectangle 8"/>
          <p:cNvSpPr/>
          <p:nvPr userDrawn="1"/>
        </p:nvSpPr>
        <p:spPr>
          <a:xfrm>
            <a:off x="2409092" y="1690689"/>
            <a:ext cx="6372442" cy="8868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b="5820"/>
          <a:stretch/>
        </p:blipFill>
        <p:spPr>
          <a:xfrm>
            <a:off x="0" y="0"/>
            <a:ext cx="2409091" cy="1777285"/>
          </a:xfrm>
          <a:prstGeom prst="rect">
            <a:avLst/>
          </a:prstGeom>
        </p:spPr>
      </p:pic>
    </p:spTree>
    <p:extLst>
      <p:ext uri="{BB962C8B-B14F-4D97-AF65-F5344CB8AC3E}">
        <p14:creationId xmlns:p14="http://schemas.microsoft.com/office/powerpoint/2010/main" val="920401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106259" cy="1325563"/>
          </a:xfrm>
        </p:spPr>
        <p:txBody>
          <a:bodyPr>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28650" y="2117123"/>
            <a:ext cx="7886700" cy="4059839"/>
          </a:xfrm>
        </p:spPr>
        <p:txBody>
          <a:bodyPr/>
          <a:lstStyle>
            <a:lvl1pPr>
              <a:lnSpc>
                <a:spcPct val="100000"/>
              </a:lnSpc>
              <a:spcBef>
                <a:spcPts val="0"/>
              </a:spcBef>
              <a:spcAft>
                <a:spcPts val="1200"/>
              </a:spcAft>
              <a:buClr>
                <a:schemeClr val="accent5">
                  <a:lumMod val="60000"/>
                  <a:lumOff val="40000"/>
                </a:schemeClr>
              </a:buClr>
              <a:defRPr sz="190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3AA2220-085F-4C0F-AC6A-C6A37DBEA277}" type="slidenum">
              <a:rPr lang="en-US" smtClean="0"/>
              <a:t>‹#›</a:t>
            </a:fld>
            <a:endParaRPr lang="en-US"/>
          </a:p>
        </p:txBody>
      </p:sp>
      <p:sp>
        <p:nvSpPr>
          <p:cNvPr id="9" name="Footer Placeholder 4"/>
          <p:cNvSpPr>
            <a:spLocks noGrp="1"/>
          </p:cNvSpPr>
          <p:nvPr>
            <p:ph type="ftr" sz="quarter" idx="3"/>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12" name="Rectangle 11"/>
          <p:cNvSpPr/>
          <p:nvPr userDrawn="1"/>
        </p:nvSpPr>
        <p:spPr>
          <a:xfrm>
            <a:off x="2409092" y="1703568"/>
            <a:ext cx="6372442" cy="8868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5421"/>
          <a:stretch/>
        </p:blipFill>
        <p:spPr>
          <a:xfrm>
            <a:off x="-103032" y="-12880"/>
            <a:ext cx="2524258" cy="1850943"/>
          </a:xfrm>
          <a:prstGeom prst="rect">
            <a:avLst/>
          </a:prstGeom>
        </p:spPr>
      </p:pic>
    </p:spTree>
    <p:extLst>
      <p:ext uri="{BB962C8B-B14F-4D97-AF65-F5344CB8AC3E}">
        <p14:creationId xmlns:p14="http://schemas.microsoft.com/office/powerpoint/2010/main" val="42711981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106259" cy="1325563"/>
          </a:xfrm>
        </p:spPr>
        <p:txBody>
          <a:bodyPr>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28650" y="2117123"/>
            <a:ext cx="7886700" cy="4059839"/>
          </a:xfrm>
        </p:spPr>
        <p:txBody>
          <a:bodyPr/>
          <a:lstStyle>
            <a:lvl1pPr>
              <a:lnSpc>
                <a:spcPct val="100000"/>
              </a:lnSpc>
              <a:spcBef>
                <a:spcPts val="0"/>
              </a:spcBef>
              <a:spcAft>
                <a:spcPts val="1200"/>
              </a:spcAft>
              <a:buClr>
                <a:srgbClr val="C00000"/>
              </a:buClr>
              <a:defRPr sz="190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3AA2220-085F-4C0F-AC6A-C6A37DBEA277}" type="slidenum">
              <a:rPr lang="en-US" smtClean="0"/>
              <a:t>‹#›</a:t>
            </a:fld>
            <a:endParaRPr lang="en-US"/>
          </a:p>
        </p:txBody>
      </p:sp>
      <p:sp>
        <p:nvSpPr>
          <p:cNvPr id="9" name="Footer Placeholder 4"/>
          <p:cNvSpPr>
            <a:spLocks noGrp="1"/>
          </p:cNvSpPr>
          <p:nvPr>
            <p:ph type="ftr" sz="quarter" idx="3"/>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12" name="Rectangle 11"/>
          <p:cNvSpPr/>
          <p:nvPr userDrawn="1"/>
        </p:nvSpPr>
        <p:spPr>
          <a:xfrm>
            <a:off x="2409092" y="1690689"/>
            <a:ext cx="6372442" cy="886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147" b="1"/>
          <a:stretch/>
        </p:blipFill>
        <p:spPr>
          <a:xfrm>
            <a:off x="0" y="-1"/>
            <a:ext cx="2409090" cy="1764594"/>
          </a:xfrm>
          <a:prstGeom prst="rect">
            <a:avLst/>
          </a:prstGeom>
        </p:spPr>
      </p:pic>
    </p:spTree>
    <p:extLst>
      <p:ext uri="{BB962C8B-B14F-4D97-AF65-F5344CB8AC3E}">
        <p14:creationId xmlns:p14="http://schemas.microsoft.com/office/powerpoint/2010/main" val="10576979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106259" cy="1325563"/>
          </a:xfrm>
        </p:spPr>
        <p:txBody>
          <a:bodyPr>
            <a:normAutofit/>
          </a:bodyPr>
          <a:lstStyle>
            <a:lvl1pPr algn="l">
              <a:defRPr sz="32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117123"/>
            <a:ext cx="7886700" cy="4059839"/>
          </a:xfrm>
        </p:spPr>
        <p:txBody>
          <a:bodyPr/>
          <a:lstStyle>
            <a:lvl1pPr>
              <a:lnSpc>
                <a:spcPct val="100000"/>
              </a:lnSpc>
              <a:spcBef>
                <a:spcPts val="0"/>
              </a:spcBef>
              <a:spcAft>
                <a:spcPts val="1200"/>
              </a:spcAft>
              <a:buClr>
                <a:schemeClr val="accent6">
                  <a:lumMod val="75000"/>
                </a:schemeClr>
              </a:buClr>
              <a:defRPr sz="190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3AA2220-085F-4C0F-AC6A-C6A37DBEA277}" type="slidenum">
              <a:rPr lang="en-US" smtClean="0"/>
              <a:t>‹#›</a:t>
            </a:fld>
            <a:endParaRPr lang="en-US"/>
          </a:p>
        </p:txBody>
      </p:sp>
      <p:sp>
        <p:nvSpPr>
          <p:cNvPr id="9" name="Footer Placeholder 4"/>
          <p:cNvSpPr>
            <a:spLocks noGrp="1"/>
          </p:cNvSpPr>
          <p:nvPr>
            <p:ph type="ftr" sz="quarter" idx="3"/>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12" name="Rectangle 11"/>
          <p:cNvSpPr/>
          <p:nvPr userDrawn="1"/>
        </p:nvSpPr>
        <p:spPr>
          <a:xfrm>
            <a:off x="2344697" y="1690689"/>
            <a:ext cx="6372442" cy="8868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14092"/>
          <a:stretch/>
        </p:blipFill>
        <p:spPr>
          <a:xfrm>
            <a:off x="0" y="0"/>
            <a:ext cx="2356834" cy="1790855"/>
          </a:xfrm>
          <a:prstGeom prst="rect">
            <a:avLst/>
          </a:prstGeom>
        </p:spPr>
      </p:pic>
    </p:spTree>
    <p:extLst>
      <p:ext uri="{BB962C8B-B14F-4D97-AF65-F5344CB8AC3E}">
        <p14:creationId xmlns:p14="http://schemas.microsoft.com/office/powerpoint/2010/main" val="14183434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106259" cy="1325563"/>
          </a:xfrm>
        </p:spPr>
        <p:txBody>
          <a:bodyPr>
            <a:normAutofit/>
          </a:bodyPr>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117123"/>
            <a:ext cx="7886700" cy="4059839"/>
          </a:xfrm>
        </p:spPr>
        <p:txBody>
          <a:bodyPr/>
          <a:lstStyle>
            <a:lvl1pPr>
              <a:lnSpc>
                <a:spcPct val="100000"/>
              </a:lnSpc>
              <a:spcBef>
                <a:spcPts val="0"/>
              </a:spcBef>
              <a:spcAft>
                <a:spcPts val="1200"/>
              </a:spcAft>
              <a:buClr>
                <a:srgbClr val="FFC000"/>
              </a:buClr>
              <a:defRPr sz="190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3AA2220-085F-4C0F-AC6A-C6A37DBEA277}" type="slidenum">
              <a:rPr lang="en-US" smtClean="0"/>
              <a:t>‹#›</a:t>
            </a:fld>
            <a:endParaRPr lang="en-US"/>
          </a:p>
        </p:txBody>
      </p:sp>
      <p:sp>
        <p:nvSpPr>
          <p:cNvPr id="9" name="Footer Placeholder 4"/>
          <p:cNvSpPr>
            <a:spLocks noGrp="1"/>
          </p:cNvSpPr>
          <p:nvPr>
            <p:ph type="ftr" sz="quarter" idx="3"/>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12" name="Rectangle 11"/>
          <p:cNvSpPr/>
          <p:nvPr userDrawn="1"/>
        </p:nvSpPr>
        <p:spPr>
          <a:xfrm>
            <a:off x="2337422" y="1690689"/>
            <a:ext cx="6444112" cy="886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5840"/>
          <a:stretch/>
        </p:blipFill>
        <p:spPr>
          <a:xfrm>
            <a:off x="0" y="12878"/>
            <a:ext cx="2409090" cy="1751715"/>
          </a:xfrm>
          <a:prstGeom prst="rect">
            <a:avLst/>
          </a:prstGeom>
        </p:spPr>
      </p:pic>
    </p:spTree>
    <p:extLst>
      <p:ext uri="{BB962C8B-B14F-4D97-AF65-F5344CB8AC3E}">
        <p14:creationId xmlns:p14="http://schemas.microsoft.com/office/powerpoint/2010/main" val="38013292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106259" cy="1325563"/>
          </a:xfrm>
        </p:spPr>
        <p:txBody>
          <a:bodyPr>
            <a:normAutofit/>
          </a:bodyPr>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117123"/>
            <a:ext cx="7886700" cy="4059839"/>
          </a:xfrm>
        </p:spPr>
        <p:txBody>
          <a:bodyPr/>
          <a:lstStyle>
            <a:lvl1pPr>
              <a:lnSpc>
                <a:spcPct val="100000"/>
              </a:lnSpc>
              <a:spcBef>
                <a:spcPts val="0"/>
              </a:spcBef>
              <a:spcAft>
                <a:spcPts val="1200"/>
              </a:spcAft>
              <a:buClr>
                <a:srgbClr val="C53B59"/>
              </a:buClr>
              <a:defRPr sz="1900"/>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83AA2220-085F-4C0F-AC6A-C6A37DBEA277}" type="slidenum">
              <a:rPr lang="en-US" smtClean="0"/>
              <a:t>‹#›</a:t>
            </a:fld>
            <a:endParaRPr lang="en-US"/>
          </a:p>
        </p:txBody>
      </p:sp>
      <p:sp>
        <p:nvSpPr>
          <p:cNvPr id="9" name="Footer Placeholder 4"/>
          <p:cNvSpPr>
            <a:spLocks noGrp="1"/>
          </p:cNvSpPr>
          <p:nvPr>
            <p:ph type="ftr" sz="quarter" idx="3"/>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12" name="Rectangle 11"/>
          <p:cNvSpPr/>
          <p:nvPr userDrawn="1"/>
        </p:nvSpPr>
        <p:spPr>
          <a:xfrm>
            <a:off x="2337422" y="1690689"/>
            <a:ext cx="6444112" cy="88684"/>
          </a:xfrm>
          <a:prstGeom prst="rect">
            <a:avLst/>
          </a:prstGeom>
          <a:solidFill>
            <a:srgbClr val="C53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129"/>
            <a:ext cx="2337422" cy="1811502"/>
          </a:xfrm>
          <a:prstGeom prst="rect">
            <a:avLst/>
          </a:prstGeom>
        </p:spPr>
      </p:pic>
    </p:spTree>
    <p:extLst>
      <p:ext uri="{BB962C8B-B14F-4D97-AF65-F5344CB8AC3E}">
        <p14:creationId xmlns:p14="http://schemas.microsoft.com/office/powerpoint/2010/main" val="28454802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2709EC6-231E-4ED0-9808-3828B3E54772}" type="datetimeFigureOut">
              <a:rPr lang="en-US" smtClean="0"/>
              <a:t>3/17/2020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AA2220-085F-4C0F-AC6A-C6A37DBEA277}" type="slidenum">
              <a:rPr lang="en-US" smtClean="0"/>
              <a:t>‹#›</a:t>
            </a:fld>
            <a:endParaRPr lang="en-US"/>
          </a:p>
        </p:txBody>
      </p:sp>
      <p:sp>
        <p:nvSpPr>
          <p:cNvPr id="8" name="Footer Placeholder 4"/>
          <p:cNvSpPr txBox="1">
            <a:spLocks/>
          </p:cNvSpPr>
          <p:nvPr userDrawn="1"/>
        </p:nvSpPr>
        <p:spPr>
          <a:xfrm>
            <a:off x="952437" y="6356351"/>
            <a:ext cx="5162613" cy="365125"/>
          </a:xfrm>
          <a:prstGeom prst="rect">
            <a:avLst/>
          </a:prstGeom>
        </p:spPr>
        <p:txBody>
          <a:bodyPr/>
          <a:lstStyle>
            <a:defPPr>
              <a:defRPr lang="en-US"/>
            </a:defPPr>
            <a:lvl1pPr marL="0" algn="l" defTabSz="914400" rtl="0" eaLnBrk="1" latinLnBrk="0" hangingPunct="1">
              <a:defRPr sz="1100" b="1"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Virginia Department of Criminal Justice Services</a:t>
            </a:r>
            <a:endParaRPr lang="en-US" dirty="0"/>
          </a:p>
        </p:txBody>
      </p:sp>
    </p:spTree>
    <p:extLst>
      <p:ext uri="{BB962C8B-B14F-4D97-AF65-F5344CB8AC3E}">
        <p14:creationId xmlns:p14="http://schemas.microsoft.com/office/powerpoint/2010/main" val="606322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2709EC6-231E-4ED0-9808-3828B3E54772}" type="datetimeFigureOut">
              <a:rPr lang="en-US" smtClean="0"/>
              <a:t>3/17/2020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3AA2220-085F-4C0F-AC6A-C6A37DBEA277}" type="slidenum">
              <a:rPr lang="en-US" smtClean="0"/>
              <a:t>‹#›</a:t>
            </a:fld>
            <a:endParaRPr lang="en-US"/>
          </a:p>
        </p:txBody>
      </p:sp>
      <p:sp>
        <p:nvSpPr>
          <p:cNvPr id="5" name="Footer Placeholder 4"/>
          <p:cNvSpPr txBox="1">
            <a:spLocks/>
          </p:cNvSpPr>
          <p:nvPr userDrawn="1"/>
        </p:nvSpPr>
        <p:spPr>
          <a:xfrm>
            <a:off x="952437" y="6356351"/>
            <a:ext cx="5162613" cy="365125"/>
          </a:xfrm>
          <a:prstGeom prst="rect">
            <a:avLst/>
          </a:prstGeom>
        </p:spPr>
        <p:txBody>
          <a:bodyPr/>
          <a:lstStyle>
            <a:defPPr>
              <a:defRPr lang="en-US"/>
            </a:defPPr>
            <a:lvl1pPr marL="0" algn="l" defTabSz="914400" rtl="0" eaLnBrk="1" latinLnBrk="0" hangingPunct="1">
              <a:defRPr sz="1100" b="1"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Virginia Department of Criminal Justice Services</a:t>
            </a:r>
            <a:endParaRPr lang="en-US" dirty="0"/>
          </a:p>
        </p:txBody>
      </p:sp>
    </p:spTree>
    <p:extLst>
      <p:ext uri="{BB962C8B-B14F-4D97-AF65-F5344CB8AC3E}">
        <p14:creationId xmlns:p14="http://schemas.microsoft.com/office/powerpoint/2010/main" val="25836004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A2220-085F-4C0F-AC6A-C6A37DBEA277}" type="slidenum">
              <a:rPr lang="en-US" smtClean="0"/>
              <a:t>‹#›</a:t>
            </a:fld>
            <a:endParaRPr lang="en-US"/>
          </a:p>
        </p:txBody>
      </p:sp>
      <p:sp>
        <p:nvSpPr>
          <p:cNvPr id="7" name="Footer Placeholder 4"/>
          <p:cNvSpPr>
            <a:spLocks noGrp="1"/>
          </p:cNvSpPr>
          <p:nvPr>
            <p:ph type="ftr" sz="quarter" idx="3"/>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4861" y="6176963"/>
            <a:ext cx="647576" cy="646405"/>
          </a:xfrm>
          <a:prstGeom prst="rect">
            <a:avLst/>
          </a:prstGeom>
        </p:spPr>
      </p:pic>
    </p:spTree>
    <p:extLst>
      <p:ext uri="{BB962C8B-B14F-4D97-AF65-F5344CB8AC3E}">
        <p14:creationId xmlns:p14="http://schemas.microsoft.com/office/powerpoint/2010/main" val="3282375698"/>
      </p:ext>
    </p:extLst>
  </p:cSld>
  <p:clrMap bg1="lt1" tx1="dk1" bg2="lt2" tx2="dk2" accent1="accent1" accent2="accent2" accent3="accent3" accent4="accent4" accent5="accent5" accent6="accent6" hlink="hlink" folHlink="folHlink"/>
  <p:sldLayoutIdLst>
    <p:sldLayoutId id="2147483682" r:id="rId1"/>
    <p:sldLayoutId id="2147483693" r:id="rId2"/>
    <p:sldLayoutId id="2147483683" r:id="rId3"/>
    <p:sldLayoutId id="2147483699" r:id="rId4"/>
    <p:sldLayoutId id="2147483700" r:id="rId5"/>
    <p:sldLayoutId id="2147483701" r:id="rId6"/>
    <p:sldLayoutId id="2147483702" r:id="rId7"/>
    <p:sldLayoutId id="2147483685" r:id="rId8"/>
    <p:sldLayoutId id="2147483688" r:id="rId9"/>
    <p:sldLayoutId id="214748369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s://www.techsafety.org/confidentiality"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ovcttac.gov/taskforceguide/eguide/3-operating-a-task-force/32-information-sharing/maintaining-confidentiality/" TargetMode="External"/></Relationships>
</file>

<file path=ppt/slides/_rels/slide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1.wdp"/></Relationships>
</file>

<file path=ppt/slides/_rels/slide1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9.png"/></Relationships>
</file>

<file path=ppt/slides/_rels/slide19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mentimeter.com/s/d560867e68c0fabb56478b338c541407/8128db6305a6/ed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mailto:lisa.self@dcjs.Virginia.gov" TargetMode="External"/><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3" Type="http://schemas.openxmlformats.org/officeDocument/2006/relationships/hyperlink" Target="https://ojpsso.ojp.gov/" TargetMode="External"/><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3" Type="http://schemas.openxmlformats.org/officeDocument/2006/relationships/hyperlink" Target="mailto:tyler.hinton@dcjs.Virginia.gov"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2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png"/></Relationships>
</file>

<file path=ppt/slides/_rels/slide2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2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2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2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2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2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6.xml.rels><?xml version="1.0" encoding="UTF-8" standalone="yes"?>
<Relationships xmlns="http://schemas.openxmlformats.org/package/2006/relationships"><Relationship Id="rId3" Type="http://schemas.openxmlformats.org/officeDocument/2006/relationships/hyperlink" Target="mailto:Bill.Dodd@dcjs.virginia.gov" TargetMode="External"/><Relationship Id="rId2" Type="http://schemas.openxmlformats.org/officeDocument/2006/relationships/notesSlide" Target="../notesSlides/notesSlide95.xml"/><Relationship Id="rId1" Type="http://schemas.openxmlformats.org/officeDocument/2006/relationships/slideLayout" Target="../slideLayouts/slideLayout5.xml"/><Relationship Id="rId4" Type="http://schemas.openxmlformats.org/officeDocument/2006/relationships/hyperlink" Target="mailto:Mark.Fero@dcjs.virginia.gov" TargetMode="External"/></Relationships>
</file>

<file path=ppt/slides/_rels/slide2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2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7.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281.xml.rels><?xml version="1.0" encoding="UTF-8" standalone="yes"?>
<Relationships xmlns="http://schemas.openxmlformats.org/package/2006/relationships"><Relationship Id="rId3" Type="http://schemas.openxmlformats.org/officeDocument/2006/relationships/hyperlink" Target="mailto:ovcpmt@usdoj.gov" TargetMode="External"/><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282.xml.rels><?xml version="1.0" encoding="UTF-8" standalone="yes"?>
<Relationships xmlns="http://schemas.openxmlformats.org/package/2006/relationships"><Relationship Id="rId3" Type="http://schemas.openxmlformats.org/officeDocument/2006/relationships/hyperlink" Target="mailto:Patricia.Foster@dcjs.virginia.gov" TargetMode="External"/><Relationship Id="rId2" Type="http://schemas.openxmlformats.org/officeDocument/2006/relationships/hyperlink" Target="mailto:Tyler.Hinton@dcjs.virginia.gov" TargetMode="External"/><Relationship Id="rId1" Type="http://schemas.openxmlformats.org/officeDocument/2006/relationships/slideLayout" Target="../slideLayouts/slideLayout5.xml"/></Relationships>
</file>

<file path=ppt/slides/_rels/slide28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5.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28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28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andi.martin@dcjs.virgini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anya.shaffer@dcjs.virginia.gov" TargetMode="External"/></Relationships>
</file>

<file path=ppt/slides/_rels/slide2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29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2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29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2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297.xml.rels><?xml version="1.0" encoding="UTF-8" standalone="yes"?>
<Relationships xmlns="http://schemas.openxmlformats.org/package/2006/relationships"><Relationship Id="rId8" Type="http://schemas.openxmlformats.org/officeDocument/2006/relationships/hyperlink" Target="https://vetoviolence.cdc.gov/apps/evaluaction/" TargetMode="External"/><Relationship Id="rId3" Type="http://schemas.openxmlformats.org/officeDocument/2006/relationships/hyperlink" Target="https://www.nsvrc.org/prevention/evaluation-toolkit" TargetMode="External"/><Relationship Id="rId7" Type="http://schemas.openxmlformats.org/officeDocument/2006/relationships/hyperlink" Target="https://www.ovcttac.gov/views/resources/dspTechnicalAssistanceGuides.cfm" TargetMode="External"/><Relationship Id="rId2" Type="http://schemas.openxmlformats.org/officeDocument/2006/relationships/notesSlide" Target="../notesSlides/notesSlide113.xml"/><Relationship Id="rId1" Type="http://schemas.openxmlformats.org/officeDocument/2006/relationships/slideLayout" Target="../slideLayouts/slideLayout5.xml"/><Relationship Id="rId6" Type="http://schemas.openxmlformats.org/officeDocument/2006/relationships/hyperlink" Target="http://www.ncdsv.org/publications_programeval.html" TargetMode="External"/><Relationship Id="rId5" Type="http://schemas.openxmlformats.org/officeDocument/2006/relationships/hyperlink" Target="https://vadata.org/forms.html" TargetMode="External"/><Relationship Id="rId10" Type="http://schemas.openxmlformats.org/officeDocument/2006/relationships/hyperlink" Target="https://fyi.extension.wisc.edu/programdevelopment/evaluating-programs/" TargetMode="External"/><Relationship Id="rId4" Type="http://schemas.openxmlformats.org/officeDocument/2006/relationships/hyperlink" Target="https://nrcdv.org/FVPSAOutcomes/" TargetMode="External"/><Relationship Id="rId9" Type="http://schemas.openxmlformats.org/officeDocument/2006/relationships/hyperlink" Target="https://vaw.msu.edu/toolkits/" TargetMode="External"/></Relationships>
</file>

<file path=ppt/slides/_rels/slide298.xml.rels><?xml version="1.0" encoding="UTF-8" standalone="yes"?>
<Relationships xmlns="http://schemas.openxmlformats.org/package/2006/relationships"><Relationship Id="rId3" Type="http://schemas.openxmlformats.org/officeDocument/2006/relationships/hyperlink" Target="https://pcar.org/resource/victim-service-program-evaluation" TargetMode="External"/><Relationship Id="rId2" Type="http://schemas.openxmlformats.org/officeDocument/2006/relationships/hyperlink" Target="http://www.horizon-research.com/taking-stock-a-practical-guide-to-evaluating-your-own-programs" TargetMode="External"/><Relationship Id="rId1" Type="http://schemas.openxmlformats.org/officeDocument/2006/relationships/slideLayout" Target="../slideLayouts/slideLayout5.xml"/></Relationships>
</file>

<file path=ppt/slides/_rels/slide29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3" Type="http://schemas.openxmlformats.org/officeDocument/2006/relationships/hyperlink" Target="https://www.dcjs.virginia.gov/" TargetMode="External"/><Relationship Id="rId2" Type="http://schemas.openxmlformats.org/officeDocument/2006/relationships/hyperlink" Target="mailto:Mark.fero@dcjs.Virginia.gov" TargetMode="External"/><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hyperlink" Target="mailto:grantsmgmt@dcjs.virginia.gov"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3" Type="http://schemas.openxmlformats.org/officeDocument/2006/relationships/hyperlink" Target="https://www.dcjs.virginia.gov/sites/dcjs.virginia.gov/files/grants/cy-2019-2021-violence-against-women-v-stop/cy2019-2021-vstop-grant-guidelines.pdf" TargetMode="External"/><Relationship Id="rId2" Type="http://schemas.openxmlformats.org/officeDocument/2006/relationships/hyperlink" Target="https://www.dcjs.virginia.gov/sites/dcjs.virginia.gov/files/grants/cy-2020-sexual-assault-services-program-sasp/cy2020saspguidelinesfinal.pdf" TargetMode="Externa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3" Type="http://schemas.openxmlformats.org/officeDocument/2006/relationships/hyperlink" Target="https://fasab.gov/accounting-standards/" TargetMode="External"/><Relationship Id="rId2" Type="http://schemas.openxmlformats.org/officeDocument/2006/relationships/hyperlink" Target="https://ojp.gov/financialguide/doj/pdfs/DOJ_FinancialGuide.pdf" TargetMode="External"/><Relationship Id="rId1" Type="http://schemas.openxmlformats.org/officeDocument/2006/relationships/slideLayout" Target="../slideLayouts/slideLayout7.xml"/><Relationship Id="rId4" Type="http://schemas.openxmlformats.org/officeDocument/2006/relationships/hyperlink" Target="https://www.federalregister.gov/documents/2016/07/08/2016-16085/victims-of-crime-act-victim-assistance-program" TargetMode="External"/></Relationships>
</file>

<file path=ppt/slides/_rels/slide392.xml.rels><?xml version="1.0" encoding="UTF-8" standalone="yes"?>
<Relationships xmlns="http://schemas.openxmlformats.org/package/2006/relationships"><Relationship Id="rId8" Type="http://schemas.openxmlformats.org/officeDocument/2006/relationships/hyperlink" Target="https://victimsofcrime.org/our-programs/past-programs/stalking-resource-center" TargetMode="External"/><Relationship Id="rId3" Type="http://schemas.openxmlformats.org/officeDocument/2006/relationships/hyperlink" Target="https://www.trynova.org/" TargetMode="External"/><Relationship Id="rId7" Type="http://schemas.openxmlformats.org/officeDocument/2006/relationships/hyperlink" Target="https://www.nsvrc.org/" TargetMode="External"/><Relationship Id="rId2" Type="http://schemas.openxmlformats.org/officeDocument/2006/relationships/hyperlink" Target="https://www.ovcttac.gov/" TargetMode="External"/><Relationship Id="rId1" Type="http://schemas.openxmlformats.org/officeDocument/2006/relationships/slideLayout" Target="../slideLayouts/slideLayout7.xml"/><Relationship Id="rId6" Type="http://schemas.openxmlformats.org/officeDocument/2006/relationships/hyperlink" Target="https://nnedv.org/" TargetMode="External"/><Relationship Id="rId5" Type="http://schemas.openxmlformats.org/officeDocument/2006/relationships/hyperlink" Target="http://ncadv.org/" TargetMode="External"/><Relationship Id="rId4" Type="http://schemas.openxmlformats.org/officeDocument/2006/relationships/hyperlink" Target="https://victimsofcrime.org/" TargetMode="External"/><Relationship Id="rId9" Type="http://schemas.openxmlformats.org/officeDocument/2006/relationships/hyperlink" Target="https://www.rainn.org/" TargetMode="External"/></Relationships>
</file>

<file path=ppt/slides/_rels/slide393.xml.rels><?xml version="1.0" encoding="UTF-8" standalone="yes"?>
<Relationships xmlns="http://schemas.openxmlformats.org/package/2006/relationships"><Relationship Id="rId3" Type="http://schemas.openxmlformats.org/officeDocument/2006/relationships/hyperlink" Target="http://vanetwork.org/about-us/" TargetMode="External"/><Relationship Id="rId2" Type="http://schemas.openxmlformats.org/officeDocument/2006/relationships/hyperlink" Target="http://vsdvalliance.org/?view=mobile" TargetMode="External"/><Relationship Id="rId1" Type="http://schemas.openxmlformats.org/officeDocument/2006/relationships/slideLayout" Target="../slideLayouts/slideLayout7.xml"/><Relationship Id="rId5" Type="http://schemas.openxmlformats.org/officeDocument/2006/relationships/hyperlink" Target="https://vcoa.chp.vcu.edu/" TargetMode="External"/><Relationship Id="rId4" Type="http://schemas.openxmlformats.org/officeDocument/2006/relationships/hyperlink" Target="https://vplc.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jeopardylabs.com/play/grant-lan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dcjs.virginia.gov/victims-services/forms" TargetMode="Externa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dcjs.virginia.gov/grants/forms" TargetMode="Externa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hyperlink" Target="https://ojp.gov/about/ocr/assistance.htm"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05" r="10120" b="18882"/>
          <a:stretch/>
        </p:blipFill>
        <p:spPr>
          <a:xfrm>
            <a:off x="8792" y="0"/>
            <a:ext cx="9135208" cy="6119446"/>
          </a:xfrm>
          <a:prstGeom prst="rect">
            <a:avLst/>
          </a:prstGeom>
        </p:spPr>
      </p:pic>
      <p:sp>
        <p:nvSpPr>
          <p:cNvPr id="2" name="Title 1"/>
          <p:cNvSpPr>
            <a:spLocks noGrp="1"/>
          </p:cNvSpPr>
          <p:nvPr>
            <p:ph type="ctrTitle"/>
          </p:nvPr>
        </p:nvSpPr>
        <p:spPr>
          <a:xfrm>
            <a:off x="685800" y="1890347"/>
            <a:ext cx="7772400" cy="694592"/>
          </a:xfrm>
        </p:spPr>
        <p:txBody>
          <a:bodyPr>
            <a:normAutofit fontScale="90000"/>
          </a:bodyPr>
          <a:lstStyle/>
          <a:p>
            <a:r>
              <a:rPr lang="en-US" dirty="0" smtClean="0"/>
              <a:t>On The Road To Excellence</a:t>
            </a:r>
            <a:endParaRPr lang="en-US" dirty="0"/>
          </a:p>
        </p:txBody>
      </p:sp>
      <p:sp>
        <p:nvSpPr>
          <p:cNvPr id="3" name="Subtitle 2"/>
          <p:cNvSpPr>
            <a:spLocks noGrp="1"/>
          </p:cNvSpPr>
          <p:nvPr>
            <p:ph type="subTitle" idx="1"/>
          </p:nvPr>
        </p:nvSpPr>
        <p:spPr>
          <a:xfrm>
            <a:off x="1143000" y="2606919"/>
            <a:ext cx="6858000" cy="817685"/>
          </a:xfrm>
        </p:spPr>
        <p:txBody>
          <a:bodyPr/>
          <a:lstStyle/>
          <a:p>
            <a:r>
              <a:rPr lang="en-US" b="1" i="1" dirty="0" smtClean="0"/>
              <a:t>DCJS Victims Services Grant Programs</a:t>
            </a:r>
          </a:p>
          <a:p>
            <a:r>
              <a:rPr lang="en-US" sz="1600" dirty="0"/>
              <a:t>An Overview</a:t>
            </a:r>
          </a:p>
        </p:txBody>
      </p:sp>
      <p:sp>
        <p:nvSpPr>
          <p:cNvPr id="5"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91948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Victim/Witness </a:t>
            </a:r>
            <a:r>
              <a:rPr lang="en-US" sz="3200" dirty="0"/>
              <a:t>Grant Program (VWGP)</a:t>
            </a:r>
          </a:p>
        </p:txBody>
      </p:sp>
      <p:sp>
        <p:nvSpPr>
          <p:cNvPr id="4" name="Content Placeholder 3"/>
          <p:cNvSpPr>
            <a:spLocks noGrp="1"/>
          </p:cNvSpPr>
          <p:nvPr>
            <p:ph idx="1"/>
          </p:nvPr>
        </p:nvSpPr>
        <p:spPr/>
        <p:txBody>
          <a:bodyPr>
            <a:noAutofit/>
          </a:bodyPr>
          <a:lstStyle/>
          <a:p>
            <a:pPr marL="0" indent="0">
              <a:lnSpc>
                <a:spcPct val="100000"/>
              </a:lnSpc>
              <a:spcAft>
                <a:spcPts val="1200"/>
              </a:spcAft>
              <a:buNone/>
            </a:pPr>
            <a:r>
              <a:rPr lang="en-US" sz="2000" dirty="0" smtClean="0"/>
              <a:t>Local Victim/Witness programs are crime victim advocacy programs with a statutory mandate (Va. Code §19.2-11.01) to serve all types of crime victims and ensure that they: </a:t>
            </a:r>
          </a:p>
          <a:p>
            <a:pPr>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have opportunities to make the courts aware of the full impact of crime; </a:t>
            </a:r>
          </a:p>
          <a:p>
            <a:pPr>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are treated with dignity, respect, and sensitivity and that their privacy is protected; </a:t>
            </a:r>
          </a:p>
          <a:p>
            <a:pPr>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are informed of their rights; </a:t>
            </a:r>
          </a:p>
          <a:p>
            <a:pPr>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receive authorized services; and </a:t>
            </a:r>
          </a:p>
          <a:p>
            <a:pPr>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are heard at all critical stages of the criminal justice process. </a:t>
            </a:r>
            <a:endParaRPr lang="en-US" sz="1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276314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Rights Compliance for Sub-Grantee Programs</a:t>
            </a:r>
            <a:endParaRPr lang="en-US" dirty="0"/>
          </a:p>
        </p:txBody>
      </p:sp>
      <p:sp>
        <p:nvSpPr>
          <p:cNvPr id="3" name="Content Placeholder 2"/>
          <p:cNvSpPr>
            <a:spLocks noGrp="1"/>
          </p:cNvSpPr>
          <p:nvPr>
            <p:ph idx="1"/>
          </p:nvPr>
        </p:nvSpPr>
        <p:spPr/>
        <p:txBody>
          <a:bodyPr>
            <a:normAutofit/>
          </a:bodyPr>
          <a:lstStyle/>
          <a:p>
            <a:r>
              <a:rPr lang="en-US" dirty="0"/>
              <a:t>The person in this agency or unit of government who is responsible for reporting civil rights findings of discrimination will submit these findings, if any, to the DCJS within 45 days of the finding, and/or if the finding occurred prior to the grant award beginning date, within 45 days of the grant award beginning date. </a:t>
            </a:r>
          </a:p>
          <a:p>
            <a:r>
              <a:rPr lang="en-US" dirty="0" smtClean="0"/>
              <a:t>Sub-grantee programs must certify </a:t>
            </a:r>
            <a:r>
              <a:rPr lang="en-US" dirty="0"/>
              <a:t>that the </a:t>
            </a:r>
            <a:r>
              <a:rPr lang="en-US" dirty="0" smtClean="0"/>
              <a:t>program/organization will </a:t>
            </a:r>
            <a:r>
              <a:rPr lang="en-US" dirty="0"/>
              <a:t>prepare and submit an EEOP and Certification at https://ojp.gov/about/ocr/eeop.htm, within 60 days of the award. </a:t>
            </a:r>
            <a:endParaRPr lang="en-US" dirty="0" smtClean="0"/>
          </a:p>
          <a:p>
            <a:r>
              <a:rPr lang="en-US" dirty="0" smtClean="0"/>
              <a:t>The </a:t>
            </a:r>
            <a:r>
              <a:rPr lang="en-US" dirty="0"/>
              <a:t>EEOP shall be submitted in accordance with 28 CFR §42, subpart E, to Office for Civil Rights, Office of Justice Programs, U.S. Department of Justice that will include a section specifically analyzing the grantee (implementing) agency.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102015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Content Placeholder 2"/>
          <p:cNvSpPr>
            <a:spLocks noGrp="1"/>
          </p:cNvSpPr>
          <p:nvPr>
            <p:ph idx="1"/>
          </p:nvPr>
        </p:nvSpPr>
        <p:spPr>
          <a:xfrm>
            <a:off x="686011" y="2056189"/>
            <a:ext cx="7667897" cy="3028950"/>
          </a:xfrm>
        </p:spPr>
        <p:txBody>
          <a:bodyPr>
            <a:normAutofit fontScale="92500"/>
          </a:bodyPr>
          <a:lstStyle/>
          <a:p>
            <a:r>
              <a:rPr lang="en-US" sz="2100" dirty="0"/>
              <a:t>A person who believes he/she has been harassed or been subject to discriminatory treatment by a DOJ-funded sub-recipient because of race, color, national origin, sex, age, religion, or disability, or has been retaliated against for engaging in protected activity, is urged to file a complaint through the Civil Rights Officer. </a:t>
            </a:r>
          </a:p>
          <a:p>
            <a:pPr marL="0" indent="727472">
              <a:lnSpc>
                <a:spcPct val="110000"/>
              </a:lnSpc>
              <a:spcAft>
                <a:spcPts val="0"/>
              </a:spcAft>
              <a:buNone/>
            </a:pPr>
            <a:r>
              <a:rPr lang="en-US" dirty="0"/>
              <a:t>Civil Rights Officer </a:t>
            </a:r>
          </a:p>
          <a:p>
            <a:pPr marL="0" indent="727472">
              <a:lnSpc>
                <a:spcPct val="110000"/>
              </a:lnSpc>
              <a:spcAft>
                <a:spcPts val="0"/>
              </a:spcAft>
              <a:buNone/>
            </a:pPr>
            <a:r>
              <a:rPr lang="en-US" dirty="0"/>
              <a:t>Department of Criminal Justice Services </a:t>
            </a:r>
          </a:p>
          <a:p>
            <a:pPr marL="0" indent="727472">
              <a:lnSpc>
                <a:spcPct val="110000"/>
              </a:lnSpc>
              <a:spcAft>
                <a:spcPts val="0"/>
              </a:spcAft>
              <a:buNone/>
            </a:pPr>
            <a:r>
              <a:rPr lang="en-US" dirty="0"/>
              <a:t>1100 Bank Street </a:t>
            </a:r>
          </a:p>
          <a:p>
            <a:pPr marL="0" indent="727472">
              <a:buNone/>
            </a:pPr>
            <a:r>
              <a:rPr lang="en-US" dirty="0"/>
              <a:t>Richmond, VA 23219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623591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Content Placeholder 2"/>
          <p:cNvSpPr>
            <a:spLocks noGrp="1"/>
          </p:cNvSpPr>
          <p:nvPr>
            <p:ph idx="1"/>
          </p:nvPr>
        </p:nvSpPr>
        <p:spPr>
          <a:xfrm>
            <a:off x="641765" y="2151449"/>
            <a:ext cx="8007532" cy="3744141"/>
          </a:xfrm>
        </p:spPr>
        <p:txBody>
          <a:bodyPr>
            <a:normAutofit/>
          </a:bodyPr>
          <a:lstStyle/>
          <a:p>
            <a:r>
              <a:rPr lang="en-US" dirty="0"/>
              <a:t>Generally, formal complaints must be filed with the Civil Rights Officer within 180 calendar days of the alleged act of discrimination. If the complaint is not filed on time, the complainant should provide the reason for the delay and request a waiver of this filing requirement. DCJS will decide whether to grant the waiver. The complaint must be filed in writing either by regular </a:t>
            </a:r>
            <a:r>
              <a:rPr lang="en-US" dirty="0" smtClean="0"/>
              <a:t>mail or </a:t>
            </a:r>
            <a:r>
              <a:rPr lang="en-US" dirty="0"/>
              <a:t>in an email. </a:t>
            </a:r>
          </a:p>
          <a:p>
            <a:r>
              <a:rPr lang="en-US" dirty="0"/>
              <a:t>The DCJS Civil Rights Officer will refer all complaints to an external agency, such as the Office of Justice Program (OJP), Office for Civil Rights, (OCR) for investigation and resolution. DCJS will notify the external agency in writing of any referral within 30 calendar days of receipt of the complaint. The complainant will also be notified of the referral in writing.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4803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Content Placeholder 2"/>
          <p:cNvSpPr>
            <a:spLocks noGrp="1"/>
          </p:cNvSpPr>
          <p:nvPr>
            <p:ph idx="1"/>
          </p:nvPr>
        </p:nvSpPr>
        <p:spPr>
          <a:xfrm>
            <a:off x="640080" y="2107176"/>
            <a:ext cx="7694023" cy="3028950"/>
          </a:xfrm>
        </p:spPr>
        <p:txBody>
          <a:bodyPr>
            <a:normAutofit/>
          </a:bodyPr>
          <a:lstStyle/>
          <a:p>
            <a:r>
              <a:rPr lang="en-US" dirty="0"/>
              <a:t>A DCJS </a:t>
            </a:r>
            <a:r>
              <a:rPr lang="en-US" dirty="0" smtClean="0"/>
              <a:t>sub-grantee </a:t>
            </a:r>
            <a:r>
              <a:rPr lang="en-US" dirty="0"/>
              <a:t>receiving DOJ funds shall advise the Civil Rights Officer of any employment or services discrimination complaint filed against it within 10 business days of receiving the complaint.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515923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Content Placeholder 2"/>
          <p:cNvSpPr>
            <a:spLocks noGrp="1"/>
          </p:cNvSpPr>
          <p:nvPr>
            <p:ph idx="1"/>
          </p:nvPr>
        </p:nvSpPr>
        <p:spPr>
          <a:xfrm>
            <a:off x="628650" y="2089413"/>
            <a:ext cx="7886700" cy="4172842"/>
          </a:xfrm>
        </p:spPr>
        <p:txBody>
          <a:bodyPr rIns="0">
            <a:noAutofit/>
          </a:bodyPr>
          <a:lstStyle/>
          <a:p>
            <a:pPr>
              <a:spcAft>
                <a:spcPts val="600"/>
              </a:spcAft>
            </a:pPr>
            <a:r>
              <a:rPr lang="en-US" dirty="0"/>
              <a:t>As an alternative or in addition to filing a complaint with DCJS, an individual may wish to file a complaint directly with an external agency for investigation, such as a local or state human rights commission. </a:t>
            </a:r>
          </a:p>
          <a:p>
            <a:r>
              <a:rPr lang="en-US" dirty="0"/>
              <a:t>The Commonwealth of Virginia has the following agency that reviews complaints alleging conduct which violates any Virginia or federal statute or regulation governing discrimination on the basis of race, color, religion, national origin, sex, pregnancy, childbirth or related medical conditions, age, or disability: </a:t>
            </a:r>
            <a:endParaRPr lang="en-US" dirty="0" smtClean="0"/>
          </a:p>
          <a:p>
            <a:pPr marL="234950" indent="0">
              <a:spcAft>
                <a:spcPts val="0"/>
              </a:spcAft>
              <a:buNone/>
            </a:pPr>
            <a:r>
              <a:rPr lang="en-US" dirty="0" smtClean="0"/>
              <a:t>Human </a:t>
            </a:r>
            <a:r>
              <a:rPr lang="en-US" dirty="0"/>
              <a:t>Rights Council </a:t>
            </a:r>
            <a:endParaRPr lang="en-US" dirty="0" smtClean="0"/>
          </a:p>
          <a:p>
            <a:pPr marL="234950" indent="0">
              <a:spcAft>
                <a:spcPts val="0"/>
              </a:spcAft>
              <a:buNone/>
            </a:pPr>
            <a:r>
              <a:rPr lang="en-US" dirty="0" smtClean="0"/>
              <a:t>1220 Bank Street</a:t>
            </a:r>
          </a:p>
          <a:p>
            <a:pPr marL="234950" indent="0">
              <a:spcAft>
                <a:spcPts val="0"/>
              </a:spcAft>
              <a:buNone/>
            </a:pPr>
            <a:r>
              <a:rPr lang="en-US" dirty="0" smtClean="0"/>
              <a:t>Jefferson </a:t>
            </a:r>
            <a:r>
              <a:rPr lang="en-US" dirty="0"/>
              <a:t>Building, 3rd </a:t>
            </a:r>
            <a:r>
              <a:rPr lang="en-US" dirty="0" smtClean="0"/>
              <a:t>Floor</a:t>
            </a:r>
          </a:p>
          <a:p>
            <a:pPr marL="234950" indent="0">
              <a:spcAft>
                <a:spcPts val="0"/>
              </a:spcAft>
              <a:buNone/>
            </a:pPr>
            <a:r>
              <a:rPr lang="en-US" dirty="0" smtClean="0"/>
              <a:t>Richmond</a:t>
            </a:r>
            <a:r>
              <a:rPr lang="en-US" dirty="0"/>
              <a:t>, VA 23218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729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Procedures</a:t>
            </a:r>
            <a:endParaRPr lang="en-US" dirty="0"/>
          </a:p>
        </p:txBody>
      </p:sp>
      <p:sp>
        <p:nvSpPr>
          <p:cNvPr id="3" name="Content Placeholder 2"/>
          <p:cNvSpPr>
            <a:spLocks noGrp="1"/>
          </p:cNvSpPr>
          <p:nvPr>
            <p:ph idx="1"/>
          </p:nvPr>
        </p:nvSpPr>
        <p:spPr/>
        <p:txBody>
          <a:bodyPr>
            <a:normAutofit/>
          </a:bodyPr>
          <a:lstStyle/>
          <a:p>
            <a:r>
              <a:rPr lang="en-US" dirty="0"/>
              <a:t>Federal laws prohibit recipients of Justice Department funding from discriminating against individuals or groups, either in employment or in the delivery of services or benefits, on the basis of race, color, national origin, religion, sex, age, or disability. Below is the contact information for the office in the Department of Justice that investigates complaints: </a:t>
            </a:r>
            <a:endParaRPr lang="en-US" dirty="0" smtClean="0"/>
          </a:p>
          <a:p>
            <a:pPr marL="234950" indent="0">
              <a:spcAft>
                <a:spcPts val="0"/>
              </a:spcAft>
              <a:buNone/>
            </a:pPr>
            <a:r>
              <a:rPr lang="en-US" dirty="0" smtClean="0"/>
              <a:t>Office </a:t>
            </a:r>
            <a:r>
              <a:rPr lang="en-US" dirty="0"/>
              <a:t>of Civil Rights </a:t>
            </a:r>
          </a:p>
          <a:p>
            <a:pPr marL="234950" indent="0">
              <a:spcAft>
                <a:spcPts val="0"/>
              </a:spcAft>
              <a:buNone/>
            </a:pPr>
            <a:r>
              <a:rPr lang="en-US" dirty="0"/>
              <a:t>Office of Justice Programs </a:t>
            </a:r>
          </a:p>
          <a:p>
            <a:pPr marL="234950" indent="0">
              <a:spcAft>
                <a:spcPts val="0"/>
              </a:spcAft>
              <a:buNone/>
            </a:pPr>
            <a:r>
              <a:rPr lang="en-US" dirty="0"/>
              <a:t>US Department of Justice </a:t>
            </a:r>
          </a:p>
          <a:p>
            <a:pPr marL="234950" indent="0">
              <a:spcAft>
                <a:spcPts val="0"/>
              </a:spcAft>
              <a:buNone/>
            </a:pPr>
            <a:r>
              <a:rPr lang="en-US" dirty="0"/>
              <a:t>810 7th Street NW </a:t>
            </a:r>
          </a:p>
          <a:p>
            <a:pPr marL="234950" indent="0">
              <a:spcAft>
                <a:spcPts val="0"/>
              </a:spcAft>
              <a:buNone/>
            </a:pPr>
            <a:r>
              <a:rPr lang="en-US" dirty="0"/>
              <a:t>Washington, DC 20531</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0358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Sub-grantee programs should contact their grant monitor with questions regarding civil rights compliance.</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499482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24" y="2184540"/>
            <a:ext cx="6106259" cy="1325563"/>
          </a:xfrm>
        </p:spPr>
        <p:txBody>
          <a:bodyPr/>
          <a:lstStyle/>
          <a:p>
            <a:r>
              <a:rPr lang="en-US" dirty="0" smtClean="0">
                <a:solidFill>
                  <a:srgbClr val="2969A3"/>
                </a:solidFill>
              </a:rPr>
              <a:t>CONFIDENTIALITY. It’s kind of Important. </a:t>
            </a:r>
            <a:endParaRPr lang="en-US" dirty="0">
              <a:solidFill>
                <a:srgbClr val="2969A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720" y="3062594"/>
            <a:ext cx="2579086" cy="3114368"/>
          </a:xfrm>
          <a:prstGeom prst="rect">
            <a:avLst/>
          </a:prstGeom>
        </p:spPr>
      </p:pic>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583964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confidentiality?</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The Office for Victims of Crime (OVC) defines confidentiality as:</a:t>
            </a:r>
            <a:endParaRPr lang="en-US" b="1" dirty="0"/>
          </a:p>
          <a:p>
            <a:pPr marL="0" indent="0">
              <a:buNone/>
            </a:pPr>
            <a:r>
              <a:rPr lang="en-US" dirty="0" smtClean="0"/>
              <a:t>“The laws, rules, and regulations that prohibit certain professionals from disclosing information that can be used to identify the individuals they serve.”</a:t>
            </a:r>
          </a:p>
          <a:p>
            <a:pPr marL="0" indent="0">
              <a:buNone/>
            </a:pPr>
            <a:endParaRPr lang="en-US" dirty="0"/>
          </a:p>
          <a:p>
            <a:pPr marL="0" indent="0">
              <a:buNone/>
            </a:pPr>
            <a:endParaRPr lang="en-US"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8068937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t>
            </a:r>
            <a:endParaRPr lang="en-US" dirty="0"/>
          </a:p>
        </p:txBody>
      </p:sp>
      <p:sp>
        <p:nvSpPr>
          <p:cNvPr id="3" name="Content Placeholder 2"/>
          <p:cNvSpPr>
            <a:spLocks noGrp="1"/>
          </p:cNvSpPr>
          <p:nvPr>
            <p:ph sz="half" idx="1"/>
          </p:nvPr>
        </p:nvSpPr>
        <p:spPr/>
        <p:txBody>
          <a:bodyPr>
            <a:normAutofit lnSpcReduction="10000"/>
          </a:bodyPr>
          <a:lstStyle/>
          <a:p>
            <a:pPr>
              <a:lnSpc>
                <a:spcPct val="110000"/>
              </a:lnSpc>
              <a:spcBef>
                <a:spcPts val="0"/>
              </a:spcBef>
            </a:pPr>
            <a:r>
              <a:rPr lang="en-US" sz="1900" dirty="0" smtClean="0"/>
              <a:t>Limits the disclosure of information without the victim’s consent.</a:t>
            </a:r>
          </a:p>
          <a:p>
            <a:pPr>
              <a:lnSpc>
                <a:spcPct val="110000"/>
              </a:lnSpc>
              <a:spcBef>
                <a:spcPts val="0"/>
              </a:spcBef>
            </a:pPr>
            <a:r>
              <a:rPr lang="en-US" sz="1900" dirty="0" smtClean="0"/>
              <a:t>Requires victim service providers to disclose any limits to confidentiality to the victim.</a:t>
            </a:r>
          </a:p>
          <a:p>
            <a:pPr>
              <a:lnSpc>
                <a:spcPct val="110000"/>
              </a:lnSpc>
              <a:spcBef>
                <a:spcPts val="0"/>
              </a:spcBef>
            </a:pPr>
            <a:r>
              <a:rPr lang="en-US" sz="1900" dirty="0" smtClean="0"/>
              <a:t>Practice “Need to know” standard when obtaining information.</a:t>
            </a:r>
          </a:p>
          <a:p>
            <a:pPr>
              <a:lnSpc>
                <a:spcPct val="110000"/>
              </a:lnSpc>
              <a:spcBef>
                <a:spcPts val="0"/>
              </a:spcBef>
            </a:pPr>
            <a:r>
              <a:rPr lang="en-US" sz="1900" dirty="0" smtClean="0"/>
              <a:t>A victim’s decision to disclose information must be voluntary and free from pressure.</a:t>
            </a:r>
          </a:p>
        </p:txBody>
      </p:sp>
      <p:sp>
        <p:nvSpPr>
          <p:cNvPr id="4" name="Content Placeholder 3"/>
          <p:cNvSpPr>
            <a:spLocks noGrp="1"/>
          </p:cNvSpPr>
          <p:nvPr>
            <p:ph sz="half" idx="2"/>
          </p:nvPr>
        </p:nvSpPr>
        <p:spPr/>
        <p:txBody>
          <a:bodyPr>
            <a:normAutofit lnSpcReduction="10000"/>
          </a:bodyPr>
          <a:lstStyle/>
          <a:p>
            <a:pPr>
              <a:lnSpc>
                <a:spcPct val="100000"/>
              </a:lnSpc>
            </a:pPr>
            <a:r>
              <a:rPr lang="en-US" sz="1900" dirty="0" smtClean="0"/>
              <a:t>Confidentiality standards provide a broad range of protection for victims with regards to medical information, immigration status, personal identifying information (PII), and other documents/information.</a:t>
            </a:r>
          </a:p>
          <a:p>
            <a:pPr>
              <a:lnSpc>
                <a:spcPct val="100000"/>
              </a:lnSpc>
            </a:pPr>
            <a:r>
              <a:rPr lang="en-US" sz="1900" dirty="0" smtClean="0"/>
              <a:t>All information about the victim, stated or inferred, belongs to the victim.</a:t>
            </a:r>
          </a:p>
          <a:p>
            <a:pPr>
              <a:lnSpc>
                <a:spcPct val="100000"/>
              </a:lnSpc>
            </a:pPr>
            <a:r>
              <a:rPr lang="en-US" sz="1900" dirty="0" smtClean="0"/>
              <a:t>Identifying information, options discussed, written notes and materials, and the fact that a victim has sought or received services are confidential. </a:t>
            </a:r>
            <a:endParaRPr lang="en-US" sz="1900" dirty="0"/>
          </a:p>
        </p:txBody>
      </p:sp>
    </p:spTree>
    <p:extLst>
      <p:ext uri="{BB962C8B-B14F-4D97-AF65-F5344CB8AC3E}">
        <p14:creationId xmlns:p14="http://schemas.microsoft.com/office/powerpoint/2010/main" val="184662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2133599"/>
            <a:ext cx="8152885" cy="4196863"/>
          </a:xfrm>
        </p:spPr>
        <p:txBody>
          <a:bodyPr>
            <a:normAutofit fontScale="92500" lnSpcReduction="20000"/>
          </a:bodyPr>
          <a:lstStyle/>
          <a:p>
            <a:pPr marL="0" indent="0">
              <a:buNone/>
            </a:pPr>
            <a:r>
              <a:rPr lang="en-US" sz="2200" b="1" dirty="0"/>
              <a:t>Services provided include, but are not limited to: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Explaining victims’ rights;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Explaining and helping victims apply for compensation through the Criminal Injuries Compensation Fund (CICF);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Explaining the criminal justice process;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Assisting victims in preparing victim impact statements;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Assisting victims in obtaining protective orders;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Notifying victims of case status, court dates, and prisoner status;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Accompanying victims to court and criminal justice related meetings;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Providing crisis intervention; and </a:t>
            </a:r>
          </a:p>
          <a:p>
            <a:pPr>
              <a:lnSpc>
                <a:spcPct val="120000"/>
              </a:lnSpc>
              <a:spcBef>
                <a:spcPts val="0"/>
              </a:spcBef>
              <a:spcAft>
                <a:spcPts val="600"/>
              </a:spcAft>
            </a:pPr>
            <a:r>
              <a:rPr lang="en-US" sz="2100" dirty="0">
                <a:latin typeface="Arial" panose="020B0604020202020204" pitchFamily="34" charset="0"/>
                <a:cs typeface="Arial" panose="020B0604020202020204" pitchFamily="34" charset="0"/>
              </a:rPr>
              <a:t>Providing case disposition information. </a:t>
            </a:r>
          </a:p>
        </p:txBody>
      </p:sp>
      <p:sp>
        <p:nvSpPr>
          <p:cNvPr id="5" name="Title 1"/>
          <p:cNvSpPr>
            <a:spLocks noGrp="1"/>
          </p:cNvSpPr>
          <p:nvPr>
            <p:ph type="title"/>
          </p:nvPr>
        </p:nvSpPr>
        <p:spPr>
          <a:xfrm>
            <a:off x="2409092" y="365126"/>
            <a:ext cx="6372443" cy="1325563"/>
          </a:xfrm>
        </p:spPr>
        <p:txBody>
          <a:bodyPr>
            <a:noAutofit/>
          </a:bodyPr>
          <a:lstStyle/>
          <a:p>
            <a:r>
              <a:rPr lang="en-US" sz="3200" dirty="0"/>
              <a:t>Victim/Witness Grant </a:t>
            </a:r>
            <a:r>
              <a:rPr lang="en-US" sz="3200" dirty="0" smtClean="0"/>
              <a:t>Program (VWGP)</a:t>
            </a:r>
            <a:endParaRPr lang="en-US" sz="32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809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Reaction to a breach in Confidentiality?</a:t>
            </a:r>
            <a:endParaRPr lang="en-US" dirty="0"/>
          </a:p>
        </p:txBody>
      </p:sp>
      <p:pic>
        <p:nvPicPr>
          <p:cNvPr id="4" name="Content Placeholder 3" descr="Image result for picture of the incredible hul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598" y="2815071"/>
            <a:ext cx="5011233" cy="2689622"/>
          </a:xfrm>
          <a:prstGeom prst="rect">
            <a:avLst/>
          </a:prstGeom>
          <a:noFill/>
          <a:ln>
            <a:noFill/>
          </a:ln>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156304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Promoting Confidentiality </a:t>
            </a:r>
            <a:br>
              <a:rPr lang="en-US" dirty="0" smtClean="0"/>
            </a:br>
            <a:r>
              <a:rPr lang="en-US" dirty="0" smtClean="0"/>
              <a:t>in Practice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agency should have a standard confidentiality policy that is displayed in all areas where victims are served as well as signed and available in </a:t>
            </a:r>
            <a:r>
              <a:rPr lang="en-US" b="1" i="1" dirty="0" smtClean="0"/>
              <a:t>each individual’s file</a:t>
            </a:r>
            <a:r>
              <a:rPr lang="en-US" dirty="0" smtClean="0"/>
              <a:t>. It is the responsibility of the Victims’ Services professional to get informed consent regarding release of information.</a:t>
            </a:r>
          </a:p>
          <a:p>
            <a:pPr marL="0" indent="0">
              <a:buNone/>
            </a:pPr>
            <a:r>
              <a:rPr lang="en-US" b="1" dirty="0" smtClean="0"/>
              <a:t>Informed consent </a:t>
            </a:r>
            <a:r>
              <a:rPr lang="en-US" dirty="0" smtClean="0"/>
              <a:t>“means that the victim has been fully informed of the potential benefits and risks of releasing confidential information and the victim fully and freely consents to do so. The victim’s authorization to release information should be made in writing.”</a:t>
            </a:r>
          </a:p>
          <a:p>
            <a:pPr marL="0" indent="0">
              <a:buNone/>
            </a:pPr>
            <a:r>
              <a:rPr lang="en-US" b="1" dirty="0" smtClean="0"/>
              <a:t>“A victim’s decision to disclose information must be voluntary and free from pressure.”</a:t>
            </a:r>
            <a:endParaRPr lang="en-US"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312322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Should </a:t>
            </a:r>
            <a:r>
              <a:rPr lang="en-US" dirty="0"/>
              <a:t>I</a:t>
            </a:r>
            <a:r>
              <a:rPr lang="en-US" dirty="0" smtClean="0"/>
              <a:t>nclude</a:t>
            </a:r>
            <a:r>
              <a:rPr lang="en-US" dirty="0"/>
              <a:t>:</a:t>
            </a:r>
          </a:p>
        </p:txBody>
      </p:sp>
      <p:sp>
        <p:nvSpPr>
          <p:cNvPr id="3" name="Content Placeholder 2"/>
          <p:cNvSpPr>
            <a:spLocks noGrp="1"/>
          </p:cNvSpPr>
          <p:nvPr>
            <p:ph idx="1"/>
          </p:nvPr>
        </p:nvSpPr>
        <p:spPr/>
        <p:txBody>
          <a:bodyPr>
            <a:noAutofit/>
          </a:bodyPr>
          <a:lstStyle/>
          <a:p>
            <a:pPr>
              <a:spcAft>
                <a:spcPts val="600"/>
              </a:spcAft>
            </a:pPr>
            <a:r>
              <a:rPr lang="en-US" dirty="0" smtClean="0"/>
              <a:t>Confidential policy statement</a:t>
            </a:r>
          </a:p>
          <a:p>
            <a:pPr>
              <a:spcAft>
                <a:spcPts val="600"/>
              </a:spcAft>
            </a:pPr>
            <a:r>
              <a:rPr lang="en-US" dirty="0" smtClean="0"/>
              <a:t>Exceptions to policy</a:t>
            </a:r>
          </a:p>
          <a:p>
            <a:pPr>
              <a:spcAft>
                <a:spcPts val="600"/>
              </a:spcAft>
            </a:pPr>
            <a:r>
              <a:rPr lang="en-US" dirty="0" smtClean="0"/>
              <a:t>Confidentiality for support groups</a:t>
            </a:r>
          </a:p>
          <a:p>
            <a:pPr>
              <a:spcAft>
                <a:spcPts val="600"/>
              </a:spcAft>
            </a:pPr>
            <a:r>
              <a:rPr lang="en-US" dirty="0" smtClean="0"/>
              <a:t>A victim can withdraw the authorization to release information at any time</a:t>
            </a:r>
          </a:p>
          <a:p>
            <a:pPr>
              <a:spcAft>
                <a:spcPts val="600"/>
              </a:spcAft>
            </a:pPr>
            <a:r>
              <a:rPr lang="en-US" dirty="0" smtClean="0"/>
              <a:t>Procedures for:</a:t>
            </a:r>
          </a:p>
          <a:p>
            <a:pPr lvl="1">
              <a:lnSpc>
                <a:spcPct val="100000"/>
              </a:lnSpc>
              <a:spcBef>
                <a:spcPts val="0"/>
              </a:spcBef>
            </a:pPr>
            <a:r>
              <a:rPr lang="en-US" sz="1900" dirty="0" smtClean="0">
                <a:latin typeface="Arial" panose="020B0604020202020204" pitchFamily="34" charset="0"/>
                <a:cs typeface="Arial" panose="020B0604020202020204" pitchFamily="34" charset="0"/>
              </a:rPr>
              <a:t>Notifying victims of policy</a:t>
            </a:r>
          </a:p>
          <a:p>
            <a:pPr lvl="1">
              <a:lnSpc>
                <a:spcPct val="100000"/>
              </a:lnSpc>
              <a:spcBef>
                <a:spcPts val="0"/>
              </a:spcBef>
            </a:pPr>
            <a:r>
              <a:rPr lang="en-US" sz="1900" dirty="0" smtClean="0">
                <a:latin typeface="Arial" panose="020B0604020202020204" pitchFamily="34" charset="0"/>
                <a:cs typeface="Arial" panose="020B0604020202020204" pitchFamily="34" charset="0"/>
              </a:rPr>
              <a:t>Ensuring compliance with policy</a:t>
            </a:r>
          </a:p>
          <a:p>
            <a:pPr lvl="1">
              <a:lnSpc>
                <a:spcPct val="100000"/>
              </a:lnSpc>
              <a:spcBef>
                <a:spcPts val="0"/>
              </a:spcBef>
            </a:pPr>
            <a:r>
              <a:rPr lang="en-US" sz="1900" dirty="0" smtClean="0">
                <a:latin typeface="Arial" panose="020B0604020202020204" pitchFamily="34" charset="0"/>
                <a:cs typeface="Arial" panose="020B0604020202020204" pitchFamily="34" charset="0"/>
              </a:rPr>
              <a:t>Collecting, storing, and disposing of records</a:t>
            </a:r>
          </a:p>
          <a:p>
            <a:pPr lvl="1">
              <a:lnSpc>
                <a:spcPct val="100000"/>
              </a:lnSpc>
              <a:spcBef>
                <a:spcPts val="0"/>
              </a:spcBef>
            </a:pPr>
            <a:r>
              <a:rPr lang="en-US" sz="1900" dirty="0" smtClean="0">
                <a:latin typeface="Arial" panose="020B0604020202020204" pitchFamily="34" charset="0"/>
                <a:cs typeface="Arial" panose="020B0604020202020204" pitchFamily="34" charset="0"/>
              </a:rPr>
              <a:t>Ensuring victims have been given informed consent</a:t>
            </a:r>
          </a:p>
          <a:p>
            <a:pPr lvl="1">
              <a:lnSpc>
                <a:spcPct val="100000"/>
              </a:lnSpc>
              <a:spcBef>
                <a:spcPts val="0"/>
              </a:spcBef>
            </a:pPr>
            <a:r>
              <a:rPr lang="en-US" sz="1900" dirty="0" smtClean="0">
                <a:latin typeface="Arial" panose="020B0604020202020204" pitchFamily="34" charset="0"/>
                <a:cs typeface="Arial" panose="020B0604020202020204" pitchFamily="34" charset="0"/>
              </a:rPr>
              <a:t>Internal communications and supervision</a:t>
            </a:r>
          </a:p>
          <a:p>
            <a:pPr lvl="1">
              <a:lnSpc>
                <a:spcPct val="100000"/>
              </a:lnSpc>
              <a:spcBef>
                <a:spcPts val="0"/>
              </a:spcBef>
            </a:pPr>
            <a:r>
              <a:rPr lang="en-US" sz="1900" dirty="0" smtClean="0">
                <a:latin typeface="Arial" panose="020B0604020202020204" pitchFamily="34" charset="0"/>
                <a:cs typeface="Arial" panose="020B0604020202020204" pitchFamily="34" charset="0"/>
              </a:rPr>
              <a:t>Responding to subpoenas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7641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Records</a:t>
            </a:r>
            <a:endParaRPr lang="en-US" dirty="0"/>
          </a:p>
        </p:txBody>
      </p:sp>
      <p:sp>
        <p:nvSpPr>
          <p:cNvPr id="3" name="Content Placeholder 2"/>
          <p:cNvSpPr>
            <a:spLocks noGrp="1"/>
          </p:cNvSpPr>
          <p:nvPr>
            <p:ph idx="1"/>
          </p:nvPr>
        </p:nvSpPr>
        <p:spPr/>
        <p:txBody>
          <a:bodyPr>
            <a:normAutofit/>
          </a:bodyPr>
          <a:lstStyle/>
          <a:p>
            <a:r>
              <a:rPr lang="en-US" dirty="0" smtClean="0"/>
              <a:t>Victim Records should be addressed within the Agency Confidentiality policy</a:t>
            </a:r>
          </a:p>
          <a:p>
            <a:r>
              <a:rPr lang="en-US" dirty="0" smtClean="0"/>
              <a:t>Victim Records should be maintained in a secure and safe location with defined access standards </a:t>
            </a:r>
          </a:p>
          <a:p>
            <a:r>
              <a:rPr lang="en-US" dirty="0" smtClean="0"/>
              <a:t>Victim Record File should NOT include:</a:t>
            </a:r>
          </a:p>
          <a:p>
            <a:pPr lvl="1"/>
            <a:r>
              <a:rPr lang="en-US" sz="1900" dirty="0" smtClean="0">
                <a:latin typeface="Arial" panose="020B0604020202020204" pitchFamily="34" charset="0"/>
                <a:cs typeface="Arial" panose="020B0604020202020204" pitchFamily="34" charset="0"/>
              </a:rPr>
              <a:t>Verbatim statements by the victim</a:t>
            </a:r>
          </a:p>
          <a:p>
            <a:pPr lvl="1"/>
            <a:r>
              <a:rPr lang="en-US" sz="1900" dirty="0" smtClean="0">
                <a:latin typeface="Arial" panose="020B0604020202020204" pitchFamily="34" charset="0"/>
                <a:cs typeface="Arial" panose="020B0604020202020204" pitchFamily="34" charset="0"/>
              </a:rPr>
              <a:t>Medical information</a:t>
            </a:r>
          </a:p>
          <a:p>
            <a:pPr lvl="1"/>
            <a:r>
              <a:rPr lang="en-US" sz="1900" dirty="0" smtClean="0">
                <a:latin typeface="Arial" panose="020B0604020202020204" pitchFamily="34" charset="0"/>
                <a:cs typeface="Arial" panose="020B0604020202020204" pitchFamily="34" charset="0"/>
              </a:rPr>
              <a:t>Internal communication about the victim</a:t>
            </a:r>
          </a:p>
          <a:p>
            <a:pPr lvl="1"/>
            <a:r>
              <a:rPr lang="en-US" sz="1900" dirty="0" smtClean="0">
                <a:latin typeface="Arial" panose="020B0604020202020204" pitchFamily="34" charset="0"/>
                <a:cs typeface="Arial" panose="020B0604020202020204" pitchFamily="34" charset="0"/>
              </a:rPr>
              <a:t>Diaries or personal notes provided by the victim</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1061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aco joke do you want to talk about it it's nacho problem"/>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AutoShape 4" descr="Image result for taco joke do you want to talk about it it's nacho problem"/>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0" name="Picture 6" descr="Image result for taco joke do you want to talk about it it's nacho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326" y="1091804"/>
            <a:ext cx="5266893" cy="436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059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Exceptions to Confidentiality</a:t>
            </a:r>
            <a:endParaRPr lang="en-US" dirty="0"/>
          </a:p>
        </p:txBody>
      </p:sp>
      <p:sp>
        <p:nvSpPr>
          <p:cNvPr id="3" name="Content Placeholder 2"/>
          <p:cNvSpPr>
            <a:spLocks noGrp="1"/>
          </p:cNvSpPr>
          <p:nvPr>
            <p:ph idx="1"/>
          </p:nvPr>
        </p:nvSpPr>
        <p:spPr/>
        <p:txBody>
          <a:bodyPr/>
          <a:lstStyle/>
          <a:p>
            <a:r>
              <a:rPr lang="en-US" dirty="0" smtClean="0"/>
              <a:t>Signed release of information</a:t>
            </a:r>
          </a:p>
          <a:p>
            <a:r>
              <a:rPr lang="en-US" dirty="0" smtClean="0"/>
              <a:t>State mandated reporter</a:t>
            </a:r>
          </a:p>
          <a:p>
            <a:r>
              <a:rPr lang="en-US" dirty="0" smtClean="0"/>
              <a:t>Duty to warn</a:t>
            </a:r>
          </a:p>
          <a:p>
            <a:r>
              <a:rPr lang="en-US" dirty="0" smtClean="0"/>
              <a:t>Local Government Victim/Witness Personnel</a:t>
            </a:r>
          </a:p>
          <a:p>
            <a:r>
              <a:rPr lang="en-US" dirty="0" smtClean="0"/>
              <a:t>Unique situations with children and adolescents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9983224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Programs </a:t>
            </a:r>
            <a:r>
              <a:rPr lang="en-US" b="1" dirty="0"/>
              <a:t>and individuals providing services to victims of sexual or domestic violence may share: </a:t>
            </a:r>
          </a:p>
          <a:p>
            <a:r>
              <a:rPr lang="en-US" dirty="0"/>
              <a:t>Non-personally identifying data in the aggregate regarding services to their clients and non-personally identifying demographic information in order to comply with Federal, State, tribal, or territorial reporting, evaluation, or data collection requirements; </a:t>
            </a:r>
          </a:p>
          <a:p>
            <a:r>
              <a:rPr lang="en-US" dirty="0"/>
              <a:t>Court generated information and law-enforcement generated information contained in secure, governmental registries for protection order enforcement purposes; and</a:t>
            </a:r>
          </a:p>
          <a:p>
            <a:r>
              <a:rPr lang="en-US" dirty="0"/>
              <a:t>Information necessary for law enforcement and prosecution purposes. </a:t>
            </a:r>
          </a:p>
          <a:p>
            <a:pPr marL="0" indent="0">
              <a:buNone/>
            </a:pPr>
            <a:endParaRPr lang="en-US" b="1" dirty="0"/>
          </a:p>
        </p:txBody>
      </p:sp>
      <p:sp>
        <p:nvSpPr>
          <p:cNvPr id="4" name="Title 3"/>
          <p:cNvSpPr>
            <a:spLocks noGrp="1"/>
          </p:cNvSpPr>
          <p:nvPr>
            <p:ph type="title"/>
          </p:nvPr>
        </p:nvSpPr>
        <p:spPr/>
        <p:txBody>
          <a:bodyPr/>
          <a:lstStyle/>
          <a:p>
            <a:r>
              <a:rPr lang="en-US" dirty="0"/>
              <a:t>VA. CODE ANN. § 63.2-104.1 (2016), states:</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7543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Comply with the Law: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victims’ services professional may reveal confidential information in order to comply with mandatory reporting statutes (e.g., child abuse), law enforcement or administrative agency investigations, business operations, and other such lawful purposes.</a:t>
            </a:r>
          </a:p>
          <a:p>
            <a:pPr marL="0" indent="0">
              <a:buNone/>
            </a:pPr>
            <a:r>
              <a:rPr lang="en-US" dirty="0" smtClean="0"/>
              <a:t>Keep in mind that HIPAA (Health Insurance Portability and Accountability Act) contains a law enforcement exception that may affect some medical records.</a:t>
            </a:r>
          </a:p>
          <a:p>
            <a:pPr marL="0" indent="0">
              <a:buNone/>
            </a:pPr>
            <a:r>
              <a:rPr lang="en-US" dirty="0" smtClean="0"/>
              <a:t>Victims’ services professional may release confidential information upon the receipt of an order by a court of competent jurisdiction.</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651348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 lied. </a:t>
            </a:r>
            <a:r>
              <a:rPr lang="en-US" dirty="0" smtClean="0"/>
              <a:t>Confidentiality </a:t>
            </a:r>
            <a:r>
              <a:rPr lang="en-US" dirty="0"/>
              <a:t>is </a:t>
            </a:r>
            <a:r>
              <a:rPr lang="en-US" dirty="0" smtClean="0"/>
              <a:t>REALLY </a:t>
            </a:r>
            <a:r>
              <a:rPr lang="en-US" dirty="0"/>
              <a:t>IMPORTANT</a:t>
            </a:r>
          </a:p>
        </p:txBody>
      </p:sp>
      <p:sp>
        <p:nvSpPr>
          <p:cNvPr id="3" name="Content Placeholder 2"/>
          <p:cNvSpPr>
            <a:spLocks noGrp="1"/>
          </p:cNvSpPr>
          <p:nvPr>
            <p:ph idx="1"/>
          </p:nvPr>
        </p:nvSpPr>
        <p:spPr>
          <a:xfrm>
            <a:off x="628652" y="2297574"/>
            <a:ext cx="3722124" cy="4059839"/>
          </a:xfrm>
        </p:spPr>
        <p:txBody>
          <a:bodyPr>
            <a:normAutofit/>
          </a:bodyPr>
          <a:lstStyle/>
          <a:p>
            <a:pPr marL="0" indent="0">
              <a:buNone/>
            </a:pPr>
            <a:r>
              <a:rPr lang="en-US" dirty="0" smtClean="0"/>
              <a:t>Failure </a:t>
            </a:r>
            <a:r>
              <a:rPr lang="en-US" dirty="0"/>
              <a:t>to maintain confidentiality may result in termination of your employment, or other corrective action. This policy is intended to protect you as well as your agency because in extreme cases, violations of this policy also may result in personal liability.</a:t>
            </a:r>
          </a:p>
        </p:txBody>
      </p:sp>
      <p:sp>
        <p:nvSpPr>
          <p:cNvPr id="4" name="Content Placeholder 3"/>
          <p:cNvSpPr>
            <a:spLocks noGrp="1"/>
          </p:cNvSpPr>
          <p:nvPr>
            <p:ph sz="half" idx="4294967295"/>
          </p:nvPr>
        </p:nvSpPr>
        <p:spPr>
          <a:xfrm>
            <a:off x="4756355" y="2297574"/>
            <a:ext cx="3886200" cy="3498542"/>
          </a:xfrm>
        </p:spPr>
        <p:txBody>
          <a:bodyPr>
            <a:normAutofit/>
          </a:bodyPr>
          <a:lstStyle/>
          <a:p>
            <a:pPr marL="0" indent="0" algn="just">
              <a:lnSpc>
                <a:spcPct val="100000"/>
              </a:lnSpc>
              <a:spcBef>
                <a:spcPts val="0"/>
              </a:spcBef>
              <a:spcAft>
                <a:spcPts val="1200"/>
              </a:spcAft>
              <a:buNone/>
            </a:pPr>
            <a:r>
              <a:rPr lang="en-US" sz="1900" dirty="0" smtClean="0"/>
              <a:t>Although </a:t>
            </a:r>
            <a:r>
              <a:rPr lang="en-US" sz="1900" dirty="0"/>
              <a:t>the agency is liable for your acts within the scope of your duty, giving information to an unauthorized person could result in the agency's refusal to support you in the event of legal action. Violation of the state statutes regarding confidentiality of records is punishable upon conviction by fines or by imprisonment or by both.</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594098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Checkpoints for your agency</a:t>
            </a:r>
            <a:endParaRPr lang="en-US" dirty="0"/>
          </a:p>
        </p:txBody>
      </p:sp>
      <p:sp>
        <p:nvSpPr>
          <p:cNvPr id="4" name="Snip Single Corner Rectangle 3"/>
          <p:cNvSpPr/>
          <p:nvPr/>
        </p:nvSpPr>
        <p:spPr>
          <a:xfrm>
            <a:off x="708146" y="1898074"/>
            <a:ext cx="2356409" cy="4212111"/>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3226472" y="1898073"/>
            <a:ext cx="2356409" cy="4212111"/>
          </a:xfrm>
          <a:prstGeom prst="snip1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p:cNvSpPr/>
          <p:nvPr/>
        </p:nvSpPr>
        <p:spPr>
          <a:xfrm>
            <a:off x="5744798" y="1898073"/>
            <a:ext cx="2356409" cy="4212111"/>
          </a:xfrm>
          <a:prstGeom prst="snip1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p:cNvSpPr txBox="1">
            <a:spLocks/>
          </p:cNvSpPr>
          <p:nvPr/>
        </p:nvSpPr>
        <p:spPr>
          <a:xfrm>
            <a:off x="5829224" y="2512772"/>
            <a:ext cx="2150994" cy="284729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300" dirty="0" smtClean="0">
                <a:latin typeface="Arial Narrow" panose="020B0606020202030204" pitchFamily="34" charset="0"/>
              </a:rPr>
              <a:t>Do you have a release of information form?</a:t>
            </a:r>
          </a:p>
          <a:p>
            <a:pPr>
              <a:lnSpc>
                <a:spcPct val="100000"/>
              </a:lnSpc>
              <a:spcBef>
                <a:spcPts val="0"/>
              </a:spcBef>
              <a:spcAft>
                <a:spcPts val="600"/>
              </a:spcAft>
            </a:pPr>
            <a:r>
              <a:rPr lang="en-US" sz="1300" dirty="0" smtClean="0">
                <a:latin typeface="Arial Narrow" panose="020B0606020202030204" pitchFamily="34" charset="0"/>
              </a:rPr>
              <a:t>Are you maintaining a copy in each victim’s file?</a:t>
            </a:r>
          </a:p>
          <a:p>
            <a:pPr>
              <a:lnSpc>
                <a:spcPct val="100000"/>
              </a:lnSpc>
              <a:spcBef>
                <a:spcPts val="0"/>
              </a:spcBef>
              <a:spcAft>
                <a:spcPts val="600"/>
              </a:spcAft>
            </a:pPr>
            <a:r>
              <a:rPr lang="en-US" sz="1300" dirty="0" smtClean="0">
                <a:latin typeface="Arial Narrow" panose="020B0606020202030204" pitchFamily="34" charset="0"/>
              </a:rPr>
              <a:t>Is it time limited? Release forms should have an end date as to when records can be requested and victims must be informed that they can revoke it at any time.</a:t>
            </a:r>
            <a:endParaRPr lang="en-US" sz="1300" dirty="0">
              <a:latin typeface="Arial Narrow" panose="020B0606020202030204" pitchFamily="34" charset="0"/>
            </a:endParaRPr>
          </a:p>
        </p:txBody>
      </p:sp>
      <p:sp>
        <p:nvSpPr>
          <p:cNvPr id="8" name="Text Placeholder 3"/>
          <p:cNvSpPr txBox="1">
            <a:spLocks/>
          </p:cNvSpPr>
          <p:nvPr/>
        </p:nvSpPr>
        <p:spPr>
          <a:xfrm>
            <a:off x="708146" y="2512772"/>
            <a:ext cx="2167934" cy="3337500"/>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300" dirty="0" smtClean="0">
                <a:latin typeface="Arial Narrow" panose="020B0606020202030204" pitchFamily="34" charset="0"/>
              </a:rPr>
              <a:t>Do you have an agreement that details the requirements for staff members and volunteers?</a:t>
            </a:r>
          </a:p>
          <a:p>
            <a:pPr>
              <a:lnSpc>
                <a:spcPct val="100000"/>
              </a:lnSpc>
              <a:spcBef>
                <a:spcPts val="0"/>
              </a:spcBef>
              <a:spcAft>
                <a:spcPts val="600"/>
              </a:spcAft>
            </a:pPr>
            <a:r>
              <a:rPr lang="en-US" sz="1300" dirty="0" smtClean="0">
                <a:latin typeface="Arial Narrow" panose="020B0606020202030204" pitchFamily="34" charset="0"/>
              </a:rPr>
              <a:t>Is this agreement updated and signed annually?</a:t>
            </a:r>
          </a:p>
          <a:p>
            <a:pPr>
              <a:lnSpc>
                <a:spcPct val="100000"/>
              </a:lnSpc>
              <a:spcBef>
                <a:spcPts val="0"/>
              </a:spcBef>
              <a:spcAft>
                <a:spcPts val="600"/>
              </a:spcAft>
            </a:pPr>
            <a:r>
              <a:rPr lang="en-US" sz="1300" dirty="0" smtClean="0">
                <a:latin typeface="Arial Narrow" panose="020B0606020202030204" pitchFamily="34" charset="0"/>
              </a:rPr>
              <a:t>Are you checking in with staff to see if there have been any issues involving confidentiality?</a:t>
            </a:r>
          </a:p>
          <a:p>
            <a:pPr>
              <a:lnSpc>
                <a:spcPct val="100000"/>
              </a:lnSpc>
              <a:spcBef>
                <a:spcPts val="0"/>
              </a:spcBef>
              <a:spcAft>
                <a:spcPts val="600"/>
              </a:spcAft>
            </a:pPr>
            <a:r>
              <a:rPr lang="en-US" sz="1300" dirty="0" smtClean="0">
                <a:latin typeface="Arial Narrow" panose="020B0606020202030204" pitchFamily="34" charset="0"/>
              </a:rPr>
              <a:t>How are staff disciplined for breaches in confidentiality?</a:t>
            </a:r>
          </a:p>
          <a:p>
            <a:pPr>
              <a:lnSpc>
                <a:spcPct val="100000"/>
              </a:lnSpc>
              <a:spcBef>
                <a:spcPts val="0"/>
              </a:spcBef>
              <a:spcAft>
                <a:spcPts val="600"/>
              </a:spcAft>
            </a:pPr>
            <a:r>
              <a:rPr lang="en-US" sz="1300" dirty="0" smtClean="0">
                <a:latin typeface="Arial Narrow" panose="020B0606020202030204" pitchFamily="34" charset="0"/>
              </a:rPr>
              <a:t>Have you discussed Progress Reports and the Freedom of Information Act (FOIA)?</a:t>
            </a:r>
          </a:p>
        </p:txBody>
      </p:sp>
      <p:sp>
        <p:nvSpPr>
          <p:cNvPr id="9" name="Text Placeholder 5"/>
          <p:cNvSpPr txBox="1">
            <a:spLocks/>
          </p:cNvSpPr>
          <p:nvPr/>
        </p:nvSpPr>
        <p:spPr>
          <a:xfrm>
            <a:off x="3344061" y="2512772"/>
            <a:ext cx="2100775" cy="2847293"/>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300" dirty="0" smtClean="0">
                <a:latin typeface="Arial Narrow" panose="020B0606020202030204" pitchFamily="34" charset="0"/>
              </a:rPr>
              <a:t>Does your agency have a standard confidentiality policy?</a:t>
            </a:r>
          </a:p>
          <a:p>
            <a:pPr>
              <a:lnSpc>
                <a:spcPct val="100000"/>
              </a:lnSpc>
              <a:spcBef>
                <a:spcPts val="0"/>
              </a:spcBef>
              <a:spcAft>
                <a:spcPts val="600"/>
              </a:spcAft>
            </a:pPr>
            <a:r>
              <a:rPr lang="en-US" sz="1300" dirty="0" smtClean="0">
                <a:latin typeface="Arial Narrow" panose="020B0606020202030204" pitchFamily="34" charset="0"/>
              </a:rPr>
              <a:t>Is it posted in your office or listed on your brochures?</a:t>
            </a:r>
          </a:p>
          <a:p>
            <a:pPr>
              <a:lnSpc>
                <a:spcPct val="100000"/>
              </a:lnSpc>
              <a:spcBef>
                <a:spcPts val="0"/>
              </a:spcBef>
              <a:spcAft>
                <a:spcPts val="600"/>
              </a:spcAft>
            </a:pPr>
            <a:r>
              <a:rPr lang="en-US" sz="1300" dirty="0" smtClean="0">
                <a:latin typeface="Arial Narrow" panose="020B0606020202030204" pitchFamily="34" charset="0"/>
              </a:rPr>
              <a:t>How are you communicating the policy to victims? </a:t>
            </a:r>
          </a:p>
          <a:p>
            <a:endParaRPr lang="en-US" sz="1400" dirty="0">
              <a:latin typeface="Arial Narrow" panose="020B0606020202030204" pitchFamily="34" charset="0"/>
            </a:endParaRPr>
          </a:p>
        </p:txBody>
      </p:sp>
      <p:sp>
        <p:nvSpPr>
          <p:cNvPr id="10" name="Text Placeholder 4"/>
          <p:cNvSpPr txBox="1">
            <a:spLocks/>
          </p:cNvSpPr>
          <p:nvPr/>
        </p:nvSpPr>
        <p:spPr>
          <a:xfrm>
            <a:off x="3303582" y="2089342"/>
            <a:ext cx="2360257" cy="324468"/>
          </a:xfrm>
          <a:prstGeom prst="rect">
            <a:avLst/>
          </a:prstGeom>
        </p:spPr>
        <p:txBody>
          <a:bodyPr/>
          <a:lstStyle>
            <a:defPPr>
              <a:defRPr lang="en-US"/>
            </a:defPPr>
            <a:lvl1pPr marL="0" algn="l" defTabSz="914400" rtl="0" eaLnBrk="1" latinLnBrk="0" hangingPunct="1">
              <a:defRPr sz="1100" b="1"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00" dirty="0" smtClean="0">
                <a:solidFill>
                  <a:schemeClr val="accent5">
                    <a:lumMod val="50000"/>
                  </a:schemeClr>
                </a:solidFill>
                <a:latin typeface="Arial Narrow" panose="020B0606020202030204" pitchFamily="34" charset="0"/>
              </a:rPr>
              <a:t>Posted Policy</a:t>
            </a:r>
            <a:endParaRPr lang="en-US" sz="1900" dirty="0">
              <a:solidFill>
                <a:schemeClr val="accent5">
                  <a:lumMod val="50000"/>
                </a:schemeClr>
              </a:solidFill>
              <a:latin typeface="Arial Narrow" panose="020B0606020202030204" pitchFamily="34" charset="0"/>
            </a:endParaRPr>
          </a:p>
        </p:txBody>
      </p:sp>
      <p:sp>
        <p:nvSpPr>
          <p:cNvPr id="11" name="Text Placeholder 2"/>
          <p:cNvSpPr txBox="1">
            <a:spLocks/>
          </p:cNvSpPr>
          <p:nvPr/>
        </p:nvSpPr>
        <p:spPr>
          <a:xfrm>
            <a:off x="695871" y="2089342"/>
            <a:ext cx="2356409" cy="4059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Clr>
                <a:schemeClr val="accent5">
                  <a:lumMod val="60000"/>
                  <a:lumOff val="40000"/>
                </a:schemeClr>
              </a:buClr>
              <a:buFont typeface="Wingdings" panose="05000000000000000000" pitchFamily="2" charset="2"/>
              <a:buChar char="§"/>
              <a:defRPr sz="1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chemeClr val="accent5">
                    <a:lumMod val="50000"/>
                  </a:schemeClr>
                </a:solidFill>
                <a:latin typeface="Arial Narrow" panose="020B0606020202030204" pitchFamily="34" charset="0"/>
              </a:rPr>
              <a:t>Staff Agreements</a:t>
            </a:r>
            <a:endParaRPr lang="en-US" b="1" dirty="0">
              <a:solidFill>
                <a:schemeClr val="accent5">
                  <a:lumMod val="50000"/>
                </a:schemeClr>
              </a:solidFill>
              <a:latin typeface="Arial Narrow" panose="020B0606020202030204" pitchFamily="34" charset="0"/>
            </a:endParaRPr>
          </a:p>
        </p:txBody>
      </p:sp>
      <p:sp>
        <p:nvSpPr>
          <p:cNvPr id="12" name="Text Placeholder 6"/>
          <p:cNvSpPr txBox="1">
            <a:spLocks/>
          </p:cNvSpPr>
          <p:nvPr/>
        </p:nvSpPr>
        <p:spPr>
          <a:xfrm>
            <a:off x="5916247" y="2086649"/>
            <a:ext cx="2359298" cy="576262"/>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smtClean="0">
                <a:solidFill>
                  <a:schemeClr val="accent5">
                    <a:lumMod val="50000"/>
                  </a:schemeClr>
                </a:solidFill>
                <a:latin typeface="Arial Narrow" panose="020B0606020202030204" pitchFamily="34" charset="0"/>
              </a:rPr>
              <a:t>Release Form</a:t>
            </a:r>
            <a:endParaRPr lang="en-US" sz="1900" b="1" dirty="0">
              <a:solidFill>
                <a:schemeClr val="accent5">
                  <a:lumMod val="50000"/>
                </a:schemeClr>
              </a:solidFill>
              <a:latin typeface="Arial Narrow" panose="020B0606020202030204" pitchFamily="34" charset="0"/>
            </a:endParaRPr>
          </a:p>
        </p:txBody>
      </p:sp>
      <p:sp>
        <p:nvSpPr>
          <p:cNvPr id="1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86767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a:t>The Victim/Witness Grant Program is open to local units of government and certain state agencies. </a:t>
            </a:r>
          </a:p>
          <a:p>
            <a:r>
              <a:rPr lang="en-US" sz="1800" dirty="0"/>
              <a:t>Victim/Witness programs in Virginia are primarily located in the offices of Commonwealth’s Attorneys and Sheriffs and have the mandate, expertise and position to make the criminal justice system more responsive to victims’ interests at critical stages of the criminal justice process. </a:t>
            </a:r>
          </a:p>
          <a:p>
            <a:r>
              <a:rPr lang="en-US" sz="1800" dirty="0"/>
              <a:t>There are 110 local grant funded Victim/Witness programs and 3 statewide victim assistance programs. </a:t>
            </a:r>
          </a:p>
        </p:txBody>
      </p:sp>
      <p:sp>
        <p:nvSpPr>
          <p:cNvPr id="5" name="Title 1"/>
          <p:cNvSpPr>
            <a:spLocks noGrp="1"/>
          </p:cNvSpPr>
          <p:nvPr>
            <p:ph type="title"/>
          </p:nvPr>
        </p:nvSpPr>
        <p:spPr>
          <a:xfrm>
            <a:off x="2409092" y="365126"/>
            <a:ext cx="6372443" cy="1325563"/>
          </a:xfrm>
        </p:spPr>
        <p:txBody>
          <a:bodyPr>
            <a:noAutofit/>
          </a:bodyPr>
          <a:lstStyle/>
          <a:p>
            <a:r>
              <a:rPr lang="en-US" sz="3200" dirty="0"/>
              <a:t>Victim/Witness Grant </a:t>
            </a:r>
            <a:r>
              <a:rPr lang="en-US" sz="3200" dirty="0" smtClean="0"/>
              <a:t>Program (VWGP)</a:t>
            </a:r>
            <a:endParaRPr lang="en-US" sz="32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438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463317" y="1690689"/>
            <a:ext cx="6579393" cy="4455066"/>
          </a:xfrm>
          <a:prstGeom prst="rect">
            <a:avLst/>
          </a:prstGeom>
        </p:spPr>
        <p:txBody>
          <a:bodyPr wrap="square">
            <a:spAutoFit/>
          </a:bodyPr>
          <a:lstStyle/>
          <a:p>
            <a:pPr algn="just"/>
            <a:r>
              <a:rPr lang="en-US" sz="1350" dirty="0"/>
              <a:t> </a:t>
            </a:r>
          </a:p>
          <a:p>
            <a:r>
              <a:rPr lang="en-US" sz="900" dirty="0" smtClean="0"/>
              <a:t>All </a:t>
            </a:r>
            <a:r>
              <a:rPr lang="en-US" sz="900" dirty="0"/>
              <a:t>client information obtained while working as a staff member, intern, or volunteer of the </a:t>
            </a:r>
            <a:r>
              <a:rPr lang="en-US" sz="900" u="sng" dirty="0"/>
              <a:t>     (Locality)___</a:t>
            </a:r>
            <a:r>
              <a:rPr lang="en-US" sz="900" dirty="0"/>
              <a:t> Victim/Witness Program will be held in the strictest confidence from any outside person or agency.</a:t>
            </a:r>
          </a:p>
          <a:p>
            <a:r>
              <a:rPr lang="en-US" sz="900" dirty="0"/>
              <a:t> </a:t>
            </a:r>
          </a:p>
          <a:p>
            <a:r>
              <a:rPr lang="en-US" sz="900" dirty="0"/>
              <a:t>Any information pertinent to a criminal case investigation or prosecution may be discussed within the ____</a:t>
            </a:r>
            <a:r>
              <a:rPr lang="en-US" sz="900" u="sng" dirty="0"/>
              <a:t>(Host Agency)</a:t>
            </a:r>
            <a:r>
              <a:rPr lang="en-US" sz="900" dirty="0"/>
              <a:t>_____ and with other appropriate criminal justice personnel who are assisting with the investigation or prosecution of that case. All other information, not related to a criminal case, communicated by the client shall remain confidential between that client and the ___</a:t>
            </a:r>
            <a:r>
              <a:rPr lang="en-US" sz="900" u="sng" dirty="0"/>
              <a:t>(Locality)</a:t>
            </a:r>
            <a:r>
              <a:rPr lang="en-US" sz="900" dirty="0"/>
              <a:t>___ Victim/Witness Program representative. </a:t>
            </a:r>
          </a:p>
          <a:p>
            <a:r>
              <a:rPr lang="en-US" sz="900" dirty="0"/>
              <a:t> </a:t>
            </a:r>
          </a:p>
          <a:p>
            <a:r>
              <a:rPr lang="en-US" sz="900" dirty="0"/>
              <a:t>When preparing reports, responding to surveys or requests from the media, or providing educational presentations, only non-identifying information will be disseminated.</a:t>
            </a:r>
          </a:p>
          <a:p>
            <a:r>
              <a:rPr lang="en-US" sz="900" dirty="0"/>
              <a:t> </a:t>
            </a:r>
          </a:p>
          <a:p>
            <a:r>
              <a:rPr lang="en-US" sz="900" dirty="0"/>
              <a:t>All records containing confidential information will be maintained securely in locked files accessible only to representatives of the _____</a:t>
            </a:r>
            <a:r>
              <a:rPr lang="en-US" sz="900" u="sng" dirty="0"/>
              <a:t>(Locality)</a:t>
            </a:r>
            <a:r>
              <a:rPr lang="en-US" sz="900" dirty="0"/>
              <a:t>_____ Victim/Witness Program.</a:t>
            </a:r>
          </a:p>
          <a:p>
            <a:r>
              <a:rPr lang="en-US" sz="900" dirty="0"/>
              <a:t> </a:t>
            </a:r>
          </a:p>
          <a:p>
            <a:r>
              <a:rPr lang="en-US" sz="900" dirty="0"/>
              <a:t>The only exceptions to confidentiality include:</a:t>
            </a:r>
          </a:p>
          <a:p>
            <a:r>
              <a:rPr lang="en-US" sz="900" dirty="0"/>
              <a:t> </a:t>
            </a:r>
          </a:p>
          <a:p>
            <a:r>
              <a:rPr lang="en-US" sz="900" dirty="0"/>
              <a:t>	1) client requests in writing that the program release information,</a:t>
            </a:r>
          </a:p>
          <a:p>
            <a:r>
              <a:rPr lang="en-US" sz="900" dirty="0"/>
              <a:t>	2) client makes a report of child or elder abuse,</a:t>
            </a:r>
          </a:p>
          <a:p>
            <a:r>
              <a:rPr lang="en-US" sz="900" dirty="0"/>
              <a:t>	3) client threatens to hurt self or others, and/or</a:t>
            </a:r>
          </a:p>
          <a:p>
            <a:r>
              <a:rPr lang="en-US" sz="900" dirty="0"/>
              <a:t>	4) court orders disclosure via subpoena.</a:t>
            </a:r>
          </a:p>
          <a:p>
            <a:r>
              <a:rPr lang="en-US" sz="900" dirty="0"/>
              <a:t> </a:t>
            </a:r>
          </a:p>
          <a:p>
            <a:r>
              <a:rPr lang="en-US" sz="900" b="1" dirty="0"/>
              <a:t>Every client will be informed of the conditions of this confidentiality policy during the first Program contact with that client.</a:t>
            </a:r>
            <a:endParaRPr lang="en-US" sz="900" dirty="0"/>
          </a:p>
          <a:p>
            <a:r>
              <a:rPr lang="en-US" sz="900" dirty="0"/>
              <a:t> </a:t>
            </a:r>
          </a:p>
          <a:p>
            <a:r>
              <a:rPr lang="en-US" sz="900" dirty="0"/>
              <a:t>I, the undersigned, do hereby agree to abide by the Confidentiality Policy. I fully understand that any violation of this requirement may result in immediate termination. I further understand that this confidentiality requirement will continue after my employment, internship, or role as a volunteer in this office is completed</a:t>
            </a:r>
            <a:r>
              <a:rPr lang="en-US" sz="900" dirty="0" smtClean="0"/>
              <a:t>.</a:t>
            </a:r>
            <a:endParaRPr lang="en-US" sz="900" dirty="0"/>
          </a:p>
          <a:p>
            <a:r>
              <a:rPr lang="en-US" sz="900" dirty="0"/>
              <a:t> </a:t>
            </a:r>
          </a:p>
          <a:p>
            <a:r>
              <a:rPr lang="en-US" sz="900" dirty="0"/>
              <a:t> Signed_________________________________     Date___________</a:t>
            </a:r>
          </a:p>
          <a:p>
            <a:r>
              <a:rPr lang="en-US" sz="900" dirty="0"/>
              <a:t> </a:t>
            </a:r>
          </a:p>
          <a:p>
            <a:r>
              <a:rPr lang="en-US" sz="900" dirty="0"/>
              <a:t>Supervisor______________________________     Date___________</a:t>
            </a:r>
          </a:p>
        </p:txBody>
      </p:sp>
      <p:sp>
        <p:nvSpPr>
          <p:cNvPr id="3" name="Title 2"/>
          <p:cNvSpPr>
            <a:spLocks noGrp="1"/>
          </p:cNvSpPr>
          <p:nvPr>
            <p:ph type="title"/>
          </p:nvPr>
        </p:nvSpPr>
        <p:spPr/>
        <p:txBody>
          <a:bodyPr/>
          <a:lstStyle/>
          <a:p>
            <a:r>
              <a:rPr lang="en-US" dirty="0" smtClean="0"/>
              <a:t>Sample Policy</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4948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64547" y="2099151"/>
            <a:ext cx="5330871" cy="3693319"/>
          </a:xfrm>
          <a:prstGeom prst="rect">
            <a:avLst/>
          </a:prstGeom>
        </p:spPr>
        <p:txBody>
          <a:bodyPr wrap="square">
            <a:spAutoFit/>
          </a:bodyPr>
          <a:lstStyle/>
          <a:p>
            <a:pPr algn="just"/>
            <a:r>
              <a:rPr lang="en-US" sz="900" dirty="0" smtClean="0">
                <a:latin typeface="+mj-lt"/>
                <a:ea typeface="Times New Roman" panose="02020603050405020304" pitchFamily="18" charset="0"/>
                <a:cs typeface="Times New Roman" panose="02020603050405020304" pitchFamily="18" charset="0"/>
              </a:rPr>
              <a:t>Employees</a:t>
            </a:r>
            <a:r>
              <a:rPr lang="en-US" sz="900" dirty="0">
                <a:latin typeface="+mj-lt"/>
                <a:ea typeface="Times New Roman" panose="02020603050405020304" pitchFamily="18" charset="0"/>
                <a:cs typeface="Times New Roman" panose="02020603050405020304" pitchFamily="18" charset="0"/>
              </a:rPr>
              <a:t>, interns, and volunteers of the _______________________ Victim/Witness Program shall preserve, in confidence, all client information subject to the limited exceptions set forth below.</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1. 	Written client waiver (general or limited) of confidentiality.</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2. 	The law or court order requires disclosure.</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3. 	Client statements of child or elder abuse.</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4. 	Client statements regarding an intention to commit a crime.</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5. 	Client information pertinent to any criminal investigation or</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prosecution may be disseminated to agencies responsible for that</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case.</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I, the undersigned, agree to abide by the Confidentiality Policy and ensure that each of my clients is advised of the conditions of this policy. I understand that any willful or continued violation of this policy may result in immediate termination. I further understand that my obligations pursuant to this policy will continue in perpetuity following my employment, internship, or volunteer service with the ___________________ Victim/Witness Program</a:t>
            </a:r>
            <a:r>
              <a:rPr lang="en-US" sz="900" dirty="0" smtClean="0">
                <a:latin typeface="+mj-lt"/>
                <a:ea typeface="Times New Roman" panose="02020603050405020304" pitchFamily="18" charset="0"/>
                <a:cs typeface="Times New Roman" panose="02020603050405020304" pitchFamily="18" charset="0"/>
              </a:rPr>
              <a:t>.</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Signed ______________________________________    Date </a:t>
            </a:r>
            <a:r>
              <a:rPr lang="en-US" sz="900" dirty="0" smtClean="0">
                <a:latin typeface="+mj-lt"/>
                <a:ea typeface="Times New Roman" panose="02020603050405020304" pitchFamily="18" charset="0"/>
                <a:cs typeface="Times New Roman" panose="02020603050405020304" pitchFamily="18" charset="0"/>
              </a:rPr>
              <a:t>_____________</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Supervisor ___________________________________    Date _____________</a:t>
            </a:r>
            <a:endParaRPr lang="en-US" sz="900" dirty="0">
              <a:latin typeface="+mj-lt"/>
              <a:ea typeface="Times New Roman" panose="02020603050405020304" pitchFamily="18" charset="0"/>
            </a:endParaRPr>
          </a:p>
          <a:p>
            <a:pPr algn="just"/>
            <a:r>
              <a:rPr lang="en-US" sz="900" dirty="0">
                <a:latin typeface="+mj-lt"/>
                <a:ea typeface="Times New Roman" panose="02020603050405020304" pitchFamily="18" charset="0"/>
                <a:cs typeface="Times New Roman" panose="02020603050405020304" pitchFamily="18" charset="0"/>
              </a:rPr>
              <a:t> </a:t>
            </a:r>
            <a:endParaRPr lang="en-US" sz="900" dirty="0">
              <a:latin typeface="+mj-lt"/>
              <a:ea typeface="Times New Roman" panose="02020603050405020304" pitchFamily="18" charset="0"/>
            </a:endParaRPr>
          </a:p>
        </p:txBody>
      </p:sp>
      <p:sp>
        <p:nvSpPr>
          <p:cNvPr id="3" name="Title 2"/>
          <p:cNvSpPr>
            <a:spLocks noGrp="1"/>
          </p:cNvSpPr>
          <p:nvPr>
            <p:ph type="title"/>
          </p:nvPr>
        </p:nvSpPr>
        <p:spPr/>
        <p:txBody>
          <a:bodyPr/>
          <a:lstStyle/>
          <a:p>
            <a:r>
              <a:rPr lang="en-US" dirty="0" smtClean="0"/>
              <a:t>Sample Confidentiality Policy</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13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289" y="2157492"/>
            <a:ext cx="7133117" cy="1325563"/>
          </a:xfrm>
        </p:spPr>
        <p:txBody>
          <a:bodyPr>
            <a:normAutofit fontScale="90000"/>
          </a:bodyPr>
          <a:lstStyle/>
          <a:p>
            <a:r>
              <a:rPr lang="en-US" sz="2400" dirty="0">
                <a:solidFill>
                  <a:schemeClr val="accent5">
                    <a:lumMod val="50000"/>
                  </a:schemeClr>
                </a:solidFill>
              </a:rPr>
              <a:t>“A tree is known by its fruit; a man by his deeds. A good deed is never lost; he who sows courtesy reaps friendship, and he who plants kindness gathers love.” </a:t>
            </a:r>
            <a:r>
              <a:rPr lang="en-US" sz="1050" dirty="0">
                <a:solidFill>
                  <a:schemeClr val="accent5">
                    <a:lumMod val="50000"/>
                  </a:schemeClr>
                </a:solidFill>
              </a:rPr>
              <a:t/>
            </a:r>
            <a:br>
              <a:rPr lang="en-US" sz="1050" dirty="0">
                <a:solidFill>
                  <a:schemeClr val="accent5">
                    <a:lumMod val="50000"/>
                  </a:schemeClr>
                </a:solidFill>
              </a:rPr>
            </a:br>
            <a:endParaRPr lang="en-US" sz="1050" dirty="0">
              <a:solidFill>
                <a:schemeClr val="accent5">
                  <a:lumMod val="50000"/>
                </a:schemeClr>
              </a:solidFill>
            </a:endParaRPr>
          </a:p>
        </p:txBody>
      </p:sp>
      <p:sp>
        <p:nvSpPr>
          <p:cNvPr id="4" name="Text Placeholder 3"/>
          <p:cNvSpPr>
            <a:spLocks noGrp="1"/>
          </p:cNvSpPr>
          <p:nvPr>
            <p:ph type="body" sz="half" idx="4294967295"/>
          </p:nvPr>
        </p:nvSpPr>
        <p:spPr>
          <a:xfrm>
            <a:off x="963747" y="3631525"/>
            <a:ext cx="6934200" cy="1214438"/>
          </a:xfrm>
        </p:spPr>
        <p:txBody>
          <a:bodyPr>
            <a:noAutofit/>
          </a:bodyPr>
          <a:lstStyle/>
          <a:p>
            <a:r>
              <a:rPr lang="en-US" sz="1400" dirty="0">
                <a:solidFill>
                  <a:schemeClr val="tx1"/>
                </a:solidFill>
              </a:rPr>
              <a:t>Confidentiality Resources: </a:t>
            </a:r>
          </a:p>
          <a:p>
            <a:r>
              <a:rPr lang="en-US" sz="1400" u="sng" dirty="0">
                <a:solidFill>
                  <a:schemeClr val="tx1"/>
                </a:solidFill>
                <a:hlinkClick r:id="rId3"/>
              </a:rPr>
              <a:t>National Network to End Domestic Violence Confidentiality Toolkit</a:t>
            </a:r>
            <a:endParaRPr lang="en-US" sz="1400" dirty="0">
              <a:solidFill>
                <a:schemeClr val="tx1"/>
              </a:solidFill>
            </a:endParaRPr>
          </a:p>
          <a:p>
            <a:r>
              <a:rPr lang="en-US" sz="1400" u="sng" dirty="0">
                <a:solidFill>
                  <a:schemeClr val="tx1"/>
                </a:solidFill>
                <a:hlinkClick r:id="rId4"/>
              </a:rPr>
              <a:t>OVC-TTAC Maintaining Confidentiality</a:t>
            </a:r>
            <a:endParaRPr lang="en-US" sz="1400" dirty="0">
              <a:solidFill>
                <a:schemeClr val="tx1"/>
              </a:solidFill>
            </a:endParaRPr>
          </a:p>
          <a:p>
            <a:r>
              <a:rPr lang="en-US" sz="1400" dirty="0">
                <a:solidFill>
                  <a:schemeClr val="tx1"/>
                </a:solidFill>
              </a:rPr>
              <a:t>National Organization for Victim Assistance- “Ethics and Confidentiality Training”- Clair Ponder </a:t>
            </a:r>
            <a:r>
              <a:rPr lang="en-US" sz="1400" dirty="0" err="1">
                <a:solidFill>
                  <a:schemeClr val="tx1"/>
                </a:solidFill>
              </a:rPr>
              <a:t>Selib</a:t>
            </a:r>
            <a:r>
              <a:rPr lang="en-US" sz="1400" dirty="0">
                <a:solidFill>
                  <a:schemeClr val="tx1"/>
                </a:solidFill>
              </a:rPr>
              <a:t>, MSW, CA</a:t>
            </a:r>
          </a:p>
          <a:p>
            <a:endParaRPr lang="en-US" sz="1400"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433536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14"/>
          <a:stretch/>
        </p:blipFill>
        <p:spPr>
          <a:xfrm>
            <a:off x="-3805" y="0"/>
            <a:ext cx="9147805" cy="6872748"/>
          </a:xfrm>
          <a:prstGeom prst="rect">
            <a:avLst/>
          </a:prstGeom>
        </p:spPr>
      </p:pic>
    </p:spTree>
    <p:extLst>
      <p:ext uri="{BB962C8B-B14F-4D97-AF65-F5344CB8AC3E}">
        <p14:creationId xmlns:p14="http://schemas.microsoft.com/office/powerpoint/2010/main" val="12016576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870" y="2710119"/>
            <a:ext cx="6106259" cy="2864771"/>
          </a:xfrm>
        </p:spPr>
        <p:txBody>
          <a:bodyPr>
            <a:normAutofit/>
          </a:bodyPr>
          <a:lstStyle/>
          <a:p>
            <a:pPr algn="ctr"/>
            <a:r>
              <a:rPr lang="en-US" dirty="0" smtClean="0"/>
              <a:t>Victims Services Grant Programs Allowable vs. Unallowable Costs and Program Activities </a:t>
            </a:r>
            <a:endParaRPr lang="en-US" sz="1900" dirty="0"/>
          </a:p>
        </p:txBody>
      </p:sp>
      <p:sp>
        <p:nvSpPr>
          <p:cNvPr id="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570199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Goal of this </a:t>
            </a:r>
            <a:r>
              <a:rPr lang="en-US" dirty="0" smtClean="0"/>
              <a:t>Workshop</a:t>
            </a:r>
            <a:endParaRPr lang="en-US" dirty="0"/>
          </a:p>
        </p:txBody>
      </p:sp>
      <p:grpSp>
        <p:nvGrpSpPr>
          <p:cNvPr id="3" name="Group 2"/>
          <p:cNvGrpSpPr/>
          <p:nvPr/>
        </p:nvGrpSpPr>
        <p:grpSpPr>
          <a:xfrm>
            <a:off x="4238115" y="2121216"/>
            <a:ext cx="4275924" cy="4052254"/>
            <a:chOff x="4238115" y="2121216"/>
            <a:chExt cx="4275924" cy="4052254"/>
          </a:xfrm>
        </p:grpSpPr>
        <p:sp>
          <p:nvSpPr>
            <p:cNvPr id="7" name="Freeform 6"/>
            <p:cNvSpPr/>
            <p:nvPr/>
          </p:nvSpPr>
          <p:spPr>
            <a:xfrm rot="18138131">
              <a:off x="3921390" y="3303968"/>
              <a:ext cx="1600063" cy="0"/>
            </a:xfrm>
            <a:custGeom>
              <a:avLst/>
              <a:gdLst/>
              <a:ahLst/>
              <a:cxnLst/>
              <a:rect l="0" t="0" r="0" b="0"/>
              <a:pathLst>
                <a:path>
                  <a:moveTo>
                    <a:pt x="0" y="0"/>
                  </a:moveTo>
                  <a:lnTo>
                    <a:pt x="1600063" y="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Straight Connector 7"/>
            <p:cNvSpPr/>
            <p:nvPr/>
          </p:nvSpPr>
          <p:spPr>
            <a:xfrm>
              <a:off x="5148946" y="2627748"/>
              <a:ext cx="415910"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9" name="Freeform 8"/>
            <p:cNvSpPr/>
            <p:nvPr/>
          </p:nvSpPr>
          <p:spPr>
            <a:xfrm>
              <a:off x="5564856" y="2121216"/>
              <a:ext cx="2949183" cy="1013063"/>
            </a:xfrm>
            <a:custGeom>
              <a:avLst/>
              <a:gdLst>
                <a:gd name="connsiteX0" fmla="*/ 0 w 2949183"/>
                <a:gd name="connsiteY0" fmla="*/ 0 h 1013063"/>
                <a:gd name="connsiteX1" fmla="*/ 2949183 w 2949183"/>
                <a:gd name="connsiteY1" fmla="*/ 0 h 1013063"/>
                <a:gd name="connsiteX2" fmla="*/ 2949183 w 2949183"/>
                <a:gd name="connsiteY2" fmla="*/ 1013063 h 1013063"/>
                <a:gd name="connsiteX3" fmla="*/ 0 w 2949183"/>
                <a:gd name="connsiteY3" fmla="*/ 1013063 h 1013063"/>
                <a:gd name="connsiteX4" fmla="*/ 0 w 2949183"/>
                <a:gd name="connsiteY4" fmla="*/ 0 h 101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183" h="1013063">
                  <a:moveTo>
                    <a:pt x="0" y="0"/>
                  </a:moveTo>
                  <a:lnTo>
                    <a:pt x="2949183" y="0"/>
                  </a:lnTo>
                  <a:lnTo>
                    <a:pt x="2949183" y="1013063"/>
                  </a:lnTo>
                  <a:lnTo>
                    <a:pt x="0" y="10130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Federal Victims of Crime Act (VOCA) Funds Victim Witness &amp; Victims Services Grant Programs</a:t>
              </a:r>
              <a:endParaRPr lang="en-US" sz="1400" kern="1200" dirty="0"/>
            </a:p>
          </p:txBody>
        </p:sp>
        <p:sp>
          <p:nvSpPr>
            <p:cNvPr id="10" name="Freeform 9"/>
            <p:cNvSpPr/>
            <p:nvPr/>
          </p:nvSpPr>
          <p:spPr>
            <a:xfrm rot="19932009">
              <a:off x="4238115" y="3866218"/>
              <a:ext cx="966613" cy="0"/>
            </a:xfrm>
            <a:custGeom>
              <a:avLst/>
              <a:gdLst/>
              <a:ahLst/>
              <a:cxnLst/>
              <a:rect l="0" t="0" r="0" b="0"/>
              <a:pathLst>
                <a:path>
                  <a:moveTo>
                    <a:pt x="0" y="0"/>
                  </a:moveTo>
                  <a:lnTo>
                    <a:pt x="966613" y="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1" name="Straight Connector 10"/>
            <p:cNvSpPr/>
            <p:nvPr/>
          </p:nvSpPr>
          <p:spPr>
            <a:xfrm>
              <a:off x="5148946" y="3640812"/>
              <a:ext cx="415910"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5564856" y="3134280"/>
              <a:ext cx="2949183" cy="1013063"/>
            </a:xfrm>
            <a:custGeom>
              <a:avLst/>
              <a:gdLst>
                <a:gd name="connsiteX0" fmla="*/ 0 w 2949183"/>
                <a:gd name="connsiteY0" fmla="*/ 0 h 1013063"/>
                <a:gd name="connsiteX1" fmla="*/ 2949183 w 2949183"/>
                <a:gd name="connsiteY1" fmla="*/ 0 h 1013063"/>
                <a:gd name="connsiteX2" fmla="*/ 2949183 w 2949183"/>
                <a:gd name="connsiteY2" fmla="*/ 1013063 h 1013063"/>
                <a:gd name="connsiteX3" fmla="*/ 0 w 2949183"/>
                <a:gd name="connsiteY3" fmla="*/ 1013063 h 1013063"/>
                <a:gd name="connsiteX4" fmla="*/ 0 w 2949183"/>
                <a:gd name="connsiteY4" fmla="*/ 0 h 101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183" h="1013063">
                  <a:moveTo>
                    <a:pt x="0" y="0"/>
                  </a:moveTo>
                  <a:lnTo>
                    <a:pt x="2949183" y="0"/>
                  </a:lnTo>
                  <a:lnTo>
                    <a:pt x="2949183" y="1013063"/>
                  </a:lnTo>
                  <a:lnTo>
                    <a:pt x="0" y="10130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Federal Violence Against Women Act (VAWA) Funds-VA Services, Training, Officers, Prosecution (VSTOP) Grant Programs</a:t>
              </a:r>
              <a:endParaRPr lang="en-US" sz="1400" kern="1200" dirty="0"/>
            </a:p>
          </p:txBody>
        </p:sp>
        <p:sp>
          <p:nvSpPr>
            <p:cNvPr id="13" name="Freeform 12"/>
            <p:cNvSpPr/>
            <p:nvPr/>
          </p:nvSpPr>
          <p:spPr>
            <a:xfrm rot="1667991">
              <a:off x="4238115" y="4428469"/>
              <a:ext cx="966613" cy="0"/>
            </a:xfrm>
            <a:custGeom>
              <a:avLst/>
              <a:gdLst/>
              <a:ahLst/>
              <a:cxnLst/>
              <a:rect l="0" t="0" r="0" b="0"/>
              <a:pathLst>
                <a:path>
                  <a:moveTo>
                    <a:pt x="0" y="0"/>
                  </a:moveTo>
                  <a:lnTo>
                    <a:pt x="966613" y="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a:off x="5148946" y="4653875"/>
              <a:ext cx="415910"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5564856" y="4147344"/>
              <a:ext cx="2949183" cy="1013063"/>
            </a:xfrm>
            <a:custGeom>
              <a:avLst/>
              <a:gdLst>
                <a:gd name="connsiteX0" fmla="*/ 0 w 2949183"/>
                <a:gd name="connsiteY0" fmla="*/ 0 h 1013063"/>
                <a:gd name="connsiteX1" fmla="*/ 2949183 w 2949183"/>
                <a:gd name="connsiteY1" fmla="*/ 0 h 1013063"/>
                <a:gd name="connsiteX2" fmla="*/ 2949183 w 2949183"/>
                <a:gd name="connsiteY2" fmla="*/ 1013063 h 1013063"/>
                <a:gd name="connsiteX3" fmla="*/ 0 w 2949183"/>
                <a:gd name="connsiteY3" fmla="*/ 1013063 h 1013063"/>
                <a:gd name="connsiteX4" fmla="*/ 0 w 2949183"/>
                <a:gd name="connsiteY4" fmla="*/ 0 h 101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183" h="1013063">
                  <a:moveTo>
                    <a:pt x="0" y="0"/>
                  </a:moveTo>
                  <a:lnTo>
                    <a:pt x="2949183" y="0"/>
                  </a:lnTo>
                  <a:lnTo>
                    <a:pt x="2949183" y="1013063"/>
                  </a:lnTo>
                  <a:lnTo>
                    <a:pt x="0" y="10130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Federal Violence Against Women Act (VAWA) Funds-Sexual Assault Services Program (SASP) Grant Programs</a:t>
              </a:r>
              <a:endParaRPr lang="en-US" sz="1400" kern="1200" dirty="0"/>
            </a:p>
          </p:txBody>
        </p:sp>
        <p:sp>
          <p:nvSpPr>
            <p:cNvPr id="16" name="Freeform 15"/>
            <p:cNvSpPr/>
            <p:nvPr/>
          </p:nvSpPr>
          <p:spPr>
            <a:xfrm rot="3461869">
              <a:off x="3921390" y="4990719"/>
              <a:ext cx="1600063" cy="0"/>
            </a:xfrm>
            <a:custGeom>
              <a:avLst/>
              <a:gdLst/>
              <a:ahLst/>
              <a:cxnLst/>
              <a:rect l="0" t="0" r="0" b="0"/>
              <a:pathLst>
                <a:path>
                  <a:moveTo>
                    <a:pt x="0" y="0"/>
                  </a:moveTo>
                  <a:lnTo>
                    <a:pt x="1600063" y="0"/>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a:off x="5148946" y="5666939"/>
              <a:ext cx="415910" cy="0"/>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5564856" y="5160407"/>
              <a:ext cx="2949183" cy="1013063"/>
            </a:xfrm>
            <a:custGeom>
              <a:avLst/>
              <a:gdLst>
                <a:gd name="connsiteX0" fmla="*/ 0 w 2949183"/>
                <a:gd name="connsiteY0" fmla="*/ 0 h 1013063"/>
                <a:gd name="connsiteX1" fmla="*/ 2949183 w 2949183"/>
                <a:gd name="connsiteY1" fmla="*/ 0 h 1013063"/>
                <a:gd name="connsiteX2" fmla="*/ 2949183 w 2949183"/>
                <a:gd name="connsiteY2" fmla="*/ 1013063 h 1013063"/>
                <a:gd name="connsiteX3" fmla="*/ 0 w 2949183"/>
                <a:gd name="connsiteY3" fmla="*/ 1013063 h 1013063"/>
                <a:gd name="connsiteX4" fmla="*/ 0 w 2949183"/>
                <a:gd name="connsiteY4" fmla="*/ 0 h 101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183" h="1013063">
                  <a:moveTo>
                    <a:pt x="0" y="0"/>
                  </a:moveTo>
                  <a:lnTo>
                    <a:pt x="2949183" y="0"/>
                  </a:lnTo>
                  <a:lnTo>
                    <a:pt x="2949183" y="1013063"/>
                  </a:lnTo>
                  <a:lnTo>
                    <a:pt x="0" y="101306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Virginia Sexual Domestic Violence Victim Fund (VSDVVF)-State General Funds</a:t>
              </a:r>
              <a:endParaRPr lang="en-US" sz="1400" kern="1200" dirty="0"/>
            </a:p>
          </p:txBody>
        </p:sp>
      </p:grpSp>
      <p:pic>
        <p:nvPicPr>
          <p:cNvPr id="5" name="Picture 4"/>
          <p:cNvPicPr/>
          <p:nvPr/>
        </p:nvPicPr>
        <p:blipFill rotWithShape="1">
          <a:blip r:embed="rId3"/>
          <a:srcRect l="48878" t="35218" r="34455" b="36183"/>
          <a:stretch/>
        </p:blipFill>
        <p:spPr bwMode="auto">
          <a:xfrm>
            <a:off x="186687" y="2259962"/>
            <a:ext cx="4026152" cy="3886200"/>
          </a:xfrm>
          <a:prstGeom prst="rect">
            <a:avLst/>
          </a:prstGeom>
          <a:ln>
            <a:noFill/>
          </a:ln>
          <a:extLst>
            <a:ext uri="{53640926-AAD7-44D8-BBD7-CCE9431645EC}">
              <a14:shadowObscured xmlns:a14="http://schemas.microsoft.com/office/drawing/2010/main"/>
            </a:ext>
          </a:extLst>
        </p:spPr>
      </p:pic>
      <p:sp>
        <p:nvSpPr>
          <p:cNvPr id="19" name="TextBox 18"/>
          <p:cNvSpPr txBox="1"/>
          <p:nvPr/>
        </p:nvSpPr>
        <p:spPr>
          <a:xfrm>
            <a:off x="873566" y="3177847"/>
            <a:ext cx="2698954" cy="1938992"/>
          </a:xfrm>
          <a:prstGeom prst="rect">
            <a:avLst/>
          </a:prstGeom>
          <a:noFill/>
        </p:spPr>
        <p:txBody>
          <a:bodyPr wrap="square" rtlCol="0">
            <a:spAutoFit/>
          </a:bodyPr>
          <a:lstStyle/>
          <a:p>
            <a:pPr algn="ctr"/>
            <a:r>
              <a:rPr lang="en-US" sz="2400" dirty="0"/>
              <a:t>Identify allowable and unallowable costs and activities for Victims Services Program Grants </a:t>
            </a:r>
          </a:p>
        </p:txBody>
      </p:sp>
      <p:sp>
        <p:nvSpPr>
          <p:cNvPr id="20"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1975878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Victims Services Grant Programs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06069525"/>
              </p:ext>
            </p:extLst>
          </p:nvPr>
        </p:nvGraphicFramePr>
        <p:xfrm>
          <a:off x="628650" y="2117725"/>
          <a:ext cx="7886700" cy="4059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21345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Victims of Crime Act (VOCA)</a:t>
            </a:r>
            <a:endParaRPr lang="en-US" dirty="0"/>
          </a:p>
        </p:txBody>
      </p:sp>
      <p:sp>
        <p:nvSpPr>
          <p:cNvPr id="3" name="Content Placeholder 2"/>
          <p:cNvSpPr>
            <a:spLocks noGrp="1"/>
          </p:cNvSpPr>
          <p:nvPr>
            <p:ph idx="1"/>
          </p:nvPr>
        </p:nvSpPr>
        <p:spPr/>
        <p:txBody>
          <a:bodyPr>
            <a:normAutofit/>
          </a:bodyPr>
          <a:lstStyle/>
          <a:p>
            <a:r>
              <a:rPr lang="en-US" dirty="0" smtClean="0"/>
              <a:t>The purpose of VOCA funding is to expand and/or enhance direct services for victims of crime.</a:t>
            </a:r>
          </a:p>
          <a:p>
            <a:r>
              <a:rPr lang="en-US" i="1" dirty="0"/>
              <a:t>Crime victim </a:t>
            </a:r>
            <a:r>
              <a:rPr lang="en-US" dirty="0"/>
              <a:t>or </a:t>
            </a:r>
            <a:r>
              <a:rPr lang="en-US" i="1" dirty="0"/>
              <a:t>victim of crime </a:t>
            </a:r>
            <a:r>
              <a:rPr lang="en-US" dirty="0"/>
              <a:t>means a person who has suffered physical, sexual, financial, or emotional harm as a result of the commission of a crime.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6906601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 Areas</a:t>
            </a:r>
            <a:endParaRPr lang="en-US" dirty="0"/>
          </a:p>
        </p:txBody>
      </p:sp>
      <p:sp>
        <p:nvSpPr>
          <p:cNvPr id="3" name="Content Placeholder 2"/>
          <p:cNvSpPr>
            <a:spLocks noGrp="1"/>
          </p:cNvSpPr>
          <p:nvPr>
            <p:ph idx="1"/>
          </p:nvPr>
        </p:nvSpPr>
        <p:spPr/>
        <p:txBody>
          <a:bodyPr>
            <a:normAutofit/>
          </a:bodyPr>
          <a:lstStyle/>
          <a:p>
            <a:r>
              <a:rPr lang="en-US" dirty="0" smtClean="0"/>
              <a:t>There are three priority categories of crime victims that state administering agencies must allocate a minimum of 10% of each year’s VOCA grant to underserved victims of crime:</a:t>
            </a:r>
          </a:p>
          <a:p>
            <a:pPr lvl="1"/>
            <a:r>
              <a:rPr lang="en-US" sz="1900" dirty="0" smtClean="0">
                <a:latin typeface="Arial" panose="020B0604020202020204" pitchFamily="34" charset="0"/>
                <a:cs typeface="Arial" panose="020B0604020202020204" pitchFamily="34" charset="0"/>
              </a:rPr>
              <a:t>Sexual Assault</a:t>
            </a:r>
          </a:p>
          <a:p>
            <a:pPr lvl="1"/>
            <a:r>
              <a:rPr lang="en-US" sz="1900" dirty="0" smtClean="0">
                <a:latin typeface="Arial" panose="020B0604020202020204" pitchFamily="34" charset="0"/>
                <a:cs typeface="Arial" panose="020B0604020202020204" pitchFamily="34" charset="0"/>
              </a:rPr>
              <a:t>Domestic Violence</a:t>
            </a:r>
          </a:p>
          <a:p>
            <a:pPr lvl="1"/>
            <a:r>
              <a:rPr lang="en-US" sz="1900" dirty="0" smtClean="0">
                <a:latin typeface="Arial" panose="020B0604020202020204" pitchFamily="34" charset="0"/>
                <a:cs typeface="Arial" panose="020B0604020202020204" pitchFamily="34" charset="0"/>
              </a:rPr>
              <a:t>Child Abuse</a:t>
            </a:r>
            <a:endParaRPr lang="en-US" sz="1900" dirty="0">
              <a:latin typeface="Arial" panose="020B0604020202020204" pitchFamily="34" charset="0"/>
              <a:cs typeface="Arial" panose="020B0604020202020204" pitchFamily="34" charset="0"/>
            </a:endParaRPr>
          </a:p>
          <a:p>
            <a:pPr lvl="1"/>
            <a:r>
              <a:rPr lang="en-US" sz="1900" dirty="0" smtClean="0">
                <a:latin typeface="Arial" panose="020B0604020202020204" pitchFamily="34" charset="0"/>
                <a:cs typeface="Arial" panose="020B0604020202020204" pitchFamily="34" charset="0"/>
              </a:rPr>
              <a:t>Previously underserved</a:t>
            </a:r>
          </a:p>
          <a:p>
            <a:pPr marL="342900" lvl="1" indent="0">
              <a:buNone/>
            </a:pPr>
            <a:endParaRPr lang="en-US" dirty="0" smtClean="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3244664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Victims of Crime Act (VOCA)</a:t>
            </a:r>
            <a:endParaRPr lang="en-US" dirty="0"/>
          </a:p>
        </p:txBody>
      </p:sp>
      <p:sp>
        <p:nvSpPr>
          <p:cNvPr id="3" name="Content Placeholder 2"/>
          <p:cNvSpPr>
            <a:spLocks noGrp="1"/>
          </p:cNvSpPr>
          <p:nvPr>
            <p:ph idx="1"/>
          </p:nvPr>
        </p:nvSpPr>
        <p:spPr/>
        <p:txBody>
          <a:bodyPr/>
          <a:lstStyle/>
          <a:p>
            <a:r>
              <a:rPr lang="en-US" i="1" dirty="0" smtClean="0"/>
              <a:t>Direct </a:t>
            </a:r>
            <a:r>
              <a:rPr lang="en-US" i="1" dirty="0"/>
              <a:t>services </a:t>
            </a:r>
            <a:r>
              <a:rPr lang="en-US" dirty="0"/>
              <a:t>or </a:t>
            </a:r>
            <a:r>
              <a:rPr lang="en-US" i="1" dirty="0"/>
              <a:t>services to victims of crime </a:t>
            </a:r>
            <a:r>
              <a:rPr lang="en-US" dirty="0"/>
              <a:t>means those services </a:t>
            </a:r>
            <a:r>
              <a:rPr lang="en-US" dirty="0" smtClean="0"/>
              <a:t>that: </a:t>
            </a:r>
            <a:endParaRPr lang="en-US" dirty="0"/>
          </a:p>
          <a:p>
            <a:pPr lvl="1"/>
            <a:r>
              <a:rPr lang="en-US" sz="1900" dirty="0">
                <a:latin typeface="Arial" panose="020B0604020202020204" pitchFamily="34" charset="0"/>
                <a:cs typeface="Arial" panose="020B0604020202020204" pitchFamily="34" charset="0"/>
              </a:rPr>
              <a:t>Respond to the emotional, psychological, or physical needs of crime victims; </a:t>
            </a:r>
          </a:p>
          <a:p>
            <a:pPr lvl="1"/>
            <a:r>
              <a:rPr lang="en-US" sz="1900" dirty="0">
                <a:latin typeface="Arial" panose="020B0604020202020204" pitchFamily="34" charset="0"/>
                <a:cs typeface="Arial" panose="020B0604020202020204" pitchFamily="34" charset="0"/>
              </a:rPr>
              <a:t>Assist victims to stabilize their lives after victimization; </a:t>
            </a:r>
          </a:p>
          <a:p>
            <a:pPr lvl="1"/>
            <a:r>
              <a:rPr lang="en-US" sz="1900" dirty="0">
                <a:latin typeface="Arial" panose="020B0604020202020204" pitchFamily="34" charset="0"/>
                <a:cs typeface="Arial" panose="020B0604020202020204" pitchFamily="34" charset="0"/>
              </a:rPr>
              <a:t>Assist victims to understand and participate in the criminal justice system; or </a:t>
            </a:r>
          </a:p>
          <a:p>
            <a:pPr lvl="1"/>
            <a:r>
              <a:rPr lang="en-US" sz="1900" dirty="0">
                <a:latin typeface="Arial" panose="020B0604020202020204" pitchFamily="34" charset="0"/>
                <a:cs typeface="Arial" panose="020B0604020202020204" pitchFamily="34" charset="0"/>
              </a:rPr>
              <a:t>Restore a measure of security and safety for the victim.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058462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Victim/Witness Grant </a:t>
            </a:r>
            <a:r>
              <a:rPr lang="en-US" dirty="0" smtClean="0"/>
              <a:t>Program (VWGP)</a:t>
            </a:r>
            <a:endParaRPr lang="en-US" dirty="0"/>
          </a:p>
        </p:txBody>
      </p:sp>
      <p:sp>
        <p:nvSpPr>
          <p:cNvPr id="3" name="Content Placeholder 2"/>
          <p:cNvSpPr>
            <a:spLocks noGrp="1"/>
          </p:cNvSpPr>
          <p:nvPr>
            <p:ph idx="1"/>
          </p:nvPr>
        </p:nvSpPr>
        <p:spPr/>
        <p:txBody>
          <a:bodyPr>
            <a:normAutofit/>
          </a:bodyPr>
          <a:lstStyle/>
          <a:p>
            <a:r>
              <a:rPr lang="en-US" sz="1900" dirty="0"/>
              <a:t>VWGP operates on a state fiscal year cycle (July – June), and requires quarterly progress reports in GMIS on/by the 15</a:t>
            </a:r>
            <a:r>
              <a:rPr lang="en-US" sz="1900" baseline="30000" dirty="0"/>
              <a:t>th</a:t>
            </a:r>
            <a:r>
              <a:rPr lang="en-US" sz="1900" dirty="0"/>
              <a:t> </a:t>
            </a:r>
            <a:r>
              <a:rPr lang="en-US" sz="1900" dirty="0" smtClean="0"/>
              <a:t>of the month following </a:t>
            </a:r>
            <a:r>
              <a:rPr lang="en-US" sz="1900" dirty="0"/>
              <a:t>the end of the quarter. </a:t>
            </a:r>
            <a:endParaRPr lang="en-US" sz="1900" dirty="0" smtClean="0"/>
          </a:p>
          <a:p>
            <a:r>
              <a:rPr lang="en-US" sz="1900" dirty="0" smtClean="0"/>
              <a:t> </a:t>
            </a:r>
            <a:r>
              <a:rPr lang="en-US" sz="1900" dirty="0"/>
              <a:t>VWGP programs use the Client Information Management System (CIMS) to generate quarterly program performance reports.  </a:t>
            </a:r>
            <a:endParaRPr lang="en-US" sz="1900" dirty="0" smtClean="0"/>
          </a:p>
          <a:p>
            <a:r>
              <a:rPr lang="en-US" sz="1900" dirty="0" smtClean="0"/>
              <a:t>For </a:t>
            </a:r>
            <a:r>
              <a:rPr lang="en-US" sz="1900" dirty="0"/>
              <a:t>more information on this grant program, please contact the VWGP Coordinator, Patricia Foster, patricia.foster@dcjs.virginia.gov.</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130559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Direct Services</a:t>
            </a:r>
            <a:endParaRPr lang="en-US" dirty="0"/>
          </a:p>
        </p:txBody>
      </p:sp>
      <p:sp>
        <p:nvSpPr>
          <p:cNvPr id="3" name="Content Placeholder 2"/>
          <p:cNvSpPr>
            <a:spLocks noGrp="1"/>
          </p:cNvSpPr>
          <p:nvPr>
            <p:ph idx="1"/>
          </p:nvPr>
        </p:nvSpPr>
        <p:spPr/>
        <p:txBody>
          <a:bodyPr>
            <a:noAutofit/>
          </a:bodyPr>
          <a:lstStyle/>
          <a:p>
            <a:r>
              <a:rPr lang="en-US" dirty="0"/>
              <a:t>Direct services for which VOCA funds may be used include, but are not limited to, the following:  Immediate emotional, psychological, and physical health and safety. Services that respond to immediate needs (other than medical care, except as allowed under paragraph (a)(9) of this section) of crime victims, including, but not limited to:</a:t>
            </a:r>
          </a:p>
          <a:p>
            <a:pPr lvl="1">
              <a:lnSpc>
                <a:spcPct val="100000"/>
              </a:lnSpc>
              <a:spcBef>
                <a:spcPts val="0"/>
              </a:spcBef>
            </a:pPr>
            <a:r>
              <a:rPr lang="en-US" sz="1900" dirty="0">
                <a:latin typeface="Arial" panose="020B0604020202020204" pitchFamily="34" charset="0"/>
                <a:cs typeface="Arial" panose="020B0604020202020204" pitchFamily="34" charset="0"/>
              </a:rPr>
              <a:t>Crisis intervention services; </a:t>
            </a:r>
          </a:p>
          <a:p>
            <a:pPr lvl="1">
              <a:lnSpc>
                <a:spcPct val="100000"/>
              </a:lnSpc>
              <a:spcBef>
                <a:spcPts val="0"/>
              </a:spcBef>
            </a:pPr>
            <a:r>
              <a:rPr lang="en-US" sz="1900" dirty="0">
                <a:latin typeface="Arial" panose="020B0604020202020204" pitchFamily="34" charset="0"/>
                <a:cs typeface="Arial" panose="020B0604020202020204" pitchFamily="34" charset="0"/>
              </a:rPr>
              <a:t>Accompanying victims to hospitals for medical examinations; </a:t>
            </a:r>
          </a:p>
          <a:p>
            <a:pPr lvl="1">
              <a:lnSpc>
                <a:spcPct val="100000"/>
              </a:lnSpc>
              <a:spcBef>
                <a:spcPts val="0"/>
              </a:spcBef>
            </a:pPr>
            <a:r>
              <a:rPr lang="en-US" sz="1900" dirty="0">
                <a:latin typeface="Arial" panose="020B0604020202020204" pitchFamily="34" charset="0"/>
                <a:cs typeface="Arial" panose="020B0604020202020204" pitchFamily="34" charset="0"/>
              </a:rPr>
              <a:t>Hotline counseling;</a:t>
            </a:r>
          </a:p>
          <a:p>
            <a:pPr lvl="1">
              <a:lnSpc>
                <a:spcPct val="100000"/>
              </a:lnSpc>
              <a:spcBef>
                <a:spcPts val="0"/>
              </a:spcBef>
            </a:pPr>
            <a:r>
              <a:rPr lang="en-US" sz="1900" dirty="0">
                <a:latin typeface="Arial" panose="020B0604020202020204" pitchFamily="34" charset="0"/>
                <a:cs typeface="Arial" panose="020B0604020202020204" pitchFamily="34" charset="0"/>
              </a:rPr>
              <a:t>Safety planning; </a:t>
            </a:r>
          </a:p>
          <a:p>
            <a:pPr lvl="1">
              <a:lnSpc>
                <a:spcPct val="100000"/>
              </a:lnSpc>
              <a:spcBef>
                <a:spcPts val="0"/>
              </a:spcBef>
            </a:pPr>
            <a:r>
              <a:rPr lang="en-US" sz="1900" dirty="0">
                <a:latin typeface="Arial" panose="020B0604020202020204" pitchFamily="34" charset="0"/>
                <a:cs typeface="Arial" panose="020B0604020202020204" pitchFamily="34" charset="0"/>
              </a:rPr>
              <a:t>Emergency food, shelter, clothing, and transportation; </a:t>
            </a:r>
          </a:p>
          <a:p>
            <a:pPr lvl="1">
              <a:lnSpc>
                <a:spcPct val="100000"/>
              </a:lnSpc>
              <a:spcBef>
                <a:spcPts val="0"/>
              </a:spcBef>
            </a:pPr>
            <a:r>
              <a:rPr lang="en-US" sz="1900" dirty="0">
                <a:latin typeface="Arial" panose="020B0604020202020204" pitchFamily="34" charset="0"/>
                <a:cs typeface="Arial" panose="020B0604020202020204" pitchFamily="34" charset="0"/>
              </a:rPr>
              <a:t>Short-term (up to 45 days) in-home care and supervision services for children and adults who remain in their own homes when the offender/caregiver is removed;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76840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Direct Services</a:t>
            </a:r>
            <a:endParaRPr lang="en-US" dirty="0"/>
          </a:p>
        </p:txBody>
      </p:sp>
      <p:sp>
        <p:nvSpPr>
          <p:cNvPr id="3" name="Content Placeholder 2"/>
          <p:cNvSpPr>
            <a:spLocks noGrp="1"/>
          </p:cNvSpPr>
          <p:nvPr>
            <p:ph idx="1"/>
          </p:nvPr>
        </p:nvSpPr>
        <p:spPr/>
        <p:txBody>
          <a:bodyPr>
            <a:noAutofit/>
          </a:bodyPr>
          <a:lstStyle/>
          <a:p>
            <a:pPr lvl="1">
              <a:lnSpc>
                <a:spcPct val="100000"/>
              </a:lnSpc>
              <a:spcBef>
                <a:spcPts val="0"/>
              </a:spcBef>
            </a:pPr>
            <a:r>
              <a:rPr lang="en-US" sz="1900" dirty="0" smtClean="0">
                <a:latin typeface="Arial" panose="020B0604020202020204" pitchFamily="34" charset="0"/>
                <a:cs typeface="Arial" panose="020B0604020202020204" pitchFamily="34" charset="0"/>
              </a:rPr>
              <a:t>Short-term </a:t>
            </a:r>
            <a:r>
              <a:rPr lang="en-US" sz="1900" dirty="0">
                <a:latin typeface="Arial" panose="020B0604020202020204" pitchFamily="34" charset="0"/>
                <a:cs typeface="Arial" panose="020B0604020202020204" pitchFamily="34" charset="0"/>
              </a:rPr>
              <a:t>(up to 45 days) nursing-home, adult foster care, or group-home placement for adults for whom no other safe, short-term residence is available; </a:t>
            </a:r>
          </a:p>
          <a:p>
            <a:pPr lvl="1"/>
            <a:r>
              <a:rPr lang="en-US" sz="1900" dirty="0">
                <a:latin typeface="Arial" panose="020B0604020202020204" pitchFamily="34" charset="0"/>
                <a:cs typeface="Arial" panose="020B0604020202020204" pitchFamily="34" charset="0"/>
              </a:rPr>
              <a:t>Window, door, or lock replacement or repair, and other repairs necessary to ensure a victim's safety;</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132668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Admin Costs </a:t>
            </a:r>
            <a:endParaRPr lang="en-US" dirty="0"/>
          </a:p>
        </p:txBody>
      </p:sp>
      <p:sp>
        <p:nvSpPr>
          <p:cNvPr id="3" name="Content Placeholder 2"/>
          <p:cNvSpPr>
            <a:spLocks noGrp="1"/>
          </p:cNvSpPr>
          <p:nvPr>
            <p:ph idx="1"/>
          </p:nvPr>
        </p:nvSpPr>
        <p:spPr>
          <a:xfrm>
            <a:off x="628650" y="2117123"/>
            <a:ext cx="7689440" cy="4059839"/>
          </a:xfrm>
        </p:spPr>
        <p:txBody>
          <a:bodyPr>
            <a:normAutofit lnSpcReduction="10000"/>
          </a:bodyPr>
          <a:lstStyle/>
          <a:p>
            <a:r>
              <a:rPr lang="en-US" b="1" dirty="0"/>
              <a:t>Administrative costs for which VOCA funds may be used by sub-recipients include, but are not limited to, the following:</a:t>
            </a:r>
          </a:p>
          <a:p>
            <a:pPr lvl="1"/>
            <a:r>
              <a:rPr lang="en-US" sz="1900" dirty="0">
                <a:latin typeface="Arial" panose="020B0604020202020204" pitchFamily="34" charset="0"/>
                <a:cs typeface="Arial" panose="020B0604020202020204" pitchFamily="34" charset="0"/>
              </a:rPr>
              <a:t>Personnel costs</a:t>
            </a:r>
          </a:p>
          <a:p>
            <a:pPr lvl="1"/>
            <a:r>
              <a:rPr lang="en-US" sz="1900" dirty="0">
                <a:latin typeface="Arial" panose="020B0604020202020204" pitchFamily="34" charset="0"/>
                <a:cs typeface="Arial" panose="020B0604020202020204" pitchFamily="34" charset="0"/>
              </a:rPr>
              <a:t>Skills training for staff</a:t>
            </a:r>
          </a:p>
          <a:p>
            <a:pPr lvl="1"/>
            <a:r>
              <a:rPr lang="en-US" sz="1900" dirty="0">
                <a:latin typeface="Arial" panose="020B0604020202020204" pitchFamily="34" charset="0"/>
                <a:cs typeface="Arial" panose="020B0604020202020204" pitchFamily="34" charset="0"/>
              </a:rPr>
              <a:t>Training-related travel</a:t>
            </a:r>
          </a:p>
          <a:p>
            <a:pPr lvl="1"/>
            <a:r>
              <a:rPr lang="en-US" sz="1900" dirty="0">
                <a:latin typeface="Arial" panose="020B0604020202020204" pitchFamily="34" charset="0"/>
                <a:cs typeface="Arial" panose="020B0604020202020204" pitchFamily="34" charset="0"/>
              </a:rPr>
              <a:t>Organizational expenses </a:t>
            </a:r>
          </a:p>
          <a:p>
            <a:pPr lvl="1"/>
            <a:r>
              <a:rPr lang="en-US" sz="1900" dirty="0">
                <a:latin typeface="Arial" panose="020B0604020202020204" pitchFamily="34" charset="0"/>
                <a:cs typeface="Arial" panose="020B0604020202020204" pitchFamily="34" charset="0"/>
              </a:rPr>
              <a:t>Equipment and furniture</a:t>
            </a:r>
          </a:p>
          <a:p>
            <a:pPr lvl="1"/>
            <a:r>
              <a:rPr lang="en-US" sz="1900" dirty="0">
                <a:latin typeface="Arial" panose="020B0604020202020204" pitchFamily="34" charset="0"/>
                <a:cs typeface="Arial" panose="020B0604020202020204" pitchFamily="34" charset="0"/>
              </a:rPr>
              <a:t>Operating costs</a:t>
            </a:r>
          </a:p>
          <a:p>
            <a:pPr lvl="1"/>
            <a:r>
              <a:rPr lang="en-US" sz="1900" dirty="0">
                <a:latin typeface="Arial" panose="020B0604020202020204" pitchFamily="34" charset="0"/>
                <a:cs typeface="Arial" panose="020B0604020202020204" pitchFamily="34" charset="0"/>
              </a:rPr>
              <a:t>VOCA administrative time</a:t>
            </a:r>
          </a:p>
          <a:p>
            <a:pPr lvl="1"/>
            <a:r>
              <a:rPr lang="en-US" sz="1900" dirty="0">
                <a:latin typeface="Arial" panose="020B0604020202020204" pitchFamily="34" charset="0"/>
                <a:cs typeface="Arial" panose="020B0604020202020204" pitchFamily="34" charset="0"/>
              </a:rPr>
              <a:t>Purchase or leave of vehicles (upon approval from the State Administering Agency)</a:t>
            </a:r>
          </a:p>
          <a:p>
            <a:pPr lvl="1"/>
            <a:r>
              <a:rPr lang="en-US" sz="1900" dirty="0">
                <a:latin typeface="Arial" panose="020B0604020202020204" pitchFamily="34" charset="0"/>
                <a:cs typeface="Arial" panose="020B0604020202020204" pitchFamily="34" charset="0"/>
              </a:rPr>
              <a:t>Maintenance, repair, or replacement of essential items</a:t>
            </a:r>
          </a:p>
          <a:p>
            <a:pPr lvl="1"/>
            <a:r>
              <a:rPr lang="en-US" sz="1900" dirty="0">
                <a:latin typeface="Arial" panose="020B0604020202020204" pitchFamily="34" charset="0"/>
                <a:cs typeface="Arial" panose="020B0604020202020204" pitchFamily="34" charset="0"/>
              </a:rPr>
              <a:t>Project evaluation</a:t>
            </a:r>
          </a:p>
          <a:p>
            <a:pPr lvl="1"/>
            <a:endParaRPr lang="en-US" sz="105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863968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Costs</a:t>
            </a:r>
            <a:endParaRPr lang="en-US" dirty="0"/>
          </a:p>
        </p:txBody>
      </p:sp>
      <p:sp>
        <p:nvSpPr>
          <p:cNvPr id="3" name="Content Placeholder 2"/>
          <p:cNvSpPr>
            <a:spLocks noGrp="1"/>
          </p:cNvSpPr>
          <p:nvPr>
            <p:ph idx="1"/>
          </p:nvPr>
        </p:nvSpPr>
        <p:spPr/>
        <p:txBody>
          <a:bodyPr>
            <a:normAutofit/>
          </a:bodyPr>
          <a:lstStyle/>
          <a:p>
            <a:r>
              <a:rPr lang="en-US" dirty="0" smtClean="0"/>
              <a:t>Focused on direct services for victims of crime</a:t>
            </a:r>
          </a:p>
          <a:p>
            <a:pPr>
              <a:spcAft>
                <a:spcPts val="600"/>
              </a:spcAft>
            </a:pPr>
            <a:r>
              <a:rPr lang="en-US" dirty="0" smtClean="0"/>
              <a:t>Costs must be:</a:t>
            </a:r>
          </a:p>
          <a:p>
            <a:pPr lvl="1"/>
            <a:r>
              <a:rPr lang="en-US" sz="1900" dirty="0" smtClean="0">
                <a:latin typeface="Arial" panose="020B0604020202020204" pitchFamily="34" charset="0"/>
                <a:cs typeface="Arial" panose="020B0604020202020204" pitchFamily="34" charset="0"/>
              </a:rPr>
              <a:t>Allowable</a:t>
            </a:r>
          </a:p>
          <a:p>
            <a:pPr lvl="1"/>
            <a:r>
              <a:rPr lang="en-US" sz="1900" dirty="0" smtClean="0">
                <a:latin typeface="Arial" panose="020B0604020202020204" pitchFamily="34" charset="0"/>
                <a:cs typeface="Arial" panose="020B0604020202020204" pitchFamily="34" charset="0"/>
              </a:rPr>
              <a:t>Reasonable </a:t>
            </a:r>
          </a:p>
          <a:p>
            <a:pPr lvl="1"/>
            <a:r>
              <a:rPr lang="en-US" sz="1900" dirty="0" smtClean="0">
                <a:latin typeface="Arial" panose="020B0604020202020204" pitchFamily="34" charset="0"/>
                <a:cs typeface="Arial" panose="020B0604020202020204" pitchFamily="34" charset="0"/>
              </a:rPr>
              <a:t>Necessary </a:t>
            </a:r>
            <a:endParaRPr lang="en-US" sz="1900" dirty="0">
              <a:latin typeface="Arial" panose="020B0604020202020204" pitchFamily="34" charset="0"/>
              <a:cs typeface="Arial" panose="020B0604020202020204" pitchFamily="34" charset="0"/>
            </a:endParaRPr>
          </a:p>
          <a:p>
            <a:pPr lvl="1"/>
            <a:r>
              <a:rPr lang="en-US" sz="1900" dirty="0" smtClean="0">
                <a:latin typeface="Arial" panose="020B0604020202020204" pitchFamily="34" charset="0"/>
                <a:cs typeface="Arial" panose="020B0604020202020204" pitchFamily="34" charset="0"/>
              </a:rPr>
              <a:t>Allocable</a:t>
            </a:r>
          </a:p>
          <a:p>
            <a:pPr marL="342900" lvl="1" indent="0">
              <a:buNone/>
            </a:pPr>
            <a:endParaRPr lang="en-US" sz="1900" dirty="0" smtClean="0">
              <a:latin typeface="Arial" panose="020B0604020202020204" pitchFamily="34" charset="0"/>
              <a:cs typeface="Arial" panose="020B0604020202020204" pitchFamily="34" charset="0"/>
            </a:endParaRPr>
          </a:p>
          <a:p>
            <a:pPr marL="342900" lvl="1" indent="0">
              <a:buNone/>
            </a:pPr>
            <a:r>
              <a:rPr lang="en-US" sz="1900" dirty="0">
                <a:latin typeface="Arial" panose="020B0604020202020204" pitchFamily="34" charset="0"/>
                <a:cs typeface="Arial" panose="020B0604020202020204" pitchFamily="34" charset="0"/>
              </a:rPr>
              <a:t>VOCA Rule: https://www.govinfo.gov/content/pkg/FR-2016-07-08/pdf/2016-16085.pdf</a:t>
            </a:r>
            <a:endParaRPr lang="en-US" sz="1900" dirty="0" smtClean="0">
              <a:latin typeface="Arial" panose="020B0604020202020204" pitchFamily="34" charset="0"/>
              <a:cs typeface="Arial" panose="020B0604020202020204" pitchFamily="34" charset="0"/>
            </a:endParaRP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148033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Allowability</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250" dirty="0"/>
              <a:t>Allowable costs are </a:t>
            </a:r>
            <a:r>
              <a:rPr lang="en-US" sz="2250" b="1" dirty="0"/>
              <a:t>approved </a:t>
            </a:r>
            <a:r>
              <a:rPr lang="en-US" sz="2250" dirty="0"/>
              <a:t>under Federal, state, and local regulations, </a:t>
            </a:r>
            <a:r>
              <a:rPr lang="en-US" sz="2250" b="1" dirty="0"/>
              <a:t>necessary</a:t>
            </a:r>
            <a:r>
              <a:rPr lang="en-US" sz="2250" dirty="0"/>
              <a:t> and </a:t>
            </a:r>
            <a:r>
              <a:rPr lang="en-US" sz="2250" b="1" dirty="0"/>
              <a:t>reasonable</a:t>
            </a:r>
            <a:r>
              <a:rPr lang="en-US" sz="2250" dirty="0"/>
              <a:t> for the operation and performance of the award and </a:t>
            </a:r>
            <a:r>
              <a:rPr lang="en-US" sz="2250" b="1" dirty="0"/>
              <a:t>allocable</a:t>
            </a:r>
            <a:r>
              <a:rPr lang="en-US" sz="2250" dirty="0"/>
              <a:t> or assignable to the awarded project</a:t>
            </a:r>
          </a:p>
          <a:p>
            <a:r>
              <a:rPr lang="en-US" sz="2250" dirty="0"/>
              <a:t>Costs deemed excessive or unreasonable are when its nature and amounts exceeds that which would be incurred by a prudent person</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373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t>Lobbying</a:t>
            </a:r>
          </a:p>
          <a:p>
            <a:r>
              <a:rPr lang="en-US" dirty="0"/>
              <a:t>Research and Studies</a:t>
            </a:r>
          </a:p>
          <a:p>
            <a:r>
              <a:rPr lang="en-US" dirty="0"/>
              <a:t>Active Investigation and the Prosecution of Criminal Activities</a:t>
            </a:r>
          </a:p>
          <a:p>
            <a:r>
              <a:rPr lang="en-US" dirty="0"/>
              <a:t>Fundraising</a:t>
            </a:r>
          </a:p>
          <a:p>
            <a:r>
              <a:rPr lang="en-US" dirty="0"/>
              <a:t>Capital Expenses (including construction) </a:t>
            </a:r>
          </a:p>
          <a:p>
            <a:r>
              <a:rPr lang="en-US" dirty="0"/>
              <a:t>Compensation for Victims of Crime </a:t>
            </a:r>
          </a:p>
          <a:p>
            <a:r>
              <a:rPr lang="en-US" dirty="0"/>
              <a:t>Medical Care </a:t>
            </a:r>
          </a:p>
          <a:p>
            <a:r>
              <a:rPr lang="en-US" dirty="0"/>
              <a:t>Salaries and Expenses of Management</a:t>
            </a:r>
          </a:p>
        </p:txBody>
      </p:sp>
      <p:sp>
        <p:nvSpPr>
          <p:cNvPr id="2" name="Title 1"/>
          <p:cNvSpPr>
            <a:spLocks noGrp="1"/>
          </p:cNvSpPr>
          <p:nvPr>
            <p:ph type="title"/>
          </p:nvPr>
        </p:nvSpPr>
        <p:spPr/>
        <p:txBody>
          <a:bodyPr/>
          <a:lstStyle/>
          <a:p>
            <a:r>
              <a:rPr lang="en-US" dirty="0" smtClean="0"/>
              <a:t>VOCA </a:t>
            </a:r>
            <a:r>
              <a:rPr lang="en-US" dirty="0" err="1" smtClean="0"/>
              <a:t>Unallowables</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0848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VOCA Allowable Costs Examples (non-exhaustive)</a:t>
            </a:r>
            <a:endParaRPr lang="en-US" dirty="0"/>
          </a:p>
        </p:txBody>
      </p:sp>
      <p:sp>
        <p:nvSpPr>
          <p:cNvPr id="3" name="Content Placeholder 2"/>
          <p:cNvSpPr>
            <a:spLocks noGrp="1"/>
          </p:cNvSpPr>
          <p:nvPr>
            <p:ph idx="1"/>
          </p:nvPr>
        </p:nvSpPr>
        <p:spPr/>
        <p:txBody>
          <a:bodyPr>
            <a:normAutofit/>
          </a:bodyPr>
          <a:lstStyle/>
          <a:p>
            <a:pPr lvl="0"/>
            <a:r>
              <a:rPr lang="en-US" dirty="0"/>
              <a:t>VOCA funds may pay for HIV/preventive medicines on an emergency basis (i.e., when the state compensation program, the victim’s health insurance plan, Medicaid, or another healthcare funding source is not reasonably expected to be available quickly enough to meet the emergency needs of a victim)</a:t>
            </a:r>
          </a:p>
          <a:p>
            <a:pPr lvl="0"/>
            <a:r>
              <a:rPr lang="en-US" dirty="0"/>
              <a:t>Funds may be used for a victim and/or a service provider to be reimbursed for transportation expenses for travel beyond the typical court proceedings as long as the underlying service necessitating the  transportation is an allowable expense under the VOCA rule.</a:t>
            </a:r>
          </a:p>
          <a:p>
            <a:pPr lvl="0"/>
            <a:r>
              <a:rPr lang="en-US" dirty="0"/>
              <a:t>Funds may support required minor building adaptations that are necessary to meet DOJ’s standards for implementing the Americans with Disabilities Act.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85246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005596"/>
                </a:solidFill>
              </a:rPr>
              <a:t>VOCA Allowable Costs Examples (non-exhaustive)</a:t>
            </a:r>
            <a:endParaRPr lang="en-US" sz="2700" dirty="0"/>
          </a:p>
        </p:txBody>
      </p:sp>
      <p:sp>
        <p:nvSpPr>
          <p:cNvPr id="3" name="Content Placeholder 2"/>
          <p:cNvSpPr>
            <a:spLocks noGrp="1"/>
          </p:cNvSpPr>
          <p:nvPr>
            <p:ph idx="1"/>
          </p:nvPr>
        </p:nvSpPr>
        <p:spPr/>
        <p:txBody>
          <a:bodyPr/>
          <a:lstStyle/>
          <a:p>
            <a:pPr lvl="0"/>
            <a:r>
              <a:rPr lang="en-US" dirty="0"/>
              <a:t>Capacity evaluations, which are particularly relevant for older victims of crime, are an allowable use of VOCA victim assistance funding. Capacity evaluations facilitate the provision of victim services and help inform service providers and investigators about how to interact with the victims.</a:t>
            </a:r>
          </a:p>
          <a:p>
            <a:pPr lvl="0"/>
            <a:r>
              <a:rPr lang="en-US" dirty="0"/>
              <a:t>Funds may be used for in-house mental health counseling so long as the treatment is directly related to the victimization.</a:t>
            </a:r>
          </a:p>
          <a:p>
            <a:pPr lvl="0"/>
            <a:r>
              <a:rPr lang="en-US" dirty="0"/>
              <a:t>Funds may be used for traditional and alternative forms of therapy/support. State administering agencies have the discretion to determine which alternative forms of therapy may be covered.</a:t>
            </a:r>
          </a:p>
          <a:p>
            <a:pPr lvl="0"/>
            <a:endParaRPr lang="en-US" sz="15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294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187" y="3241061"/>
            <a:ext cx="6106259" cy="1325563"/>
          </a:xfrm>
        </p:spPr>
        <p:txBody>
          <a:bodyPr>
            <a:normAutofit/>
          </a:bodyPr>
          <a:lstStyle/>
          <a:p>
            <a:pPr algn="ctr"/>
            <a:r>
              <a:rPr lang="en-US" dirty="0" smtClean="0"/>
              <a:t>Virginia Services, Training, Officers, Prosecution (VSTOP)</a:t>
            </a:r>
            <a:endParaRPr lang="en-US" dirty="0"/>
          </a:p>
        </p:txBody>
      </p:sp>
      <p:sp>
        <p:nvSpPr>
          <p:cNvPr id="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782717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Funding</a:t>
            </a:r>
            <a:endParaRPr lang="en-US" dirty="0"/>
          </a:p>
        </p:txBody>
      </p:sp>
      <p:sp>
        <p:nvSpPr>
          <p:cNvPr id="3" name="Content Placeholder 2"/>
          <p:cNvSpPr>
            <a:spLocks noGrp="1"/>
          </p:cNvSpPr>
          <p:nvPr>
            <p:ph idx="1"/>
          </p:nvPr>
        </p:nvSpPr>
        <p:spPr/>
        <p:txBody>
          <a:bodyPr>
            <a:normAutofit/>
          </a:bodyPr>
          <a:lstStyle/>
          <a:p>
            <a:pPr lvl="0"/>
            <a:r>
              <a:rPr lang="en-US" dirty="0"/>
              <a:t>VSTOP funds are awarded to states to develop and strengthen the criminal justice system's response to violence against women and to support and enhance services for victims.</a:t>
            </a:r>
          </a:p>
          <a:p>
            <a:pPr lvl="0"/>
            <a:r>
              <a:rPr lang="en-US" dirty="0"/>
              <a:t>Personnel, training, technical assistance, evaluation, data collection and equipment that promote the apprehension, prosecution and adjudication of persons committing violent crimes against women.  </a:t>
            </a:r>
          </a:p>
          <a:p>
            <a:pPr lvl="0"/>
            <a:r>
              <a:rPr lang="en-US" dirty="0"/>
              <a:t>Grant funds may be used only for expenses that directly relate to carrying out the activities described in the twenty-one purpose areas of VSTOP.</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71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2" y="365126"/>
            <a:ext cx="6594231" cy="1325563"/>
          </a:xfrm>
        </p:spPr>
        <p:txBody>
          <a:bodyPr>
            <a:noAutofit/>
          </a:bodyPr>
          <a:lstStyle/>
          <a:p>
            <a:r>
              <a:rPr lang="en-US" sz="3200" dirty="0"/>
              <a:t>Virginia Sexual &amp; Domestic Violence Victim </a:t>
            </a:r>
            <a:r>
              <a:rPr lang="en-US" sz="3200" dirty="0" smtClean="0"/>
              <a:t>Fund (VSDVVF</a:t>
            </a:r>
            <a:r>
              <a:rPr lang="en-US" sz="3200" dirty="0"/>
              <a:t>)</a:t>
            </a:r>
          </a:p>
        </p:txBody>
      </p:sp>
      <p:sp>
        <p:nvSpPr>
          <p:cNvPr id="3" name="Content Placeholder 2"/>
          <p:cNvSpPr>
            <a:spLocks noGrp="1"/>
          </p:cNvSpPr>
          <p:nvPr>
            <p:ph idx="1"/>
          </p:nvPr>
        </p:nvSpPr>
        <p:spPr/>
        <p:txBody>
          <a:bodyPr>
            <a:normAutofit/>
          </a:bodyPr>
          <a:lstStyle/>
          <a:p>
            <a:r>
              <a:rPr lang="en-US" sz="1900" dirty="0"/>
              <a:t>In 2004, the Virginia General Assembly passed legislation creating the Virginia Domestic Violence Victim Fund (VDVVF).</a:t>
            </a:r>
          </a:p>
          <a:p>
            <a:r>
              <a:rPr lang="en-US" sz="1900" dirty="0"/>
              <a:t> In 2006, the Virginia General Assembly passed additional legislation changing the name of the fund from the Virginia Domestic Violence Victim Fund to the Virginia Sexual &amp; Domestic Violence Victim Fund (VSDVVF). This change was made so that the name of the fund would more accurately reflect its purpose and clarify that resources should be focused on addressing both domestic and sexual violence.</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6000240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a:t>
            </a:r>
            <a:r>
              <a:rPr lang="en-US" dirty="0">
                <a:solidFill>
                  <a:srgbClr val="005596"/>
                </a:solidFill>
              </a:rPr>
              <a:t>P</a:t>
            </a:r>
            <a:r>
              <a:rPr lang="en-US" dirty="0" smtClean="0">
                <a:solidFill>
                  <a:srgbClr val="005596"/>
                </a:solidFill>
              </a:rPr>
              <a:t>urpose </a:t>
            </a:r>
            <a:r>
              <a:rPr lang="en-US" dirty="0">
                <a:solidFill>
                  <a:srgbClr val="005596"/>
                </a:solidFill>
              </a:rPr>
              <a:t>A</a:t>
            </a:r>
            <a:r>
              <a:rPr lang="en-US" dirty="0" smtClean="0">
                <a:solidFill>
                  <a:srgbClr val="005596"/>
                </a:solidFill>
              </a:rPr>
              <a:t>reas</a:t>
            </a:r>
            <a:endParaRPr lang="en-US" dirty="0"/>
          </a:p>
        </p:txBody>
      </p:sp>
      <p:sp>
        <p:nvSpPr>
          <p:cNvPr id="3" name="Content Placeholder 2"/>
          <p:cNvSpPr>
            <a:spLocks noGrp="1"/>
          </p:cNvSpPr>
          <p:nvPr>
            <p:ph idx="1"/>
          </p:nvPr>
        </p:nvSpPr>
        <p:spPr/>
        <p:txBody>
          <a:bodyPr>
            <a:noAutofit/>
          </a:bodyPr>
          <a:lstStyle/>
          <a:p>
            <a:pPr marL="342900" indent="-342900">
              <a:buAutoNum type="arabicPeriod"/>
            </a:pPr>
            <a:r>
              <a:rPr lang="en-US" dirty="0"/>
              <a:t>Developing, training, or expanding units of law enforcement officers, judges, other court personnel, and prosecutors specifically targeting violent crimes against women, including the crimes of sexual assault, dating violence, stalking, and domestic violence. (units)</a:t>
            </a:r>
          </a:p>
          <a:p>
            <a:pPr marL="342900" indent="-342900">
              <a:buAutoNum type="arabicPeriod"/>
            </a:pPr>
            <a:r>
              <a:rPr lang="en-US" dirty="0"/>
              <a:t>Developing, installing, or expanding data collection and communication systems, including computerized systems, linking police, prosecutors, and courts or for the purpose of identifying, classifying, and tracking arrests, protection orders, violations of protection orders, prosecutions, and convictions for violent crimes against women, including the crimes of sexual assault, dating violence, stalking, and domestic violence. (data</a:t>
            </a:r>
            <a:r>
              <a:rPr lang="en-US" dirty="0" smtClean="0"/>
              <a:t>)</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490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startAt="3"/>
            </a:pPr>
            <a:r>
              <a:rPr lang="en-US" dirty="0" smtClean="0"/>
              <a:t>Developing</a:t>
            </a:r>
            <a:r>
              <a:rPr lang="en-US" dirty="0"/>
              <a:t>, enlarging, or strengthening victim service and legal assistance programs, including sexual assault, domestic violence, and dating violence programs, developing or improving delivery of victim services to underserved populations, providing specialized domestic violence court advocates in courts where a significant number of protection orders are granted, and increasing reporting and reducing attrition rates for cases involving violent crimes against women, including crimes of sexual assault, domestic violence, stalking, and dating violence. Legal assistance can now be provided on such matters as separation, divorce, and custody. (victims)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6382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startAt="4"/>
            </a:pPr>
            <a:r>
              <a:rPr lang="en-US" dirty="0" smtClean="0"/>
              <a:t>Training </a:t>
            </a:r>
            <a:r>
              <a:rPr lang="en-US" dirty="0"/>
              <a:t>law enforcement officers, judges, other court personnel, and prosecutors to more effectively identify and respond to violent crimes against women, including the crimes of sexual assault, domestic violence, stalking, and dating violence. Training can now include information related to non-immigrant status (specifically T and U visas). (training)</a:t>
            </a:r>
          </a:p>
          <a:p>
            <a:pPr marL="457200" indent="-457200">
              <a:buFont typeface="+mj-lt"/>
              <a:buAutoNum type="arabicPeriod" startAt="4"/>
            </a:pPr>
            <a:r>
              <a:rPr lang="en-US" dirty="0" smtClean="0"/>
              <a:t>Developing </a:t>
            </a:r>
            <a:r>
              <a:rPr lang="en-US" dirty="0"/>
              <a:t>and implementing more effective police, court, and prosecution policies, protocols, orders, and services specifically devoted to preventing, identifying, and responding to violent crimes against women, including the crimes of sexual assault, dating violence, stalking, and domestic violence. Protocols and policies that address the appropriate treatment of victims is now included. (protocol</a:t>
            </a:r>
            <a:r>
              <a:rPr lang="en-US" dirty="0" smtClean="0"/>
              <a:t>)</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142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a:xfrm>
            <a:off x="628650" y="2043383"/>
            <a:ext cx="7886700" cy="4059839"/>
          </a:xfrm>
        </p:spPr>
        <p:txBody>
          <a:bodyPr>
            <a:noAutofit/>
          </a:bodyPr>
          <a:lstStyle/>
          <a:p>
            <a:pPr marL="457200" indent="-457200">
              <a:buFont typeface="+mj-lt"/>
              <a:buAutoNum type="arabicPeriod" startAt="6"/>
            </a:pPr>
            <a:r>
              <a:rPr lang="en-US" dirty="0" smtClean="0"/>
              <a:t>Developing</a:t>
            </a:r>
            <a:r>
              <a:rPr lang="en-US" dirty="0"/>
              <a:t>, enlarging, or strengthening programs addressing stalking. (stalking)</a:t>
            </a:r>
          </a:p>
          <a:p>
            <a:pPr marL="457200" indent="-457200">
              <a:buFont typeface="+mj-lt"/>
              <a:buAutoNum type="arabicPeriod" startAt="6"/>
            </a:pPr>
            <a:r>
              <a:rPr lang="en-US" dirty="0" smtClean="0"/>
              <a:t>Developing</a:t>
            </a:r>
            <a:r>
              <a:rPr lang="en-US" dirty="0"/>
              <a:t>, enlarging, or strengthening programs addressing the needs and circumstances of Indian tribes in dealing with violent crimes against women, including the crimes of sexual assault, dating violence, stalking, and domestic violence. (tribes</a:t>
            </a:r>
            <a:r>
              <a:rPr lang="en-US" dirty="0" smtClean="0"/>
              <a:t>)</a:t>
            </a:r>
          </a:p>
          <a:p>
            <a:pPr marL="457200" indent="-457200">
              <a:buFont typeface="+mj-lt"/>
              <a:buAutoNum type="arabicPeriod" startAt="6"/>
            </a:pPr>
            <a:r>
              <a:rPr lang="en-US" sz="2000" dirty="0" smtClean="0"/>
              <a:t>Supporting </a:t>
            </a:r>
            <a:r>
              <a:rPr lang="en-US" sz="2000" dirty="0"/>
              <a:t>formal and informal statewide, multidisciplinary efforts, to the extent not supported by state funds, to coordinate the response of state law enforcement agencies, prosecutors, courts, victim services agencies, and other state agencies and departments, to violent crimes against women, including the crimes of sexual assault, domestic violence, stalking, and dating violence. (statewide)</a:t>
            </a:r>
          </a:p>
          <a:p>
            <a:pPr marL="457200" indent="-457200">
              <a:buFont typeface="+mj-lt"/>
              <a:buAutoNum type="arabicPeriod" startAt="6"/>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410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startAt="9"/>
            </a:pPr>
            <a:r>
              <a:rPr lang="en-US" dirty="0" smtClean="0"/>
              <a:t>Training </a:t>
            </a:r>
            <a:r>
              <a:rPr lang="en-US" dirty="0"/>
              <a:t>of sexual assault forensic medical personnel examiners in the collection and preservation of evidence, analysis, prevention, and providing expert testimony and treatment of trauma related to sexual assault. (forensic)</a:t>
            </a:r>
          </a:p>
          <a:p>
            <a:pPr marL="457200" indent="-457200">
              <a:buFont typeface="+mj-lt"/>
              <a:buAutoNum type="arabicPeriod" startAt="9"/>
            </a:pPr>
            <a:r>
              <a:rPr lang="en-US" dirty="0" smtClean="0"/>
              <a:t>Developing</a:t>
            </a:r>
            <a:r>
              <a:rPr lang="en-US" dirty="0"/>
              <a:t>, enlarging, or strengthening programs to assist law enforcement, prosecutors, courts, and others to address the needs and circumstances of older and disabled women who are victims of domestic violence, dating violence, stalking, and sexual assault, including recognizing, investigating, and prosecuting instances of such violence or assault and targeting outreach and support, counseling, and other victim services to such older and disabled individuals. (</a:t>
            </a:r>
            <a:r>
              <a:rPr lang="en-US" dirty="0" smtClean="0"/>
              <a:t>disabled</a:t>
            </a:r>
            <a:r>
              <a:rPr lang="en-US" dirty="0"/>
              <a: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424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startAt="11"/>
            </a:pPr>
            <a:r>
              <a:rPr lang="en-US" dirty="0" smtClean="0"/>
              <a:t>Providing </a:t>
            </a:r>
            <a:r>
              <a:rPr lang="en-US" dirty="0"/>
              <a:t>assistance to victims of domestic violence, dating violence, stalking, and sexual assault in immigration matters. (immigration</a:t>
            </a:r>
            <a:r>
              <a:rPr lang="en-US" dirty="0" smtClean="0"/>
              <a:t>)</a:t>
            </a:r>
          </a:p>
          <a:p>
            <a:pPr marL="457200" indent="-457200">
              <a:buFont typeface="+mj-lt"/>
              <a:buAutoNum type="arabicPeriod" startAt="11"/>
            </a:pPr>
            <a:r>
              <a:rPr lang="en-US" sz="2000" dirty="0" smtClean="0"/>
              <a:t>Maintaining </a:t>
            </a:r>
            <a:r>
              <a:rPr lang="en-US" sz="2000" dirty="0"/>
              <a:t>core victim services and criminal justice initiatives, while supporting complementary new initiatives and emergency services for victims and their families</a:t>
            </a:r>
            <a:r>
              <a:rPr lang="en-US" sz="2000" dirty="0" smtClean="0"/>
              <a:t>.(</a:t>
            </a:r>
            <a:r>
              <a:rPr lang="en-US" sz="2000" dirty="0"/>
              <a:t>victim services)</a:t>
            </a:r>
          </a:p>
          <a:p>
            <a:pPr marL="457200" indent="-457200">
              <a:buFont typeface="+mj-lt"/>
              <a:buAutoNum type="arabicPeriod" startAt="13"/>
            </a:pPr>
            <a:r>
              <a:rPr lang="en-US" sz="2000" dirty="0" smtClean="0"/>
              <a:t>Supporting </a:t>
            </a:r>
            <a:r>
              <a:rPr lang="en-US" sz="2000" dirty="0"/>
              <a:t>the placement of special victim assistants (to be known as "Jessica Gonzales Victim Assistants") in local law enforcement agencies to serve as liaisons between victims of domestic violence, dating violence, sexual assault, and stalking and personnel in local law enforcement agencies in order </a:t>
            </a:r>
            <a:r>
              <a:rPr lang="en-US" sz="2000" dirty="0" smtClean="0"/>
              <a:t>to</a:t>
            </a:r>
            <a:endParaRPr lang="en-US" sz="2000" dirty="0"/>
          </a:p>
          <a:p>
            <a:pPr marL="457200" indent="-457200">
              <a:buFont typeface="+mj-lt"/>
              <a:buAutoNum type="arabicPeriod" startAt="11"/>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6292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a:xfrm>
            <a:off x="584405" y="1984388"/>
            <a:ext cx="7886700" cy="4059839"/>
          </a:xfrm>
        </p:spPr>
        <p:txBody>
          <a:bodyPr>
            <a:noAutofit/>
          </a:bodyPr>
          <a:lstStyle/>
          <a:p>
            <a:pPr marL="457200" indent="-457200">
              <a:buFont typeface="+mj-lt"/>
              <a:buAutoNum type="arabicPeriod" startAt="13"/>
            </a:pPr>
            <a:r>
              <a:rPr lang="en-US" dirty="0" smtClean="0">
                <a:solidFill>
                  <a:srgbClr val="C00000"/>
                </a:solidFill>
              </a:rPr>
              <a:t>(Continued)</a:t>
            </a:r>
            <a:r>
              <a:rPr lang="en-US" dirty="0" smtClean="0"/>
              <a:t/>
            </a:r>
            <a:br>
              <a:rPr lang="en-US" dirty="0" smtClean="0"/>
            </a:br>
            <a:r>
              <a:rPr lang="en-US" dirty="0" smtClean="0"/>
              <a:t>improve </a:t>
            </a:r>
            <a:r>
              <a:rPr lang="en-US" dirty="0"/>
              <a:t>the enforcement of protection orders. Jessica Gonzales Victim Assistants shall have expertise in domestic violence, dating violence, sexual assault, or stalking and may undertake the following activities</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Developing</a:t>
            </a:r>
            <a:r>
              <a:rPr lang="en-US" sz="1900" dirty="0">
                <a:latin typeface="Arial" panose="020B0604020202020204" pitchFamily="34" charset="0"/>
                <a:cs typeface="Arial" panose="020B0604020202020204" pitchFamily="34" charset="0"/>
              </a:rPr>
              <a:t>, in collaboration with prosecutors, courts, and victim service providers, standardized response policies and evidence-based indicators for local law enforcement agencies, including triage protocols to ensure that dangerous or potentially lethal cases are identified and prioritized;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Notifying persons seeking enforcement of protection orders as to what responses will be provided by the relevant law enforcement agency;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458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a:xfrm>
            <a:off x="628649" y="1984388"/>
            <a:ext cx="7886700" cy="4059839"/>
          </a:xfrm>
        </p:spPr>
        <p:txBody>
          <a:bodyPr>
            <a:noAutofit/>
          </a:bodyPr>
          <a:lstStyle/>
          <a:p>
            <a:pPr marL="457200" lvl="1" indent="-457200">
              <a:buFont typeface="+mj-lt"/>
              <a:buAutoNum type="arabicPeriod" startAt="13"/>
            </a:pPr>
            <a:r>
              <a:rPr lang="en-US" sz="1900" dirty="0">
                <a:solidFill>
                  <a:srgbClr val="C00000"/>
                </a:solidFill>
                <a:latin typeface="Arial" panose="020B0604020202020204" pitchFamily="34" charset="0"/>
                <a:cs typeface="Arial" panose="020B0604020202020204" pitchFamily="34" charset="0"/>
              </a:rPr>
              <a:t>(Continued)</a:t>
            </a:r>
            <a:endParaRPr lang="en-US" sz="1900" dirty="0" smtClean="0">
              <a:latin typeface="Arial" panose="020B0604020202020204" pitchFamily="34" charset="0"/>
              <a:cs typeface="Arial" panose="020B0604020202020204" pitchFamily="34" charset="0"/>
            </a:endParaRPr>
          </a:p>
          <a:p>
            <a:pPr lvl="1"/>
            <a:r>
              <a:rPr lang="en-US" sz="1900" dirty="0" smtClean="0">
                <a:latin typeface="Arial" panose="020B0604020202020204" pitchFamily="34" charset="0"/>
                <a:cs typeface="Arial" panose="020B0604020202020204" pitchFamily="34" charset="0"/>
              </a:rPr>
              <a:t>Referring </a:t>
            </a:r>
            <a:r>
              <a:rPr lang="en-US" sz="1900" dirty="0">
                <a:latin typeface="Arial" panose="020B0604020202020204" pitchFamily="34" charset="0"/>
                <a:cs typeface="Arial" panose="020B0604020202020204" pitchFamily="34" charset="0"/>
              </a:rPr>
              <a:t>persons seeking enforcement of protection orders to supplementary services (such as emergency shelter programs, hotlines, or legal assistance services); and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Taking other appropriate action to assist or secure the safety of the person seeking enforcement of a protection order; </a:t>
            </a:r>
            <a:r>
              <a:rPr lang="en-US" sz="1900" dirty="0" smtClean="0">
                <a:latin typeface="Arial" panose="020B0604020202020204" pitchFamily="34" charset="0"/>
                <a:cs typeface="Arial" panose="020B0604020202020204" pitchFamily="34" charset="0"/>
              </a:rPr>
              <a:t>and</a:t>
            </a:r>
          </a:p>
          <a:p>
            <a:pPr lvl="1"/>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77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a:xfrm>
            <a:off x="628649" y="1984388"/>
            <a:ext cx="7886700" cy="4059839"/>
          </a:xfrm>
        </p:spPr>
        <p:txBody>
          <a:bodyPr>
            <a:noAutofit/>
          </a:bodyPr>
          <a:lstStyle/>
          <a:p>
            <a:pPr marL="457200" indent="-457200">
              <a:buFont typeface="+mj-lt"/>
              <a:buAutoNum type="arabicPeriod" startAt="14"/>
            </a:pPr>
            <a:r>
              <a:rPr lang="en-US" dirty="0" smtClean="0"/>
              <a:t>To </a:t>
            </a:r>
            <a:r>
              <a:rPr lang="en-US" dirty="0"/>
              <a:t>provide funding to law enforcement agencies, nonprofit nongovernmental victim services providers, and State, tribal, territorial, and local governments, (which funding stream shall be known as the Crystal Judson Domestic Violence Protocol Program) to </a:t>
            </a:r>
            <a:r>
              <a:rPr lang="en-US" dirty="0" smtClean="0"/>
              <a:t>promote:</a:t>
            </a:r>
            <a:endParaRPr lang="en-US" dirty="0"/>
          </a:p>
          <a:p>
            <a:pPr marL="693738"/>
            <a:r>
              <a:rPr lang="en-US" dirty="0"/>
              <a:t>The development and implementation of training for local victim domestic violence service providers, and to fund victim services personnel, to be known as "Crystal Judson Victim Advocates," to provide supportive services and advocacy for victims of domestic violence committed by law enforcement personnel: </a:t>
            </a:r>
          </a:p>
          <a:p>
            <a:pPr marL="693738"/>
            <a:r>
              <a:rPr lang="en-US" dirty="0"/>
              <a:t>The implementation of protocols within law enforcement agencies to ensure consistent and effective responses to the commission of domestic violence by personnel within </a:t>
            </a:r>
            <a:r>
              <a:rPr lang="en-US" dirty="0" smtClean="0"/>
              <a:t>such</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685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a:xfrm>
            <a:off x="628649" y="1984388"/>
            <a:ext cx="7886700" cy="4059839"/>
          </a:xfrm>
        </p:spPr>
        <p:txBody>
          <a:bodyPr>
            <a:noAutofit/>
          </a:bodyPr>
          <a:lstStyle/>
          <a:p>
            <a:pPr marL="457200" indent="-457200">
              <a:buFont typeface="+mj-lt"/>
              <a:buAutoNum type="arabicPeriod" startAt="14"/>
            </a:pPr>
            <a:r>
              <a:rPr lang="en-US" dirty="0" smtClean="0">
                <a:solidFill>
                  <a:srgbClr val="C00000"/>
                </a:solidFill>
              </a:rPr>
              <a:t>(Continued)</a:t>
            </a:r>
            <a:endParaRPr lang="en-US" dirty="0"/>
          </a:p>
          <a:p>
            <a:pPr marL="693738" indent="-236538"/>
            <a:r>
              <a:rPr lang="en-US" dirty="0" smtClean="0"/>
              <a:t>agencies </a:t>
            </a:r>
            <a:r>
              <a:rPr lang="en-US" dirty="0"/>
              <a:t>(such as the model policy promulgated by the International Association of Chiefs of Police ['Domestic Violence by Police Officers: A Policy of the IACP, Police Response to Violence Against Women Project' July 2003]; </a:t>
            </a:r>
          </a:p>
          <a:p>
            <a:pPr marL="693738"/>
            <a:r>
              <a:rPr lang="en-US" dirty="0"/>
              <a:t>The development of such protocols in collaboration with State, tribal, territorial and local victim services providers and domestic violence coalitions.</a:t>
            </a:r>
          </a:p>
          <a:p>
            <a:pPr lvl="1"/>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387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Virginia Sexual &amp; Domestic Violence Victim </a:t>
            </a:r>
            <a:r>
              <a:rPr lang="en-US" sz="3200" dirty="0" smtClean="0"/>
              <a:t>Fund (VSDVVF)</a:t>
            </a:r>
            <a:endParaRPr lang="en-US" sz="3200" dirty="0"/>
          </a:p>
        </p:txBody>
      </p:sp>
      <p:sp>
        <p:nvSpPr>
          <p:cNvPr id="3" name="Content Placeholder 2"/>
          <p:cNvSpPr>
            <a:spLocks noGrp="1"/>
          </p:cNvSpPr>
          <p:nvPr>
            <p:ph idx="1"/>
          </p:nvPr>
        </p:nvSpPr>
        <p:spPr/>
        <p:txBody>
          <a:bodyPr/>
          <a:lstStyle/>
          <a:p>
            <a:r>
              <a:rPr lang="en-US" sz="1900" dirty="0"/>
              <a:t>The Department of Criminal Justice Services (DCJS) was designated as the administering agency for this fund. State special funds support the Virginia Sexual &amp; Domestic Violence Victim </a:t>
            </a:r>
            <a:r>
              <a:rPr lang="en-US" sz="1900" dirty="0" smtClean="0"/>
              <a:t>Fund.</a:t>
            </a:r>
          </a:p>
          <a:p>
            <a:r>
              <a:rPr lang="en-US" sz="1900" dirty="0" smtClean="0"/>
              <a:t>The </a:t>
            </a:r>
            <a:r>
              <a:rPr lang="en-US" sz="1900" dirty="0"/>
              <a:t>amount available for awards is dependent on deposits into the Virginia Sexual &amp; Domestic Violence Victim Fund.</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7797871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startAt="15"/>
            </a:pPr>
            <a:r>
              <a:rPr lang="en-US" dirty="0" smtClean="0"/>
              <a:t>Develop </a:t>
            </a:r>
            <a:r>
              <a:rPr lang="en-US" dirty="0"/>
              <a:t>or promote state, local, or tribal legislation, policies, that enhance best practices for responding to domestic violence, sexual assault, stalking, or dating violence</a:t>
            </a:r>
            <a:r>
              <a:rPr lang="en-US" dirty="0" smtClean="0"/>
              <a:t>.</a:t>
            </a:r>
          </a:p>
          <a:p>
            <a:pPr marL="457200" indent="-457200">
              <a:buFont typeface="+mj-lt"/>
              <a:buAutoNum type="arabicPeriod" startAt="16"/>
            </a:pPr>
            <a:r>
              <a:rPr lang="en-US" dirty="0" smtClean="0"/>
              <a:t>Developing</a:t>
            </a:r>
            <a:r>
              <a:rPr lang="en-US" dirty="0"/>
              <a:t>, implementing, and strengthening Sexual Assault Response Teams (SART) or Coordinated Community Response Teams (CCRT) for addressing and responding to sexual violence</a:t>
            </a:r>
          </a:p>
          <a:p>
            <a:pPr marL="457200" indent="-457200">
              <a:buFont typeface="+mj-lt"/>
              <a:buAutoNum type="arabicPeriod" startAt="16"/>
            </a:pPr>
            <a:r>
              <a:rPr lang="en-US" dirty="0" smtClean="0"/>
              <a:t>Develop </a:t>
            </a:r>
            <a:r>
              <a:rPr lang="en-US" dirty="0"/>
              <a:t>and strengthen policies, protocols, best practices, and training for law enforcement agencies and prosecutors relating to the investigation and prosecution of sexual assault, domestic violence, dating violence, and stalking cases and the appropriate treatment of victims.</a:t>
            </a:r>
          </a:p>
          <a:p>
            <a:pPr marL="457200" indent="-457200">
              <a:buFont typeface="+mj-lt"/>
              <a:buAutoNum type="arabicPeriod" startAt="15"/>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048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startAt="18"/>
            </a:pPr>
            <a:r>
              <a:rPr lang="en-US" dirty="0" smtClean="0"/>
              <a:t>Develop</a:t>
            </a:r>
            <a:r>
              <a:rPr lang="en-US" dirty="0"/>
              <a:t>, enlarge, or strengthen programs addressing sexual assault against men, women, and youth in correctional and detention settings.</a:t>
            </a:r>
          </a:p>
          <a:p>
            <a:pPr marL="457200" indent="-457200">
              <a:buFont typeface="+mj-lt"/>
              <a:buAutoNum type="arabicPeriod" startAt="18"/>
            </a:pPr>
            <a:r>
              <a:rPr lang="en-US" dirty="0" smtClean="0"/>
              <a:t>Identify </a:t>
            </a:r>
            <a:r>
              <a:rPr lang="en-US" dirty="0"/>
              <a:t>and conduct inventories of backlogs of sexual assault evidence collection kits and developing protocols and policies for responding to and addressing such backlogs, including protocols and policies for notifying and involving victims</a:t>
            </a:r>
          </a:p>
          <a:p>
            <a:pPr marL="457200" indent="-457200">
              <a:buFont typeface="+mj-lt"/>
              <a:buAutoNum type="arabicPeriod" startAt="18"/>
            </a:pPr>
            <a:r>
              <a:rPr lang="en-US" dirty="0" smtClean="0"/>
              <a:t>Develop</a:t>
            </a:r>
            <a:r>
              <a:rPr lang="en-US" dirty="0"/>
              <a:t>, enlarge, or strengthen programs and projects to provide services and responses targeting male and female victims of domestic violence, dating violence, sexual assault, or stalking, whose ability to access traditional services and responses is affected by their sexual orientation or gender identity</a:t>
            </a:r>
            <a:r>
              <a:rPr lang="en-US" dirty="0" smtClean="0"/>
              <a:t>.</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224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Costs </a:t>
            </a:r>
            <a:br>
              <a:rPr lang="en-US" dirty="0" smtClean="0">
                <a:solidFill>
                  <a:srgbClr val="005596"/>
                </a:solidFill>
              </a:rPr>
            </a:br>
            <a:r>
              <a:rPr lang="en-US" dirty="0" smtClean="0">
                <a:solidFill>
                  <a:srgbClr val="005596"/>
                </a:solidFill>
              </a:rPr>
              <a:t>21 Purpose Areas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startAt="21"/>
            </a:pPr>
            <a:r>
              <a:rPr lang="en-US" dirty="0" smtClean="0"/>
              <a:t>Develop</a:t>
            </a:r>
            <a:r>
              <a:rPr lang="en-US" dirty="0"/>
              <a:t>, enhance, or strengthen prevention and educational programming to address domestic violence, dating violence, sexual assault, or stalking. (No more than 5% of the total award can be used towards prevention efforts).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550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5596"/>
                </a:solidFill>
              </a:rPr>
              <a:t>VSTOP Allowable Cost Examples, non-exhaustive </a:t>
            </a:r>
            <a:endParaRPr lang="en-US" dirty="0"/>
          </a:p>
        </p:txBody>
      </p:sp>
      <p:sp>
        <p:nvSpPr>
          <p:cNvPr id="3" name="Content Placeholder 2"/>
          <p:cNvSpPr>
            <a:spLocks noGrp="1"/>
          </p:cNvSpPr>
          <p:nvPr>
            <p:ph idx="1"/>
          </p:nvPr>
        </p:nvSpPr>
        <p:spPr/>
        <p:txBody>
          <a:bodyPr>
            <a:normAutofit/>
          </a:bodyPr>
          <a:lstStyle/>
          <a:p>
            <a:pPr lvl="0"/>
            <a:r>
              <a:rPr lang="en-US" dirty="0"/>
              <a:t>Personnel costs directly associated with staffing the project, </a:t>
            </a:r>
          </a:p>
          <a:p>
            <a:pPr lvl="0"/>
            <a:r>
              <a:rPr lang="en-US" dirty="0"/>
              <a:t>specialized training for staff members involved in the project, </a:t>
            </a:r>
          </a:p>
          <a:p>
            <a:pPr lvl="0"/>
            <a:r>
              <a:rPr lang="en-US" dirty="0"/>
              <a:t>Costs of equipment necessary for the project.  </a:t>
            </a:r>
          </a:p>
          <a:p>
            <a:pPr lvl="0"/>
            <a:r>
              <a:rPr lang="en-US" dirty="0"/>
              <a:t>Legal assistance programs to provide representation for victims in their attempts to obtain civil protective orders, separation, divorce, and child custody.</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27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non-exhaustive </a:t>
            </a:r>
            <a:endParaRPr lang="en-US" dirty="0"/>
          </a:p>
        </p:txBody>
      </p:sp>
      <p:sp>
        <p:nvSpPr>
          <p:cNvPr id="3" name="Content Placeholder 2"/>
          <p:cNvSpPr>
            <a:spLocks noGrp="1"/>
          </p:cNvSpPr>
          <p:nvPr>
            <p:ph idx="1"/>
          </p:nvPr>
        </p:nvSpPr>
        <p:spPr/>
        <p:txBody>
          <a:bodyPr>
            <a:normAutofit/>
          </a:bodyPr>
          <a:lstStyle/>
          <a:p>
            <a:pPr lvl="0"/>
            <a:r>
              <a:rPr lang="en-US" dirty="0"/>
              <a:t>Services to children in limited circumstances:  STOP funds should be used for projects that serve or focus on adult and youth (age 11-24) women and girls who are victims of domestic violence, dating violence, sexual assault, or stalking. </a:t>
            </a:r>
          </a:p>
          <a:p>
            <a:pPr lvl="0"/>
            <a:r>
              <a:rPr lang="en-US" dirty="0"/>
              <a:t>STOP funds may be used to address child sexual abuse when the victim is now an adult, provided that the abuse occurred or continued when the victim was age 11 or older.</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246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non-exhaustive </a:t>
            </a:r>
            <a:endParaRPr lang="en-US" dirty="0"/>
          </a:p>
        </p:txBody>
      </p:sp>
      <p:sp>
        <p:nvSpPr>
          <p:cNvPr id="3" name="Content Placeholder 2"/>
          <p:cNvSpPr>
            <a:spLocks noGrp="1"/>
          </p:cNvSpPr>
          <p:nvPr>
            <p:ph idx="1"/>
          </p:nvPr>
        </p:nvSpPr>
        <p:spPr/>
        <p:txBody>
          <a:bodyPr>
            <a:noAutofit/>
          </a:bodyPr>
          <a:lstStyle/>
          <a:p>
            <a:pPr lvl="0">
              <a:spcAft>
                <a:spcPts val="600"/>
              </a:spcAft>
            </a:pPr>
            <a:r>
              <a:rPr lang="en-US" dirty="0"/>
              <a:t>STOP funds may be used to pay for health care providers’ time conducting forensic examinations</a:t>
            </a:r>
          </a:p>
          <a:p>
            <a:pPr lvl="0">
              <a:spcAft>
                <a:spcPts val="600"/>
              </a:spcAft>
            </a:pPr>
            <a:r>
              <a:rPr lang="en-US" dirty="0"/>
              <a:t>STOP funds may not be used for general substance abuse counseling, but they may be used for victim service providers who wish to focus on providing services to victims with substance abuse issues.</a:t>
            </a:r>
          </a:p>
          <a:p>
            <a:pPr lvl="0">
              <a:spcAft>
                <a:spcPts val="600"/>
              </a:spcAft>
            </a:pPr>
            <a:r>
              <a:rPr lang="en-US" dirty="0"/>
              <a:t>STOP grants can support supervised visitation and exchange by and between parents in cases involving domestic violence, dating violence, sexual assault, and stalking.</a:t>
            </a:r>
          </a:p>
          <a:p>
            <a:pPr lvl="0">
              <a:spcAft>
                <a:spcPts val="600"/>
              </a:spcAft>
            </a:pPr>
            <a:r>
              <a:rPr lang="en-US" dirty="0"/>
              <a:t>STOP funds may be used to partially purchase equipment that will be used for the STOP project as well as other purposes if the expenses are prorated according to the percentage of time that the equipment is used for STOP purposes.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1906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non-exhaustive </a:t>
            </a:r>
            <a:endParaRPr lang="en-US" dirty="0"/>
          </a:p>
        </p:txBody>
      </p:sp>
      <p:sp>
        <p:nvSpPr>
          <p:cNvPr id="3" name="Content Placeholder 2"/>
          <p:cNvSpPr>
            <a:spLocks noGrp="1"/>
          </p:cNvSpPr>
          <p:nvPr>
            <p:ph idx="1"/>
          </p:nvPr>
        </p:nvSpPr>
        <p:spPr/>
        <p:txBody>
          <a:bodyPr>
            <a:normAutofit/>
          </a:bodyPr>
          <a:lstStyle/>
          <a:p>
            <a:pPr lvl="0"/>
            <a:r>
              <a:rPr lang="en-US" dirty="0"/>
              <a:t>STOP funds may be used to purchase food in some instances.</a:t>
            </a:r>
          </a:p>
          <a:p>
            <a:pPr lvl="0"/>
            <a:r>
              <a:rPr lang="en-US" dirty="0" smtClean="0"/>
              <a:t>The </a:t>
            </a:r>
            <a:r>
              <a:rPr lang="en-US" dirty="0"/>
              <a:t>provision of food and beverages at training events or conferences is governed by the most recent version of the DOJ Financial Guide.</a:t>
            </a:r>
          </a:p>
          <a:p>
            <a:pPr lvl="0"/>
            <a:r>
              <a:rPr lang="en-US" dirty="0" smtClean="0"/>
              <a:t>Food </a:t>
            </a:r>
            <a:r>
              <a:rPr lang="en-US" dirty="0"/>
              <a:t>provision within the context of victim services (e.g., providing food in shelters) is permissible if the food is necessary or integral to providing services to women to enhance their safety.</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417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normAutofit/>
          </a:bodyPr>
          <a:lstStyle/>
          <a:p>
            <a:pPr lvl="0"/>
            <a:r>
              <a:rPr lang="en-US" dirty="0"/>
              <a:t>STOP funding may be used to purchase groceries as part of victim services that </a:t>
            </a:r>
            <a:r>
              <a:rPr lang="en-US" dirty="0" err="1"/>
              <a:t>subgrantees</a:t>
            </a:r>
            <a:r>
              <a:rPr lang="en-US" dirty="0"/>
              <a:t> provide to victims.</a:t>
            </a:r>
          </a:p>
          <a:p>
            <a:pPr lvl="0"/>
            <a:r>
              <a:rPr lang="en-US" dirty="0" smtClean="0"/>
              <a:t>Grantees </a:t>
            </a:r>
            <a:r>
              <a:rPr lang="en-US" dirty="0"/>
              <a:t>and </a:t>
            </a:r>
            <a:r>
              <a:rPr lang="en-US" dirty="0" err="1"/>
              <a:t>subgrantees</a:t>
            </a:r>
            <a:r>
              <a:rPr lang="en-US" dirty="0"/>
              <a:t> need to have a process in place to ensure that all items purchased are allowable, reasonable, and necessary under applicable state and federal statutes and regulations and used for program purposes.</a:t>
            </a:r>
          </a:p>
          <a:p>
            <a:pPr lvl="0"/>
            <a:r>
              <a:rPr lang="en-US" dirty="0" smtClean="0"/>
              <a:t>Pursuant </a:t>
            </a:r>
            <a:r>
              <a:rPr lang="en-US" dirty="0"/>
              <a:t>to federal regulations, the purchase of any alcohol, tobacco, or related products is strictly prohibited with the use of grant funds.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0727709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5596"/>
                </a:solidFill>
              </a:rPr>
              <a:t>VSTOP Allowable Cost Examples, </a:t>
            </a:r>
            <a:r>
              <a:rPr lang="en-US" dirty="0" smtClean="0">
                <a:solidFill>
                  <a:srgbClr val="005596"/>
                </a:solidFill>
              </a:rPr>
              <a:t>non-exhaustive, cont. </a:t>
            </a:r>
            <a:endParaRPr lang="en-US" dirty="0"/>
          </a:p>
        </p:txBody>
      </p:sp>
      <p:sp>
        <p:nvSpPr>
          <p:cNvPr id="3" name="Content Placeholder 2"/>
          <p:cNvSpPr>
            <a:spLocks noGrp="1"/>
          </p:cNvSpPr>
          <p:nvPr>
            <p:ph idx="1"/>
          </p:nvPr>
        </p:nvSpPr>
        <p:spPr/>
        <p:txBody>
          <a:bodyPr/>
          <a:lstStyle/>
          <a:p>
            <a:pPr marL="0" indent="0">
              <a:buNone/>
            </a:pPr>
            <a:r>
              <a:rPr lang="en-US" sz="2100" b="1" dirty="0"/>
              <a:t>Services to men: </a:t>
            </a:r>
          </a:p>
          <a:p>
            <a:pPr lvl="0"/>
            <a:r>
              <a:rPr lang="en-US" dirty="0"/>
              <a:t>Although the focus of this funding stream is on violence against women, STOP </a:t>
            </a:r>
            <a:r>
              <a:rPr lang="en-US" dirty="0" err="1"/>
              <a:t>subgrantees</a:t>
            </a:r>
            <a:r>
              <a:rPr lang="en-US" dirty="0"/>
              <a:t> must provide services to a male victim in need who is similarly situated to female victims the </a:t>
            </a:r>
            <a:r>
              <a:rPr lang="en-US" dirty="0" err="1"/>
              <a:t>subgrantee</a:t>
            </a:r>
            <a:r>
              <a:rPr lang="en-US" dirty="0"/>
              <a:t> ordinarily serves and who requests services.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5507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lstStyle/>
          <a:p>
            <a:r>
              <a:rPr lang="en-US" dirty="0"/>
              <a:t>Services to incarcerated victims of domestic violence, dating violence, sexual assault, or stalking.  </a:t>
            </a:r>
          </a:p>
          <a:p>
            <a:r>
              <a:rPr lang="en-US" dirty="0"/>
              <a:t>The services provided, however, may only address the domestic violence, dating violence, sexual assault, or stalking victimization experienced by the incarcerated individual, including both such crimes experienced while incarcerated and crimes experienced at other points in their youth and adult lives.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56552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Virginia Sexual &amp; Domestic Violence Victim Fund (VSDVVF)</a:t>
            </a:r>
            <a:endParaRPr lang="en-US" dirty="0"/>
          </a:p>
        </p:txBody>
      </p:sp>
      <p:sp>
        <p:nvSpPr>
          <p:cNvPr id="3" name="Content Placeholder 2"/>
          <p:cNvSpPr>
            <a:spLocks noGrp="1"/>
          </p:cNvSpPr>
          <p:nvPr>
            <p:ph idx="1"/>
          </p:nvPr>
        </p:nvSpPr>
        <p:spPr/>
        <p:txBody>
          <a:bodyPr>
            <a:normAutofit/>
          </a:bodyPr>
          <a:lstStyle/>
          <a:p>
            <a:r>
              <a:rPr lang="en-US" sz="1900" dirty="0"/>
              <a:t>The purpose of the VSDVVF is to provide funding to assist in protecting and providing necessary services to victims of and children affected by sexual violence, domestic violence, stalking, and family </a:t>
            </a:r>
            <a:r>
              <a:rPr lang="en-US" sz="1900" dirty="0" smtClean="0"/>
              <a:t>abuse.</a:t>
            </a:r>
          </a:p>
          <a:p>
            <a:r>
              <a:rPr lang="en-US" sz="1900" dirty="0"/>
              <a:t>Virginia Sexual &amp; Domestic Violence Victim Fund grants are available to state agencies, local units of government, and non-profit programs that provide services to victims of and/or children affected by sexual violence, domestic violence, stalking and family abuse. </a:t>
            </a:r>
            <a:endParaRPr lang="en-US" sz="1900" dirty="0" smtClean="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8724318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lstStyle/>
          <a:p>
            <a:pPr lvl="0"/>
            <a:r>
              <a:rPr lang="en-US" dirty="0"/>
              <a:t>Legal services, such as housing, family law, public benefits, and other similar matters</a:t>
            </a:r>
            <a:r>
              <a:rPr lang="en-US" dirty="0" smtClean="0"/>
              <a:t>.</a:t>
            </a:r>
            <a:endParaRPr lang="en-US" dirty="0"/>
          </a:p>
          <a:p>
            <a:r>
              <a:rPr lang="en-US" dirty="0"/>
              <a:t>Reasonable transportation costs that would enhance a woman’s safety such as transporting a victim safely out-of-state</a:t>
            </a:r>
            <a:r>
              <a:rPr lang="en-US" dirty="0" smtClean="0"/>
              <a:t>.</a:t>
            </a:r>
            <a:endParaRPr lang="en-US" dirty="0"/>
          </a:p>
          <a:p>
            <a:r>
              <a:rPr lang="en-US" dirty="0"/>
              <a:t>Batterers’ intervention programs may be supported provided that the programs use court monitoring to hold offenders accountable for their behavior.</a:t>
            </a:r>
          </a:p>
          <a:p>
            <a:endParaRPr lang="en-US" sz="1500" dirty="0"/>
          </a:p>
          <a:p>
            <a:endParaRPr lang="en-US" sz="1500" b="1" dirty="0"/>
          </a:p>
          <a:p>
            <a:pPr lvl="0"/>
            <a:endParaRPr lang="en-US" sz="1500"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42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Allowable Cost Examples,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lstStyle/>
          <a:p>
            <a:r>
              <a:rPr lang="en-US" dirty="0"/>
              <a:t>Violence prevention programs, such as media campaigns to educate the general public about violence against women; however, no more than 5 percent of the state’s total STOP award for the year may be used for this purpose</a:t>
            </a:r>
            <a:r>
              <a:rPr lang="en-US" dirty="0" smtClean="0"/>
              <a:t>.</a:t>
            </a:r>
            <a:endParaRPr lang="en-US" dirty="0"/>
          </a:p>
          <a:p>
            <a:r>
              <a:rPr lang="en-US" dirty="0"/>
              <a:t>STOP funds can be used to pay the first month’s rent. Deposits are also allowable if the </a:t>
            </a:r>
            <a:r>
              <a:rPr lang="en-US" dirty="0" err="1"/>
              <a:t>subgrantee</a:t>
            </a:r>
            <a:r>
              <a:rPr lang="en-US" dirty="0"/>
              <a:t> has an agreement in place with the landlord that the full/remaining deposit will be returned to the </a:t>
            </a:r>
            <a:r>
              <a:rPr lang="en-US" dirty="0" err="1"/>
              <a:t>subgrantee</a:t>
            </a:r>
            <a:r>
              <a:rPr lang="en-US" dirty="0"/>
              <a:t> and not the victim at the end of the lease.</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5" name="Footer Placeholder 4"/>
          <p:cNvSpPr>
            <a:spLocks noGrp="1"/>
          </p:cNvSpPr>
          <p:nvPr>
            <p:ph type="ftr" sz="quarter" idx="4294967295"/>
          </p:nvPr>
        </p:nvSpPr>
        <p:spPr>
          <a:xfrm>
            <a:off x="1104837" y="65087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6374869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t>
            </a:r>
            <a:r>
              <a:rPr lang="en-US" dirty="0" smtClean="0">
                <a:solidFill>
                  <a:srgbClr val="005596"/>
                </a:solidFill>
              </a:rPr>
              <a:t>Unallowable </a:t>
            </a:r>
            <a:r>
              <a:rPr lang="en-US" dirty="0">
                <a:solidFill>
                  <a:srgbClr val="005596"/>
                </a:solidFill>
              </a:rPr>
              <a:t>Cost Examples, non-exhaustive </a:t>
            </a:r>
            <a:endParaRPr lang="en-US" dirty="0"/>
          </a:p>
        </p:txBody>
      </p:sp>
      <p:sp>
        <p:nvSpPr>
          <p:cNvPr id="3" name="Content Placeholder 2"/>
          <p:cNvSpPr>
            <a:spLocks noGrp="1"/>
          </p:cNvSpPr>
          <p:nvPr>
            <p:ph idx="1"/>
          </p:nvPr>
        </p:nvSpPr>
        <p:spPr/>
        <p:txBody>
          <a:bodyPr>
            <a:normAutofit/>
          </a:bodyPr>
          <a:lstStyle/>
          <a:p>
            <a:pPr lvl="0"/>
            <a:r>
              <a:rPr lang="en-US" dirty="0"/>
              <a:t>Grant funds </a:t>
            </a:r>
            <a:r>
              <a:rPr lang="en-US" b="1" dirty="0"/>
              <a:t>may not </a:t>
            </a:r>
            <a:r>
              <a:rPr lang="en-US" dirty="0"/>
              <a:t>be used for renovations, construction, land acquisition, lobbying, fund-raising, or formation of corporations. </a:t>
            </a:r>
          </a:p>
          <a:p>
            <a:pPr lvl="0"/>
            <a:r>
              <a:rPr lang="en-US" dirty="0"/>
              <a:t>STOP funds </a:t>
            </a:r>
            <a:r>
              <a:rPr lang="en-US" b="1" dirty="0"/>
              <a:t>cannot</a:t>
            </a:r>
            <a:r>
              <a:rPr lang="en-US" dirty="0"/>
              <a:t> be used to fund any criminal defense work, including defending women who assault, kill, or otherwise injure their abuser.</a:t>
            </a:r>
          </a:p>
          <a:p>
            <a:pPr lvl="0"/>
            <a:r>
              <a:rPr lang="en-US" dirty="0"/>
              <a:t>Services to incarcerated individuals that are rehabilitative services related to the crime committed by the incarcerated individual. </a:t>
            </a:r>
          </a:p>
          <a:p>
            <a:pPr lvl="0"/>
            <a:endParaRPr lang="en-US" sz="15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046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Unallowable Cost Examples,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normAutofit/>
          </a:bodyPr>
          <a:lstStyle/>
          <a:p>
            <a:pPr lvl="0"/>
            <a:r>
              <a:rPr lang="en-US" dirty="0"/>
              <a:t>STOP funds </a:t>
            </a:r>
            <a:r>
              <a:rPr lang="en-US" b="1" dirty="0"/>
              <a:t>may not </a:t>
            </a:r>
            <a:r>
              <a:rPr lang="en-US" dirty="0"/>
              <a:t>be used to pay for moving household goods to a new location or acquiring furniture or housing in a new location</a:t>
            </a:r>
            <a:r>
              <a:rPr lang="en-US" dirty="0" smtClean="0"/>
              <a:t>.</a:t>
            </a:r>
            <a:endParaRPr lang="en-US" dirty="0"/>
          </a:p>
          <a:p>
            <a:pPr lvl="0"/>
            <a:r>
              <a:rPr lang="en-US" dirty="0"/>
              <a:t>STOP funds can be used to pay the first month’s rent. Deposits are also allowable if the </a:t>
            </a:r>
            <a:r>
              <a:rPr lang="en-US" dirty="0" err="1"/>
              <a:t>subgrantee</a:t>
            </a:r>
            <a:r>
              <a:rPr lang="en-US" dirty="0"/>
              <a:t> has an agreement in place with the landlord that the full/remaining deposit will be returned to the </a:t>
            </a:r>
            <a:r>
              <a:rPr lang="en-US" dirty="0" err="1"/>
              <a:t>subgrantee</a:t>
            </a:r>
            <a:r>
              <a:rPr lang="en-US" dirty="0"/>
              <a:t> and not the victim at the end of the </a:t>
            </a:r>
            <a:r>
              <a:rPr lang="en-US" dirty="0" smtClean="0"/>
              <a:t>lease.</a:t>
            </a:r>
          </a:p>
          <a:p>
            <a:r>
              <a:rPr lang="en-US" dirty="0"/>
              <a:t>VSTOP funds </a:t>
            </a:r>
            <a:r>
              <a:rPr lang="en-US" b="1" dirty="0"/>
              <a:t>cannot</a:t>
            </a:r>
            <a:r>
              <a:rPr lang="en-US" dirty="0"/>
              <a:t> be used for couples counseling or any intervention that requires participation by a victim or that is not designed to hold offenders accountable for their violent behavior cannot be supported with STOP dollars.</a:t>
            </a:r>
          </a:p>
          <a:p>
            <a:pPr lvl="0"/>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602186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VSTOP </a:t>
            </a:r>
            <a:r>
              <a:rPr lang="en-US" dirty="0" smtClean="0">
                <a:solidFill>
                  <a:srgbClr val="005596"/>
                </a:solidFill>
              </a:rPr>
              <a:t>Unallowable </a:t>
            </a:r>
            <a:r>
              <a:rPr lang="en-US" dirty="0">
                <a:solidFill>
                  <a:srgbClr val="005596"/>
                </a:solidFill>
              </a:rPr>
              <a:t>Cost Examples,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normAutofit/>
          </a:bodyPr>
          <a:lstStyle/>
          <a:p>
            <a:pPr lvl="0"/>
            <a:r>
              <a:rPr lang="en-US" dirty="0" smtClean="0"/>
              <a:t>STOP </a:t>
            </a:r>
            <a:r>
              <a:rPr lang="en-US" dirty="0"/>
              <a:t>funds </a:t>
            </a:r>
            <a:r>
              <a:rPr lang="en-US" b="1" dirty="0"/>
              <a:t>cannot</a:t>
            </a:r>
            <a:r>
              <a:rPr lang="en-US" dirty="0"/>
              <a:t> be used to purchase vehicles. Please note that this is a change from a 1998 memorandum that authorized the purchase of vehicles under certain circumstances.</a:t>
            </a:r>
          </a:p>
          <a:p>
            <a:r>
              <a:rPr lang="en-US" dirty="0"/>
              <a:t>STOP funds </a:t>
            </a:r>
            <a:r>
              <a:rPr lang="en-US" b="1" dirty="0"/>
              <a:t>cannot</a:t>
            </a:r>
            <a:r>
              <a:rPr lang="en-US" dirty="0"/>
              <a:t> be used to pay for immigration fees for battered immigrant women</a:t>
            </a:r>
            <a:r>
              <a:rPr lang="en-US" dirty="0" smtClean="0"/>
              <a:t>.</a:t>
            </a:r>
          </a:p>
          <a:p>
            <a:r>
              <a:rPr lang="en-US" dirty="0"/>
              <a:t>STOP funds </a:t>
            </a:r>
            <a:r>
              <a:rPr lang="en-US" b="1" dirty="0"/>
              <a:t>cannot</a:t>
            </a:r>
            <a:r>
              <a:rPr lang="en-US" dirty="0"/>
              <a:t> be used to support the purchase of standard issued law enforcement items, such as, uniforms, safety vests, shields, weapons, bullets, and armory. </a:t>
            </a:r>
          </a:p>
          <a:p>
            <a:r>
              <a:rPr lang="en-US" dirty="0"/>
              <a:t>VSTOP funds can only be used to purchase law enforcement equipment that is specifically for the purpose of responding to or investigating domestic violence, dating violence, sexual assault, or stalking, such as cameras to record injuries</a:t>
            </a:r>
            <a:r>
              <a:rPr lang="en-US" dirty="0" smtClean="0"/>
              <a:t>.</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2389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SASP </a:t>
            </a:r>
            <a:r>
              <a:rPr lang="en-US" dirty="0" err="1" smtClean="0"/>
              <a:t>Allowables</a:t>
            </a:r>
            <a:endParaRPr lang="en-US" dirty="0"/>
          </a:p>
        </p:txBody>
      </p:sp>
      <p:sp>
        <p:nvSpPr>
          <p:cNvPr id="3" name="Content Placeholder 2"/>
          <p:cNvSpPr>
            <a:spLocks noGrp="1"/>
          </p:cNvSpPr>
          <p:nvPr>
            <p:ph idx="1"/>
          </p:nvPr>
        </p:nvSpPr>
        <p:spPr/>
        <p:txBody>
          <a:bodyPr/>
          <a:lstStyle/>
          <a:p>
            <a:r>
              <a:rPr lang="en-US" dirty="0" smtClean="0"/>
              <a:t>Focused on direct services for victims sexual assault</a:t>
            </a:r>
          </a:p>
          <a:p>
            <a:r>
              <a:rPr lang="en-US" dirty="0" smtClean="0"/>
              <a:t>Costs must be:</a:t>
            </a:r>
          </a:p>
          <a:p>
            <a:pPr lvl="1"/>
            <a:r>
              <a:rPr lang="en-US" sz="1900" dirty="0" smtClean="0">
                <a:latin typeface="Arial" panose="020B0604020202020204" pitchFamily="34" charset="0"/>
                <a:cs typeface="Arial" panose="020B0604020202020204" pitchFamily="34" charset="0"/>
              </a:rPr>
              <a:t>Allowable</a:t>
            </a:r>
          </a:p>
          <a:p>
            <a:pPr lvl="1"/>
            <a:r>
              <a:rPr lang="en-US" sz="1900" dirty="0" smtClean="0">
                <a:latin typeface="Arial" panose="020B0604020202020204" pitchFamily="34" charset="0"/>
                <a:cs typeface="Arial" panose="020B0604020202020204" pitchFamily="34" charset="0"/>
              </a:rPr>
              <a:t>Reasonable </a:t>
            </a:r>
          </a:p>
          <a:p>
            <a:pPr lvl="1"/>
            <a:r>
              <a:rPr lang="en-US" sz="1900" dirty="0" smtClean="0">
                <a:latin typeface="Arial" panose="020B0604020202020204" pitchFamily="34" charset="0"/>
                <a:cs typeface="Arial" panose="020B0604020202020204" pitchFamily="34" charset="0"/>
              </a:rPr>
              <a:t>Necessary </a:t>
            </a:r>
            <a:endParaRPr lang="en-US" sz="1900" dirty="0">
              <a:latin typeface="Arial" panose="020B0604020202020204" pitchFamily="34" charset="0"/>
              <a:cs typeface="Arial" panose="020B0604020202020204" pitchFamily="34" charset="0"/>
            </a:endParaRPr>
          </a:p>
          <a:p>
            <a:pPr lvl="1"/>
            <a:r>
              <a:rPr lang="en-US" sz="1900" dirty="0" smtClean="0">
                <a:latin typeface="Arial" panose="020B0604020202020204" pitchFamily="34" charset="0"/>
                <a:cs typeface="Arial" panose="020B0604020202020204" pitchFamily="34" charset="0"/>
              </a:rPr>
              <a:t>Allocable</a:t>
            </a:r>
          </a:p>
          <a:p>
            <a:pPr marL="342900" lvl="1" indent="0">
              <a:buNone/>
            </a:pPr>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7133814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Examples of SASP Allowable Costs, non-exhaustive</a:t>
            </a:r>
            <a:endParaRPr lang="en-US" dirty="0"/>
          </a:p>
        </p:txBody>
      </p:sp>
      <p:sp>
        <p:nvSpPr>
          <p:cNvPr id="3" name="Content Placeholder 2"/>
          <p:cNvSpPr>
            <a:spLocks noGrp="1"/>
          </p:cNvSpPr>
          <p:nvPr>
            <p:ph idx="1"/>
          </p:nvPr>
        </p:nvSpPr>
        <p:spPr/>
        <p:txBody>
          <a:bodyPr>
            <a:normAutofit/>
          </a:bodyPr>
          <a:lstStyle/>
          <a:p>
            <a:pPr lvl="0"/>
            <a:r>
              <a:rPr lang="en-US" dirty="0"/>
              <a:t>24-hour hotline services providing crisis intervention services and referral</a:t>
            </a:r>
            <a:endParaRPr lang="en-US" b="1" dirty="0"/>
          </a:p>
          <a:p>
            <a:pPr lvl="0"/>
            <a:r>
              <a:rPr lang="en-US" dirty="0"/>
              <a:t>Accompaniment and advocacy through medical, criminal justice, and social support systems, including medical facilities, police, and court proceedings</a:t>
            </a:r>
            <a:endParaRPr lang="en-US" b="1" dirty="0"/>
          </a:p>
          <a:p>
            <a:pPr lvl="0"/>
            <a:r>
              <a:rPr lang="en-US" dirty="0"/>
              <a:t>Crisis intervention, short-term individual and group support services, and comprehensive service coordination and supervision to assist sexual assault victims and family or household </a:t>
            </a:r>
            <a:r>
              <a:rPr lang="en-US" dirty="0" smtClean="0"/>
              <a:t>members</a:t>
            </a:r>
          </a:p>
          <a:p>
            <a:pPr lvl="0"/>
            <a:endParaRPr lang="en-US"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803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Examples of SASP Allowable Costs,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lstStyle/>
          <a:p>
            <a:pPr lvl="0"/>
            <a:r>
              <a:rPr lang="en-US" sz="2100" dirty="0" smtClean="0"/>
              <a:t>Community-based</a:t>
            </a:r>
            <a:r>
              <a:rPr lang="en-US" sz="2100" dirty="0"/>
              <a:t>, culturally specific services and support mechanisms, including outreach activities for underserved communities</a:t>
            </a:r>
            <a:endParaRPr lang="en-US" sz="2100" b="1" dirty="0"/>
          </a:p>
          <a:p>
            <a:pPr lvl="0"/>
            <a:r>
              <a:rPr lang="en-US" sz="2100" dirty="0"/>
              <a:t>Development and distribution of materials on issues related to the services described above</a:t>
            </a:r>
            <a:endParaRPr lang="en-US" sz="2100" b="1"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8396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Examples of SASP Allowable Costs,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normAutofit/>
          </a:bodyPr>
          <a:lstStyle/>
          <a:p>
            <a:pPr lvl="0"/>
            <a:r>
              <a:rPr lang="en-US" dirty="0" smtClean="0"/>
              <a:t>SASP funds </a:t>
            </a:r>
            <a:r>
              <a:rPr lang="en-US" b="1" dirty="0" smtClean="0"/>
              <a:t>may</a:t>
            </a:r>
            <a:r>
              <a:rPr lang="en-US" dirty="0" smtClean="0"/>
              <a:t> be used to support projects that focus on direct services for children who are victims of sexual assault.</a:t>
            </a:r>
          </a:p>
          <a:p>
            <a:pPr lvl="0"/>
            <a:r>
              <a:rPr lang="en-US" dirty="0" smtClean="0"/>
              <a:t>Services </a:t>
            </a:r>
            <a:r>
              <a:rPr lang="en-US" dirty="0"/>
              <a:t>rendered to child victims do not have to be provided in connection with serving an adult parent, and there is no age restriction on providing services to child victims.</a:t>
            </a:r>
          </a:p>
          <a:p>
            <a:pPr lvl="0"/>
            <a:r>
              <a:rPr lang="en-US" dirty="0"/>
              <a:t> In addition, SASP Formula funds may be used to provide services to children of victims of sexual assault.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967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596"/>
                </a:solidFill>
              </a:rPr>
              <a:t>Examples of SASP Allowable Costs,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lstStyle/>
          <a:p>
            <a:r>
              <a:rPr lang="en-US" dirty="0"/>
              <a:t>SASP funds </a:t>
            </a:r>
            <a:r>
              <a:rPr lang="en-US" b="1" dirty="0"/>
              <a:t>may not </a:t>
            </a:r>
            <a:r>
              <a:rPr lang="en-US" dirty="0"/>
              <a:t>be used for education and prevention. </a:t>
            </a:r>
            <a:endParaRPr lang="en-US" dirty="0" smtClean="0"/>
          </a:p>
          <a:p>
            <a:r>
              <a:rPr lang="en-US" dirty="0" smtClean="0"/>
              <a:t>However </a:t>
            </a:r>
            <a:r>
              <a:rPr lang="en-US" dirty="0"/>
              <a:t>funds may be used for outreach to inform persons about the services provided by a specific program</a:t>
            </a:r>
            <a:r>
              <a:rPr lang="en-US" dirty="0" smtClean="0"/>
              <a:t>.</a:t>
            </a:r>
          </a:p>
          <a:p>
            <a:pPr lvl="1"/>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For example, a program could use pamphlets, brochures, or community presentations to announce the services available under the grant.</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35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Virginia Sexual &amp; Domestic Violence Victim Fund (VSDVVF)</a:t>
            </a:r>
            <a:endParaRPr lang="en-US" dirty="0"/>
          </a:p>
        </p:txBody>
      </p:sp>
      <p:sp>
        <p:nvSpPr>
          <p:cNvPr id="3" name="Content Placeholder 2"/>
          <p:cNvSpPr>
            <a:spLocks noGrp="1"/>
          </p:cNvSpPr>
          <p:nvPr>
            <p:ph idx="1"/>
          </p:nvPr>
        </p:nvSpPr>
        <p:spPr/>
        <p:txBody>
          <a:bodyPr>
            <a:normAutofit/>
          </a:bodyPr>
          <a:lstStyle/>
          <a:p>
            <a:pPr marL="0" indent="0">
              <a:buNone/>
            </a:pPr>
            <a:r>
              <a:rPr lang="en-US" sz="2200" b="1" dirty="0"/>
              <a:t>Eligible applicants include: </a:t>
            </a:r>
          </a:p>
          <a:p>
            <a:r>
              <a:rPr lang="en-US" sz="1900" dirty="0"/>
              <a:t>law enforcement agencies, </a:t>
            </a:r>
          </a:p>
          <a:p>
            <a:r>
              <a:rPr lang="en-US" sz="1900" dirty="0"/>
              <a:t>victims services programs,</a:t>
            </a:r>
          </a:p>
          <a:p>
            <a:r>
              <a:rPr lang="en-US" sz="1900" dirty="0"/>
              <a:t>programs that provide civil legal assistance, </a:t>
            </a:r>
          </a:p>
          <a:p>
            <a:r>
              <a:rPr lang="en-US" sz="1900" dirty="0"/>
              <a:t>public college and university campus programs, and </a:t>
            </a:r>
          </a:p>
          <a:p>
            <a:r>
              <a:rPr lang="en-US" sz="1900" dirty="0"/>
              <a:t>private, non-profit hospitals.</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3591136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36704" cy="1325563"/>
          </a:xfrm>
        </p:spPr>
        <p:txBody>
          <a:bodyPr>
            <a:noAutofit/>
          </a:bodyPr>
          <a:lstStyle/>
          <a:p>
            <a:r>
              <a:rPr lang="en-US" dirty="0">
                <a:solidFill>
                  <a:srgbClr val="005596"/>
                </a:solidFill>
              </a:rPr>
              <a:t>Examples of </a:t>
            </a:r>
            <a:r>
              <a:rPr lang="en-US" dirty="0" smtClean="0">
                <a:solidFill>
                  <a:srgbClr val="005596"/>
                </a:solidFill>
              </a:rPr>
              <a:t>SASP </a:t>
            </a:r>
            <a:r>
              <a:rPr lang="en-US" dirty="0" smtClean="0">
                <a:solidFill>
                  <a:srgbClr val="C00000"/>
                </a:solidFill>
              </a:rPr>
              <a:t>Unallowable</a:t>
            </a:r>
            <a:r>
              <a:rPr lang="en-US" dirty="0" smtClean="0">
                <a:solidFill>
                  <a:srgbClr val="005596"/>
                </a:solidFill>
              </a:rPr>
              <a:t> Costs</a:t>
            </a:r>
            <a:r>
              <a:rPr lang="en-US" dirty="0">
                <a:solidFill>
                  <a:srgbClr val="005596"/>
                </a:solidFill>
              </a:rPr>
              <a:t>, </a:t>
            </a:r>
            <a:r>
              <a:rPr lang="en-US" dirty="0" smtClean="0">
                <a:solidFill>
                  <a:srgbClr val="005596"/>
                </a:solidFill>
              </a:rPr>
              <a:t>non-exhaustive</a:t>
            </a:r>
            <a:endParaRPr lang="en-US" dirty="0"/>
          </a:p>
        </p:txBody>
      </p:sp>
      <p:sp>
        <p:nvSpPr>
          <p:cNvPr id="3" name="Content Placeholder 2"/>
          <p:cNvSpPr>
            <a:spLocks noGrp="1"/>
          </p:cNvSpPr>
          <p:nvPr>
            <p:ph idx="1"/>
          </p:nvPr>
        </p:nvSpPr>
        <p:spPr/>
        <p:txBody>
          <a:bodyPr>
            <a:normAutofit/>
          </a:bodyPr>
          <a:lstStyle/>
          <a:p>
            <a:pPr lvl="0"/>
            <a:r>
              <a:rPr lang="en-US" dirty="0"/>
              <a:t>Procedures or policies that exclude victims from receiving safe shelter, advocacy services, counseling, and other assistance based on their actual or perceived age, immigration status, race, religion, sexual orientation, gender identity, mental health condition, physical health condition, criminal record, work in the sex industry, or the age and/or gender of their children</a:t>
            </a:r>
            <a:endParaRPr lang="en-US" b="1" dirty="0"/>
          </a:p>
          <a:p>
            <a:pPr lvl="0"/>
            <a:r>
              <a:rPr lang="en-US" dirty="0"/>
              <a:t>Procedures or policies that compromise the confidentiality of information and privacy of persons receiving services</a:t>
            </a:r>
          </a:p>
          <a:p>
            <a:r>
              <a:rPr lang="en-US" dirty="0"/>
              <a:t>Policies that deny individuals access to services based on their relationship to the perpetrator</a:t>
            </a:r>
            <a:endParaRPr lang="en-US" b="1" dirty="0"/>
          </a:p>
          <a:p>
            <a:pPr lvl="0"/>
            <a:endParaRPr lang="en-US" sz="1350"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131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21955" cy="1325563"/>
          </a:xfrm>
        </p:spPr>
        <p:txBody>
          <a:bodyPr>
            <a:normAutofit/>
          </a:bodyPr>
          <a:lstStyle/>
          <a:p>
            <a:r>
              <a:rPr lang="en-US" dirty="0">
                <a:solidFill>
                  <a:srgbClr val="005596"/>
                </a:solidFill>
              </a:rPr>
              <a:t>Examples of SASP </a:t>
            </a:r>
            <a:r>
              <a:rPr lang="en-US" dirty="0">
                <a:solidFill>
                  <a:srgbClr val="C00000"/>
                </a:solidFill>
              </a:rPr>
              <a:t>Unallowable</a:t>
            </a:r>
            <a:r>
              <a:rPr lang="en-US" dirty="0">
                <a:solidFill>
                  <a:srgbClr val="005596"/>
                </a:solidFill>
              </a:rPr>
              <a:t> Costs, non-exhaustive</a:t>
            </a:r>
            <a:endParaRPr lang="en-US" dirty="0"/>
          </a:p>
        </p:txBody>
      </p:sp>
      <p:sp>
        <p:nvSpPr>
          <p:cNvPr id="3" name="Content Placeholder 2"/>
          <p:cNvSpPr>
            <a:spLocks noGrp="1"/>
          </p:cNvSpPr>
          <p:nvPr>
            <p:ph idx="1"/>
          </p:nvPr>
        </p:nvSpPr>
        <p:spPr/>
        <p:txBody>
          <a:bodyPr/>
          <a:lstStyle/>
          <a:p>
            <a:pPr lvl="0"/>
            <a:r>
              <a:rPr lang="en-US" dirty="0" smtClean="0"/>
              <a:t>Materials </a:t>
            </a:r>
            <a:r>
              <a:rPr lang="en-US" dirty="0"/>
              <a:t>that are not tailored to the dynamics of sexual assault or the culturally specific population to be served</a:t>
            </a:r>
            <a:endParaRPr lang="en-US" b="1" dirty="0"/>
          </a:p>
          <a:p>
            <a:pPr lvl="0"/>
            <a:r>
              <a:rPr lang="en-US" dirty="0"/>
              <a:t>Policies or engaging in practices that impose restrictive conditions to be met by the victim in order to receive services (e.g., mandatory counseling, seeking an order for protection)</a:t>
            </a:r>
            <a:endParaRPr lang="en-US" b="1" dirty="0"/>
          </a:p>
          <a:p>
            <a:pPr lvl="0"/>
            <a:r>
              <a:rPr lang="en-US" dirty="0"/>
              <a:t>Policies that require the victim to report the sexual assault to law enforcement</a:t>
            </a:r>
            <a:endParaRPr lang="en-US" b="1"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451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277710" cy="1325563"/>
          </a:xfrm>
        </p:spPr>
        <p:txBody>
          <a:bodyPr>
            <a:noAutofit/>
          </a:bodyPr>
          <a:lstStyle/>
          <a:p>
            <a:r>
              <a:rPr lang="en-US" dirty="0">
                <a:solidFill>
                  <a:srgbClr val="005596"/>
                </a:solidFill>
              </a:rPr>
              <a:t>Examples of SASP </a:t>
            </a:r>
            <a:r>
              <a:rPr lang="en-US" dirty="0">
                <a:solidFill>
                  <a:srgbClr val="C00000"/>
                </a:solidFill>
              </a:rPr>
              <a:t>Unallowable</a:t>
            </a:r>
            <a:r>
              <a:rPr lang="en-US" dirty="0">
                <a:solidFill>
                  <a:srgbClr val="005596"/>
                </a:solidFill>
              </a:rPr>
              <a:t> Costs, non-exhaustive</a:t>
            </a:r>
            <a:endParaRPr lang="en-US" dirty="0"/>
          </a:p>
        </p:txBody>
      </p:sp>
      <p:sp>
        <p:nvSpPr>
          <p:cNvPr id="3" name="Content Placeholder 2"/>
          <p:cNvSpPr>
            <a:spLocks noGrp="1"/>
          </p:cNvSpPr>
          <p:nvPr>
            <p:ph idx="1"/>
          </p:nvPr>
        </p:nvSpPr>
        <p:spPr/>
        <p:txBody>
          <a:bodyPr>
            <a:normAutofit/>
          </a:bodyPr>
          <a:lstStyle/>
          <a:p>
            <a:pPr lvl="0"/>
            <a:r>
              <a:rPr lang="en-US" sz="1800" dirty="0"/>
              <a:t>Research projects</a:t>
            </a:r>
          </a:p>
          <a:p>
            <a:pPr lvl="0"/>
            <a:r>
              <a:rPr lang="en-US" sz="1800" dirty="0"/>
              <a:t>Activities focused on prevention efforts and public education (e.g., bystander intervention, social norms campaigns, presentations on healthy relationships)</a:t>
            </a:r>
          </a:p>
          <a:p>
            <a:pPr lvl="0"/>
            <a:r>
              <a:rPr lang="en-US" sz="1800" dirty="0"/>
              <a:t>Criminal justice-related projects, including law enforcement, prosecution, courts, and forensic interviews</a:t>
            </a:r>
          </a:p>
          <a:p>
            <a:pPr lvl="0"/>
            <a:r>
              <a:rPr lang="en-US" sz="1800" dirty="0"/>
              <a:t>Sexual Assault Forensic Medical Examiner programs</a:t>
            </a:r>
          </a:p>
          <a:p>
            <a:r>
              <a:rPr lang="en-US" sz="1800" dirty="0"/>
              <a:t>Sexual Assault Response Team Coordination</a:t>
            </a:r>
          </a:p>
          <a:p>
            <a:r>
              <a:rPr lang="en-US" sz="1800" dirty="0"/>
              <a:t>Providing training to allied professionals and the community (e.g., law enforcement, child protection services, prosecution, other community based organizations)</a:t>
            </a:r>
          </a:p>
          <a:p>
            <a:pPr lvl="0"/>
            <a:endParaRPr lang="en-US" sz="1350"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038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21955" cy="1325563"/>
          </a:xfrm>
        </p:spPr>
        <p:txBody>
          <a:bodyPr>
            <a:normAutofit/>
          </a:bodyPr>
          <a:lstStyle/>
          <a:p>
            <a:r>
              <a:rPr lang="en-US" dirty="0">
                <a:solidFill>
                  <a:srgbClr val="005596"/>
                </a:solidFill>
              </a:rPr>
              <a:t>Examples of SASP </a:t>
            </a:r>
            <a:r>
              <a:rPr lang="en-US" dirty="0">
                <a:solidFill>
                  <a:srgbClr val="C00000"/>
                </a:solidFill>
              </a:rPr>
              <a:t>Unallowable</a:t>
            </a:r>
            <a:r>
              <a:rPr lang="en-US" dirty="0">
                <a:solidFill>
                  <a:srgbClr val="005596"/>
                </a:solidFill>
              </a:rPr>
              <a:t> Costs, non-exhaustive</a:t>
            </a:r>
            <a:endParaRPr lang="en-US" dirty="0"/>
          </a:p>
        </p:txBody>
      </p:sp>
      <p:sp>
        <p:nvSpPr>
          <p:cNvPr id="3" name="Content Placeholder 2"/>
          <p:cNvSpPr>
            <a:spLocks noGrp="1"/>
          </p:cNvSpPr>
          <p:nvPr>
            <p:ph idx="1"/>
          </p:nvPr>
        </p:nvSpPr>
        <p:spPr/>
        <p:txBody>
          <a:bodyPr>
            <a:normAutofit/>
          </a:bodyPr>
          <a:lstStyle/>
          <a:p>
            <a:pPr lvl="0"/>
            <a:r>
              <a:rPr lang="en-US" dirty="0" smtClean="0"/>
              <a:t>Domestic </a:t>
            </a:r>
            <a:r>
              <a:rPr lang="en-US" dirty="0"/>
              <a:t>violence services unrelated to sexual violence </a:t>
            </a:r>
            <a:endParaRPr lang="en-US" b="1" dirty="0"/>
          </a:p>
          <a:p>
            <a:pPr lvl="0"/>
            <a:r>
              <a:rPr lang="en-US" dirty="0"/>
              <a:t>Lobbying</a:t>
            </a:r>
            <a:endParaRPr lang="en-US" b="1" dirty="0"/>
          </a:p>
          <a:p>
            <a:pPr lvl="0"/>
            <a:r>
              <a:rPr lang="en-US" dirty="0"/>
              <a:t>Fundraising</a:t>
            </a:r>
            <a:endParaRPr lang="en-US" b="1" dirty="0"/>
          </a:p>
          <a:p>
            <a:pPr lvl="0"/>
            <a:r>
              <a:rPr lang="en-US" dirty="0"/>
              <a:t>Purchase of real property</a:t>
            </a:r>
            <a:endParaRPr lang="en-US" b="1" dirty="0"/>
          </a:p>
          <a:p>
            <a:pPr lvl="0"/>
            <a:r>
              <a:rPr lang="en-US" dirty="0"/>
              <a:t>Construction</a:t>
            </a:r>
            <a:endParaRPr lang="en-US" b="1" dirty="0"/>
          </a:p>
          <a:p>
            <a:pPr lvl="0"/>
            <a:r>
              <a:rPr lang="en-US" dirty="0"/>
              <a:t>Physical modifications to buildings, including minor renovations (such as painting or carpeting)</a:t>
            </a:r>
            <a:endParaRPr lang="en-US" b="1"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28685314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07207" cy="1325563"/>
          </a:xfrm>
        </p:spPr>
        <p:txBody>
          <a:bodyPr>
            <a:normAutofit/>
          </a:bodyPr>
          <a:lstStyle/>
          <a:p>
            <a:r>
              <a:rPr lang="en-US" dirty="0">
                <a:solidFill>
                  <a:srgbClr val="005596"/>
                </a:solidFill>
              </a:rPr>
              <a:t>Examples of SASP </a:t>
            </a:r>
            <a:r>
              <a:rPr lang="en-US" dirty="0">
                <a:solidFill>
                  <a:srgbClr val="C00000"/>
                </a:solidFill>
              </a:rPr>
              <a:t>Unallowable</a:t>
            </a:r>
            <a:r>
              <a:rPr lang="en-US" dirty="0">
                <a:solidFill>
                  <a:srgbClr val="005596"/>
                </a:solidFill>
              </a:rPr>
              <a:t> Costs, non-exhaustive</a:t>
            </a:r>
            <a:endParaRPr lang="en-US" dirty="0"/>
          </a:p>
        </p:txBody>
      </p:sp>
      <p:sp>
        <p:nvSpPr>
          <p:cNvPr id="3" name="Content Placeholder 2"/>
          <p:cNvSpPr>
            <a:spLocks noGrp="1"/>
          </p:cNvSpPr>
          <p:nvPr>
            <p:ph idx="1"/>
          </p:nvPr>
        </p:nvSpPr>
        <p:spPr/>
        <p:txBody>
          <a:bodyPr>
            <a:noAutofit/>
          </a:bodyPr>
          <a:lstStyle/>
          <a:p>
            <a:pPr lvl="0">
              <a:spcAft>
                <a:spcPts val="600"/>
              </a:spcAft>
            </a:pPr>
            <a:r>
              <a:rPr lang="en-US" dirty="0"/>
              <a:t>Food and Beverage/Costs for Refreshments and Meals are generally not allowable. OVW may approve the use of grant funds to provide a working meal at a meeting, conference, training, or other event, if one of the following applies: </a:t>
            </a:r>
          </a:p>
          <a:p>
            <a:pPr lvl="1"/>
            <a:r>
              <a:rPr lang="en-US" sz="1900" dirty="0">
                <a:latin typeface="Arial" panose="020B0604020202020204" pitchFamily="34" charset="0"/>
                <a:cs typeface="Arial" panose="020B0604020202020204" pitchFamily="34" charset="0"/>
              </a:rPr>
              <a:t>The location of the event is not in close proximity to food establishments, despite efforts to secure a location near reasonably priced and accessible commercial food establishments. </a:t>
            </a:r>
          </a:p>
          <a:p>
            <a:pPr lvl="1"/>
            <a:r>
              <a:rPr lang="en-US" sz="1900" dirty="0">
                <a:latin typeface="Arial" panose="020B0604020202020204" pitchFamily="34" charset="0"/>
                <a:cs typeface="Arial" panose="020B0604020202020204" pitchFamily="34" charset="0"/>
              </a:rPr>
              <a:t>Not serving food will significantly lengthen the day or necessitate extending the meeting to achieve meeting outcomes. </a:t>
            </a:r>
          </a:p>
          <a:p>
            <a:pPr lvl="1"/>
            <a:r>
              <a:rPr lang="en-US" sz="1900" dirty="0">
                <a:latin typeface="Arial" panose="020B0604020202020204" pitchFamily="34" charset="0"/>
                <a:cs typeface="Arial" panose="020B0604020202020204" pitchFamily="34" charset="0"/>
              </a:rPr>
              <a:t>A special presentation at a conference requires a plenary address where there is no other time for food to be obtained. </a:t>
            </a:r>
          </a:p>
          <a:p>
            <a:pPr lvl="1"/>
            <a:r>
              <a:rPr lang="en-US" sz="1900" dirty="0">
                <a:latin typeface="Arial" panose="020B0604020202020204" pitchFamily="34" charset="0"/>
                <a:cs typeface="Arial" panose="020B0604020202020204" pitchFamily="34" charset="0"/>
              </a:rPr>
              <a:t>Other extenuating circumstances necessitate the provision of food.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3185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07207" cy="1325563"/>
          </a:xfrm>
        </p:spPr>
        <p:txBody>
          <a:bodyPr>
            <a:normAutofit/>
          </a:bodyPr>
          <a:lstStyle/>
          <a:p>
            <a:r>
              <a:rPr lang="en-US" dirty="0">
                <a:solidFill>
                  <a:srgbClr val="005596"/>
                </a:solidFill>
              </a:rPr>
              <a:t>Examples of SASP </a:t>
            </a:r>
            <a:r>
              <a:rPr lang="en-US" dirty="0">
                <a:solidFill>
                  <a:srgbClr val="C00000"/>
                </a:solidFill>
              </a:rPr>
              <a:t>Unallowable</a:t>
            </a:r>
            <a:r>
              <a:rPr lang="en-US" dirty="0">
                <a:solidFill>
                  <a:srgbClr val="005596"/>
                </a:solidFill>
              </a:rPr>
              <a:t> Costs, non-exhaustive</a:t>
            </a:r>
            <a:endParaRPr lang="en-US" dirty="0"/>
          </a:p>
        </p:txBody>
      </p:sp>
      <p:sp>
        <p:nvSpPr>
          <p:cNvPr id="3" name="Content Placeholder 2"/>
          <p:cNvSpPr>
            <a:spLocks noGrp="1"/>
          </p:cNvSpPr>
          <p:nvPr>
            <p:ph idx="1"/>
          </p:nvPr>
        </p:nvSpPr>
        <p:spPr/>
        <p:txBody>
          <a:bodyPr>
            <a:noAutofit/>
          </a:bodyPr>
          <a:lstStyle/>
          <a:p>
            <a:pPr lvl="0"/>
            <a:r>
              <a:rPr lang="en-US" dirty="0" smtClean="0"/>
              <a:t>Justification </a:t>
            </a:r>
            <a:r>
              <a:rPr lang="en-US" dirty="0"/>
              <a:t>for an exception listed above must be submitted to OVW, and grantees may only use funds to purchase food and/or beverages if OVW approves the specific expenditures in advance. </a:t>
            </a:r>
            <a:endParaRPr lang="en-US"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644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66200" cy="1325563"/>
          </a:xfrm>
        </p:spPr>
        <p:txBody>
          <a:bodyPr>
            <a:noAutofit/>
          </a:bodyPr>
          <a:lstStyle/>
          <a:p>
            <a:r>
              <a:rPr lang="en-US" dirty="0" smtClean="0">
                <a:solidFill>
                  <a:srgbClr val="005596"/>
                </a:solidFill>
              </a:rPr>
              <a:t>Virginia Sexual &amp; Domestic Violence Victim Fund (VSDVVF)</a:t>
            </a:r>
            <a:endParaRPr lang="en-US" dirty="0"/>
          </a:p>
        </p:txBody>
      </p:sp>
      <p:sp>
        <p:nvSpPr>
          <p:cNvPr id="3" name="Content Placeholder 2"/>
          <p:cNvSpPr>
            <a:spLocks noGrp="1"/>
          </p:cNvSpPr>
          <p:nvPr>
            <p:ph idx="1"/>
          </p:nvPr>
        </p:nvSpPr>
        <p:spPr>
          <a:xfrm>
            <a:off x="628650" y="2028635"/>
            <a:ext cx="7886700" cy="4059839"/>
          </a:xfrm>
        </p:spPr>
        <p:txBody>
          <a:bodyPr>
            <a:noAutofit/>
          </a:bodyPr>
          <a:lstStyle/>
          <a:p>
            <a:pPr lvl="0"/>
            <a:r>
              <a:rPr lang="en-US" dirty="0"/>
              <a:t>The purpose of the VSDVVF is to provide funding to assist in protecting and providing necessary services to victims of and children affected by sexual violence, domestic violence, stalking, and family abuse.</a:t>
            </a:r>
          </a:p>
          <a:p>
            <a:pPr lvl="0">
              <a:spcAft>
                <a:spcPts val="0"/>
              </a:spcAft>
            </a:pPr>
            <a:r>
              <a:rPr lang="en-US" dirty="0"/>
              <a:t>The Department shall adopt guidelines, the purpose of which shall be to make funds available to </a:t>
            </a:r>
          </a:p>
          <a:p>
            <a:pPr marL="457200" lvl="1"/>
            <a:r>
              <a:rPr lang="en-US" sz="1900" dirty="0">
                <a:latin typeface="Arial Narrow" panose="020B0606020202030204" pitchFamily="34" charset="0"/>
                <a:cs typeface="Arial" panose="020B0604020202020204" pitchFamily="34" charset="0"/>
              </a:rPr>
              <a:t>local attorneys for the Commonwealth for funding the cost of additional attorneys or to further dedicate existing resources to prosecute felonies and misdemeanors involving domestic violence, sexual violence, sexual abuse, stalking and family abuse, and </a:t>
            </a:r>
          </a:p>
          <a:p>
            <a:pPr marL="457200" lvl="1"/>
            <a:r>
              <a:rPr lang="en-US" sz="1900" dirty="0">
                <a:latin typeface="Arial Narrow" panose="020B0606020202030204" pitchFamily="34" charset="0"/>
                <a:cs typeface="Arial" panose="020B0604020202020204" pitchFamily="34" charset="0"/>
              </a:rPr>
              <a:t>law-enforcement authorities or appropriate programs, including civil legal assistance, to assist in protecting and providing necessary services to victims of and children affected by domestic violence, sexual abuse, stalking and family abuse.</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3312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365126"/>
            <a:ext cx="6366200" cy="1325563"/>
          </a:xfrm>
        </p:spPr>
        <p:txBody>
          <a:bodyPr>
            <a:noAutofit/>
          </a:bodyPr>
          <a:lstStyle/>
          <a:p>
            <a:r>
              <a:rPr lang="en-US" dirty="0" smtClean="0">
                <a:solidFill>
                  <a:srgbClr val="005596"/>
                </a:solidFill>
              </a:rPr>
              <a:t>Activity</a:t>
            </a:r>
            <a:endParaRPr lang="en-US" dirty="0"/>
          </a:p>
        </p:txBody>
      </p:sp>
      <p:sp>
        <p:nvSpPr>
          <p:cNvPr id="3" name="Content Placeholder 2"/>
          <p:cNvSpPr>
            <a:spLocks noGrp="1"/>
          </p:cNvSpPr>
          <p:nvPr>
            <p:ph idx="1"/>
          </p:nvPr>
        </p:nvSpPr>
        <p:spPr>
          <a:xfrm>
            <a:off x="628650" y="2028635"/>
            <a:ext cx="7886700" cy="4059839"/>
          </a:xfrm>
        </p:spPr>
        <p:txBody>
          <a:bodyPr>
            <a:noAutofit/>
          </a:bodyPr>
          <a:lstStyle/>
          <a:p>
            <a:pPr marL="0" lvl="0" indent="0">
              <a:buNone/>
            </a:pPr>
            <a:r>
              <a:rPr lang="en-US" dirty="0" smtClean="0">
                <a:latin typeface="Arial Narrow" panose="020B0606020202030204" pitchFamily="34" charset="0"/>
              </a:rPr>
              <a:t>For each grant type listed below, please decide if the expense is allowable or not allowable.</a:t>
            </a:r>
          </a:p>
          <a:p>
            <a:pPr marL="0" lvl="0" indent="0">
              <a:buNone/>
            </a:pPr>
            <a:r>
              <a:rPr lang="en-US" b="1" dirty="0" smtClean="0">
                <a:latin typeface="Arial Narrow" panose="020B0606020202030204" pitchFamily="34" charset="0"/>
              </a:rPr>
              <a:t>VSGP</a:t>
            </a:r>
            <a:r>
              <a:rPr lang="en-US" dirty="0" smtClean="0">
                <a:latin typeface="Arial Narrow" panose="020B0606020202030204" pitchFamily="34" charset="0"/>
              </a:rPr>
              <a:t>: Translation Services, Lobbying, Research, Emergency Food, Counseling, Construction</a:t>
            </a:r>
          </a:p>
          <a:p>
            <a:pPr marL="0" lvl="0" indent="0">
              <a:buNone/>
            </a:pPr>
            <a:r>
              <a:rPr lang="en-US" sz="1900" dirty="0" smtClean="0">
                <a:latin typeface="Arial Narrow" panose="020B0606020202030204" pitchFamily="34" charset="0"/>
                <a:cs typeface="Arial" panose="020B0604020202020204" pitchFamily="34" charset="0"/>
              </a:rPr>
              <a:t>SASP:  Short-term group services to assist sexual assault vi </a:t>
            </a:r>
            <a:r>
              <a:rPr lang="en-US" sz="1900" dirty="0" err="1" smtClean="0">
                <a:latin typeface="Arial Narrow" panose="020B0606020202030204" pitchFamily="34" charset="0"/>
                <a:cs typeface="Arial" panose="020B0604020202020204" pitchFamily="34" charset="0"/>
              </a:rPr>
              <a:t>educatioctims</a:t>
            </a:r>
            <a:r>
              <a:rPr lang="en-US" sz="1900" dirty="0" smtClean="0">
                <a:latin typeface="Arial Narrow" panose="020B0606020202030204" pitchFamily="34" charset="0"/>
                <a:cs typeface="Arial" panose="020B0604020202020204" pitchFamily="34" charset="0"/>
              </a:rPr>
              <a:t>, bystander community education programs, outreach to underserved communities, training for law enforcement, carpeting organization’s lobby</a:t>
            </a:r>
          </a:p>
          <a:p>
            <a:pPr marL="0" lvl="0" indent="0">
              <a:buNone/>
            </a:pPr>
            <a:r>
              <a:rPr lang="en-US" b="1" dirty="0" smtClean="0">
                <a:latin typeface="Arial Narrow" panose="020B0606020202030204" pitchFamily="34" charset="0"/>
              </a:rPr>
              <a:t>VAWA</a:t>
            </a:r>
            <a:r>
              <a:rPr lang="en-US" dirty="0" smtClean="0">
                <a:latin typeface="Arial Narrow" panose="020B0606020202030204" pitchFamily="34" charset="0"/>
              </a:rPr>
              <a:t>:  Moving household goods to a new location, personnel costs, substance abuse counseling, voucher program for housing.</a:t>
            </a:r>
            <a:endParaRPr lang="en-US" sz="1900" dirty="0" smtClean="0">
              <a:latin typeface="Arial Narrow" panose="020B0606020202030204" pitchFamily="34" charset="0"/>
              <a:cs typeface="Arial" panose="020B0604020202020204" pitchFamily="34" charset="0"/>
            </a:endParaRPr>
          </a:p>
          <a:p>
            <a:pPr marL="0" lvl="0" indent="0">
              <a:buNone/>
            </a:pPr>
            <a:endParaRPr lang="en-US" sz="1900" dirty="0">
              <a:latin typeface="Arial Narrow" panose="020B060602020203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09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smtClean="0">
                <a:solidFill>
                  <a:schemeClr val="accent5">
                    <a:lumMod val="75000"/>
                  </a:schemeClr>
                </a:solidFill>
              </a:rPr>
              <a:t>Corral Those Costs!</a:t>
            </a:r>
            <a:endParaRPr lang="en-US" sz="3300" dirty="0">
              <a:solidFill>
                <a:schemeClr val="accent5">
                  <a:lumMod val="75000"/>
                </a:schemeClr>
              </a:solidFill>
            </a:endParaRP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53" y="1886452"/>
            <a:ext cx="3527713" cy="2762537"/>
          </a:xfrm>
          <a:prstGeom prst="rect">
            <a:avLst/>
          </a:prstGeom>
        </p:spPr>
      </p:pic>
      <p:sp>
        <p:nvSpPr>
          <p:cNvPr id="4" name="TextBox 3"/>
          <p:cNvSpPr txBox="1"/>
          <p:nvPr/>
        </p:nvSpPr>
        <p:spPr>
          <a:xfrm>
            <a:off x="2876749" y="2560136"/>
            <a:ext cx="1998394" cy="646331"/>
          </a:xfrm>
          <a:prstGeom prst="rect">
            <a:avLst/>
          </a:prstGeom>
          <a:noFill/>
        </p:spPr>
        <p:txBody>
          <a:bodyPr wrap="square" rtlCol="0">
            <a:spAutoFit/>
          </a:bodyPr>
          <a:lstStyle/>
          <a:p>
            <a:r>
              <a:rPr lang="en-US" dirty="0" smtClean="0">
                <a:solidFill>
                  <a:schemeClr val="bg1"/>
                </a:solidFill>
              </a:rPr>
              <a:t>VSGP Translation Services</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32548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1.38889E-6 -4.44444E-6 L 1.38889E-6 -4.44444E-6 C -0.00209 -0.00046 -0.00417 -0.00092 -0.00608 -0.00139 C -0.0066 -0.00162 -0.00712 -0.00185 -0.00764 -0.00208 C -0.01094 -0.00347 -0.01094 -0.00347 -0.01372 -0.00416 L -0.03542 -0.00277 C -0.04566 -0.00208 -0.04184 -0.00347 -0.04792 -0.00069 L -0.09844 -0.00139 C -0.09913 -0.00139 -0.09948 -0.00208 -0.10018 -0.00208 C -0.10209 -0.00254 -0.10417 -0.00254 -0.10608 -0.00277 C -0.10695 -0.00324 -0.10782 -0.00416 -0.10886 -0.00416 L -0.13056 -0.00347 C -0.13143 -0.00347 -0.13247 -0.00301 -0.13334 -0.00277 C -0.14028 -0.00069 -0.13004 -0.00347 -0.1382 -0.00139 C -0.13924 0.00023 -0.14063 0.00162 -0.1415 0.00371 C -0.14219 0.00579 -0.14219 0.00811 -0.14254 0.01019 C -0.14288 0.01158 -0.14323 0.0132 -0.14358 0.01459 C -0.14375 0.01667 -0.14375 0.01898 -0.1441 0.02107 C -0.14427 0.02223 -0.14497 0.02292 -0.14532 0.02408 C -0.14584 0.0257 -0.14653 0.02732 -0.14688 0.02917 C -0.14757 0.03195 -0.14792 0.03496 -0.14844 0.03773 C -0.14913 0.04005 -0.15035 0.04329 -0.15122 0.04584 C -0.15261 0.05278 -0.15087 0.04398 -0.15278 0.05232 C -0.15313 0.05324 -0.15313 0.05417 -0.15348 0.0551 C -0.15382 0.05672 -0.15417 0.05811 -0.15452 0.05949 C -0.15469 0.06065 -0.15452 0.06204 -0.15504 0.0632 C -0.15538 0.06389 -0.15608 0.06412 -0.1566 0.06459 C -0.15834 0.06621 -0.15938 0.06783 -0.16163 0.06829 C -0.16441 0.06875 -0.16736 0.06875 -0.17032 0.06898 C -0.17153 0.06945 -0.17275 0.07014 -0.17413 0.07037 C -0.17882 0.07153 -0.19219 0.07176 -0.19358 0.07176 L -0.24202 0.07315 C -0.24549 0.07361 -0.24896 0.07338 -0.25243 0.07408 C -0.25434 0.07431 -0.25625 0.07547 -0.25834 0.07616 C -0.26007 0.07662 -0.26198 0.07709 -0.26372 0.07755 C -0.26615 0.07824 -0.26684 0.07871 -0.26927 0.07986 C -0.26997 0.08056 -0.27066 0.08125 -0.27136 0.08195 C -0.27292 0.08334 -0.27361 0.08334 -0.27518 0.08403 C -0.27552 0.08496 -0.27587 0.08565 -0.27622 0.08635 C -0.27674 0.08681 -0.27743 0.08727 -0.27795 0.08773 C -0.2783 0.0882 -0.27865 0.08866 -0.279 0.08912 L -0.28004 0.09352 C -0.28021 0.09422 -0.28038 0.09514 -0.28056 0.09584 L -0.28177 0.09861 C -0.28195 0.09954 -0.28212 0.10047 -0.28229 0.10162 C -0.2842 0.11273 -0.28299 0.11412 -0.28177 0.13264 C -0.28125 0.13982 -0.27952 0.15371 -0.27952 0.15371 C -0.27934 0.16574 -0.27934 0.17778 -0.279 0.18982 C -0.279 0.1919 -0.27865 0.19375 -0.27848 0.19584 C -0.27761 0.20973 -0.27934 0.20417 -0.27691 0.21088 C -0.27657 0.21736 -0.2757 0.22963 -0.27691 0.23704 C -0.27691 0.23797 -0.27761 0.23843 -0.27795 0.23912 C -0.27761 0.24213 -0.27726 0.24514 -0.27691 0.24792 C -0.27552 0.25625 -0.275 0.25162 -0.27413 0.2632 C -0.27379 0.26644 -0.27413 0.26991 -0.27413 0.27338 " pathEditMode="relative" ptsTypes="AAAAAAAAAAAAAAAAAAAAAAAAAAAAAAAAAAAAAAAAAAAAAAAAAAAAAAA">
                                      <p:cBhvr>
                                        <p:cTn id="11" dur="2000" fill="hold"/>
                                        <p:tgtEl>
                                          <p:spTgt spid="2"/>
                                        </p:tgtEl>
                                        <p:attrNameLst>
                                          <p:attrName>ppt_x</p:attrName>
                                          <p:attrName>ppt_y</p:attrName>
                                        </p:attrNameLst>
                                      </p:cBhvr>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390091" y="2366585"/>
            <a:ext cx="1599904" cy="646331"/>
          </a:xfrm>
          <a:prstGeom prst="rect">
            <a:avLst/>
          </a:prstGeom>
          <a:noFill/>
        </p:spPr>
        <p:txBody>
          <a:bodyPr wrap="square" rtlCol="0">
            <a:spAutoFit/>
          </a:bodyPr>
          <a:lstStyle/>
          <a:p>
            <a:r>
              <a:rPr lang="en-US" dirty="0" smtClean="0">
                <a:solidFill>
                  <a:schemeClr val="bg1"/>
                </a:solidFill>
              </a:rPr>
              <a:t> VSGP -Lobbying</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34577583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Virginia Sexual &amp; Domestic Violence Victim </a:t>
            </a:r>
            <a:r>
              <a:rPr lang="en-US" sz="3200" dirty="0" smtClean="0"/>
              <a:t>Fund (VSDVVF)</a:t>
            </a:r>
            <a:endParaRPr lang="en-US" sz="3200" dirty="0"/>
          </a:p>
        </p:txBody>
      </p:sp>
      <p:sp>
        <p:nvSpPr>
          <p:cNvPr id="3" name="Content Placeholder 2"/>
          <p:cNvSpPr>
            <a:spLocks noGrp="1"/>
          </p:cNvSpPr>
          <p:nvPr>
            <p:ph idx="1"/>
          </p:nvPr>
        </p:nvSpPr>
        <p:spPr/>
        <p:txBody>
          <a:bodyPr/>
          <a:lstStyle/>
          <a:p>
            <a:r>
              <a:rPr lang="en-US" sz="1900" dirty="0"/>
              <a:t>VSDVVF operates on a state fiscal year cycle (July – June), and requires quarterly progress reports in GMIS on/by the 15</a:t>
            </a:r>
            <a:r>
              <a:rPr lang="en-US" sz="1900" baseline="30000" dirty="0"/>
              <a:t>th</a:t>
            </a:r>
            <a:r>
              <a:rPr lang="en-US" sz="1900" dirty="0"/>
              <a:t> </a:t>
            </a:r>
            <a:r>
              <a:rPr lang="en-US" sz="1900" dirty="0" smtClean="0"/>
              <a:t>of the month </a:t>
            </a:r>
            <a:r>
              <a:rPr lang="en-US" sz="1900" dirty="0"/>
              <a:t>following the end of the quarter.  </a:t>
            </a:r>
          </a:p>
          <a:p>
            <a:r>
              <a:rPr lang="en-US" sz="1900" dirty="0"/>
              <a:t>For more information on this grant program, contact Tricia Everetts, Grant &amp; Training Program Coordinator, tricia.everetts@dcjs.virginia.gov</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3749338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390091" y="2366585"/>
            <a:ext cx="1599904" cy="646331"/>
          </a:xfrm>
          <a:prstGeom prst="rect">
            <a:avLst/>
          </a:prstGeom>
          <a:noFill/>
        </p:spPr>
        <p:txBody>
          <a:bodyPr wrap="square" rtlCol="0">
            <a:spAutoFit/>
          </a:bodyPr>
          <a:lstStyle/>
          <a:p>
            <a:r>
              <a:rPr lang="en-US" dirty="0" smtClean="0">
                <a:solidFill>
                  <a:schemeClr val="bg1"/>
                </a:solidFill>
              </a:rPr>
              <a:t> VSGP -Research</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340953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53" y="1886452"/>
            <a:ext cx="3527713" cy="2762537"/>
          </a:xfrm>
          <a:prstGeom prst="rect">
            <a:avLst/>
          </a:prstGeom>
        </p:spPr>
      </p:pic>
      <p:sp>
        <p:nvSpPr>
          <p:cNvPr id="4" name="TextBox 3"/>
          <p:cNvSpPr txBox="1"/>
          <p:nvPr/>
        </p:nvSpPr>
        <p:spPr>
          <a:xfrm>
            <a:off x="2876749" y="2560136"/>
            <a:ext cx="1998394" cy="646331"/>
          </a:xfrm>
          <a:prstGeom prst="rect">
            <a:avLst/>
          </a:prstGeom>
          <a:noFill/>
        </p:spPr>
        <p:txBody>
          <a:bodyPr wrap="square" rtlCol="0">
            <a:spAutoFit/>
          </a:bodyPr>
          <a:lstStyle/>
          <a:p>
            <a:r>
              <a:rPr lang="en-US" dirty="0" smtClean="0">
                <a:solidFill>
                  <a:schemeClr val="bg1"/>
                </a:solidFill>
              </a:rPr>
              <a:t>VSGP- Emergency Food</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7386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1.38889E-6 -4.44444E-6 L 1.38889E-6 -4.44444E-6 C -0.00209 -0.00046 -0.00417 -0.00092 -0.00608 -0.00139 C -0.0066 -0.00162 -0.00712 -0.00185 -0.00764 -0.00208 C -0.01094 -0.00347 -0.01094 -0.00347 -0.01372 -0.00416 L -0.03542 -0.00277 C -0.04566 -0.00208 -0.04184 -0.00347 -0.04792 -0.00069 L -0.09844 -0.00139 C -0.09913 -0.00139 -0.09948 -0.00208 -0.10018 -0.00208 C -0.10209 -0.00254 -0.10417 -0.00254 -0.10608 -0.00277 C -0.10695 -0.00324 -0.10782 -0.00416 -0.10886 -0.00416 L -0.13056 -0.00347 C -0.13143 -0.00347 -0.13247 -0.00301 -0.13334 -0.00277 C -0.14028 -0.00069 -0.13004 -0.00347 -0.1382 -0.00139 C -0.13924 0.00023 -0.14063 0.00162 -0.1415 0.00371 C -0.14219 0.00579 -0.14219 0.00811 -0.14254 0.01019 C -0.14288 0.01158 -0.14323 0.0132 -0.14358 0.01459 C -0.14375 0.01667 -0.14375 0.01898 -0.1441 0.02107 C -0.14427 0.02223 -0.14497 0.02292 -0.14532 0.02408 C -0.14584 0.0257 -0.14653 0.02732 -0.14688 0.02917 C -0.14757 0.03195 -0.14792 0.03496 -0.14844 0.03773 C -0.14913 0.04005 -0.15035 0.04329 -0.15122 0.04584 C -0.15261 0.05278 -0.15087 0.04398 -0.15278 0.05232 C -0.15313 0.05324 -0.15313 0.05417 -0.15348 0.0551 C -0.15382 0.05672 -0.15417 0.05811 -0.15452 0.05949 C -0.15469 0.06065 -0.15452 0.06204 -0.15504 0.0632 C -0.15538 0.06389 -0.15608 0.06412 -0.1566 0.06459 C -0.15834 0.06621 -0.15938 0.06783 -0.16163 0.06829 C -0.16441 0.06875 -0.16736 0.06875 -0.17032 0.06898 C -0.17153 0.06945 -0.17275 0.07014 -0.17413 0.07037 C -0.17882 0.07153 -0.19219 0.07176 -0.19358 0.07176 L -0.24202 0.07315 C -0.24549 0.07361 -0.24896 0.07338 -0.25243 0.07408 C -0.25434 0.07431 -0.25625 0.07547 -0.25834 0.07616 C -0.26007 0.07662 -0.26198 0.07709 -0.26372 0.07755 C -0.26615 0.07824 -0.26684 0.07871 -0.26927 0.07986 C -0.26997 0.08056 -0.27066 0.08125 -0.27136 0.08195 C -0.27292 0.08334 -0.27361 0.08334 -0.27518 0.08403 C -0.27552 0.08496 -0.27587 0.08565 -0.27622 0.08635 C -0.27674 0.08681 -0.27743 0.08727 -0.27795 0.08773 C -0.2783 0.0882 -0.27865 0.08866 -0.279 0.08912 L -0.28004 0.09352 C -0.28021 0.09422 -0.28038 0.09514 -0.28056 0.09584 L -0.28177 0.09861 C -0.28195 0.09954 -0.28212 0.10047 -0.28229 0.10162 C -0.2842 0.11273 -0.28299 0.11412 -0.28177 0.13264 C -0.28125 0.13982 -0.27952 0.15371 -0.27952 0.15371 C -0.27934 0.16574 -0.27934 0.17778 -0.279 0.18982 C -0.279 0.1919 -0.27865 0.19375 -0.27848 0.19584 C -0.27761 0.20973 -0.27934 0.20417 -0.27691 0.21088 C -0.27657 0.21736 -0.2757 0.22963 -0.27691 0.23704 C -0.27691 0.23797 -0.27761 0.23843 -0.27795 0.23912 C -0.27761 0.24213 -0.27726 0.24514 -0.27691 0.24792 C -0.27552 0.25625 -0.275 0.25162 -0.27413 0.2632 C -0.27379 0.26644 -0.27413 0.26991 -0.27413 0.27338 " pathEditMode="relative" ptsTypes="AAAAAAAAAAAAAAAAAAAAAAAAAAAAAAAAAAAAAAAAAAAAAAAAAAAAAAA">
                                      <p:cBhvr>
                                        <p:cTn id="11" dur="2000" fill="hold"/>
                                        <p:tgtEl>
                                          <p:spTgt spid="2"/>
                                        </p:tgtEl>
                                        <p:attrNameLst>
                                          <p:attrName>ppt_x</p:attrName>
                                          <p:attrName>ppt_y</p:attrName>
                                        </p:attrNameLst>
                                      </p:cBhvr>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53" y="1886452"/>
            <a:ext cx="3527713" cy="2762537"/>
          </a:xfrm>
          <a:prstGeom prst="rect">
            <a:avLst/>
          </a:prstGeom>
        </p:spPr>
      </p:pic>
      <p:sp>
        <p:nvSpPr>
          <p:cNvPr id="4" name="TextBox 3"/>
          <p:cNvSpPr txBox="1"/>
          <p:nvPr/>
        </p:nvSpPr>
        <p:spPr>
          <a:xfrm>
            <a:off x="2876749" y="2560136"/>
            <a:ext cx="1998394" cy="646331"/>
          </a:xfrm>
          <a:prstGeom prst="rect">
            <a:avLst/>
          </a:prstGeom>
          <a:noFill/>
        </p:spPr>
        <p:txBody>
          <a:bodyPr wrap="square" rtlCol="0">
            <a:spAutoFit/>
          </a:bodyPr>
          <a:lstStyle/>
          <a:p>
            <a:r>
              <a:rPr lang="en-US" dirty="0" smtClean="0">
                <a:solidFill>
                  <a:schemeClr val="bg1"/>
                </a:solidFill>
              </a:rPr>
              <a:t>VSGP- Counseling Services</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22746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1.38889E-6 -4.44444E-6 L 1.38889E-6 -4.44444E-6 C -0.00209 -0.00046 -0.00417 -0.00092 -0.00608 -0.00139 C -0.0066 -0.00162 -0.00712 -0.00185 -0.00764 -0.00208 C -0.01094 -0.00347 -0.01094 -0.00347 -0.01372 -0.00416 L -0.03542 -0.00277 C -0.04566 -0.00208 -0.04184 -0.00347 -0.04792 -0.00069 L -0.09844 -0.00139 C -0.09913 -0.00139 -0.09948 -0.00208 -0.10018 -0.00208 C -0.10209 -0.00254 -0.10417 -0.00254 -0.10608 -0.00277 C -0.10695 -0.00324 -0.10782 -0.00416 -0.10886 -0.00416 L -0.13056 -0.00347 C -0.13143 -0.00347 -0.13247 -0.00301 -0.13334 -0.00277 C -0.14028 -0.00069 -0.13004 -0.00347 -0.1382 -0.00139 C -0.13924 0.00023 -0.14063 0.00162 -0.1415 0.00371 C -0.14219 0.00579 -0.14219 0.00811 -0.14254 0.01019 C -0.14288 0.01158 -0.14323 0.0132 -0.14358 0.01459 C -0.14375 0.01667 -0.14375 0.01898 -0.1441 0.02107 C -0.14427 0.02223 -0.14497 0.02292 -0.14532 0.02408 C -0.14584 0.0257 -0.14653 0.02732 -0.14688 0.02917 C -0.14757 0.03195 -0.14792 0.03496 -0.14844 0.03773 C -0.14913 0.04005 -0.15035 0.04329 -0.15122 0.04584 C -0.15261 0.05278 -0.15087 0.04398 -0.15278 0.05232 C -0.15313 0.05324 -0.15313 0.05417 -0.15348 0.0551 C -0.15382 0.05672 -0.15417 0.05811 -0.15452 0.05949 C -0.15469 0.06065 -0.15452 0.06204 -0.15504 0.0632 C -0.15538 0.06389 -0.15608 0.06412 -0.1566 0.06459 C -0.15834 0.06621 -0.15938 0.06783 -0.16163 0.06829 C -0.16441 0.06875 -0.16736 0.06875 -0.17032 0.06898 C -0.17153 0.06945 -0.17275 0.07014 -0.17413 0.07037 C -0.17882 0.07153 -0.19219 0.07176 -0.19358 0.07176 L -0.24202 0.07315 C -0.24549 0.07361 -0.24896 0.07338 -0.25243 0.07408 C -0.25434 0.07431 -0.25625 0.07547 -0.25834 0.07616 C -0.26007 0.07662 -0.26198 0.07709 -0.26372 0.07755 C -0.26615 0.07824 -0.26684 0.07871 -0.26927 0.07986 C -0.26997 0.08056 -0.27066 0.08125 -0.27136 0.08195 C -0.27292 0.08334 -0.27361 0.08334 -0.27518 0.08403 C -0.27552 0.08496 -0.27587 0.08565 -0.27622 0.08635 C -0.27674 0.08681 -0.27743 0.08727 -0.27795 0.08773 C -0.2783 0.0882 -0.27865 0.08866 -0.279 0.08912 L -0.28004 0.09352 C -0.28021 0.09422 -0.28038 0.09514 -0.28056 0.09584 L -0.28177 0.09861 C -0.28195 0.09954 -0.28212 0.10047 -0.28229 0.10162 C -0.2842 0.11273 -0.28299 0.11412 -0.28177 0.13264 C -0.28125 0.13982 -0.27952 0.15371 -0.27952 0.15371 C -0.27934 0.16574 -0.27934 0.17778 -0.279 0.18982 C -0.279 0.1919 -0.27865 0.19375 -0.27848 0.19584 C -0.27761 0.20973 -0.27934 0.20417 -0.27691 0.21088 C -0.27657 0.21736 -0.2757 0.22963 -0.27691 0.23704 C -0.27691 0.23797 -0.27761 0.23843 -0.27795 0.23912 C -0.27761 0.24213 -0.27726 0.24514 -0.27691 0.24792 C -0.27552 0.25625 -0.275 0.25162 -0.27413 0.2632 C -0.27379 0.26644 -0.27413 0.26991 -0.27413 0.27338 " pathEditMode="relative" ptsTypes="AAAAAAAAAAAAAAAAAAAAAAAAAAAAAAAAAAAAAAAAAAAAAAAAAAAAAAA">
                                      <p:cBhvr>
                                        <p:cTn id="11" dur="2000" fill="hold"/>
                                        <p:tgtEl>
                                          <p:spTgt spid="2"/>
                                        </p:tgtEl>
                                        <p:attrNameLst>
                                          <p:attrName>ppt_x</p:attrName>
                                          <p:attrName>ppt_y</p:attrName>
                                        </p:attrNameLst>
                                      </p:cBhvr>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487368" y="2319998"/>
            <a:ext cx="1599904" cy="646331"/>
          </a:xfrm>
          <a:prstGeom prst="rect">
            <a:avLst/>
          </a:prstGeom>
          <a:noFill/>
        </p:spPr>
        <p:txBody>
          <a:bodyPr wrap="square" rtlCol="0">
            <a:spAutoFit/>
          </a:bodyPr>
          <a:lstStyle/>
          <a:p>
            <a:r>
              <a:rPr lang="en-US" dirty="0" smtClean="0">
                <a:solidFill>
                  <a:schemeClr val="bg1"/>
                </a:solidFill>
              </a:rPr>
              <a:t> VSGP –Construction </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1780720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6353" y="1886452"/>
            <a:ext cx="3527713" cy="2762537"/>
          </a:xfrm>
          <a:prstGeom prst="rect">
            <a:avLst/>
          </a:prstGeom>
        </p:spPr>
      </p:pic>
      <p:sp>
        <p:nvSpPr>
          <p:cNvPr id="4" name="TextBox 3"/>
          <p:cNvSpPr txBox="1"/>
          <p:nvPr/>
        </p:nvSpPr>
        <p:spPr>
          <a:xfrm>
            <a:off x="2876749" y="2560136"/>
            <a:ext cx="1998394" cy="646331"/>
          </a:xfrm>
          <a:prstGeom prst="rect">
            <a:avLst/>
          </a:prstGeom>
          <a:noFill/>
        </p:spPr>
        <p:txBody>
          <a:bodyPr wrap="square" rtlCol="0">
            <a:spAutoFit/>
          </a:bodyPr>
          <a:lstStyle/>
          <a:p>
            <a:r>
              <a:rPr lang="en-US" dirty="0" smtClean="0">
                <a:solidFill>
                  <a:schemeClr val="bg1"/>
                </a:solidFill>
              </a:rPr>
              <a:t>SASP-Short-term group services</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31067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1.38889E-6 -4.44444E-6 L 1.38889E-6 -4.44444E-6 C -0.00209 -0.00046 -0.00417 -0.00092 -0.00608 -0.00139 C -0.0066 -0.00162 -0.00712 -0.00185 -0.00764 -0.00208 C -0.01094 -0.00347 -0.01094 -0.00347 -0.01372 -0.00416 L -0.03542 -0.00277 C -0.04566 -0.00208 -0.04184 -0.00347 -0.04792 -0.00069 L -0.09844 -0.00139 C -0.09913 -0.00139 -0.09948 -0.00208 -0.10018 -0.00208 C -0.10209 -0.00254 -0.10417 -0.00254 -0.10608 -0.00277 C -0.10695 -0.00324 -0.10782 -0.00416 -0.10886 -0.00416 L -0.13056 -0.00347 C -0.13143 -0.00347 -0.13247 -0.00301 -0.13334 -0.00277 C -0.14028 -0.00069 -0.13004 -0.00347 -0.1382 -0.00139 C -0.13924 0.00023 -0.14063 0.00162 -0.1415 0.00371 C -0.14219 0.00579 -0.14219 0.00811 -0.14254 0.01019 C -0.14288 0.01158 -0.14323 0.0132 -0.14358 0.01459 C -0.14375 0.01667 -0.14375 0.01898 -0.1441 0.02107 C -0.14427 0.02223 -0.14497 0.02292 -0.14532 0.02408 C -0.14584 0.0257 -0.14653 0.02732 -0.14688 0.02917 C -0.14757 0.03195 -0.14792 0.03496 -0.14844 0.03773 C -0.14913 0.04005 -0.15035 0.04329 -0.15122 0.04584 C -0.15261 0.05278 -0.15087 0.04398 -0.15278 0.05232 C -0.15313 0.05324 -0.15313 0.05417 -0.15348 0.0551 C -0.15382 0.05672 -0.15417 0.05811 -0.15452 0.05949 C -0.15469 0.06065 -0.15452 0.06204 -0.15504 0.0632 C -0.15538 0.06389 -0.15608 0.06412 -0.1566 0.06459 C -0.15834 0.06621 -0.15938 0.06783 -0.16163 0.06829 C -0.16441 0.06875 -0.16736 0.06875 -0.17032 0.06898 C -0.17153 0.06945 -0.17275 0.07014 -0.17413 0.07037 C -0.17882 0.07153 -0.19219 0.07176 -0.19358 0.07176 L -0.24202 0.07315 C -0.24549 0.07361 -0.24896 0.07338 -0.25243 0.07408 C -0.25434 0.07431 -0.25625 0.07547 -0.25834 0.07616 C -0.26007 0.07662 -0.26198 0.07709 -0.26372 0.07755 C -0.26615 0.07824 -0.26684 0.07871 -0.26927 0.07986 C -0.26997 0.08056 -0.27066 0.08125 -0.27136 0.08195 C -0.27292 0.08334 -0.27361 0.08334 -0.27518 0.08403 C -0.27552 0.08496 -0.27587 0.08565 -0.27622 0.08635 C -0.27674 0.08681 -0.27743 0.08727 -0.27795 0.08773 C -0.2783 0.0882 -0.27865 0.08866 -0.279 0.08912 L -0.28004 0.09352 C -0.28021 0.09422 -0.28038 0.09514 -0.28056 0.09584 L -0.28177 0.09861 C -0.28195 0.09954 -0.28212 0.10047 -0.28229 0.10162 C -0.2842 0.11273 -0.28299 0.11412 -0.28177 0.13264 C -0.28125 0.13982 -0.27952 0.15371 -0.27952 0.15371 C -0.27934 0.16574 -0.27934 0.17778 -0.279 0.18982 C -0.279 0.1919 -0.27865 0.19375 -0.27848 0.19584 C -0.27761 0.20973 -0.27934 0.20417 -0.27691 0.21088 C -0.27657 0.21736 -0.2757 0.22963 -0.27691 0.23704 C -0.27691 0.23797 -0.27761 0.23843 -0.27795 0.23912 C -0.27761 0.24213 -0.27726 0.24514 -0.27691 0.24792 C -0.27552 0.25625 -0.275 0.25162 -0.27413 0.2632 C -0.27379 0.26644 -0.27413 0.26991 -0.27413 0.27338 " pathEditMode="relative" ptsTypes="AAAAAAAAAAAAAAAAAAAAAAAAAAAAAAAAAAAAAAAAAAAAAAAAAAAAAAA">
                                      <p:cBhvr>
                                        <p:cTn id="11" dur="2000" fill="hold"/>
                                        <p:tgtEl>
                                          <p:spTgt spid="2"/>
                                        </p:tgtEl>
                                        <p:attrNameLst>
                                          <p:attrName>ppt_x</p:attrName>
                                          <p:attrName>ppt_y</p:attrName>
                                        </p:attrNameLst>
                                      </p:cBhvr>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487368" y="2319998"/>
            <a:ext cx="1994168" cy="646331"/>
          </a:xfrm>
          <a:prstGeom prst="rect">
            <a:avLst/>
          </a:prstGeom>
          <a:noFill/>
        </p:spPr>
        <p:txBody>
          <a:bodyPr wrap="square" rtlCol="0">
            <a:spAutoFit/>
          </a:bodyPr>
          <a:lstStyle/>
          <a:p>
            <a:r>
              <a:rPr lang="en-US" dirty="0" smtClean="0">
                <a:solidFill>
                  <a:schemeClr val="bg1"/>
                </a:solidFill>
              </a:rPr>
              <a:t> SASP-Bystander Education Program</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1656010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487368" y="2319998"/>
            <a:ext cx="1994168" cy="646331"/>
          </a:xfrm>
          <a:prstGeom prst="rect">
            <a:avLst/>
          </a:prstGeom>
          <a:noFill/>
        </p:spPr>
        <p:txBody>
          <a:bodyPr wrap="square" rtlCol="0">
            <a:spAutoFit/>
          </a:bodyPr>
          <a:lstStyle/>
          <a:p>
            <a:r>
              <a:rPr lang="en-US" dirty="0" smtClean="0">
                <a:solidFill>
                  <a:schemeClr val="bg1"/>
                </a:solidFill>
              </a:rPr>
              <a:t> SASP-New Carpet for Lobby</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1900542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1513" y="1957277"/>
            <a:ext cx="3527713" cy="2762537"/>
          </a:xfrm>
          <a:prstGeom prst="rect">
            <a:avLst/>
          </a:prstGeom>
        </p:spPr>
      </p:pic>
      <p:sp>
        <p:nvSpPr>
          <p:cNvPr id="4" name="TextBox 3"/>
          <p:cNvSpPr txBox="1"/>
          <p:nvPr/>
        </p:nvSpPr>
        <p:spPr>
          <a:xfrm>
            <a:off x="2998483" y="2468211"/>
            <a:ext cx="2463736" cy="923330"/>
          </a:xfrm>
          <a:prstGeom prst="rect">
            <a:avLst/>
          </a:prstGeom>
          <a:noFill/>
        </p:spPr>
        <p:txBody>
          <a:bodyPr wrap="square" rtlCol="0">
            <a:spAutoFit/>
          </a:bodyPr>
          <a:lstStyle/>
          <a:p>
            <a:r>
              <a:rPr lang="en-US" dirty="0" smtClean="0">
                <a:solidFill>
                  <a:schemeClr val="bg1"/>
                </a:solidFill>
              </a:rPr>
              <a:t>SASP-Outreach to Underserved Communities</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4460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3.33333E-6 4.44444E-6 L -3.33333E-6 0.00023 C -0.00208 -0.00047 -0.00416 -0.00093 -0.00607 -0.00139 C -0.00659 -0.00162 -0.00711 -0.00186 -0.00764 -0.00209 C -0.01093 -0.00348 -0.01093 -0.00325 -0.01371 -0.00417 L -0.03541 -0.00278 C -0.04566 -0.00209 -0.04184 -0.00348 -0.04791 -0.0007 L -0.09843 -0.00139 C -0.09913 -0.00139 -0.09948 -0.00209 -0.10017 -0.00209 C -0.10208 -0.00255 -0.10416 -0.00255 -0.10607 -0.00278 C -0.10694 -0.00325 -0.10781 -0.00417 -0.10885 -0.00417 L -0.13055 -0.00348 C -0.13142 -0.00348 -0.13246 -0.00301 -0.13333 -0.00278 C -0.14027 -0.0007 -0.13003 -0.00348 -0.13819 -0.00139 C -0.13923 0.00023 -0.14062 0.00162 -0.14149 0.0037 C -0.14218 0.00578 -0.14218 0.0081 -0.14253 0.01018 C -0.14288 0.01157 -0.14323 0.01319 -0.14357 0.01458 C -0.14375 0.01666 -0.14375 0.01898 -0.14409 0.02106 C -0.14427 0.02222 -0.14496 0.02291 -0.14531 0.02407 C -0.14583 0.02569 -0.14652 0.02731 -0.14687 0.02916 C -0.14757 0.03194 -0.14791 0.03495 -0.14843 0.03773 C -0.14913 0.04004 -0.15034 0.04328 -0.15121 0.04583 C -0.1526 0.05277 -0.15086 0.04398 -0.15277 0.05231 C -0.15312 0.05324 -0.15312 0.05416 -0.15347 0.05509 C -0.15382 0.05671 -0.15416 0.0581 -0.15451 0.05949 C -0.15468 0.06064 -0.15451 0.06203 -0.15503 0.06319 C -0.15538 0.06388 -0.15607 0.06412 -0.15659 0.06458 C -0.15833 0.0662 -0.15937 0.06782 -0.16163 0.06828 C -0.16441 0.06875 -0.16736 0.06875 -0.17031 0.06898 C -0.17152 0.06944 -0.17274 0.07013 -0.17413 0.07037 C -0.17882 0.07152 -0.19218 0.07175 -0.19357 0.07175 L -0.24201 0.07314 C -0.24548 0.07361 -0.24895 0.07338 -0.25243 0.07407 C -0.25434 0.0743 -0.25625 0.07546 -0.25833 0.07615 C -0.26007 0.07662 -0.26198 0.07708 -0.26371 0.07754 C -0.26614 0.07824 -0.26684 0.0787 -0.26927 0.07986 C -0.26996 0.08055 -0.27066 0.08125 -0.27135 0.08194 C -0.27291 0.08333 -0.27361 0.08333 -0.27517 0.08402 C -0.27552 0.08495 -0.27586 0.08564 -0.27621 0.08634 C -0.27673 0.0868 -0.27743 0.08726 -0.27795 0.08773 C -0.2783 0.08819 -0.27864 0.08865 -0.27899 0.08912 L -0.28003 0.09351 C -0.2802 0.09421 -0.28038 0.09513 -0.28055 0.09583 L -0.28177 0.09861 C -0.28194 0.09953 -0.28211 0.10046 -0.28229 0.10162 C -0.2842 0.11273 -0.28298 0.11412 -0.28177 0.13263 C -0.28125 0.13981 -0.27951 0.1537 -0.27951 0.15393 C -0.27934 0.16574 -0.27934 0.17777 -0.27899 0.18981 C -0.27899 0.19189 -0.27864 0.19375 -0.27847 0.19583 C -0.2776 0.20972 -0.27934 0.20416 -0.27691 0.21088 C -0.27656 0.21736 -0.27569 0.22963 -0.27691 0.23703 C -0.27691 0.23796 -0.2776 0.23842 -0.27795 0.23912 C -0.2776 0.24213 -0.27725 0.24513 -0.27691 0.24791 C -0.27552 0.25625 -0.275 0.25162 -0.27413 0.26319 C -0.27378 0.26643 -0.27413 0.2699 -0.27413 0.27338 " pathEditMode="relative" rAng="0" ptsTypes="AAAAAAAAAAAAAAAAAAAAAAAAAAAAAAAAAAAAAAAAAAAAAAAAAAAAAAA">
                                      <p:cBhvr>
                                        <p:cTn id="11" dur="2000" fill="hold"/>
                                        <p:tgtEl>
                                          <p:spTgt spid="2"/>
                                        </p:tgtEl>
                                        <p:attrNameLst>
                                          <p:attrName>ppt_x</p:attrName>
                                          <p:attrName>ppt_y</p:attrName>
                                        </p:attrNameLst>
                                      </p:cBhvr>
                                      <p:rCtr x="-14167" y="13449"/>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210127" y="2218437"/>
            <a:ext cx="2310319" cy="923330"/>
          </a:xfrm>
          <a:prstGeom prst="rect">
            <a:avLst/>
          </a:prstGeom>
          <a:noFill/>
        </p:spPr>
        <p:txBody>
          <a:bodyPr wrap="square" rtlCol="0">
            <a:spAutoFit/>
          </a:bodyPr>
          <a:lstStyle/>
          <a:p>
            <a:r>
              <a:rPr lang="en-US" dirty="0" smtClean="0">
                <a:solidFill>
                  <a:schemeClr val="bg1"/>
                </a:solidFill>
              </a:rPr>
              <a:t> VAWA-Moving Household Goods to New Location</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2538894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1513" y="1957277"/>
            <a:ext cx="3527713" cy="2762537"/>
          </a:xfrm>
          <a:prstGeom prst="rect">
            <a:avLst/>
          </a:prstGeom>
        </p:spPr>
      </p:pic>
      <p:sp>
        <p:nvSpPr>
          <p:cNvPr id="4" name="TextBox 3"/>
          <p:cNvSpPr txBox="1"/>
          <p:nvPr/>
        </p:nvSpPr>
        <p:spPr>
          <a:xfrm>
            <a:off x="2998483" y="2468211"/>
            <a:ext cx="2463736" cy="369332"/>
          </a:xfrm>
          <a:prstGeom prst="rect">
            <a:avLst/>
          </a:prstGeom>
          <a:noFill/>
        </p:spPr>
        <p:txBody>
          <a:bodyPr wrap="square" rtlCol="0">
            <a:spAutoFit/>
          </a:bodyPr>
          <a:lstStyle/>
          <a:p>
            <a:r>
              <a:rPr lang="en-US" dirty="0" smtClean="0">
                <a:solidFill>
                  <a:schemeClr val="bg1"/>
                </a:solidFill>
              </a:rPr>
              <a:t>VAWA-Personnel Costs</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18452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3.33333E-6 4.44444E-6 L -3.33333E-6 0.00023 C -0.00208 -0.00047 -0.00416 -0.00093 -0.00607 -0.00139 C -0.00659 -0.00162 -0.00711 -0.00186 -0.00764 -0.00209 C -0.01093 -0.00348 -0.01093 -0.00325 -0.01371 -0.00417 L -0.03541 -0.00278 C -0.04566 -0.00209 -0.04184 -0.00348 -0.04791 -0.0007 L -0.09843 -0.00139 C -0.09913 -0.00139 -0.09948 -0.00209 -0.10017 -0.00209 C -0.10208 -0.00255 -0.10416 -0.00255 -0.10607 -0.00278 C -0.10694 -0.00325 -0.10781 -0.00417 -0.10885 -0.00417 L -0.13055 -0.00348 C -0.13142 -0.00348 -0.13246 -0.00301 -0.13333 -0.00278 C -0.14027 -0.0007 -0.13003 -0.00348 -0.13819 -0.00139 C -0.13923 0.00023 -0.14062 0.00162 -0.14149 0.0037 C -0.14218 0.00578 -0.14218 0.0081 -0.14253 0.01018 C -0.14288 0.01157 -0.14323 0.01319 -0.14357 0.01458 C -0.14375 0.01666 -0.14375 0.01898 -0.14409 0.02106 C -0.14427 0.02222 -0.14496 0.02291 -0.14531 0.02407 C -0.14583 0.02569 -0.14652 0.02731 -0.14687 0.02916 C -0.14757 0.03194 -0.14791 0.03495 -0.14843 0.03773 C -0.14913 0.04004 -0.15034 0.04328 -0.15121 0.04583 C -0.1526 0.05277 -0.15086 0.04398 -0.15277 0.05231 C -0.15312 0.05324 -0.15312 0.05416 -0.15347 0.05509 C -0.15382 0.05671 -0.15416 0.0581 -0.15451 0.05949 C -0.15468 0.06064 -0.15451 0.06203 -0.15503 0.06319 C -0.15538 0.06388 -0.15607 0.06412 -0.15659 0.06458 C -0.15833 0.0662 -0.15937 0.06782 -0.16163 0.06828 C -0.16441 0.06875 -0.16736 0.06875 -0.17031 0.06898 C -0.17152 0.06944 -0.17274 0.07013 -0.17413 0.07037 C -0.17882 0.07152 -0.19218 0.07175 -0.19357 0.07175 L -0.24201 0.07314 C -0.24548 0.07361 -0.24895 0.07338 -0.25243 0.07407 C -0.25434 0.0743 -0.25625 0.07546 -0.25833 0.07615 C -0.26007 0.07662 -0.26198 0.07708 -0.26371 0.07754 C -0.26614 0.07824 -0.26684 0.0787 -0.26927 0.07986 C -0.26996 0.08055 -0.27066 0.08125 -0.27135 0.08194 C -0.27291 0.08333 -0.27361 0.08333 -0.27517 0.08402 C -0.27552 0.08495 -0.27586 0.08564 -0.27621 0.08634 C -0.27673 0.0868 -0.27743 0.08726 -0.27795 0.08773 C -0.2783 0.08819 -0.27864 0.08865 -0.27899 0.08912 L -0.28003 0.09351 C -0.2802 0.09421 -0.28038 0.09513 -0.28055 0.09583 L -0.28177 0.09861 C -0.28194 0.09953 -0.28211 0.10046 -0.28229 0.10162 C -0.2842 0.11273 -0.28298 0.11412 -0.28177 0.13263 C -0.28125 0.13981 -0.27951 0.1537 -0.27951 0.15393 C -0.27934 0.16574 -0.27934 0.17777 -0.27899 0.18981 C -0.27899 0.19189 -0.27864 0.19375 -0.27847 0.19583 C -0.2776 0.20972 -0.27934 0.20416 -0.27691 0.21088 C -0.27656 0.21736 -0.27569 0.22963 -0.27691 0.23703 C -0.27691 0.23796 -0.2776 0.23842 -0.27795 0.23912 C -0.2776 0.24213 -0.27725 0.24513 -0.27691 0.24791 C -0.27552 0.25625 -0.275 0.25162 -0.27413 0.26319 C -0.27378 0.26643 -0.27413 0.2699 -0.27413 0.27338 " pathEditMode="relative" rAng="0" ptsTypes="AAAAAAAAAAAAAAAAAAAAAAAAAAAAAAAAAAAAAAAAAAAAAAAAAAAAAAA">
                                      <p:cBhvr>
                                        <p:cTn id="11" dur="2000" fill="hold"/>
                                        <p:tgtEl>
                                          <p:spTgt spid="2"/>
                                        </p:tgtEl>
                                        <p:attrNameLst>
                                          <p:attrName>ppt_x</p:attrName>
                                          <p:attrName>ppt_y</p:attrName>
                                        </p:attrNameLst>
                                      </p:cBhvr>
                                      <p:rCtr x="-14167" y="13449"/>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Virginia Services, Training, Officers, Prosecution (V-STOP)</a:t>
            </a:r>
            <a:endParaRPr lang="en-US" sz="3200" dirty="0"/>
          </a:p>
        </p:txBody>
      </p:sp>
      <p:sp>
        <p:nvSpPr>
          <p:cNvPr id="6" name="Content Placeholder 5"/>
          <p:cNvSpPr>
            <a:spLocks noGrp="1"/>
          </p:cNvSpPr>
          <p:nvPr>
            <p:ph idx="1"/>
          </p:nvPr>
        </p:nvSpPr>
        <p:spPr/>
        <p:txBody>
          <a:bodyPr>
            <a:normAutofit/>
          </a:bodyPr>
          <a:lstStyle/>
          <a:p>
            <a:r>
              <a:rPr lang="en-US" sz="1900" dirty="0"/>
              <a:t>In 1994, the United States Congress passed the Violence Against Women Act (VAWA) as part of the Violent Crime Control and Law Enforcement </a:t>
            </a:r>
            <a:r>
              <a:rPr lang="en-US" sz="1900" dirty="0" smtClean="0"/>
              <a:t>Act.  VAWA </a:t>
            </a:r>
            <a:r>
              <a:rPr lang="en-US" sz="1900" dirty="0"/>
              <a:t>includes the Services, Training, Officers, </a:t>
            </a:r>
            <a:r>
              <a:rPr lang="en-US" sz="1900" dirty="0" smtClean="0"/>
              <a:t>Prosecution </a:t>
            </a:r>
            <a:r>
              <a:rPr lang="en-US" sz="1900" dirty="0"/>
              <a:t>(STOP) grant program</a:t>
            </a:r>
            <a:r>
              <a:rPr lang="en-US" sz="1900" dirty="0" smtClean="0"/>
              <a:t>.</a:t>
            </a:r>
          </a:p>
          <a:p>
            <a:r>
              <a:rPr lang="en-US" sz="1900" dirty="0"/>
              <a:t>DCJS is the administering agency for the STOP Violence Against Women grant in Virginia, known as V-STOP. </a:t>
            </a:r>
            <a:r>
              <a:rPr lang="en-US" sz="1900" dirty="0" smtClean="0"/>
              <a:t> V-STOP </a:t>
            </a:r>
            <a:r>
              <a:rPr lang="en-US" sz="1900" dirty="0"/>
              <a:t>offers grant funds to successful applicants for activities which increase the apprehension, prosecution, and adjudication of persons committing violent crimes against women.</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1872495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1513" y="1957277"/>
            <a:ext cx="3527713" cy="2762537"/>
          </a:xfrm>
          <a:prstGeom prst="rect">
            <a:avLst/>
          </a:prstGeom>
        </p:spPr>
      </p:pic>
      <p:sp>
        <p:nvSpPr>
          <p:cNvPr id="4" name="TextBox 3"/>
          <p:cNvSpPr txBox="1"/>
          <p:nvPr/>
        </p:nvSpPr>
        <p:spPr>
          <a:xfrm>
            <a:off x="2998483" y="2468211"/>
            <a:ext cx="2463736" cy="646331"/>
          </a:xfrm>
          <a:prstGeom prst="rect">
            <a:avLst/>
          </a:prstGeom>
          <a:noFill/>
        </p:spPr>
        <p:txBody>
          <a:bodyPr wrap="square" rtlCol="0">
            <a:spAutoFit/>
          </a:bodyPr>
          <a:lstStyle/>
          <a:p>
            <a:r>
              <a:rPr lang="en-US" dirty="0" smtClean="0">
                <a:solidFill>
                  <a:schemeClr val="bg1"/>
                </a:solidFill>
              </a:rPr>
              <a:t> VAWA-Substance Abuse Counseling</a:t>
            </a:r>
            <a:endParaRPr lang="en-US" dirty="0">
              <a:solidFill>
                <a:schemeClr val="bg1"/>
              </a:solidFill>
            </a:endParaRPr>
          </a:p>
        </p:txBody>
      </p:sp>
      <p:sp>
        <p:nvSpPr>
          <p:cNvPr id="9" name="TextBox 8"/>
          <p:cNvSpPr txBox="1"/>
          <p:nvPr/>
        </p:nvSpPr>
        <p:spPr>
          <a:xfrm>
            <a:off x="5679717" y="5987019"/>
            <a:ext cx="2332759" cy="369332"/>
          </a:xfrm>
          <a:prstGeom prst="rect">
            <a:avLst/>
          </a:prstGeom>
          <a:noFill/>
        </p:spPr>
        <p:txBody>
          <a:bodyPr wrap="square" rtlCol="0">
            <a:spAutoFit/>
          </a:bodyPr>
          <a:lstStyle/>
          <a:p>
            <a:r>
              <a:rPr lang="en-US" b="1" dirty="0" smtClean="0"/>
              <a:t>Not Allowable</a:t>
            </a:r>
            <a:endParaRPr lang="en-US" b="1" dirty="0"/>
          </a:p>
        </p:txBody>
      </p:sp>
      <p:sp>
        <p:nvSpPr>
          <p:cNvPr id="11" name="TextBox 10"/>
          <p:cNvSpPr txBox="1"/>
          <p:nvPr/>
        </p:nvSpPr>
        <p:spPr>
          <a:xfrm>
            <a:off x="5813713" y="2083377"/>
            <a:ext cx="2504209" cy="369332"/>
          </a:xfrm>
          <a:prstGeom prst="rect">
            <a:avLst/>
          </a:prstGeom>
          <a:noFill/>
        </p:spPr>
        <p:txBody>
          <a:bodyPr wrap="square" rtlCol="0">
            <a:spAutoFit/>
          </a:bodyPr>
          <a:lstStyle/>
          <a:p>
            <a:r>
              <a:rPr lang="en-US" b="1" dirty="0" smtClean="0"/>
              <a:t>Try Again</a:t>
            </a:r>
            <a:endParaRPr lang="en-US" b="1" dirty="0"/>
          </a:p>
        </p:txBody>
      </p:sp>
      <p:sp>
        <p:nvSpPr>
          <p:cNvPr id="12" name="TextBox 11"/>
          <p:cNvSpPr txBox="1"/>
          <p:nvPr/>
        </p:nvSpPr>
        <p:spPr>
          <a:xfrm>
            <a:off x="607868" y="2135332"/>
            <a:ext cx="877356" cy="369332"/>
          </a:xfrm>
          <a:prstGeom prst="rect">
            <a:avLst/>
          </a:prstGeom>
          <a:noFill/>
        </p:spPr>
        <p:txBody>
          <a:bodyPr wrap="none" rtlCol="0">
            <a:spAutoFit/>
          </a:bodyPr>
          <a:lstStyle/>
          <a:p>
            <a:r>
              <a:rPr lang="en-US" b="1" dirty="0" smtClean="0"/>
              <a:t>Correct</a:t>
            </a:r>
            <a:endParaRPr lang="en-US" b="1"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750" b="91750" l="4500" r="100000"/>
                    </a14:imgEffect>
                  </a14:imgLayer>
                </a14:imgProps>
              </a:ext>
              <a:ext uri="{28A0092B-C50C-407E-A947-70E740481C1C}">
                <a14:useLocalDpi xmlns:a14="http://schemas.microsoft.com/office/drawing/2010/main" val="0"/>
              </a:ext>
            </a:extLst>
          </a:blip>
          <a:stretch>
            <a:fillRect/>
          </a:stretch>
        </p:blipFill>
        <p:spPr>
          <a:xfrm>
            <a:off x="-111841" y="3743851"/>
            <a:ext cx="3457702" cy="3127099"/>
          </a:xfrm>
          <a:prstGeom prst="rect">
            <a:avLst/>
          </a:prstGeom>
        </p:spPr>
      </p:pic>
      <p:sp>
        <p:nvSpPr>
          <p:cNvPr id="8" name="TextBox 7"/>
          <p:cNvSpPr txBox="1"/>
          <p:nvPr/>
        </p:nvSpPr>
        <p:spPr>
          <a:xfrm>
            <a:off x="885015" y="5987019"/>
            <a:ext cx="2035017" cy="369332"/>
          </a:xfrm>
          <a:prstGeom prst="rect">
            <a:avLst/>
          </a:prstGeom>
          <a:noFill/>
        </p:spPr>
        <p:txBody>
          <a:bodyPr wrap="square" rtlCol="0">
            <a:spAutoFit/>
          </a:bodyPr>
          <a:lstStyle/>
          <a:p>
            <a:r>
              <a:rPr lang="en-US" b="1" dirty="0" smtClean="0"/>
              <a:t>Allowable</a:t>
            </a:r>
            <a:endParaRPr lang="en-US" b="1"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4878" y="3668432"/>
            <a:ext cx="3053044" cy="3053044"/>
          </a:xfrm>
          <a:prstGeom prst="rect">
            <a:avLst/>
          </a:prstGeom>
        </p:spPr>
      </p:pic>
    </p:spTree>
    <p:extLst>
      <p:ext uri="{BB962C8B-B14F-4D97-AF65-F5344CB8AC3E}">
        <p14:creationId xmlns:p14="http://schemas.microsoft.com/office/powerpoint/2010/main" val="132731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withEffect">
                                  <p:stCondLst>
                                    <p:cond delay="0"/>
                                  </p:stCondLst>
                                  <p:childTnLst>
                                    <p:animMotion origin="layout" path="M -3.33333E-6 4.44444E-6 L -3.33333E-6 0.00023 C -0.00208 -0.00047 -0.00416 -0.00093 -0.00607 -0.00139 C -0.00659 -0.00162 -0.00711 -0.00186 -0.00764 -0.00209 C -0.01093 -0.00348 -0.01093 -0.00325 -0.01371 -0.00417 L -0.03541 -0.00278 C -0.04566 -0.00209 -0.04184 -0.00348 -0.04791 -0.0007 L -0.09843 -0.00139 C -0.09913 -0.00139 -0.09948 -0.00209 -0.10017 -0.00209 C -0.10208 -0.00255 -0.10416 -0.00255 -0.10607 -0.00278 C -0.10694 -0.00325 -0.10781 -0.00417 -0.10885 -0.00417 L -0.13055 -0.00348 C -0.13142 -0.00348 -0.13246 -0.00301 -0.13333 -0.00278 C -0.14027 -0.0007 -0.13003 -0.00348 -0.13819 -0.00139 C -0.13923 0.00023 -0.14062 0.00162 -0.14149 0.0037 C -0.14218 0.00578 -0.14218 0.0081 -0.14253 0.01018 C -0.14288 0.01157 -0.14323 0.01319 -0.14357 0.01458 C -0.14375 0.01666 -0.14375 0.01898 -0.14409 0.02106 C -0.14427 0.02222 -0.14496 0.02291 -0.14531 0.02407 C -0.14583 0.02569 -0.14652 0.02731 -0.14687 0.02916 C -0.14757 0.03194 -0.14791 0.03495 -0.14843 0.03773 C -0.14913 0.04004 -0.15034 0.04328 -0.15121 0.04583 C -0.1526 0.05277 -0.15086 0.04398 -0.15277 0.05231 C -0.15312 0.05324 -0.15312 0.05416 -0.15347 0.05509 C -0.15382 0.05671 -0.15416 0.0581 -0.15451 0.05949 C -0.15468 0.06064 -0.15451 0.06203 -0.15503 0.06319 C -0.15538 0.06388 -0.15607 0.06412 -0.15659 0.06458 C -0.15833 0.0662 -0.15937 0.06782 -0.16163 0.06828 C -0.16441 0.06875 -0.16736 0.06875 -0.17031 0.06898 C -0.17152 0.06944 -0.17274 0.07013 -0.17413 0.07037 C -0.17882 0.07152 -0.19218 0.07175 -0.19357 0.07175 L -0.24201 0.07314 C -0.24548 0.07361 -0.24895 0.07338 -0.25243 0.07407 C -0.25434 0.0743 -0.25625 0.07546 -0.25833 0.07615 C -0.26007 0.07662 -0.26198 0.07708 -0.26371 0.07754 C -0.26614 0.07824 -0.26684 0.0787 -0.26927 0.07986 C -0.26996 0.08055 -0.27066 0.08125 -0.27135 0.08194 C -0.27291 0.08333 -0.27361 0.08333 -0.27517 0.08402 C -0.27552 0.08495 -0.27586 0.08564 -0.27621 0.08634 C -0.27673 0.0868 -0.27743 0.08726 -0.27795 0.08773 C -0.2783 0.08819 -0.27864 0.08865 -0.27899 0.08912 L -0.28003 0.09351 C -0.2802 0.09421 -0.28038 0.09513 -0.28055 0.09583 L -0.28177 0.09861 C -0.28194 0.09953 -0.28211 0.10046 -0.28229 0.10162 C -0.2842 0.11273 -0.28298 0.11412 -0.28177 0.13263 C -0.28125 0.13981 -0.27951 0.1537 -0.27951 0.15393 C -0.27934 0.16574 -0.27934 0.17777 -0.27899 0.18981 C -0.27899 0.19189 -0.27864 0.19375 -0.27847 0.19583 C -0.2776 0.20972 -0.27934 0.20416 -0.27691 0.21088 C -0.27656 0.21736 -0.27569 0.22963 -0.27691 0.23703 C -0.27691 0.23796 -0.2776 0.23842 -0.27795 0.23912 C -0.2776 0.24213 -0.27725 0.24513 -0.27691 0.24791 C -0.27552 0.25625 -0.275 0.25162 -0.27413 0.26319 C -0.27378 0.26643 -0.27413 0.2699 -0.27413 0.27338 " pathEditMode="relative" rAng="0" ptsTypes="AAAAAAAAAAAAAAAAAAAAAAAAAAAAAAAAAAAAAAAAAAAAAAAAAAAAAAA">
                                      <p:cBhvr>
                                        <p:cTn id="11" dur="2000" fill="hold"/>
                                        <p:tgtEl>
                                          <p:spTgt spid="2"/>
                                        </p:tgtEl>
                                        <p:attrNameLst>
                                          <p:attrName>ppt_x</p:attrName>
                                          <p:attrName>ppt_y</p:attrName>
                                        </p:attrNameLst>
                                      </p:cBhvr>
                                      <p:rCtr x="-14167" y="13449"/>
                                    </p:animMotion>
                                  </p:childTnLst>
                                </p:cTn>
                              </p:par>
                              <p:par>
                                <p:cTn id="12" presetID="1" presetClass="entr" presetSubtype="0" fill="hold"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US" sz="3300" dirty="0">
                <a:solidFill>
                  <a:schemeClr val="accent5">
                    <a:lumMod val="75000"/>
                  </a:schemeClr>
                </a:solidFill>
              </a:rPr>
              <a:t>Corral Those Costs!</a:t>
            </a:r>
          </a:p>
        </p:txBody>
      </p:sp>
      <p:sp>
        <p:nvSpPr>
          <p:cNvPr id="3" name="Footer Placeholder 4"/>
          <p:cNvSpPr>
            <a:spLocks noGrp="1"/>
          </p:cNvSpPr>
          <p:nvPr>
            <p:ph type="ftr" sz="quarter" idx="4294967295"/>
          </p:nvPr>
        </p:nvSpPr>
        <p:spPr>
          <a:xfrm>
            <a:off x="1035564"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99" y="1701288"/>
            <a:ext cx="3470299" cy="2717576"/>
          </a:xfrm>
          <a:prstGeom prst="rect">
            <a:avLst/>
          </a:prstGeom>
        </p:spPr>
      </p:pic>
      <p:sp>
        <p:nvSpPr>
          <p:cNvPr id="4" name="TextBox 3"/>
          <p:cNvSpPr txBox="1"/>
          <p:nvPr/>
        </p:nvSpPr>
        <p:spPr>
          <a:xfrm>
            <a:off x="3487368" y="2319998"/>
            <a:ext cx="1994168" cy="646331"/>
          </a:xfrm>
          <a:prstGeom prst="rect">
            <a:avLst/>
          </a:prstGeom>
          <a:noFill/>
        </p:spPr>
        <p:txBody>
          <a:bodyPr wrap="square" rtlCol="0">
            <a:spAutoFit/>
          </a:bodyPr>
          <a:lstStyle/>
          <a:p>
            <a:r>
              <a:rPr lang="en-US" dirty="0" smtClean="0">
                <a:solidFill>
                  <a:schemeClr val="bg1"/>
                </a:solidFill>
              </a:rPr>
              <a:t> VAWA-Voucher Housing Program</a:t>
            </a:r>
            <a:endParaRPr lang="en-US" dirty="0">
              <a:solidFill>
                <a:schemeClr val="bg1"/>
              </a:solidFill>
            </a:endParaRPr>
          </a:p>
        </p:txBody>
      </p:sp>
      <p:sp>
        <p:nvSpPr>
          <p:cNvPr id="11" name="TextBox 10"/>
          <p:cNvSpPr txBox="1"/>
          <p:nvPr/>
        </p:nvSpPr>
        <p:spPr>
          <a:xfrm>
            <a:off x="6728335" y="1950666"/>
            <a:ext cx="2504209" cy="369332"/>
          </a:xfrm>
          <a:prstGeom prst="rect">
            <a:avLst/>
          </a:prstGeom>
          <a:noFill/>
        </p:spPr>
        <p:txBody>
          <a:bodyPr wrap="square" rtlCol="0">
            <a:spAutoFit/>
          </a:bodyPr>
          <a:lstStyle/>
          <a:p>
            <a:r>
              <a:rPr lang="en-US" b="1" dirty="0" smtClean="0"/>
              <a:t>Correct</a:t>
            </a:r>
            <a:endParaRPr lang="en-US" b="1" dirty="0"/>
          </a:p>
        </p:txBody>
      </p:sp>
      <p:sp>
        <p:nvSpPr>
          <p:cNvPr id="12" name="TextBox 11"/>
          <p:cNvSpPr txBox="1"/>
          <p:nvPr/>
        </p:nvSpPr>
        <p:spPr>
          <a:xfrm>
            <a:off x="607868" y="2135332"/>
            <a:ext cx="1069139" cy="369332"/>
          </a:xfrm>
          <a:prstGeom prst="rect">
            <a:avLst/>
          </a:prstGeom>
          <a:noFill/>
        </p:spPr>
        <p:txBody>
          <a:bodyPr wrap="none" rtlCol="0">
            <a:spAutoFit/>
          </a:bodyPr>
          <a:lstStyle/>
          <a:p>
            <a:r>
              <a:rPr lang="en-US" b="1" dirty="0" smtClean="0"/>
              <a:t>Try Again</a:t>
            </a:r>
            <a:endParaRPr lang="en-US"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70" y="3224213"/>
            <a:ext cx="3053044" cy="3053044"/>
          </a:xfrm>
          <a:prstGeom prst="rect">
            <a:avLst/>
          </a:prstGeom>
        </p:spPr>
      </p:pic>
      <p:sp>
        <p:nvSpPr>
          <p:cNvPr id="8" name="TextBox 7"/>
          <p:cNvSpPr txBox="1"/>
          <p:nvPr/>
        </p:nvSpPr>
        <p:spPr>
          <a:xfrm>
            <a:off x="755073" y="5578103"/>
            <a:ext cx="2035017" cy="369332"/>
          </a:xfrm>
          <a:prstGeom prst="rect">
            <a:avLst/>
          </a:prstGeom>
          <a:noFill/>
        </p:spPr>
        <p:txBody>
          <a:bodyPr wrap="square" rtlCol="0">
            <a:spAutoFit/>
          </a:bodyPr>
          <a:lstStyle/>
          <a:p>
            <a:r>
              <a:rPr lang="en-US" b="1" dirty="0"/>
              <a:t>Allowable</a:t>
            </a:r>
          </a:p>
        </p:txBody>
      </p:sp>
      <p:sp>
        <p:nvSpPr>
          <p:cNvPr id="16" name="TextBox 15"/>
          <p:cNvSpPr txBox="1"/>
          <p:nvPr/>
        </p:nvSpPr>
        <p:spPr>
          <a:xfrm>
            <a:off x="5813713" y="5629456"/>
            <a:ext cx="2035017" cy="369332"/>
          </a:xfrm>
          <a:prstGeom prst="rect">
            <a:avLst/>
          </a:prstGeom>
          <a:noFill/>
        </p:spPr>
        <p:txBody>
          <a:bodyPr wrap="square" rtlCol="0">
            <a:spAutoFit/>
          </a:bodyPr>
          <a:lstStyle/>
          <a:p>
            <a:r>
              <a:rPr lang="en-US" b="1" dirty="0" smtClean="0"/>
              <a:t>Not allowable</a:t>
            </a:r>
            <a:endParaRPr lang="en-US" b="1" dirty="0"/>
          </a:p>
        </p:txBody>
      </p:sp>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6500" b="91125" l="0" r="99375"/>
                    </a14:imgEffect>
                  </a14:imgLayer>
                </a14:imgProps>
              </a:ext>
              <a:ext uri="{28A0092B-C50C-407E-A947-70E740481C1C}">
                <a14:useLocalDpi xmlns:a14="http://schemas.microsoft.com/office/drawing/2010/main" val="0"/>
              </a:ext>
            </a:extLst>
          </a:blip>
          <a:stretch>
            <a:fillRect/>
          </a:stretch>
        </p:blipFill>
        <p:spPr>
          <a:xfrm>
            <a:off x="5245009" y="3320548"/>
            <a:ext cx="3035803" cy="3035803"/>
          </a:xfrm>
          <a:prstGeom prst="rect">
            <a:avLst/>
          </a:prstGeom>
        </p:spPr>
      </p:pic>
    </p:spTree>
    <p:extLst>
      <p:ext uri="{BB962C8B-B14F-4D97-AF65-F5344CB8AC3E}">
        <p14:creationId xmlns:p14="http://schemas.microsoft.com/office/powerpoint/2010/main" val="4041817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5.27778E-6 3.7037E-7 L -5.27778E-6 3.7037E-7 C 0.01353 -0.01366 -5.27778E-6 -0.0007 0.0111 -0.00996 C 0.01353 -0.01204 0.01562 -0.01482 0.01857 -0.01621 C 0.01961 -0.0169 0.02065 -0.01667 0.02169 -0.0169 C 0.0276 -0.01667 0.04044 -0.01713 0.04721 -0.01412 C 0.05138 -0.0125 0.05503 -0.00949 0.05885 -0.00718 C 0.06822 -0.00139 0.05624 -0.00903 0.06753 -0.00209 L 0.07534 0.00277 C 0.08662 0.00972 0.07465 0.00231 0.08385 0.00787 C 0.08784 0.01018 0.09166 0.01273 0.09565 0.01481 C 0.09652 0.01527 0.09739 0.01597 0.09826 0.01643 C 0.0993 0.01666 0.10034 0.01689 0.10155 0.01713 C 0.10225 0.01759 0.10277 0.01828 0.10364 0.01851 C 0.11041 0.0206 0.13003 0.01782 0.1302 0.01782 C 0.13628 0.01805 0.14235 0.01782 0.14826 0.01851 C 0.15503 0.01921 0.15728 0.02083 0.16267 0.02268 C 0.16857 0.02476 0.1651 0.02338 0.1684 0.02476 C 0.17256 0.03032 0.16631 0.02268 0.17482 0.02916 C 0.17603 0.03009 0.17742 0.03101 0.17864 0.03194 C 0.18107 0.03402 0.18402 0.03564 0.1861 0.03842 L 0.1934 0.04814 L 0.19513 0.05046 C 0.19583 0.05138 0.19652 0.05208 0.19721 0.05324 L 0.20468 0.06597 C 0.20485 0.06666 0.20485 0.06759 0.2052 0.06805 C 0.2111 0.07731 0.21024 0.07453 0.21683 0.08148 C 0.2177 0.0824 0.2184 0.08333 0.21892 0.08449 C 0.22152 0.08819 0.22274 0.09027 0.22482 0.09444 C 0.22534 0.0956 0.22603 0.09652 0.22638 0.09791 C 0.22708 0.1 0.22742 0.10231 0.22812 0.10439 C 0.22881 0.10671 0.22985 0.10902 0.23072 0.11134 C 0.23228 0.11597 0.22968 0.11064 0.2328 0.11643 C 0.23333 0.11875 0.23385 0.12106 0.23437 0.12338 C 0.23454 0.1243 0.23471 0.12523 0.23489 0.12638 C 0.23506 0.12754 0.23524 0.1287 0.23541 0.12986 C 0.23576 0.13055 0.23628 0.13125 0.23662 0.13194 C 0.23819 0.13888 0.23662 0.13148 0.23767 0.14838 C 0.23767 0.15 0.23819 0.15231 0.23871 0.15393 C 0.23905 0.15509 0.2394 0.15625 0.23975 0.1574 C 0.23992 0.15833 0.2401 0.15949 0.24027 0.16041 C 0.24062 0.16203 0.24096 0.16365 0.24131 0.16527 C 0.24166 0.16666 0.24235 0.16944 0.24235 0.16944 C 0.24409 0.18379 0.24287 0.1787 0.24461 0.18518 C 0.24426 0.18865 0.24478 0.19236 0.24392 0.19583 C 0.24374 0.19699 0.24235 0.19699 0.24183 0.19791 C 0.24131 0.19907 0.24149 0.20092 0.24079 0.20208 L 0.23975 0.20439 C 0.23958 0.20601 0.23958 0.20763 0.23923 0.20926 C 0.23888 0.21134 0.23767 0.21574 0.23767 0.21574 C 0.23784 0.21759 0.23784 0.21944 0.23819 0.22129 C 0.23836 0.22245 0.23958 0.22407 0.24027 0.225 " pathEditMode="relative" ptsTypes="AAAAAAAAAAAAAAAAAAAAAAAAAAAAAAAAAAAAAAAAAAAAAAAAAAA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1"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343" r="8359"/>
          <a:stretch/>
        </p:blipFill>
        <p:spPr>
          <a:xfrm>
            <a:off x="-44246" y="0"/>
            <a:ext cx="9188245" cy="6858000"/>
          </a:xfrm>
          <a:prstGeom prst="rect">
            <a:avLst/>
          </a:prstGeom>
        </p:spPr>
      </p:pic>
    </p:spTree>
    <p:extLst>
      <p:ext uri="{BB962C8B-B14F-4D97-AF65-F5344CB8AC3E}">
        <p14:creationId xmlns:p14="http://schemas.microsoft.com/office/powerpoint/2010/main" val="239176697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690" y="2960842"/>
            <a:ext cx="6106259" cy="1325563"/>
          </a:xfrm>
        </p:spPr>
        <p:txBody>
          <a:bodyPr>
            <a:normAutofit fontScale="90000"/>
          </a:bodyPr>
          <a:lstStyle/>
          <a:p>
            <a:pPr algn="ctr"/>
            <a:r>
              <a:rPr lang="en-US" dirty="0" smtClean="0">
                <a:solidFill>
                  <a:schemeClr val="accent6">
                    <a:lumMod val="75000"/>
                  </a:schemeClr>
                </a:solidFill>
              </a:rPr>
              <a:t>Victims Services Programmatic Reporting Requirements</a:t>
            </a:r>
            <a:endParaRPr lang="en-US" dirty="0">
              <a:solidFill>
                <a:schemeClr val="accent6">
                  <a:lumMod val="75000"/>
                </a:schemeClr>
              </a:solidFill>
            </a:endParaRPr>
          </a:p>
        </p:txBody>
      </p:sp>
      <p:sp>
        <p:nvSpPr>
          <p:cNvPr id="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13012584"/>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Reporting Requirements</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dirty="0"/>
              <a:t>DCJS requires that </a:t>
            </a:r>
            <a:r>
              <a:rPr lang="en-US" dirty="0" err="1"/>
              <a:t>subgrantees</a:t>
            </a:r>
            <a:r>
              <a:rPr lang="en-US" dirty="0"/>
              <a:t> comply with, and fully participate in the financial and programmatic reporting for all grant programs. </a:t>
            </a:r>
          </a:p>
          <a:p>
            <a:r>
              <a:rPr lang="en-US" dirty="0"/>
              <a:t>Once your agency has been notified of the award, you should begin tracking financial expenditures and program activities to fulfill DCJS programmatic reporting requirements per your special conditions. </a:t>
            </a:r>
          </a:p>
          <a:p>
            <a:r>
              <a:rPr lang="en-US" dirty="0"/>
              <a:t>DCJS grant monitors provide training and technical assistance to assist </a:t>
            </a:r>
            <a:r>
              <a:rPr lang="en-US" dirty="0" err="1"/>
              <a:t>subgrantees</a:t>
            </a:r>
            <a:r>
              <a:rPr lang="en-US" dirty="0"/>
              <a:t> in accurate data collection and reporting.</a:t>
            </a:r>
          </a:p>
          <a:p>
            <a:r>
              <a:rPr lang="en-US" dirty="0"/>
              <a:t>Technical assistance can be offered via phone, web-based learning, and/or on-site.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8063538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r>
              <a:rPr lang="en-US" dirty="0"/>
              <a:t>Programmatic reporting is an important component to effective and efficient grants management.</a:t>
            </a:r>
          </a:p>
          <a:p>
            <a:r>
              <a:rPr lang="en-US" dirty="0"/>
              <a:t>Reports help collect vital information to track program performance, enhance service delivery, document accomplishments and compliance with the terms of awards.</a:t>
            </a:r>
          </a:p>
          <a:p>
            <a:r>
              <a:rPr lang="en-US" dirty="0"/>
              <a:t>Submitting performance data helps DCJS monitor the use of federal funds, assess </a:t>
            </a:r>
            <a:r>
              <a:rPr lang="en-US" dirty="0" err="1"/>
              <a:t>subgrantee</a:t>
            </a:r>
            <a:r>
              <a:rPr lang="en-US" dirty="0"/>
              <a:t> progress, and identify areas for growth. </a:t>
            </a:r>
          </a:p>
          <a:p>
            <a:r>
              <a:rPr lang="en-US" dirty="0"/>
              <a:t>Collecting, analyzing and reporting your agency’s data is not only a federal requirement, but is also crucial in making the case for continued and increased funding for victim assistance programs in the Commonwealth.</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607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Components </a:t>
            </a:r>
            <a:endParaRPr lang="en-US" dirty="0"/>
          </a:p>
        </p:txBody>
      </p:sp>
      <p:sp>
        <p:nvSpPr>
          <p:cNvPr id="3" name="Content Placeholder 2"/>
          <p:cNvSpPr>
            <a:spLocks noGrp="1"/>
          </p:cNvSpPr>
          <p:nvPr>
            <p:ph idx="1"/>
          </p:nvPr>
        </p:nvSpPr>
        <p:spPr/>
        <p:txBody>
          <a:bodyPr>
            <a:noAutofit/>
          </a:bodyPr>
          <a:lstStyle/>
          <a:p>
            <a:pPr>
              <a:spcAft>
                <a:spcPts val="0"/>
              </a:spcAft>
            </a:pPr>
            <a:r>
              <a:rPr lang="en-US" dirty="0">
                <a:latin typeface="Arial Narrow" panose="020B0606020202030204" pitchFamily="34" charset="0"/>
              </a:rPr>
              <a:t>Project identifying information (name, point of contact, current grant number, reporting period, etc.)</a:t>
            </a:r>
          </a:p>
          <a:p>
            <a:pPr>
              <a:spcAft>
                <a:spcPts val="0"/>
              </a:spcAft>
            </a:pPr>
            <a:r>
              <a:rPr lang="en-US" dirty="0">
                <a:latin typeface="Arial Narrow" panose="020B0606020202030204" pitchFamily="34" charset="0"/>
              </a:rPr>
              <a:t>Accomplishments from past activity period and goals for upcoming activity period</a:t>
            </a:r>
          </a:p>
          <a:p>
            <a:pPr>
              <a:spcAft>
                <a:spcPts val="0"/>
              </a:spcAft>
            </a:pPr>
            <a:r>
              <a:rPr lang="en-US" dirty="0">
                <a:latin typeface="Arial Narrow" panose="020B0606020202030204" pitchFamily="34" charset="0"/>
              </a:rPr>
              <a:t>Outcomes or “products” from the activity such as the development of policies and/or distribution of materials</a:t>
            </a:r>
          </a:p>
          <a:p>
            <a:pPr>
              <a:spcAft>
                <a:spcPts val="0"/>
              </a:spcAft>
            </a:pPr>
            <a:r>
              <a:rPr lang="en-US" dirty="0">
                <a:latin typeface="Arial Narrow" panose="020B0606020202030204" pitchFamily="34" charset="0"/>
              </a:rPr>
              <a:t>Effort of all personnel and major contributions including coordinated community response efforts</a:t>
            </a:r>
          </a:p>
          <a:p>
            <a:pPr>
              <a:spcAft>
                <a:spcPts val="0"/>
              </a:spcAft>
            </a:pPr>
            <a:r>
              <a:rPr lang="en-US" dirty="0">
                <a:latin typeface="Arial Narrow" panose="020B0606020202030204" pitchFamily="34" charset="0"/>
              </a:rPr>
              <a:t>Description of services provided and impact of the project on victims through detailed case studies</a:t>
            </a:r>
          </a:p>
          <a:p>
            <a:pPr>
              <a:spcAft>
                <a:spcPts val="0"/>
              </a:spcAft>
            </a:pPr>
            <a:r>
              <a:rPr lang="en-US" dirty="0">
                <a:latin typeface="Arial Narrow" panose="020B0606020202030204" pitchFamily="34" charset="0"/>
              </a:rPr>
              <a:t>Changes to the project (i.e. delay in plans, changes in approach or project scope)</a:t>
            </a:r>
          </a:p>
          <a:p>
            <a:pPr>
              <a:spcAft>
                <a:spcPts val="0"/>
              </a:spcAft>
            </a:pPr>
            <a:r>
              <a:rPr lang="en-US" dirty="0">
                <a:latin typeface="Arial Narrow" panose="020B0606020202030204" pitchFamily="34" charset="0"/>
              </a:rPr>
              <a:t>Challenges to implementation, identify community needs/gaps in service delivery, trends in crime rates/victimization</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356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Reports</a:t>
            </a:r>
            <a:endParaRPr lang="en-US" dirty="0"/>
          </a:p>
        </p:txBody>
      </p:sp>
      <p:sp>
        <p:nvSpPr>
          <p:cNvPr id="3" name="Content Placeholder 2"/>
          <p:cNvSpPr>
            <a:spLocks noGrp="1"/>
          </p:cNvSpPr>
          <p:nvPr>
            <p:ph idx="1"/>
          </p:nvPr>
        </p:nvSpPr>
        <p:spPr/>
        <p:txBody>
          <a:bodyPr/>
          <a:lstStyle/>
          <a:p>
            <a:r>
              <a:rPr lang="en-US" dirty="0"/>
              <a:t>The narrative summarizes what was accomplished during the reporting period, including a description of progress made toward achieving the goals of the project. </a:t>
            </a:r>
          </a:p>
          <a:p>
            <a:r>
              <a:rPr lang="en-US" dirty="0"/>
              <a:t>The narrative also helps track the project’s objectives and provides an important measure of accountability for the grantee.</a:t>
            </a:r>
          </a:p>
          <a:p>
            <a:endParaRPr lang="en-US" sz="21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3479557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936" y="3137823"/>
            <a:ext cx="6106259" cy="1325563"/>
          </a:xfrm>
        </p:spPr>
        <p:txBody>
          <a:bodyPr/>
          <a:lstStyle/>
          <a:p>
            <a:pPr algn="ctr"/>
            <a:r>
              <a:rPr lang="en-US" dirty="0" smtClean="0"/>
              <a:t>Grantee Reporting Instructions</a:t>
            </a:r>
            <a:endParaRPr lang="en-US" dirty="0"/>
          </a:p>
        </p:txBody>
      </p:sp>
      <p:sp>
        <p:nvSpPr>
          <p:cNvPr id="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8074911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 Grant Programs</a:t>
            </a:r>
            <a:endParaRPr lang="en-US" dirty="0"/>
          </a:p>
        </p:txBody>
      </p:sp>
      <p:sp>
        <p:nvSpPr>
          <p:cNvPr id="3" name="Content Placeholder 2"/>
          <p:cNvSpPr>
            <a:spLocks noGrp="1"/>
          </p:cNvSpPr>
          <p:nvPr>
            <p:ph idx="1"/>
          </p:nvPr>
        </p:nvSpPr>
        <p:spPr/>
        <p:txBody>
          <a:bodyPr>
            <a:normAutofit/>
          </a:bodyPr>
          <a:lstStyle/>
          <a:p>
            <a:r>
              <a:rPr lang="en-US" dirty="0" smtClean="0"/>
              <a:t>All reports are required to be submitted through the Grants Management Online Information System (GMIS)</a:t>
            </a:r>
          </a:p>
          <a:p>
            <a:r>
              <a:rPr lang="en-US" dirty="0" smtClean="0"/>
              <a:t>To obtain access to GMIS contact your Finance Officer</a:t>
            </a:r>
          </a:p>
          <a:p>
            <a:r>
              <a:rPr lang="en-US" dirty="0" smtClean="0"/>
              <a:t>New Finance Officers can request login credentials by contacting:  grantsweb@dcjs.virginia.gov</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4554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05" r="10120" b="18882"/>
          <a:stretch/>
        </p:blipFill>
        <p:spPr>
          <a:xfrm>
            <a:off x="72020" y="193799"/>
            <a:ext cx="4689668" cy="3131119"/>
          </a:xfrm>
          <a:prstGeom prst="rect">
            <a:avLst/>
          </a:prstGeom>
        </p:spPr>
      </p:pic>
      <p:sp>
        <p:nvSpPr>
          <p:cNvPr id="3" name="Subtitle 2"/>
          <p:cNvSpPr>
            <a:spLocks noGrp="1"/>
          </p:cNvSpPr>
          <p:nvPr>
            <p:ph type="subTitle" idx="1"/>
          </p:nvPr>
        </p:nvSpPr>
        <p:spPr>
          <a:xfrm>
            <a:off x="1060315" y="4150660"/>
            <a:ext cx="6858000" cy="817685"/>
          </a:xfrm>
        </p:spPr>
        <p:txBody>
          <a:bodyPr/>
          <a:lstStyle/>
          <a:p>
            <a:r>
              <a:rPr lang="en-US" sz="1600" dirty="0" smtClean="0">
                <a:hlinkClick r:id="rId4"/>
              </a:rPr>
              <a:t>What feelings come to mind when you think of grant management?</a:t>
            </a:r>
            <a:endParaRPr lang="en-US" sz="1600" dirty="0"/>
          </a:p>
        </p:txBody>
      </p:sp>
      <p:sp>
        <p:nvSpPr>
          <p:cNvPr id="5"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6" name="Title 5"/>
          <p:cNvSpPr>
            <a:spLocks noGrp="1"/>
          </p:cNvSpPr>
          <p:nvPr>
            <p:ph type="ctrTitle"/>
          </p:nvPr>
        </p:nvSpPr>
        <p:spPr>
          <a:xfrm>
            <a:off x="4761688" y="1122363"/>
            <a:ext cx="3696511" cy="1640292"/>
          </a:xfrm>
        </p:spPr>
        <p:txBody>
          <a:bodyPr>
            <a:normAutofit fontScale="90000"/>
          </a:bodyPr>
          <a:lstStyle/>
          <a:p>
            <a:r>
              <a:rPr lang="en-US" dirty="0" smtClean="0"/>
              <a:t>We want to hear from you</a:t>
            </a:r>
            <a:endParaRPr lang="en-US" dirty="0"/>
          </a:p>
        </p:txBody>
      </p:sp>
    </p:spTree>
    <p:extLst>
      <p:ext uri="{BB962C8B-B14F-4D97-AF65-F5344CB8AC3E}">
        <p14:creationId xmlns:p14="http://schemas.microsoft.com/office/powerpoint/2010/main" val="1274166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t>Virginia Services, Training, Officers, Prosecution (V-STOP)</a:t>
            </a:r>
            <a:endParaRPr lang="en-US" dirty="0"/>
          </a:p>
        </p:txBody>
      </p:sp>
      <p:sp>
        <p:nvSpPr>
          <p:cNvPr id="6" name="Content Placeholder 5"/>
          <p:cNvSpPr>
            <a:spLocks noGrp="1"/>
          </p:cNvSpPr>
          <p:nvPr>
            <p:ph idx="1"/>
          </p:nvPr>
        </p:nvSpPr>
        <p:spPr/>
        <p:txBody>
          <a:bodyPr>
            <a:normAutofit/>
          </a:bodyPr>
          <a:lstStyle/>
          <a:p>
            <a:pPr marL="0" indent="0">
              <a:buNone/>
            </a:pPr>
            <a:r>
              <a:rPr lang="en-US" b="1" dirty="0" smtClean="0"/>
              <a:t>Purpose Areas</a:t>
            </a:r>
            <a:r>
              <a:rPr lang="en-US" dirty="0" smtClean="0"/>
              <a:t>:  </a:t>
            </a:r>
          </a:p>
          <a:p>
            <a:r>
              <a:rPr lang="en-US" sz="1900" dirty="0" smtClean="0"/>
              <a:t>Training law enforcement, court personnel, and prosecutors to more effectively respond to violent crimes against women including sexual assault, domestic violence, dating violence, and stalking; </a:t>
            </a:r>
          </a:p>
          <a:p>
            <a:r>
              <a:rPr lang="en-US" sz="1900" dirty="0" smtClean="0"/>
              <a:t>Developing, training, or expanding units of law enforcement specifically targeting violent crimes against women, developing</a:t>
            </a:r>
            <a:r>
              <a:rPr lang="en-US" sz="1900" dirty="0"/>
              <a:t> </a:t>
            </a:r>
            <a:r>
              <a:rPr lang="en-US" sz="1900" dirty="0" smtClean="0"/>
              <a:t>and implementing more effective police, court, and prosecution policies, protocols, orders, and services</a:t>
            </a:r>
          </a:p>
          <a:p>
            <a:r>
              <a:rPr lang="en-US" sz="1900" dirty="0" smtClean="0"/>
              <a:t>Improving data collection and communication systems, etc.</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2711275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VSDVVF Reporting</a:t>
            </a:r>
            <a:endParaRPr lang="en-US" dirty="0"/>
          </a:p>
        </p:txBody>
      </p:sp>
      <p:sp>
        <p:nvSpPr>
          <p:cNvPr id="3" name="Content Placeholder 2"/>
          <p:cNvSpPr>
            <a:spLocks noGrp="1"/>
          </p:cNvSpPr>
          <p:nvPr>
            <p:ph idx="1"/>
          </p:nvPr>
        </p:nvSpPr>
        <p:spPr/>
        <p:txBody>
          <a:bodyPr/>
          <a:lstStyle/>
          <a:p>
            <a:r>
              <a:rPr lang="en-US" dirty="0"/>
              <a:t>VSDVVF operates on a state fiscal year cycle (July – June), and </a:t>
            </a:r>
            <a:r>
              <a:rPr lang="en-US" dirty="0" smtClean="0"/>
              <a:t>require quarterly narrative </a:t>
            </a:r>
            <a:r>
              <a:rPr lang="en-US" dirty="0"/>
              <a:t>reports in GMIS on/by the 15</a:t>
            </a:r>
            <a:r>
              <a:rPr lang="en-US" baseline="30000" dirty="0"/>
              <a:t>th</a:t>
            </a:r>
            <a:r>
              <a:rPr lang="en-US" dirty="0"/>
              <a:t> </a:t>
            </a:r>
            <a:r>
              <a:rPr lang="en-US" dirty="0" smtClean="0"/>
              <a:t>of the month following </a:t>
            </a:r>
            <a:r>
              <a:rPr lang="en-US" dirty="0"/>
              <a:t>the end of the quarter.  </a:t>
            </a:r>
          </a:p>
          <a:p>
            <a:r>
              <a:rPr lang="en-US" dirty="0" smtClean="0"/>
              <a:t>To access the report form and reporting instructions, please visit the Victims Services website</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9844839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VSDVVF Reporting Forms</a:t>
            </a:r>
            <a:endParaRPr lang="en-US" dirty="0"/>
          </a:p>
        </p:txBody>
      </p:sp>
      <p:sp>
        <p:nvSpPr>
          <p:cNvPr id="3" name="Content Placeholder 2"/>
          <p:cNvSpPr>
            <a:spLocks noGrp="1"/>
          </p:cNvSpPr>
          <p:nvPr>
            <p:ph idx="1"/>
          </p:nvPr>
        </p:nvSpPr>
        <p:spPr/>
        <p:txBody>
          <a:bodyPr/>
          <a:lstStyle/>
          <a:p>
            <a:r>
              <a:rPr lang="en-US" dirty="0" smtClean="0"/>
              <a:t>A narrative is required each quarter to capture program activities, trends, challenges, needs, etc.</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207942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SASP Reporting</a:t>
            </a:r>
            <a:endParaRPr lang="en-US" dirty="0"/>
          </a:p>
        </p:txBody>
      </p:sp>
      <p:sp>
        <p:nvSpPr>
          <p:cNvPr id="3" name="Content Placeholder 2"/>
          <p:cNvSpPr>
            <a:spLocks noGrp="1"/>
          </p:cNvSpPr>
          <p:nvPr>
            <p:ph idx="1"/>
          </p:nvPr>
        </p:nvSpPr>
        <p:spPr/>
        <p:txBody>
          <a:bodyPr>
            <a:normAutofit/>
          </a:bodyPr>
          <a:lstStyle/>
          <a:p>
            <a:r>
              <a:rPr lang="en-US" dirty="0"/>
              <a:t>SASP operates on a calendar year cycle (January – December), and requires one annual progress report due in GMIS on/by the last working day of January for activity occurring during the previous calendar year</a:t>
            </a:r>
            <a:r>
              <a:rPr lang="en-US" dirty="0" smtClean="0"/>
              <a:t>.</a:t>
            </a:r>
          </a:p>
          <a:p>
            <a:pPr lvl="1"/>
            <a:r>
              <a:rPr lang="en-US" sz="2500" dirty="0"/>
              <a:t>SASP CY2019-Due January </a:t>
            </a:r>
            <a:r>
              <a:rPr lang="en-US" sz="2500" dirty="0" smtClean="0"/>
              <a:t>21, </a:t>
            </a:r>
            <a:r>
              <a:rPr lang="en-US" sz="2500" dirty="0"/>
              <a:t>2020</a:t>
            </a:r>
            <a:endParaRPr lang="en-US" sz="3300" dirty="0"/>
          </a:p>
          <a:p>
            <a:pPr lvl="1"/>
            <a:r>
              <a:rPr lang="en-US" sz="2500" dirty="0"/>
              <a:t>SASP CY2020-Due January 15, 2021</a:t>
            </a:r>
            <a:endParaRPr lang="en-US" sz="3300" dirty="0"/>
          </a:p>
          <a:p>
            <a:pPr lvl="1"/>
            <a:endParaRPr lang="en-US" dirty="0"/>
          </a:p>
          <a:p>
            <a:r>
              <a:rPr lang="en-US" dirty="0" smtClean="0"/>
              <a:t>To </a:t>
            </a:r>
            <a:r>
              <a:rPr lang="en-US" dirty="0"/>
              <a:t>access the report form and </a:t>
            </a:r>
            <a:r>
              <a:rPr lang="en-US" dirty="0" smtClean="0"/>
              <a:t>instructions, please visit the DCJS Victims Services website</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6606767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SASP Report Form</a:t>
            </a:r>
            <a:endParaRPr lang="en-US" dirty="0"/>
          </a:p>
        </p:txBody>
      </p:sp>
      <p:pic>
        <p:nvPicPr>
          <p:cNvPr id="4" name="Picture 3"/>
          <p:cNvPicPr>
            <a:picLocks noChangeAspect="1"/>
          </p:cNvPicPr>
          <p:nvPr/>
        </p:nvPicPr>
        <p:blipFill>
          <a:blip r:embed="rId2"/>
          <a:stretch>
            <a:fillRect/>
          </a:stretch>
        </p:blipFill>
        <p:spPr>
          <a:xfrm>
            <a:off x="2409090" y="1891481"/>
            <a:ext cx="4758626" cy="4162501"/>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3431225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p:txBody>
          <a:bodyPr>
            <a:normAutofit/>
          </a:bodyPr>
          <a:lstStyle/>
          <a:p>
            <a:r>
              <a:rPr lang="en-US" dirty="0" smtClean="0"/>
              <a:t>Always </a:t>
            </a:r>
            <a:r>
              <a:rPr lang="en-US" b="1" dirty="0" smtClean="0">
                <a:solidFill>
                  <a:schemeClr val="accent6">
                    <a:lumMod val="75000"/>
                  </a:schemeClr>
                </a:solidFill>
              </a:rPr>
              <a:t>VALIDATE</a:t>
            </a:r>
            <a:r>
              <a:rPr lang="en-US" b="1" dirty="0" smtClean="0"/>
              <a:t> </a:t>
            </a:r>
            <a:r>
              <a:rPr lang="en-US" dirty="0" smtClean="0"/>
              <a:t>your report</a:t>
            </a:r>
          </a:p>
          <a:p>
            <a:r>
              <a:rPr lang="en-US" dirty="0" smtClean="0"/>
              <a:t>If you have questions when completing the report, refer to:</a:t>
            </a:r>
          </a:p>
          <a:p>
            <a:pPr marL="642938" indent="-260747">
              <a:buFont typeface="Wingdings" pitchFamily="2" charset="2"/>
              <a:buChar char="ü"/>
            </a:pPr>
            <a:r>
              <a:rPr lang="en-US" dirty="0"/>
              <a:t>Helpful hints for </a:t>
            </a:r>
            <a:r>
              <a:rPr lang="en-US" dirty="0" err="1"/>
              <a:t>subgrantees</a:t>
            </a:r>
            <a:r>
              <a:rPr lang="en-US" dirty="0"/>
              <a:t> document</a:t>
            </a:r>
          </a:p>
          <a:p>
            <a:pPr marL="642938" indent="-260747">
              <a:buFont typeface="Wingdings" pitchFamily="2" charset="2"/>
              <a:buChar char="ü"/>
            </a:pPr>
            <a:r>
              <a:rPr lang="en-US" dirty="0"/>
              <a:t>Instructions for Annual Progress Report document</a:t>
            </a:r>
          </a:p>
          <a:p>
            <a:pPr marL="642938" indent="-260747">
              <a:buFont typeface="Wingdings" pitchFamily="2" charset="2"/>
              <a:buChar char="ü"/>
            </a:pPr>
            <a:r>
              <a:rPr lang="en-US" dirty="0"/>
              <a:t>If you still have questions, reach out to your grant monitor</a:t>
            </a:r>
          </a:p>
          <a:p>
            <a:pPr indent="298847">
              <a:buFont typeface="Wingdings" pitchFamily="2" charset="2"/>
              <a:buChar char="ü"/>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349759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VSTOP Reporting</a:t>
            </a:r>
            <a:endParaRPr lang="en-US" dirty="0"/>
          </a:p>
        </p:txBody>
      </p:sp>
      <p:sp>
        <p:nvSpPr>
          <p:cNvPr id="3" name="Content Placeholder 2"/>
          <p:cNvSpPr>
            <a:spLocks noGrp="1"/>
          </p:cNvSpPr>
          <p:nvPr>
            <p:ph idx="1"/>
          </p:nvPr>
        </p:nvSpPr>
        <p:spPr/>
        <p:txBody>
          <a:bodyPr>
            <a:normAutofit/>
          </a:bodyPr>
          <a:lstStyle/>
          <a:p>
            <a:r>
              <a:rPr lang="en-US" dirty="0"/>
              <a:t>V-STOP operates on a calendar year cycle (January – December), and requires bi-annual progress reports and narratives in GMIS on/by the 15</a:t>
            </a:r>
            <a:r>
              <a:rPr lang="en-US" baseline="30000" dirty="0"/>
              <a:t>th</a:t>
            </a:r>
            <a:r>
              <a:rPr lang="en-US" dirty="0"/>
              <a:t> </a:t>
            </a:r>
            <a:r>
              <a:rPr lang="en-US" dirty="0" smtClean="0"/>
              <a:t>of the month following </a:t>
            </a:r>
            <a:r>
              <a:rPr lang="en-US" dirty="0"/>
              <a:t>the end of the 2</a:t>
            </a:r>
            <a:r>
              <a:rPr lang="en-US" baseline="30000" dirty="0"/>
              <a:t>nd</a:t>
            </a:r>
            <a:r>
              <a:rPr lang="en-US" dirty="0"/>
              <a:t> and 4</a:t>
            </a:r>
            <a:r>
              <a:rPr lang="en-US" baseline="30000" dirty="0"/>
              <a:t>th</a:t>
            </a:r>
            <a:r>
              <a:rPr lang="en-US" dirty="0"/>
              <a:t> quarters, as well as one annual cumulative progress report due in GMIS on/by the last working day of January for the previous calendar year.  </a:t>
            </a:r>
          </a:p>
          <a:p>
            <a:r>
              <a:rPr lang="en-US" dirty="0"/>
              <a:t>To access the report form and instructions, please visit the DCJS Victims Services website</a:t>
            </a:r>
          </a:p>
          <a:p>
            <a:endParaRPr lang="en-US" sz="1800" dirty="0"/>
          </a:p>
          <a:p>
            <a:endParaRPr lang="en-US" sz="1800"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1473615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VSTOP Reporting</a:t>
            </a:r>
            <a:endParaRPr lang="en-US" dirty="0"/>
          </a:p>
        </p:txBody>
      </p:sp>
      <p:sp>
        <p:nvSpPr>
          <p:cNvPr id="3" name="Content Placeholder 2"/>
          <p:cNvSpPr>
            <a:spLocks noGrp="1"/>
          </p:cNvSpPr>
          <p:nvPr>
            <p:ph idx="1"/>
          </p:nvPr>
        </p:nvSpPr>
        <p:spPr/>
        <p:txBody>
          <a:bodyPr/>
          <a:lstStyle/>
          <a:p>
            <a:r>
              <a:rPr lang="en-US" dirty="0"/>
              <a:t>Required </a:t>
            </a:r>
            <a:r>
              <a:rPr lang="en-US" b="1" dirty="0">
                <a:solidFill>
                  <a:schemeClr val="accent6">
                    <a:lumMod val="75000"/>
                  </a:schemeClr>
                </a:solidFill>
              </a:rPr>
              <a:t>bi-annually</a:t>
            </a:r>
            <a:r>
              <a:rPr lang="en-US" dirty="0"/>
              <a:t> to include narrative</a:t>
            </a:r>
          </a:p>
          <a:p>
            <a:r>
              <a:rPr lang="en-US" b="1" dirty="0">
                <a:solidFill>
                  <a:schemeClr val="accent6">
                    <a:lumMod val="75000"/>
                  </a:schemeClr>
                </a:solidFill>
              </a:rPr>
              <a:t>Annual cumulative report </a:t>
            </a:r>
            <a:r>
              <a:rPr lang="en-US" dirty="0"/>
              <a:t>also required- no narrative required</a:t>
            </a:r>
          </a:p>
          <a:p>
            <a:r>
              <a:rPr lang="en-US" dirty="0"/>
              <a:t>Only complete the sections that correspond with the funded staff or </a:t>
            </a:r>
            <a:r>
              <a:rPr lang="en-US" dirty="0" smtClean="0"/>
              <a:t>project</a:t>
            </a:r>
          </a:p>
          <a:p>
            <a:r>
              <a:rPr lang="en-US" dirty="0" smtClean="0"/>
              <a:t>Submit all forms in GMIS</a:t>
            </a:r>
            <a:endParaRPr lang="en-US"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6998923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Progress Report Form</a:t>
            </a:r>
            <a:endParaRPr lang="en-US" dirty="0"/>
          </a:p>
        </p:txBody>
      </p:sp>
      <p:pic>
        <p:nvPicPr>
          <p:cNvPr id="4" name="Content Placeholder 3"/>
          <p:cNvPicPr>
            <a:picLocks noGrp="1" noChangeAspect="1"/>
          </p:cNvPicPr>
          <p:nvPr>
            <p:ph idx="1"/>
          </p:nvPr>
        </p:nvPicPr>
        <p:blipFill>
          <a:blip r:embed="rId3"/>
          <a:stretch>
            <a:fillRect/>
          </a:stretch>
        </p:blipFill>
        <p:spPr>
          <a:xfrm>
            <a:off x="2907091" y="1822757"/>
            <a:ext cx="3862418" cy="4547380"/>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63272823"/>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p:txBody>
          <a:bodyPr>
            <a:normAutofit/>
          </a:bodyPr>
          <a:lstStyle/>
          <a:p>
            <a:r>
              <a:rPr lang="en-US" dirty="0" smtClean="0"/>
              <a:t>Always </a:t>
            </a:r>
            <a:r>
              <a:rPr lang="en-US" b="1" dirty="0" smtClean="0">
                <a:solidFill>
                  <a:schemeClr val="accent6">
                    <a:lumMod val="75000"/>
                  </a:schemeClr>
                </a:solidFill>
              </a:rPr>
              <a:t>VALIDATE </a:t>
            </a:r>
            <a:r>
              <a:rPr lang="en-US" dirty="0" smtClean="0"/>
              <a:t>your report</a:t>
            </a:r>
          </a:p>
          <a:p>
            <a:r>
              <a:rPr lang="en-US" dirty="0" smtClean="0"/>
              <a:t>If you have questions when completing the report, refer to:</a:t>
            </a:r>
          </a:p>
          <a:p>
            <a:pPr marL="642938" indent="-260747">
              <a:buFont typeface="Wingdings" pitchFamily="2" charset="2"/>
              <a:buChar char="ü"/>
            </a:pPr>
            <a:r>
              <a:rPr lang="en-US" sz="2100" dirty="0"/>
              <a:t>Helpful hints for </a:t>
            </a:r>
            <a:r>
              <a:rPr lang="en-US" sz="2100" dirty="0" err="1"/>
              <a:t>subgrantees</a:t>
            </a:r>
            <a:r>
              <a:rPr lang="en-US" sz="2100" dirty="0"/>
              <a:t> document</a:t>
            </a:r>
          </a:p>
          <a:p>
            <a:pPr marL="642938" indent="-260747">
              <a:buFont typeface="Wingdings" pitchFamily="2" charset="2"/>
              <a:buChar char="ü"/>
            </a:pPr>
            <a:r>
              <a:rPr lang="en-US" sz="2100" dirty="0"/>
              <a:t>Instructions for Annual Progress Report document</a:t>
            </a:r>
          </a:p>
          <a:p>
            <a:pPr marL="642938" indent="-260747">
              <a:buFont typeface="Wingdings" pitchFamily="2" charset="2"/>
              <a:buChar char="ü"/>
            </a:pPr>
            <a:r>
              <a:rPr lang="en-US" sz="2100" dirty="0"/>
              <a:t>If you still have questions, reach out to your grant monitor</a:t>
            </a:r>
          </a:p>
          <a:p>
            <a:pPr indent="298847">
              <a:buFont typeface="Wingdings" pitchFamily="2" charset="2"/>
              <a:buChar char="ü"/>
            </a:pPr>
            <a:endParaRPr lang="en-US" dirty="0"/>
          </a:p>
        </p:txBody>
      </p:sp>
    </p:spTree>
    <p:extLst>
      <p:ext uri="{BB962C8B-B14F-4D97-AF65-F5344CB8AC3E}">
        <p14:creationId xmlns:p14="http://schemas.microsoft.com/office/powerpoint/2010/main" val="12043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VSTOP Narrative Form</a:t>
            </a:r>
            <a:endParaRPr lang="en-US"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3" name="Picture 2"/>
          <p:cNvPicPr>
            <a:picLocks noChangeAspect="1"/>
          </p:cNvPicPr>
          <p:nvPr/>
        </p:nvPicPr>
        <p:blipFill>
          <a:blip r:embed="rId2"/>
          <a:stretch>
            <a:fillRect/>
          </a:stretch>
        </p:blipFill>
        <p:spPr>
          <a:xfrm>
            <a:off x="1902541" y="2070759"/>
            <a:ext cx="5126294" cy="4168883"/>
          </a:xfrm>
          <a:prstGeom prst="rect">
            <a:avLst/>
          </a:prstGeom>
        </p:spPr>
      </p:pic>
    </p:spTree>
    <p:extLst>
      <p:ext uri="{BB962C8B-B14F-4D97-AF65-F5344CB8AC3E}">
        <p14:creationId xmlns:p14="http://schemas.microsoft.com/office/powerpoint/2010/main" val="1387834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Virginia Services, Training, Officers, Prosecution (V-STOP)</a:t>
            </a:r>
            <a:endParaRPr lang="en-US" dirty="0"/>
          </a:p>
        </p:txBody>
      </p:sp>
      <p:sp>
        <p:nvSpPr>
          <p:cNvPr id="3" name="Content Placeholder 2"/>
          <p:cNvSpPr>
            <a:spLocks noGrp="1"/>
          </p:cNvSpPr>
          <p:nvPr>
            <p:ph idx="1"/>
          </p:nvPr>
        </p:nvSpPr>
        <p:spPr/>
        <p:txBody>
          <a:bodyPr/>
          <a:lstStyle/>
          <a:p>
            <a:pPr marL="0" indent="0">
              <a:buNone/>
            </a:pPr>
            <a:r>
              <a:rPr lang="en-US" sz="2200" b="1" dirty="0" smtClean="0"/>
              <a:t>Priority areas:</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Reduce violent crime against women and promote victim safety</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Increase response to victims of human trafficking</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Enhance coordinated community response</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Increase victim access to substance abuse services</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Increase efforts to combat stalking</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9985175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Witness Reporting</a:t>
            </a:r>
            <a:endParaRPr lang="en-US" dirty="0"/>
          </a:p>
        </p:txBody>
      </p:sp>
      <p:sp>
        <p:nvSpPr>
          <p:cNvPr id="3" name="Content Placeholder 2"/>
          <p:cNvSpPr>
            <a:spLocks noGrp="1"/>
          </p:cNvSpPr>
          <p:nvPr>
            <p:ph idx="1"/>
          </p:nvPr>
        </p:nvSpPr>
        <p:spPr/>
        <p:txBody>
          <a:bodyPr>
            <a:normAutofit/>
          </a:bodyPr>
          <a:lstStyle/>
          <a:p>
            <a:r>
              <a:rPr lang="en-US" dirty="0"/>
              <a:t>Victim Witness operates on a state fiscal year cycle (July – June), and requires quarterly reports in GMIS on/by the 15</a:t>
            </a:r>
            <a:r>
              <a:rPr lang="en-US" baseline="30000" dirty="0"/>
              <a:t>th</a:t>
            </a:r>
            <a:r>
              <a:rPr lang="en-US" dirty="0"/>
              <a:t> </a:t>
            </a:r>
            <a:r>
              <a:rPr lang="en-US" dirty="0" smtClean="0"/>
              <a:t>of the month following </a:t>
            </a:r>
            <a:r>
              <a:rPr lang="en-US" dirty="0"/>
              <a:t>the end of the quarter describing activities supported with these funds. </a:t>
            </a:r>
          </a:p>
          <a:p>
            <a:r>
              <a:rPr lang="en-US" dirty="0"/>
              <a:t>Victim Witness grantees utilize the Client Information Management System (CIMS) to collect and report all grant funded activity</a:t>
            </a:r>
          </a:p>
          <a:p>
            <a:r>
              <a:rPr lang="en-US" dirty="0"/>
              <a:t>For technical assistance with CIMS, contact </a:t>
            </a:r>
            <a:r>
              <a:rPr lang="en-US" dirty="0">
                <a:hlinkClick r:id="rId2"/>
              </a:rPr>
              <a:t>lisa.self@dcjs.virginia.gov</a:t>
            </a:r>
            <a:r>
              <a:rPr lang="en-US" dirty="0"/>
              <a:t> </a:t>
            </a:r>
          </a:p>
          <a:p>
            <a:r>
              <a:rPr lang="en-US" dirty="0"/>
              <a:t>For assistance with completing the report, contact your grant monitor.</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7444030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V/W Progress Report</a:t>
            </a:r>
            <a:endParaRPr lang="en-US" dirty="0"/>
          </a:p>
        </p:txBody>
      </p:sp>
      <p:pic>
        <p:nvPicPr>
          <p:cNvPr id="4" name="Picture 3"/>
          <p:cNvPicPr>
            <a:picLocks noChangeAspect="1"/>
          </p:cNvPicPr>
          <p:nvPr/>
        </p:nvPicPr>
        <p:blipFill>
          <a:blip r:embed="rId2"/>
          <a:stretch>
            <a:fillRect/>
          </a:stretch>
        </p:blipFill>
        <p:spPr>
          <a:xfrm>
            <a:off x="2900789" y="1865671"/>
            <a:ext cx="3510185" cy="4294584"/>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2299297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Victims Services Grant Program Reporting</a:t>
            </a:r>
            <a:endParaRPr lang="en-US" dirty="0"/>
          </a:p>
        </p:txBody>
      </p:sp>
      <p:sp>
        <p:nvSpPr>
          <p:cNvPr id="3" name="Content Placeholder 2"/>
          <p:cNvSpPr>
            <a:spLocks noGrp="1"/>
          </p:cNvSpPr>
          <p:nvPr>
            <p:ph idx="1"/>
          </p:nvPr>
        </p:nvSpPr>
        <p:spPr/>
        <p:txBody>
          <a:bodyPr/>
          <a:lstStyle/>
          <a:p>
            <a:r>
              <a:rPr lang="en-US" dirty="0"/>
              <a:t>VSGP operates on a state fiscal year cycle (July – June), and requires quarterly reports in GMIS on/by the 15</a:t>
            </a:r>
            <a:r>
              <a:rPr lang="en-US" baseline="30000" dirty="0"/>
              <a:t>th</a:t>
            </a:r>
            <a:r>
              <a:rPr lang="en-US" dirty="0"/>
              <a:t> </a:t>
            </a:r>
            <a:r>
              <a:rPr lang="en-US" dirty="0" smtClean="0"/>
              <a:t>of the month following </a:t>
            </a:r>
            <a:r>
              <a:rPr lang="en-US" dirty="0"/>
              <a:t>the end of the quarter describing activities supported with these funds. </a:t>
            </a:r>
            <a:endParaRPr lang="en-US" dirty="0" smtClean="0"/>
          </a:p>
          <a:p>
            <a:r>
              <a:rPr lang="en-US" dirty="0"/>
              <a:t>To access the report form and reporting instructions, please visit the Victims Services website</a:t>
            </a:r>
          </a:p>
          <a:p>
            <a:endParaRPr lang="en-US" dirty="0" smtClean="0"/>
          </a:p>
          <a:p>
            <a:endParaRPr lang="en-US"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0825219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VSGP Narrative Form</a:t>
            </a:r>
            <a:endParaRPr lang="en-US" dirty="0"/>
          </a:p>
        </p:txBody>
      </p:sp>
      <p:pic>
        <p:nvPicPr>
          <p:cNvPr id="4" name="Picture 3"/>
          <p:cNvPicPr>
            <a:picLocks noChangeAspect="1"/>
          </p:cNvPicPr>
          <p:nvPr/>
        </p:nvPicPr>
        <p:blipFill>
          <a:blip r:embed="rId2"/>
          <a:stretch>
            <a:fillRect/>
          </a:stretch>
        </p:blipFill>
        <p:spPr>
          <a:xfrm>
            <a:off x="2228850" y="1920479"/>
            <a:ext cx="5143500" cy="3207570"/>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1319407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Overdue Reports for Continuation Applicants</a:t>
            </a:r>
            <a:endParaRPr lang="en-US" dirty="0"/>
          </a:p>
        </p:txBody>
      </p:sp>
      <p:sp>
        <p:nvSpPr>
          <p:cNvPr id="3" name="Content Placeholder 2"/>
          <p:cNvSpPr>
            <a:spLocks noGrp="1"/>
          </p:cNvSpPr>
          <p:nvPr>
            <p:ph idx="1"/>
          </p:nvPr>
        </p:nvSpPr>
        <p:spPr/>
        <p:txBody>
          <a:bodyPr>
            <a:normAutofit/>
          </a:bodyPr>
          <a:lstStyle/>
          <a:p>
            <a:r>
              <a:rPr lang="en-US" dirty="0"/>
              <a:t>For projects with no activity, the </a:t>
            </a:r>
            <a:r>
              <a:rPr lang="en-US" dirty="0" err="1"/>
              <a:t>subgrantee</a:t>
            </a:r>
            <a:r>
              <a:rPr lang="en-US" dirty="0"/>
              <a:t> is still required to submit a report indicating there was no activity and/or expenses incurred for that quarter. </a:t>
            </a:r>
          </a:p>
          <a:p>
            <a:r>
              <a:rPr lang="en-US" dirty="0"/>
              <a:t>Repeated or continued delinquent reporting may result in withholding of grant funds and ineligibility of future funding. </a:t>
            </a:r>
          </a:p>
          <a:p>
            <a:r>
              <a:rPr lang="en-US" dirty="0"/>
              <a:t>Grantees should consult with their grant monitor to request a report extension.  No more than (2) extensions are allowed per grant period.</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5245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Review Process</a:t>
            </a:r>
            <a:endParaRPr lang="en-US" dirty="0"/>
          </a:p>
        </p:txBody>
      </p:sp>
      <p:sp>
        <p:nvSpPr>
          <p:cNvPr id="3" name="Content Placeholder 2"/>
          <p:cNvSpPr>
            <a:spLocks noGrp="1"/>
          </p:cNvSpPr>
          <p:nvPr>
            <p:ph idx="1"/>
          </p:nvPr>
        </p:nvSpPr>
        <p:spPr/>
        <p:txBody>
          <a:bodyPr>
            <a:normAutofit/>
          </a:bodyPr>
          <a:lstStyle/>
          <a:p>
            <a:r>
              <a:rPr lang="en-US" dirty="0"/>
              <a:t>The purpose of </a:t>
            </a:r>
            <a:r>
              <a:rPr lang="en-US" dirty="0" smtClean="0"/>
              <a:t>quarterly reviews is </a:t>
            </a:r>
            <a:r>
              <a:rPr lang="en-US" dirty="0"/>
              <a:t>to identify issues that may affect timely project </a:t>
            </a:r>
            <a:r>
              <a:rPr lang="en-US" dirty="0" smtClean="0"/>
              <a:t>implementation</a:t>
            </a:r>
            <a:r>
              <a:rPr lang="en-US" dirty="0"/>
              <a:t> </a:t>
            </a:r>
            <a:r>
              <a:rPr lang="en-US" dirty="0" smtClean="0"/>
              <a:t>and/or delivery of services for victims.</a:t>
            </a:r>
          </a:p>
          <a:p>
            <a:r>
              <a:rPr lang="en-US" dirty="0" smtClean="0"/>
              <a:t>Grant monitors review all reports for accuracy and reconcile programmatic statistics against the number of victims served, goals and objectives submitted in the grant application.</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6319863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rmAutofit/>
          </a:bodyPr>
          <a:lstStyle/>
          <a:p>
            <a:r>
              <a:rPr lang="en-US" sz="1800" dirty="0"/>
              <a:t>Report is not completed according to the grant program progress report instructions  (e.g., the minimum required two case studies are not provided in the narrative section</a:t>
            </a:r>
            <a:r>
              <a:rPr lang="en-US" sz="1800" dirty="0" smtClean="0"/>
              <a:t>)</a:t>
            </a:r>
            <a:endParaRPr lang="en-US" sz="1800" dirty="0"/>
          </a:p>
          <a:p>
            <a:r>
              <a:rPr lang="en-US" sz="1800" dirty="0"/>
              <a:t>Incomplete report submitted  (i.e., targets are missing from the service objectives section or responses are missing from the narrative section</a:t>
            </a:r>
            <a:r>
              <a:rPr lang="en-US" sz="1800" dirty="0" smtClean="0"/>
              <a:t>)</a:t>
            </a:r>
            <a:endParaRPr lang="en-US" sz="1800" dirty="0"/>
          </a:p>
          <a:p>
            <a:r>
              <a:rPr lang="en-US" sz="1800" dirty="0"/>
              <a:t>Insufficient information provided (e.g., narrative response fails to answer or fully address the question according to the grant program progress report instructions)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9713424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rmAutofit/>
          </a:bodyPr>
          <a:lstStyle/>
          <a:p>
            <a:r>
              <a:rPr lang="en-US" dirty="0"/>
              <a:t>Report includes information regarding activities which are not supported by the grant (e.g., unallowable or inappropriate accordingly to the grant program guidelines and conditions)</a:t>
            </a:r>
          </a:p>
          <a:p>
            <a:r>
              <a:rPr lang="en-US" dirty="0"/>
              <a:t>Report does not cover the appropriate reporting period  </a:t>
            </a:r>
          </a:p>
          <a:p>
            <a:r>
              <a:rPr lang="en-US" dirty="0"/>
              <a:t>Report submitted in GMIS for an incorrect grant number</a:t>
            </a:r>
          </a:p>
          <a:p>
            <a:r>
              <a:rPr lang="en-US" dirty="0"/>
              <a:t>Report submitted on an outdated or incorrect form/file format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6072511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Deadlines</a:t>
            </a:r>
            <a:endParaRPr lang="en-US" dirty="0"/>
          </a:p>
        </p:txBody>
      </p:sp>
      <p:pic>
        <p:nvPicPr>
          <p:cNvPr id="4" name="Picture 3"/>
          <p:cNvPicPr>
            <a:picLocks noChangeAspect="1"/>
          </p:cNvPicPr>
          <p:nvPr/>
        </p:nvPicPr>
        <p:blipFill>
          <a:blip r:embed="rId2"/>
          <a:stretch>
            <a:fillRect/>
          </a:stretch>
        </p:blipFill>
        <p:spPr>
          <a:xfrm>
            <a:off x="1445341" y="2475886"/>
            <a:ext cx="6315998" cy="2694196"/>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4963268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a:t>
            </a:r>
            <a:endParaRPr lang="en-US" dirty="0"/>
          </a:p>
        </p:txBody>
      </p:sp>
      <p:sp>
        <p:nvSpPr>
          <p:cNvPr id="3" name="Content Placeholder 2"/>
          <p:cNvSpPr>
            <a:spLocks noGrp="1"/>
          </p:cNvSpPr>
          <p:nvPr>
            <p:ph idx="1"/>
          </p:nvPr>
        </p:nvSpPr>
        <p:spPr/>
        <p:txBody>
          <a:bodyPr/>
          <a:lstStyle/>
          <a:p>
            <a:r>
              <a:rPr lang="en-US" dirty="0"/>
              <a:t>Always verify your data prior to uploading reports in GMIS!</a:t>
            </a:r>
          </a:p>
          <a:p>
            <a:r>
              <a:rPr lang="en-US" dirty="0" smtClean="0"/>
              <a:t>For </a:t>
            </a:r>
            <a:r>
              <a:rPr lang="en-US" dirty="0"/>
              <a:t>more information about accurately reporting your outcome performance statistics, consult </a:t>
            </a:r>
            <a:r>
              <a:rPr lang="en-US" dirty="0" smtClean="0"/>
              <a:t>with your DCJS Grant </a:t>
            </a:r>
            <a:r>
              <a:rPr lang="en-US" dirty="0"/>
              <a:t>M</a:t>
            </a:r>
            <a:r>
              <a:rPr lang="en-US" dirty="0" smtClean="0"/>
              <a:t>onitor.</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32985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Virginia Services, Training, Officers, Prosecution (V-STOP)</a:t>
            </a: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0"/>
              </a:spcBef>
              <a:spcAft>
                <a:spcPts val="1200"/>
              </a:spcAft>
              <a:buNone/>
            </a:pPr>
            <a:r>
              <a:rPr lang="en-US" dirty="0"/>
              <a:t>This grant program is open to local units of government, state agencies, and nonprofit/nongovernmental victims services agencies which fall into one of the following applicant categories</a:t>
            </a:r>
            <a:r>
              <a:rPr lang="en-US" dirty="0" smtClean="0"/>
              <a:t>:</a:t>
            </a:r>
          </a:p>
          <a:p>
            <a:pPr lvl="1">
              <a:buClr>
                <a:srgbClr val="FF0000"/>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law </a:t>
            </a:r>
            <a:r>
              <a:rPr lang="en-US" sz="1900" dirty="0">
                <a:latin typeface="Arial" panose="020B0604020202020204" pitchFamily="34" charset="0"/>
                <a:cs typeface="Arial" panose="020B0604020202020204" pitchFamily="34" charset="0"/>
              </a:rPr>
              <a:t>enforcement, </a:t>
            </a:r>
            <a:endParaRPr lang="en-US" sz="1900" dirty="0" smtClean="0">
              <a:latin typeface="Arial" panose="020B0604020202020204" pitchFamily="34" charset="0"/>
              <a:cs typeface="Arial" panose="020B0604020202020204" pitchFamily="34" charset="0"/>
            </a:endParaRPr>
          </a:p>
          <a:p>
            <a:pPr lvl="1">
              <a:buClr>
                <a:srgbClr val="FF0000"/>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prosecution, or </a:t>
            </a:r>
          </a:p>
          <a:p>
            <a:pPr lvl="1">
              <a:buClr>
                <a:srgbClr val="FF0000"/>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victims services.</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57426089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5909" y="2256504"/>
            <a:ext cx="7344697" cy="3510116"/>
          </a:xfrm>
        </p:spPr>
        <p:txBody>
          <a:bodyPr>
            <a:normAutofit/>
          </a:bodyPr>
          <a:lstStyle/>
          <a:p>
            <a:pPr algn="ctr">
              <a:defRPr/>
            </a:pPr>
            <a:r>
              <a:rPr lang="en-US" dirty="0" smtClean="0"/>
              <a:t>Victim Services Grant Program (VSGP)</a:t>
            </a:r>
            <a:br>
              <a:rPr lang="en-US" dirty="0" smtClean="0"/>
            </a:br>
            <a:r>
              <a:rPr lang="en-US" sz="2325" dirty="0">
                <a:ea typeface="+mn-ea"/>
              </a:rPr>
              <a:t/>
            </a:r>
            <a:br>
              <a:rPr lang="en-US" sz="2325" dirty="0">
                <a:ea typeface="+mn-ea"/>
              </a:rPr>
            </a:br>
            <a:r>
              <a:rPr lang="en-US" dirty="0">
                <a:solidFill>
                  <a:srgbClr val="0070C0"/>
                </a:solidFill>
              </a:rPr>
              <a:t>Office of Justice Programs</a:t>
            </a:r>
            <a:br>
              <a:rPr lang="en-US" dirty="0">
                <a:solidFill>
                  <a:srgbClr val="0070C0"/>
                </a:solidFill>
              </a:rPr>
            </a:br>
            <a:r>
              <a:rPr lang="en-US" dirty="0">
                <a:solidFill>
                  <a:srgbClr val="0070C0"/>
                </a:solidFill>
              </a:rPr>
              <a:t>Office for Victims of Crime</a:t>
            </a:r>
            <a:br>
              <a:rPr lang="en-US" dirty="0">
                <a:solidFill>
                  <a:srgbClr val="0070C0"/>
                </a:solidFill>
              </a:rPr>
            </a:br>
            <a:r>
              <a:rPr lang="en-US" dirty="0">
                <a:solidFill>
                  <a:srgbClr val="0070C0"/>
                </a:solidFill>
              </a:rPr>
              <a:t>Performance Measurement </a:t>
            </a:r>
            <a:r>
              <a:rPr lang="en-US" dirty="0" smtClean="0">
                <a:solidFill>
                  <a:srgbClr val="0070C0"/>
                </a:solidFill>
              </a:rPr>
              <a:t/>
            </a:r>
            <a:br>
              <a:rPr lang="en-US" dirty="0" smtClean="0">
                <a:solidFill>
                  <a:srgbClr val="0070C0"/>
                </a:solidFill>
              </a:rPr>
            </a:br>
            <a:r>
              <a:rPr lang="en-US" dirty="0" smtClean="0">
                <a:solidFill>
                  <a:srgbClr val="0070C0"/>
                </a:solidFill>
              </a:rPr>
              <a:t>Tool</a:t>
            </a:r>
            <a:r>
              <a:rPr lang="en-US" dirty="0">
                <a:solidFill>
                  <a:srgbClr val="0070C0"/>
                </a:solidFill>
              </a:rPr>
              <a:t> </a:t>
            </a:r>
            <a:r>
              <a:rPr lang="en-US" dirty="0" smtClean="0">
                <a:solidFill>
                  <a:srgbClr val="0070C0"/>
                </a:solidFill>
              </a:rPr>
              <a:t>(PMT)</a:t>
            </a:r>
            <a:endParaRPr lang="en-US" sz="2100" b="0" dirty="0">
              <a:latin typeface="+mn-lt"/>
              <a:ea typeface="+mn-ea"/>
              <a:cs typeface="+mn-cs"/>
            </a:endParaRPr>
          </a:p>
        </p:txBody>
      </p:sp>
      <p:sp>
        <p:nvSpPr>
          <p:cNvPr id="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85444322"/>
      </p:ext>
    </p:extLst>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a:t>The OVCPMT is a Web-based reporting system where grantees administering Victims of Crime Act (VOCA) Formula funded programs can electronically submit quantitative and qualitative program performance data.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2631582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PMT System</a:t>
            </a:r>
            <a:endParaRPr lang="en-US" dirty="0"/>
          </a:p>
        </p:txBody>
      </p:sp>
      <p:sp>
        <p:nvSpPr>
          <p:cNvPr id="18435" name="Rectangle 3"/>
          <p:cNvSpPr>
            <a:spLocks noGrp="1" noChangeArrowheads="1"/>
          </p:cNvSpPr>
          <p:nvPr>
            <p:ph idx="1"/>
          </p:nvPr>
        </p:nvSpPr>
        <p:spPr>
          <a:xfrm>
            <a:off x="628649" y="2913537"/>
            <a:ext cx="7886700" cy="1407742"/>
          </a:xfrm>
        </p:spPr>
        <p:txBody>
          <a:bodyPr>
            <a:normAutofit/>
          </a:bodyPr>
          <a:lstStyle/>
          <a:p>
            <a:pPr marL="0" indent="0" algn="ctr">
              <a:buNone/>
            </a:pPr>
            <a:r>
              <a:rPr lang="en-US" sz="2400" b="1" dirty="0">
                <a:solidFill>
                  <a:schemeClr val="accent6">
                    <a:lumMod val="75000"/>
                  </a:schemeClr>
                </a:solidFill>
              </a:rPr>
              <a:t>Use of the system is required for </a:t>
            </a:r>
            <a:r>
              <a:rPr lang="en-US" sz="2400" b="1" dirty="0">
                <a:solidFill>
                  <a:srgbClr val="C00000"/>
                </a:solidFill>
              </a:rPr>
              <a:t>all</a:t>
            </a:r>
            <a:r>
              <a:rPr lang="en-US" sz="2400" b="1" dirty="0">
                <a:solidFill>
                  <a:schemeClr val="accent6">
                    <a:lumMod val="75000"/>
                  </a:schemeClr>
                </a:solidFill>
              </a:rPr>
              <a:t> </a:t>
            </a:r>
            <a:r>
              <a:rPr lang="en-US" sz="2400" b="1" dirty="0" smtClean="0">
                <a:solidFill>
                  <a:schemeClr val="accent6">
                    <a:lumMod val="75000"/>
                  </a:schemeClr>
                </a:solidFill>
              </a:rPr>
              <a:t>Office </a:t>
            </a:r>
            <a:r>
              <a:rPr lang="en-US" sz="2400" b="1" dirty="0">
                <a:solidFill>
                  <a:schemeClr val="accent6">
                    <a:lumMod val="75000"/>
                  </a:schemeClr>
                </a:solidFill>
              </a:rPr>
              <a:t>for Victims of Crime (OVC), </a:t>
            </a:r>
            <a:r>
              <a:rPr lang="en-US" sz="2400" b="1" dirty="0" smtClean="0">
                <a:solidFill>
                  <a:schemeClr val="accent6">
                    <a:lumMod val="75000"/>
                  </a:schemeClr>
                </a:solidFill>
              </a:rPr>
              <a:t>Victims </a:t>
            </a:r>
            <a:r>
              <a:rPr lang="en-US" sz="2400" b="1" dirty="0">
                <a:solidFill>
                  <a:schemeClr val="accent6">
                    <a:lumMod val="75000"/>
                  </a:schemeClr>
                </a:solidFill>
              </a:rPr>
              <a:t>of Crime Act (VOCA) funding recipients (</a:t>
            </a:r>
            <a:r>
              <a:rPr lang="en-US" sz="2400" b="1" dirty="0" err="1">
                <a:solidFill>
                  <a:schemeClr val="accent6">
                    <a:lumMod val="75000"/>
                  </a:schemeClr>
                </a:solidFill>
              </a:rPr>
              <a:t>subgrantees</a:t>
            </a:r>
            <a:r>
              <a:rPr lang="en-US" sz="2400" b="1" dirty="0">
                <a:solidFill>
                  <a:schemeClr val="accent6">
                    <a:lumMod val="75000"/>
                  </a:schemeClr>
                </a:solidFill>
              </a:rPr>
              <a:t>)</a:t>
            </a:r>
          </a:p>
          <a:p>
            <a:pPr algn="ctr"/>
            <a:endParaRPr lang="en-US" sz="30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79978956"/>
      </p:ext>
    </p:extLst>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18435" name="Rectangle 3"/>
          <p:cNvSpPr>
            <a:spLocks noGrp="1" noChangeArrowheads="1"/>
          </p:cNvSpPr>
          <p:nvPr>
            <p:ph idx="1"/>
          </p:nvPr>
        </p:nvSpPr>
        <p:spPr/>
        <p:txBody>
          <a:bodyPr>
            <a:normAutofit/>
          </a:bodyPr>
          <a:lstStyle/>
          <a:p>
            <a:pPr lvl="0"/>
            <a:r>
              <a:rPr lang="en-US" dirty="0"/>
              <a:t>Find at: </a:t>
            </a:r>
            <a:r>
              <a:rPr lang="en-US" dirty="0">
                <a:solidFill>
                  <a:prstClr val="black"/>
                </a:solidFill>
                <a:hlinkClick r:id="rId3"/>
              </a:rPr>
              <a:t>https://ojpsso.ojp.gov</a:t>
            </a:r>
            <a:r>
              <a:rPr lang="en-US" dirty="0" smtClean="0">
                <a:solidFill>
                  <a:prstClr val="black"/>
                </a:solidFill>
                <a:hlinkClick r:id="rId3"/>
              </a:rPr>
              <a:t>/</a:t>
            </a:r>
            <a:endParaRPr lang="en-US" dirty="0"/>
          </a:p>
          <a:p>
            <a:r>
              <a:rPr lang="en-US" dirty="0"/>
              <a:t>Use of Google Chrome is recommended and encouraged.  </a:t>
            </a:r>
          </a:p>
          <a:p>
            <a:pPr marL="0" indent="0">
              <a:buNone/>
            </a:pPr>
            <a:endParaRPr lang="en-US" sz="30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18997206"/>
      </p:ext>
    </p:extLst>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18435" name="Rectangle 3"/>
          <p:cNvSpPr>
            <a:spLocks noGrp="1" noChangeArrowheads="1"/>
          </p:cNvSpPr>
          <p:nvPr>
            <p:ph idx="1"/>
          </p:nvPr>
        </p:nvSpPr>
        <p:spPr/>
        <p:txBody>
          <a:bodyPr>
            <a:normAutofit/>
          </a:bodyPr>
          <a:lstStyle/>
          <a:p>
            <a:pPr marL="0" indent="0">
              <a:buNone/>
            </a:pPr>
            <a:r>
              <a:rPr lang="en-US" b="1" dirty="0" smtClean="0"/>
              <a:t>Accessing the OVC PMT System</a:t>
            </a:r>
            <a:r>
              <a:rPr lang="en-US" dirty="0" smtClean="0"/>
              <a:t>:</a:t>
            </a:r>
          </a:p>
          <a:p>
            <a:r>
              <a:rPr lang="en-US" dirty="0" smtClean="0"/>
              <a:t>DCJS staff will set up your initial grant information in OVC PMT</a:t>
            </a:r>
          </a:p>
          <a:p>
            <a:pPr marL="0" indent="0">
              <a:buNone/>
            </a:pPr>
            <a:r>
              <a:rPr lang="en-US" dirty="0" smtClean="0"/>
              <a:t>The </a:t>
            </a:r>
            <a:r>
              <a:rPr lang="en-US" dirty="0"/>
              <a:t>person listed as the Project Director in your grant application will be listed as the Point of Contact (POC) in OVC PMT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60883900"/>
      </p:ext>
    </p:extLst>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18435" name="Rectangle 3"/>
          <p:cNvSpPr>
            <a:spLocks noGrp="1" noChangeArrowheads="1"/>
          </p:cNvSpPr>
          <p:nvPr>
            <p:ph idx="1"/>
          </p:nvPr>
        </p:nvSpPr>
        <p:spPr/>
        <p:txBody>
          <a:bodyPr>
            <a:normAutofit/>
          </a:bodyPr>
          <a:lstStyle/>
          <a:p>
            <a:pPr marL="0" indent="0">
              <a:buNone/>
            </a:pPr>
            <a:r>
              <a:rPr lang="en-US" b="1" dirty="0" smtClean="0"/>
              <a:t>Accessing the OVC PMT System</a:t>
            </a:r>
            <a:r>
              <a:rPr lang="en-US" dirty="0" smtClean="0"/>
              <a:t>:</a:t>
            </a:r>
            <a:endParaRPr lang="en-US" dirty="0"/>
          </a:p>
          <a:p>
            <a:r>
              <a:rPr lang="en-US" dirty="0" smtClean="0"/>
              <a:t>The POC will receive an email invitation from PMT to establish their account – </a:t>
            </a:r>
            <a:r>
              <a:rPr lang="en-US" b="1" dirty="0" smtClean="0"/>
              <a:t>you may have already</a:t>
            </a:r>
          </a:p>
          <a:p>
            <a:r>
              <a:rPr lang="en-US" dirty="0" smtClean="0"/>
              <a:t>Contact </a:t>
            </a:r>
            <a:r>
              <a:rPr lang="en-US" dirty="0" smtClean="0">
                <a:hlinkClick r:id="rId3"/>
              </a:rPr>
              <a:t>tyler.hinton@dcjs.virginia.gov</a:t>
            </a:r>
            <a:r>
              <a:rPr lang="en-US" dirty="0" smtClean="0"/>
              <a:t> if your Project Director does not receive this email.</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548446970"/>
      </p:ext>
    </p:extLst>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134" y="3126658"/>
            <a:ext cx="5927962" cy="275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Enter User Name and Password</a:t>
            </a:r>
          </a:p>
          <a:p>
            <a:r>
              <a:rPr lang="en-US" dirty="0" smtClean="0"/>
              <a:t>Click “Login”</a:t>
            </a:r>
          </a:p>
          <a:p>
            <a:endParaRPr lang="en-US" dirty="0"/>
          </a:p>
        </p:txBody>
      </p:sp>
      <p:sp>
        <p:nvSpPr>
          <p:cNvPr id="3" name="Down Arrow 2"/>
          <p:cNvSpPr/>
          <p:nvPr/>
        </p:nvSpPr>
        <p:spPr>
          <a:xfrm>
            <a:off x="7372350" y="4079998"/>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226493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You can make updates to your account from this home screen</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500" y="3349488"/>
            <a:ext cx="4475332" cy="247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4965719" y="4017893"/>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3" name="Down Arrow 2"/>
          <p:cNvSpPr/>
          <p:nvPr/>
        </p:nvSpPr>
        <p:spPr>
          <a:xfrm>
            <a:off x="5943600" y="4017893"/>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78566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Select “OVC PMT” for data entry</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500" y="3349488"/>
            <a:ext cx="4475332" cy="247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457700" y="4914900"/>
            <a:ext cx="571500" cy="342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21619667"/>
      </p:ext>
    </p:extLst>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New tab opens</a:t>
            </a:r>
          </a:p>
          <a:p>
            <a:r>
              <a:rPr lang="en-US" dirty="0" smtClean="0"/>
              <a:t>Screen will look similar to this: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543301"/>
            <a:ext cx="5429250" cy="238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516505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Virginia Services, Training, Officers, Prosecution (V-STOP)</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a:t>V-STOP operates on a calendar year cycle (January – December), and requires bi-annual progress reports and narratives in GMIS on/by the 15</a:t>
            </a:r>
            <a:r>
              <a:rPr lang="en-US" sz="1900" baseline="30000" dirty="0"/>
              <a:t>th</a:t>
            </a:r>
            <a:r>
              <a:rPr lang="en-US" sz="1900" dirty="0"/>
              <a:t> </a:t>
            </a:r>
            <a:r>
              <a:rPr lang="en-US" dirty="0" smtClean="0"/>
              <a:t>day of the month</a:t>
            </a:r>
            <a:r>
              <a:rPr lang="en-US" sz="1900" dirty="0" smtClean="0"/>
              <a:t> </a:t>
            </a:r>
            <a:r>
              <a:rPr lang="en-US" sz="1900" dirty="0"/>
              <a:t>following the end of the 2</a:t>
            </a:r>
            <a:r>
              <a:rPr lang="en-US" sz="1900" baseline="30000" dirty="0"/>
              <a:t>nd</a:t>
            </a:r>
            <a:r>
              <a:rPr lang="en-US" sz="1900" dirty="0"/>
              <a:t> and 4</a:t>
            </a:r>
            <a:r>
              <a:rPr lang="en-US" sz="1900" baseline="30000" dirty="0"/>
              <a:t>th</a:t>
            </a:r>
            <a:r>
              <a:rPr lang="en-US" sz="1900" dirty="0"/>
              <a:t> quarters, as well as one annual cumulative progress report due in GMIS on/by the last working day of January for the previous calendar year.  </a:t>
            </a:r>
          </a:p>
          <a:p>
            <a:pPr>
              <a:lnSpc>
                <a:spcPct val="100000"/>
              </a:lnSpc>
              <a:spcBef>
                <a:spcPts val="0"/>
              </a:spcBef>
              <a:spcAft>
                <a:spcPts val="1200"/>
              </a:spcAft>
            </a:pPr>
            <a:r>
              <a:rPr lang="en-US" sz="1900" dirty="0"/>
              <a:t>For more information on this grant program, contact Julia Fuller-Wilson, VAWA Program Administrator, Julia.fuller-Wilson@dcjs.virginia.gov.</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69033787"/>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The system will “time out” in approximately 30 minutes.</a:t>
            </a:r>
          </a:p>
          <a:p>
            <a:r>
              <a:rPr lang="en-US" dirty="0" smtClean="0"/>
              <a:t>Be sure to save the data you enter frequently so it is not lost if it times out.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76516648"/>
      </p:ext>
    </p:extLst>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You can add additional users</a:t>
            </a:r>
          </a:p>
          <a:p>
            <a:r>
              <a:rPr lang="en-US" dirty="0" smtClean="0"/>
              <a:t>Hover cursor over “Administration” and select “User Management”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771900"/>
            <a:ext cx="4248978" cy="199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3943350" y="3829050"/>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86721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Select “Add a new user” at bottom</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686300"/>
            <a:ext cx="5518703" cy="50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599" y="3200401"/>
            <a:ext cx="5340785" cy="105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6599" y="4259316"/>
            <a:ext cx="5340785" cy="27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5159651" y="4251192"/>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32279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Click “Need Help?” tab for resources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3117064"/>
            <a:ext cx="4679981" cy="21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6590006" y="3227033"/>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50683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You will see this screen:</a:t>
            </a:r>
          </a:p>
          <a:p>
            <a:endParaRPr lang="en-US" dirty="0" smtClean="0"/>
          </a:p>
        </p:txBody>
      </p:sp>
      <p:pic>
        <p:nvPicPr>
          <p:cNvPr id="4" name="Picture 3"/>
          <p:cNvPicPr>
            <a:picLocks noChangeAspect="1"/>
          </p:cNvPicPr>
          <p:nvPr/>
        </p:nvPicPr>
        <p:blipFill>
          <a:blip r:embed="rId3"/>
          <a:stretch>
            <a:fillRect/>
          </a:stretch>
        </p:blipFill>
        <p:spPr>
          <a:xfrm>
            <a:off x="3200401" y="2457450"/>
            <a:ext cx="4382690" cy="3378993"/>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8851081"/>
      </p:ext>
    </p:extLst>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SAR &amp; Data Entry</a:t>
            </a:r>
            <a:endParaRPr lang="en-US" dirty="0">
              <a:solidFill>
                <a:srgbClr val="0070C0"/>
              </a:solidFill>
            </a:endParaRPr>
          </a:p>
        </p:txBody>
      </p:sp>
      <p:sp>
        <p:nvSpPr>
          <p:cNvPr id="2" name="Content Placeholder 1"/>
          <p:cNvSpPr>
            <a:spLocks noGrp="1"/>
          </p:cNvSpPr>
          <p:nvPr>
            <p:ph idx="1"/>
          </p:nvPr>
        </p:nvSpPr>
        <p:spPr/>
        <p:txBody>
          <a:bodyPr>
            <a:normAutofit/>
          </a:bodyPr>
          <a:lstStyle/>
          <a:p>
            <a:pPr marL="0" indent="0">
              <a:buNone/>
            </a:pPr>
            <a:r>
              <a:rPr lang="en-US" b="1" dirty="0" smtClean="0">
                <a:solidFill>
                  <a:schemeClr val="accent6">
                    <a:lumMod val="75000"/>
                  </a:schemeClr>
                </a:solidFill>
              </a:rPr>
              <a:t>There are two primary components of your grant record in </a:t>
            </a:r>
            <a:br>
              <a:rPr lang="en-US" b="1" dirty="0" smtClean="0">
                <a:solidFill>
                  <a:schemeClr val="accent6">
                    <a:lumMod val="75000"/>
                  </a:schemeClr>
                </a:solidFill>
              </a:rPr>
            </a:br>
            <a:r>
              <a:rPr lang="en-US" b="1" dirty="0" smtClean="0">
                <a:solidFill>
                  <a:schemeClr val="accent6">
                    <a:lumMod val="75000"/>
                  </a:schemeClr>
                </a:solidFill>
              </a:rPr>
              <a:t>the PMT:</a:t>
            </a:r>
          </a:p>
          <a:p>
            <a:pPr marL="385763" indent="-385763">
              <a:buClr>
                <a:schemeClr val="accent6">
                  <a:lumMod val="75000"/>
                </a:schemeClr>
              </a:buClr>
              <a:buFont typeface="+mj-lt"/>
              <a:buAutoNum type="arabicPeriod"/>
            </a:pPr>
            <a:r>
              <a:rPr lang="en-US" dirty="0" err="1" smtClean="0"/>
              <a:t>Subgrant</a:t>
            </a:r>
            <a:r>
              <a:rPr lang="en-US" dirty="0" smtClean="0"/>
              <a:t> Award Report (SAR)</a:t>
            </a:r>
          </a:p>
          <a:p>
            <a:pPr marL="385763" indent="-385763">
              <a:buClr>
                <a:schemeClr val="accent6">
                  <a:lumMod val="75000"/>
                </a:schemeClr>
              </a:buClr>
              <a:buFont typeface="+mj-lt"/>
              <a:buAutoNum type="arabicPeriod"/>
            </a:pPr>
            <a:r>
              <a:rPr lang="en-US" dirty="0" smtClean="0"/>
              <a:t>Quarterly Performance Data Entry</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18100227"/>
      </p:ext>
    </p:extLst>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1. SAR</a:t>
            </a:r>
            <a:endParaRPr lang="en-US" dirty="0">
              <a:solidFill>
                <a:srgbClr val="0070C0"/>
              </a:solidFill>
            </a:endParaRPr>
          </a:p>
        </p:txBody>
      </p:sp>
      <p:sp>
        <p:nvSpPr>
          <p:cNvPr id="2" name="Content Placeholder 1"/>
          <p:cNvSpPr>
            <a:spLocks noGrp="1"/>
          </p:cNvSpPr>
          <p:nvPr>
            <p:ph idx="1"/>
          </p:nvPr>
        </p:nvSpPr>
        <p:spPr/>
        <p:txBody>
          <a:bodyPr>
            <a:normAutofit/>
          </a:bodyPr>
          <a:lstStyle/>
          <a:p>
            <a:pPr marL="0" indent="0">
              <a:buNone/>
            </a:pPr>
            <a:r>
              <a:rPr lang="en-US" b="1" dirty="0">
                <a:solidFill>
                  <a:schemeClr val="accent6">
                    <a:lumMod val="75000"/>
                  </a:schemeClr>
                </a:solidFill>
              </a:rPr>
              <a:t>Subgrant Award Report (SAR):</a:t>
            </a:r>
          </a:p>
          <a:p>
            <a:r>
              <a:rPr lang="en-US" dirty="0"/>
              <a:t>Completed once at the beginning of the project.  </a:t>
            </a:r>
          </a:p>
          <a:p>
            <a:r>
              <a:rPr lang="en-US" dirty="0"/>
              <a:t>Contains overall information about your grant award</a:t>
            </a:r>
          </a:p>
          <a:p>
            <a:r>
              <a:rPr lang="en-US" dirty="0"/>
              <a:t>Typically due by the end of the first quarter</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45806453"/>
      </p:ext>
    </p:extLst>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2. Data Entry</a:t>
            </a:r>
            <a:endParaRPr lang="en-US" dirty="0">
              <a:solidFill>
                <a:srgbClr val="0070C0"/>
              </a:solidFill>
            </a:endParaRPr>
          </a:p>
        </p:txBody>
      </p:sp>
      <p:sp>
        <p:nvSpPr>
          <p:cNvPr id="2" name="Content Placeholder 1"/>
          <p:cNvSpPr>
            <a:spLocks noGrp="1"/>
          </p:cNvSpPr>
          <p:nvPr>
            <p:ph idx="1"/>
          </p:nvPr>
        </p:nvSpPr>
        <p:spPr/>
        <p:txBody>
          <a:bodyPr>
            <a:normAutofit/>
          </a:bodyPr>
          <a:lstStyle/>
          <a:p>
            <a:pPr marL="0" indent="0">
              <a:buNone/>
            </a:pPr>
            <a:r>
              <a:rPr lang="en-US" b="1" dirty="0" smtClean="0">
                <a:solidFill>
                  <a:schemeClr val="accent6">
                    <a:lumMod val="75000"/>
                  </a:schemeClr>
                </a:solidFill>
              </a:rPr>
              <a:t>Quarterly Data Entry:</a:t>
            </a:r>
          </a:p>
          <a:p>
            <a:r>
              <a:rPr lang="en-US" dirty="0" smtClean="0"/>
              <a:t>Completed at the end of each quarter of the fiscal </a:t>
            </a:r>
            <a:r>
              <a:rPr lang="en-US" dirty="0"/>
              <a:t>y</a:t>
            </a:r>
            <a:r>
              <a:rPr lang="en-US" dirty="0" smtClean="0"/>
              <a:t>ear</a:t>
            </a:r>
          </a:p>
          <a:p>
            <a:r>
              <a:rPr lang="en-US" dirty="0" smtClean="0"/>
              <a:t>Will be entered under the current SAR/grant fiscal year</a:t>
            </a:r>
          </a:p>
          <a:p>
            <a:r>
              <a:rPr lang="en-US" dirty="0" smtClean="0"/>
              <a:t>SAR must be completed and approved prior to entering quarterly data for Quarter 1</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69716764"/>
      </p:ext>
    </p:extLst>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Entering Quarterly Data</a:t>
            </a:r>
            <a:endParaRPr lang="en-US" dirty="0">
              <a:solidFill>
                <a:srgbClr val="0070C0"/>
              </a:solidFill>
            </a:endParaRPr>
          </a:p>
        </p:txBody>
      </p:sp>
      <p:sp>
        <p:nvSpPr>
          <p:cNvPr id="3" name="Content Placeholder 2"/>
          <p:cNvSpPr>
            <a:spLocks noGrp="1"/>
          </p:cNvSpPr>
          <p:nvPr>
            <p:ph idx="1"/>
          </p:nvPr>
        </p:nvSpPr>
        <p:spPr>
          <a:xfrm>
            <a:off x="628649" y="2928284"/>
            <a:ext cx="7886700" cy="1555225"/>
          </a:xfrm>
        </p:spPr>
        <p:txBody>
          <a:bodyPr>
            <a:normAutofit/>
          </a:bodyPr>
          <a:lstStyle/>
          <a:p>
            <a:pPr marL="0" indent="0" algn="ctr">
              <a:buNone/>
            </a:pPr>
            <a:r>
              <a:rPr lang="en-US" b="1" dirty="0" smtClean="0">
                <a:solidFill>
                  <a:schemeClr val="accent6">
                    <a:lumMod val="75000"/>
                  </a:schemeClr>
                </a:solidFill>
              </a:rPr>
              <a:t>REMINDER:</a:t>
            </a:r>
          </a:p>
          <a:p>
            <a:pPr marL="0" indent="0" algn="ctr">
              <a:buNone/>
            </a:pPr>
            <a:r>
              <a:rPr lang="en-US" dirty="0"/>
              <a:t>R</a:t>
            </a:r>
            <a:r>
              <a:rPr lang="en-US" dirty="0" smtClean="0"/>
              <a:t>eport only on services and activities that are </a:t>
            </a:r>
            <a:br>
              <a:rPr lang="en-US" dirty="0" smtClean="0"/>
            </a:br>
            <a:r>
              <a:rPr lang="en-US" b="1" dirty="0" smtClean="0"/>
              <a:t>funded through your grant </a:t>
            </a:r>
            <a:r>
              <a:rPr lang="en-US" i="1" dirty="0" smtClean="0"/>
              <a:t>(including state cash match)</a:t>
            </a:r>
            <a:r>
              <a:rPr lang="en-US" dirty="0" smtClean="0"/>
              <a:t>.</a:t>
            </a:r>
          </a:p>
          <a:p>
            <a:endParaRPr lang="en-US" b="1"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69226755"/>
      </p:ext>
    </p:extLst>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Entering Data</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Include services and activities of </a:t>
            </a:r>
            <a:r>
              <a:rPr lang="en-US" b="1" dirty="0" smtClean="0">
                <a:solidFill>
                  <a:schemeClr val="accent6">
                    <a:lumMod val="75000"/>
                  </a:schemeClr>
                </a:solidFill>
              </a:rPr>
              <a:t>volunteers</a:t>
            </a:r>
            <a:r>
              <a:rPr lang="en-US" dirty="0" smtClean="0"/>
              <a:t> and/or </a:t>
            </a:r>
            <a:r>
              <a:rPr lang="en-US" b="1" dirty="0" smtClean="0">
                <a:solidFill>
                  <a:schemeClr val="accent6">
                    <a:lumMod val="75000"/>
                  </a:schemeClr>
                </a:solidFill>
              </a:rPr>
              <a:t>student interns</a:t>
            </a:r>
            <a:r>
              <a:rPr lang="en-US" dirty="0" smtClean="0">
                <a:solidFill>
                  <a:schemeClr val="accent6">
                    <a:lumMod val="75000"/>
                  </a:schemeClr>
                </a:solidFill>
              </a:rPr>
              <a:t> </a:t>
            </a:r>
            <a:r>
              <a:rPr lang="en-US" dirty="0" smtClean="0"/>
              <a:t>that support the grant-funded project.</a:t>
            </a:r>
          </a:p>
        </p:txBody>
      </p:sp>
    </p:spTree>
    <p:extLst>
      <p:ext uri="{BB962C8B-B14F-4D97-AF65-F5344CB8AC3E}">
        <p14:creationId xmlns:p14="http://schemas.microsoft.com/office/powerpoint/2010/main" val="18448552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VOCA Victims Services Grant Program (VSGP)</a:t>
            </a:r>
            <a:endParaRPr lang="en-US" sz="3200" dirty="0"/>
          </a:p>
        </p:txBody>
      </p:sp>
      <p:sp>
        <p:nvSpPr>
          <p:cNvPr id="3" name="Content Placeholder 2"/>
          <p:cNvSpPr>
            <a:spLocks noGrp="1"/>
          </p:cNvSpPr>
          <p:nvPr>
            <p:ph idx="1"/>
          </p:nvPr>
        </p:nvSpPr>
        <p:spPr/>
        <p:txBody>
          <a:bodyPr>
            <a:normAutofit/>
          </a:bodyPr>
          <a:lstStyle/>
          <a:p>
            <a:r>
              <a:rPr lang="en-US" sz="1900" dirty="0"/>
              <a:t>This grant program is supported by federal Victims of Crime Act (VOCA) funds, through the Department of Justice, Office of Justice Programs, Office for Victims of Crime (OVC).  </a:t>
            </a:r>
          </a:p>
          <a:p>
            <a:r>
              <a:rPr lang="en-US" sz="1900" dirty="0" smtClean="0"/>
              <a:t>Funding under this grant program is available in three different categories:</a:t>
            </a:r>
          </a:p>
          <a:p>
            <a:pPr lvl="1"/>
            <a:r>
              <a:rPr lang="en-US" sz="1900" dirty="0" smtClean="0">
                <a:latin typeface="Arial" panose="020B0604020202020204" pitchFamily="34" charset="0"/>
                <a:cs typeface="Arial" panose="020B0604020202020204" pitchFamily="34" charset="0"/>
              </a:rPr>
              <a:t>Services for Victims of Crime</a:t>
            </a:r>
          </a:p>
          <a:p>
            <a:pPr lvl="1"/>
            <a:r>
              <a:rPr lang="en-US" sz="1900" dirty="0" smtClean="0">
                <a:latin typeface="Arial" panose="020B0604020202020204" pitchFamily="34" charset="0"/>
                <a:cs typeface="Arial" panose="020B0604020202020204" pitchFamily="34" charset="0"/>
              </a:rPr>
              <a:t>One-Time Initiatives</a:t>
            </a:r>
          </a:p>
          <a:p>
            <a:pPr lvl="1"/>
            <a:r>
              <a:rPr lang="en-US" sz="1900" dirty="0" smtClean="0">
                <a:latin typeface="Arial" panose="020B0604020202020204" pitchFamily="34" charset="0"/>
                <a:cs typeface="Arial" panose="020B0604020202020204" pitchFamily="34" charset="0"/>
              </a:rPr>
              <a:t>Sexual and Intimate Partner Violence Core Services </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7439649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Click on “Enter Data” tab</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3200400"/>
            <a:ext cx="5293519"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5543550" y="3446393"/>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77253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3371851"/>
            <a:ext cx="5314950" cy="2287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Select reporting period from dropdown menu</a:t>
            </a:r>
          </a:p>
        </p:txBody>
      </p:sp>
      <p:sp>
        <p:nvSpPr>
          <p:cNvPr id="6" name="Down Arrow 5"/>
          <p:cNvSpPr/>
          <p:nvPr/>
        </p:nvSpPr>
        <p:spPr>
          <a:xfrm>
            <a:off x="4572000" y="3944312"/>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61015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Data entry page with three tabs</a:t>
            </a:r>
          </a:p>
        </p:txBody>
      </p:sp>
      <p:sp>
        <p:nvSpPr>
          <p:cNvPr id="8" name="Down Arrow 7"/>
          <p:cNvSpPr/>
          <p:nvPr/>
        </p:nvSpPr>
        <p:spPr>
          <a:xfrm>
            <a:off x="3319969" y="3023877"/>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9" name="Down Arrow 8"/>
          <p:cNvSpPr/>
          <p:nvPr/>
        </p:nvSpPr>
        <p:spPr>
          <a:xfrm>
            <a:off x="3908061" y="3023877"/>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6" name="Down Arrow 5"/>
          <p:cNvSpPr/>
          <p:nvPr/>
        </p:nvSpPr>
        <p:spPr>
          <a:xfrm>
            <a:off x="2226745" y="3023877"/>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pic>
        <p:nvPicPr>
          <p:cNvPr id="3" name="Picture 2"/>
          <p:cNvPicPr>
            <a:picLocks noChangeAspect="1"/>
          </p:cNvPicPr>
          <p:nvPr/>
        </p:nvPicPr>
        <p:blipFill>
          <a:blip r:embed="rId3"/>
          <a:stretch>
            <a:fillRect/>
          </a:stretch>
        </p:blipFill>
        <p:spPr>
          <a:xfrm>
            <a:off x="1907811" y="3627421"/>
            <a:ext cx="5328378" cy="1888539"/>
          </a:xfrm>
          <a:prstGeom prst="rect">
            <a:avLst/>
          </a:prstGeom>
        </p:spPr>
      </p:pic>
      <p:sp>
        <p:nvSpPr>
          <p:cNvPr id="10"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33026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a:solidFill>
                  <a:srgbClr val="0070C0"/>
                </a:solidFill>
              </a:rPr>
              <a:t>Entering Data</a:t>
            </a:r>
          </a:p>
        </p:txBody>
      </p:sp>
      <p:sp>
        <p:nvSpPr>
          <p:cNvPr id="2" name="Content Placeholder 1"/>
          <p:cNvSpPr>
            <a:spLocks noGrp="1"/>
          </p:cNvSpPr>
          <p:nvPr>
            <p:ph idx="1"/>
          </p:nvPr>
        </p:nvSpPr>
        <p:spPr/>
        <p:txBody>
          <a:bodyPr/>
          <a:lstStyle/>
          <a:p>
            <a:r>
              <a:rPr lang="en-US" dirty="0" smtClean="0"/>
              <a:t>There will be four tabs when you report in October.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647" y="3469558"/>
            <a:ext cx="6689035" cy="183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a:off x="4863281" y="3034721"/>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39358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a:solidFill>
                  <a:srgbClr val="0070C0"/>
                </a:solidFill>
              </a:rPr>
              <a:t>Entering Data</a:t>
            </a:r>
          </a:p>
        </p:txBody>
      </p:sp>
      <p:sp>
        <p:nvSpPr>
          <p:cNvPr id="2" name="Content Placeholder 1"/>
          <p:cNvSpPr>
            <a:spLocks noGrp="1"/>
          </p:cNvSpPr>
          <p:nvPr>
            <p:ph idx="1"/>
          </p:nvPr>
        </p:nvSpPr>
        <p:spPr>
          <a:xfrm>
            <a:off x="628649" y="2618568"/>
            <a:ext cx="7886700" cy="3074309"/>
          </a:xfrm>
        </p:spPr>
        <p:txBody>
          <a:bodyPr/>
          <a:lstStyle/>
          <a:p>
            <a:pPr marL="0" indent="0" algn="ctr">
              <a:buNone/>
            </a:pPr>
            <a:r>
              <a:rPr lang="en-US" b="1" dirty="0">
                <a:solidFill>
                  <a:schemeClr val="accent6">
                    <a:lumMod val="75000"/>
                  </a:schemeClr>
                </a:solidFill>
              </a:rPr>
              <a:t>Subgrantee Annually Reported Questions</a:t>
            </a:r>
          </a:p>
          <a:p>
            <a:pPr marL="0" indent="0" algn="ctr">
              <a:buNone/>
            </a:pPr>
            <a:endParaRPr lang="en-US" dirty="0"/>
          </a:p>
          <a:p>
            <a:r>
              <a:rPr lang="en-US" dirty="0" smtClean="0"/>
              <a:t>This tab will be displayed in October for the July-September quarter because September is the end of the Federal Fiscal Year</a:t>
            </a:r>
          </a:p>
          <a:p>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43332014"/>
      </p:ext>
    </p:extLst>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a:solidFill>
                  <a:srgbClr val="0070C0"/>
                </a:solidFill>
              </a:rPr>
              <a:t>Entering Data</a:t>
            </a:r>
          </a:p>
        </p:txBody>
      </p:sp>
      <p:sp>
        <p:nvSpPr>
          <p:cNvPr id="2" name="Content Placeholder 1"/>
          <p:cNvSpPr>
            <a:spLocks noGrp="1"/>
          </p:cNvSpPr>
          <p:nvPr>
            <p:ph idx="1"/>
          </p:nvPr>
        </p:nvSpPr>
        <p:spPr>
          <a:xfrm>
            <a:off x="761385" y="2633317"/>
            <a:ext cx="7886700" cy="2705600"/>
          </a:xfrm>
        </p:spPr>
        <p:txBody>
          <a:bodyPr>
            <a:normAutofit/>
          </a:bodyPr>
          <a:lstStyle/>
          <a:p>
            <a:pPr marL="0" indent="0" algn="ctr">
              <a:buNone/>
            </a:pPr>
            <a:r>
              <a:rPr lang="en-US" b="1" dirty="0">
                <a:solidFill>
                  <a:schemeClr val="accent6">
                    <a:lumMod val="75000"/>
                  </a:schemeClr>
                </a:solidFill>
              </a:rPr>
              <a:t>Subgrantee Annually Reported </a:t>
            </a:r>
            <a:r>
              <a:rPr lang="en-US" b="1" dirty="0" smtClean="0">
                <a:solidFill>
                  <a:schemeClr val="accent6">
                    <a:lumMod val="75000"/>
                  </a:schemeClr>
                </a:solidFill>
              </a:rPr>
              <a:t>Questions</a:t>
            </a:r>
            <a:endParaRPr lang="en-US" sz="2100" dirty="0"/>
          </a:p>
          <a:p>
            <a:r>
              <a:rPr lang="en-US" dirty="0" smtClean="0"/>
              <a:t>Please respond to these questions as directed for the July-September 2019 reporting period</a:t>
            </a:r>
          </a:p>
          <a:p>
            <a:r>
              <a:rPr lang="en-US" dirty="0" smtClean="0"/>
              <a:t>You may list “not applicable” or “not yet tracked” if you are unable to answer certain questions</a:t>
            </a:r>
          </a:p>
          <a:p>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20531928"/>
      </p:ext>
    </p:extLst>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Entering Data</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Report only on services and activities that are </a:t>
            </a:r>
            <a:r>
              <a:rPr lang="en-US" b="1" dirty="0" smtClean="0"/>
              <a:t>funded through this grant program</a:t>
            </a:r>
            <a:r>
              <a:rPr lang="en-US" dirty="0" smtClean="0"/>
              <a:t>.</a:t>
            </a:r>
            <a:r>
              <a:rPr lang="en-US" i="1" dirty="0">
                <a:solidFill>
                  <a:prstClr val="black"/>
                </a:solidFill>
              </a:rPr>
              <a:t> (including state cash </a:t>
            </a:r>
            <a:r>
              <a:rPr lang="en-US" i="1" dirty="0" smtClean="0">
                <a:solidFill>
                  <a:prstClr val="black"/>
                </a:solidFill>
              </a:rPr>
              <a:t>match)</a:t>
            </a:r>
            <a:r>
              <a:rPr lang="en-US" dirty="0" smtClean="0">
                <a:solidFill>
                  <a:prstClr val="black"/>
                </a:solidFill>
              </a:rPr>
              <a:t>.</a:t>
            </a:r>
            <a:endParaRPr lang="en-US" b="1" dirty="0" smtClean="0"/>
          </a:p>
          <a:p>
            <a:r>
              <a:rPr lang="en-US" dirty="0" smtClean="0"/>
              <a:t>Hover cursor over any underlined words or phrases for additional instructions and/or definitions.</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06916016"/>
      </p:ext>
    </p:extLst>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Entering Quarterly Data</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lgn="ctr">
              <a:buNone/>
            </a:pPr>
            <a:r>
              <a:rPr lang="en-US" sz="2400" b="1" dirty="0" smtClean="0">
                <a:solidFill>
                  <a:schemeClr val="accent6">
                    <a:lumMod val="75000"/>
                  </a:schemeClr>
                </a:solidFill>
              </a:rPr>
              <a:t>** New Process **</a:t>
            </a:r>
          </a:p>
          <a:p>
            <a:r>
              <a:rPr lang="en-US" dirty="0" smtClean="0"/>
              <a:t>This is a process change, not a change to data collection</a:t>
            </a:r>
          </a:p>
          <a:p>
            <a:r>
              <a:rPr lang="en-US" dirty="0" smtClean="0"/>
              <a:t>Use routine process:  Excel spreadsheet, or other data tracking method to generate your quarterly stats</a:t>
            </a:r>
          </a:p>
          <a:p>
            <a:r>
              <a:rPr lang="en-US" dirty="0" smtClean="0"/>
              <a:t>Enter them directly into OVC PMT. </a:t>
            </a:r>
            <a:endParaRPr lang="en-US" b="1"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700147493"/>
      </p:ext>
    </p:extLst>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5" name="Down Arrow 4"/>
          <p:cNvSpPr/>
          <p:nvPr/>
        </p:nvSpPr>
        <p:spPr>
          <a:xfrm>
            <a:off x="1434281" y="2359959"/>
            <a:ext cx="521798" cy="8696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pic>
        <p:nvPicPr>
          <p:cNvPr id="3" name="Picture 2"/>
          <p:cNvPicPr>
            <a:picLocks noChangeAspect="1"/>
          </p:cNvPicPr>
          <p:nvPr/>
        </p:nvPicPr>
        <p:blipFill>
          <a:blip r:embed="rId2"/>
          <a:stretch>
            <a:fillRect/>
          </a:stretch>
        </p:blipFill>
        <p:spPr>
          <a:xfrm>
            <a:off x="607031" y="3229623"/>
            <a:ext cx="7908318" cy="2726207"/>
          </a:xfrm>
          <a:prstGeom prst="rect">
            <a:avLst/>
          </a:prstGeom>
        </p:spPr>
      </p:pic>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5084747"/>
      </p:ext>
    </p:extLst>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a:xfrm>
            <a:off x="628650" y="2013887"/>
            <a:ext cx="7886700" cy="4059839"/>
          </a:xfrm>
        </p:spPr>
        <p:txBody>
          <a:bodyPr>
            <a:noAutofit/>
          </a:bodyPr>
          <a:lstStyle/>
          <a:p>
            <a:pPr>
              <a:buNone/>
            </a:pPr>
            <a:r>
              <a:rPr lang="en-US" b="1" dirty="0" smtClean="0">
                <a:solidFill>
                  <a:schemeClr val="accent6">
                    <a:lumMod val="75000"/>
                  </a:schemeClr>
                </a:solidFill>
              </a:rPr>
              <a:t>Question 1</a:t>
            </a:r>
            <a:endParaRPr lang="en-US" dirty="0"/>
          </a:p>
          <a:p>
            <a:r>
              <a:rPr lang="en-US" dirty="0"/>
              <a:t>Total number of individuals </a:t>
            </a:r>
            <a:r>
              <a:rPr lang="en-US" dirty="0" smtClean="0"/>
              <a:t>who received services during the reporting period.  </a:t>
            </a:r>
            <a:r>
              <a:rPr lang="en-US" b="1" dirty="0" smtClean="0"/>
              <a:t>Count all individuals served by your organization with the use of VOCA plus match funds during the reporting period.  </a:t>
            </a:r>
            <a:endParaRPr lang="en-US" b="1" u="sng" dirty="0"/>
          </a:p>
          <a:p>
            <a:pPr>
              <a:spcAft>
                <a:spcPts val="600"/>
              </a:spcAft>
            </a:pPr>
            <a:r>
              <a:rPr lang="en-US" dirty="0" smtClean="0">
                <a:latin typeface="Arial Narrow" panose="020B0606020202030204" pitchFamily="34" charset="0"/>
              </a:rPr>
              <a:t>This number should be an unduplicated count of people served during a single reporting period,</a:t>
            </a:r>
          </a:p>
          <a:p>
            <a:pPr>
              <a:spcAft>
                <a:spcPts val="600"/>
              </a:spcAft>
            </a:pPr>
            <a:r>
              <a:rPr lang="en-US" dirty="0" smtClean="0">
                <a:latin typeface="Arial Narrow" panose="020B0606020202030204" pitchFamily="34" charset="0"/>
              </a:rPr>
              <a:t>Regardless of the number of services they received or victimization types with which they presented.  </a:t>
            </a:r>
          </a:p>
          <a:p>
            <a:pPr>
              <a:spcAft>
                <a:spcPts val="600"/>
              </a:spcAft>
            </a:pPr>
            <a:r>
              <a:rPr lang="en-US" b="1" dirty="0" smtClean="0">
                <a:latin typeface="Arial Narrow" panose="020B0606020202030204" pitchFamily="34" charset="0"/>
              </a:rPr>
              <a:t>DO NOT </a:t>
            </a:r>
            <a:r>
              <a:rPr lang="en-US" dirty="0" smtClean="0">
                <a:latin typeface="Arial Narrow" panose="020B0606020202030204" pitchFamily="34" charset="0"/>
              </a:rPr>
              <a:t>include anonymous contacts</a:t>
            </a:r>
          </a:p>
          <a:p>
            <a:pPr>
              <a:spcAft>
                <a:spcPts val="600"/>
              </a:spcAft>
            </a:pPr>
            <a:r>
              <a:rPr lang="en-US" dirty="0">
                <a:latin typeface="Arial Narrow" panose="020B0606020202030204" pitchFamily="34" charset="0"/>
              </a:rPr>
              <a:t>OVC would like an unduplicated </a:t>
            </a:r>
            <a:r>
              <a:rPr lang="en-US" dirty="0" smtClean="0">
                <a:latin typeface="Arial Narrow" panose="020B0606020202030204" pitchFamily="34" charset="0"/>
              </a:rPr>
              <a:t>count</a:t>
            </a:r>
          </a:p>
          <a:p>
            <a:pPr>
              <a:spcAft>
                <a:spcPts val="600"/>
              </a:spcAft>
            </a:pPr>
            <a:r>
              <a:rPr lang="en-US" dirty="0" smtClean="0">
                <a:solidFill>
                  <a:srgbClr val="FF0000"/>
                </a:solidFill>
                <a:latin typeface="Arial Narrow" panose="020B0606020202030204" pitchFamily="34" charset="0"/>
              </a:rPr>
              <a:t>If your organization only had anonymous contacts, enter zero (0).</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25639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VOCA Victims Services Grant </a:t>
            </a:r>
            <a:r>
              <a:rPr lang="en-US" sz="3200" dirty="0" smtClean="0"/>
              <a:t>Program (VSGP)</a:t>
            </a:r>
            <a:endParaRPr lang="en-US" sz="3200" dirty="0"/>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sz="1900" dirty="0"/>
              <a:t>The federal Crime Victim Fund, established in 1984, is one of the major funding sources for victim services throughout the United States. </a:t>
            </a:r>
            <a:endParaRPr lang="en-US" sz="1900" dirty="0" smtClean="0"/>
          </a:p>
          <a:p>
            <a:pPr>
              <a:lnSpc>
                <a:spcPct val="100000"/>
              </a:lnSpc>
              <a:spcBef>
                <a:spcPts val="0"/>
              </a:spcBef>
              <a:spcAft>
                <a:spcPts val="1200"/>
              </a:spcAft>
            </a:pPr>
            <a:r>
              <a:rPr lang="en-US" sz="1900" dirty="0" smtClean="0"/>
              <a:t>Revenues </a:t>
            </a:r>
            <a:r>
              <a:rPr lang="en-US" sz="1900" dirty="0"/>
              <a:t>are deposited into the Fund annually from criminal fines, forfeited appearance bonds, penalties, special forfeitures, special assessments, and gifts, donations, and bequests by private parties. </a:t>
            </a:r>
            <a:endParaRPr lang="en-US" sz="1900" dirty="0" smtClean="0"/>
          </a:p>
          <a:p>
            <a:pPr>
              <a:lnSpc>
                <a:spcPct val="100000"/>
              </a:lnSpc>
              <a:spcBef>
                <a:spcPts val="0"/>
              </a:spcBef>
              <a:spcAft>
                <a:spcPts val="1200"/>
              </a:spcAft>
            </a:pPr>
            <a:r>
              <a:rPr lang="en-US" sz="1900" dirty="0" smtClean="0"/>
              <a:t>Fund </a:t>
            </a:r>
            <a:r>
              <a:rPr lang="en-US" sz="1900" dirty="0"/>
              <a:t>dollars do not come from taxpayers. </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8755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smtClean="0">
                <a:solidFill>
                  <a:schemeClr val="accent6">
                    <a:lumMod val="75000"/>
                  </a:schemeClr>
                </a:solidFill>
              </a:rPr>
              <a:t>Question 2</a:t>
            </a:r>
            <a:endParaRPr lang="en-US" dirty="0"/>
          </a:p>
          <a:p>
            <a:r>
              <a:rPr lang="en-US" dirty="0" smtClean="0"/>
              <a:t>Total number of anonymous contacts received during the reporting period (quarter)</a:t>
            </a:r>
          </a:p>
          <a:p>
            <a:r>
              <a:rPr lang="en-US" dirty="0" smtClean="0"/>
              <a:t>These are typically through a hotline or online chat service where the individuality of each contact cannot be established.  </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79722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3</a:t>
            </a:r>
            <a:endParaRPr lang="en-US" dirty="0"/>
          </a:p>
          <a:p>
            <a:r>
              <a:rPr lang="en-US" dirty="0" smtClean="0"/>
              <a:t>Of the number of individuals entered in question 1, how many were NEW individuals who received services from your agency for the first time during the reporting period</a:t>
            </a:r>
            <a:endParaRPr lang="en-US" b="1" u="sng" dirty="0"/>
          </a:p>
          <a:p>
            <a:r>
              <a:rPr lang="en-US" dirty="0" smtClean="0"/>
              <a:t>Report the number of NEW individuals</a:t>
            </a:r>
          </a:p>
          <a:p>
            <a:r>
              <a:rPr lang="en-US" dirty="0" smtClean="0"/>
              <a:t>For the first reporting period of your sub award, all individuals should be counted as new.  </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241007913"/>
      </p:ext>
    </p:extLst>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4</a:t>
            </a:r>
            <a:endParaRPr lang="en-US" dirty="0"/>
          </a:p>
          <a:p>
            <a:r>
              <a:rPr lang="en-US" dirty="0"/>
              <a:t>Demographic information is as self-reported by the individual</a:t>
            </a:r>
          </a:p>
          <a:p>
            <a:r>
              <a:rPr lang="en-US" dirty="0"/>
              <a:t>Be sure to carefully review the “Not Reported” and “Not Tracked” definitions; the value of “0” should represent a true value of </a:t>
            </a:r>
            <a:r>
              <a:rPr lang="en-US" dirty="0" smtClean="0"/>
              <a:t>zero</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58204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4A</a:t>
            </a:r>
            <a:endParaRPr lang="en-US" dirty="0"/>
          </a:p>
          <a:p>
            <a:r>
              <a:rPr lang="en-US" dirty="0"/>
              <a:t>A. Race/Ethnicity</a:t>
            </a:r>
          </a:p>
          <a:p>
            <a:pPr lvl="1"/>
            <a:r>
              <a:rPr lang="en-US" sz="1900" dirty="0" smtClean="0">
                <a:latin typeface="Arial" panose="020B0604020202020204" pitchFamily="34" charset="0"/>
                <a:cs typeface="Arial" panose="020B0604020202020204" pitchFamily="34" charset="0"/>
              </a:rPr>
              <a:t>Hover cursor over each for definition</a:t>
            </a:r>
            <a:endParaRPr lang="en-US" sz="1900" dirty="0">
              <a:latin typeface="Arial" panose="020B0604020202020204" pitchFamily="34" charset="0"/>
              <a:cs typeface="Arial" panose="020B0604020202020204" pitchFamily="34" charset="0"/>
            </a:endParaRPr>
          </a:p>
          <a:p>
            <a:pPr lvl="1"/>
            <a:r>
              <a:rPr lang="en-US" sz="1900" dirty="0">
                <a:latin typeface="Arial" panose="020B0604020202020204" pitchFamily="34" charset="0"/>
                <a:cs typeface="Arial" panose="020B0604020202020204" pitchFamily="34" charset="0"/>
              </a:rPr>
              <a:t>Someone identifying bi- or multi-racial should be listed under “Multiple Races”</a:t>
            </a:r>
          </a:p>
          <a:p>
            <a:pPr lvl="1"/>
            <a:r>
              <a:rPr lang="en-US" sz="1900" dirty="0">
                <a:latin typeface="Arial" panose="020B0604020202020204" pitchFamily="34" charset="0"/>
                <a:cs typeface="Arial" panose="020B0604020202020204" pitchFamily="34" charset="0"/>
              </a:rPr>
              <a:t>Must equal the number reported in Question 3</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48454413"/>
      </p:ext>
    </p:extLst>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4B</a:t>
            </a:r>
            <a:endParaRPr lang="en-US" dirty="0"/>
          </a:p>
          <a:p>
            <a:r>
              <a:rPr lang="en-US" dirty="0"/>
              <a:t>B. Gender Identity</a:t>
            </a:r>
          </a:p>
          <a:p>
            <a:pPr lvl="1"/>
            <a:r>
              <a:rPr lang="en-US" sz="1900" dirty="0">
                <a:latin typeface="Arial" panose="020B0604020202020204" pitchFamily="34" charset="0"/>
                <a:cs typeface="Arial" panose="020B0604020202020204" pitchFamily="34" charset="0"/>
              </a:rPr>
              <a:t>As self-reported by the individual</a:t>
            </a:r>
          </a:p>
          <a:p>
            <a:pPr lvl="1"/>
            <a:r>
              <a:rPr lang="en-US" sz="1900" dirty="0">
                <a:latin typeface="Arial" panose="020B0604020202020204" pitchFamily="34" charset="0"/>
                <a:cs typeface="Arial" panose="020B0604020202020204" pitchFamily="34" charset="0"/>
              </a:rPr>
              <a:t>Provide a brief description if “Other” is selected</a:t>
            </a:r>
          </a:p>
          <a:p>
            <a:pPr lvl="1"/>
            <a:r>
              <a:rPr lang="en-US" sz="1900" dirty="0">
                <a:latin typeface="Arial" panose="020B0604020202020204" pitchFamily="34" charset="0"/>
                <a:cs typeface="Arial" panose="020B0604020202020204" pitchFamily="34" charset="0"/>
              </a:rPr>
              <a:t>Must equal the number reported in Question 3</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16266335"/>
      </p:ext>
    </p:extLst>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4C</a:t>
            </a:r>
            <a:endParaRPr lang="en-US" dirty="0"/>
          </a:p>
          <a:p>
            <a:r>
              <a:rPr lang="en-US" dirty="0"/>
              <a:t>C. Age</a:t>
            </a:r>
          </a:p>
          <a:p>
            <a:pPr lvl="1"/>
            <a:r>
              <a:rPr lang="en-US" sz="1900" dirty="0">
                <a:latin typeface="Arial" panose="020B0604020202020204" pitchFamily="34" charset="0"/>
                <a:cs typeface="Arial" panose="020B0604020202020204" pitchFamily="34" charset="0"/>
              </a:rPr>
              <a:t>Report each individuals’ age </a:t>
            </a:r>
            <a:r>
              <a:rPr lang="en-US" sz="1900" b="1" dirty="0">
                <a:solidFill>
                  <a:schemeClr val="accent6">
                    <a:lumMod val="75000"/>
                  </a:schemeClr>
                </a:solidFill>
                <a:latin typeface="Arial" panose="020B0604020202020204" pitchFamily="34" charset="0"/>
                <a:cs typeface="Arial" panose="020B0604020202020204" pitchFamily="34" charset="0"/>
              </a:rPr>
              <a:t>at the time of the victimization</a:t>
            </a:r>
            <a:r>
              <a:rPr lang="en-US" sz="1900" dirty="0">
                <a:solidFill>
                  <a:schemeClr val="accent6">
                    <a:lumMod val="75000"/>
                  </a:schemeClr>
                </a:solidFill>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for which they are seeking </a:t>
            </a:r>
            <a:r>
              <a:rPr lang="en-US" sz="1900" dirty="0" smtClean="0">
                <a:latin typeface="Arial" panose="020B0604020202020204" pitchFamily="34" charset="0"/>
                <a:cs typeface="Arial" panose="020B0604020202020204" pitchFamily="34" charset="0"/>
              </a:rPr>
              <a:t>services</a:t>
            </a:r>
          </a:p>
          <a:p>
            <a:pPr lvl="1"/>
            <a:r>
              <a:rPr lang="en-US" sz="1900" dirty="0">
                <a:latin typeface="Arial" panose="020B0604020202020204" pitchFamily="34" charset="0"/>
                <a:cs typeface="Arial" panose="020B0604020202020204" pitchFamily="34" charset="0"/>
              </a:rPr>
              <a:t>If a victim reports multiple victimizations at different </a:t>
            </a:r>
            <a:r>
              <a:rPr lang="en-US" sz="1900" dirty="0" smtClean="0">
                <a:latin typeface="Arial" panose="020B0604020202020204" pitchFamily="34" charset="0"/>
                <a:cs typeface="Arial" panose="020B0604020202020204" pitchFamily="34" charset="0"/>
              </a:rPr>
              <a:t>ages</a:t>
            </a:r>
            <a:r>
              <a:rPr lang="en-US" sz="1900" dirty="0">
                <a:latin typeface="Arial" panose="020B0604020202020204" pitchFamily="34" charset="0"/>
                <a:cs typeface="Arial" panose="020B0604020202020204" pitchFamily="34" charset="0"/>
              </a:rPr>
              <a:t>, r</a:t>
            </a:r>
            <a:r>
              <a:rPr lang="en-US" sz="1900" dirty="0" smtClean="0">
                <a:latin typeface="Arial" panose="020B0604020202020204" pitchFamily="34" charset="0"/>
                <a:cs typeface="Arial" panose="020B0604020202020204" pitchFamily="34" charset="0"/>
              </a:rPr>
              <a:t>eport </a:t>
            </a:r>
            <a:r>
              <a:rPr lang="en-US" sz="1900" dirty="0">
                <a:latin typeface="Arial" panose="020B0604020202020204" pitchFamily="34" charset="0"/>
                <a:cs typeface="Arial" panose="020B0604020202020204" pitchFamily="34" charset="0"/>
              </a:rPr>
              <a:t>the victim’s age at </a:t>
            </a:r>
            <a:r>
              <a:rPr lang="en-US" sz="1900" dirty="0" smtClean="0">
                <a:latin typeface="Arial" panose="020B0604020202020204" pitchFamily="34" charset="0"/>
                <a:cs typeface="Arial" panose="020B0604020202020204" pitchFamily="34" charset="0"/>
              </a:rPr>
              <a:t>time </a:t>
            </a:r>
            <a:r>
              <a:rPr lang="en-US" sz="1900" dirty="0">
                <a:latin typeface="Arial" panose="020B0604020202020204" pitchFamily="34" charset="0"/>
                <a:cs typeface="Arial" panose="020B0604020202020204" pitchFamily="34" charset="0"/>
              </a:rPr>
              <a:t>of the earliest reported victimization</a:t>
            </a:r>
          </a:p>
          <a:p>
            <a:pPr lvl="1"/>
            <a:r>
              <a:rPr lang="en-US" sz="1900" dirty="0">
                <a:latin typeface="Arial" panose="020B0604020202020204" pitchFamily="34" charset="0"/>
                <a:cs typeface="Arial" panose="020B0604020202020204" pitchFamily="34" charset="0"/>
              </a:rPr>
              <a:t>Must equal the number reported in Question 3</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18880295"/>
      </p:ext>
    </p:extLst>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5. A., B., and C</a:t>
            </a:r>
            <a:r>
              <a:rPr lang="en-US" dirty="0" smtClean="0">
                <a:solidFill>
                  <a:schemeClr val="accent6">
                    <a:lumMod val="75000"/>
                  </a:schemeClr>
                </a:solidFill>
              </a:rPr>
              <a:t>.</a:t>
            </a:r>
            <a:endParaRPr lang="en-US" dirty="0">
              <a:solidFill>
                <a:schemeClr val="accent6">
                  <a:lumMod val="75000"/>
                </a:schemeClr>
              </a:solidFill>
            </a:endParaRPr>
          </a:p>
          <a:p>
            <a:r>
              <a:rPr lang="en-US" dirty="0"/>
              <a:t>Indicate the types of victimizations for all individuals counted in </a:t>
            </a:r>
            <a:r>
              <a:rPr lang="en-US" b="1" dirty="0" smtClean="0"/>
              <a:t>Question 1 and 2</a:t>
            </a:r>
          </a:p>
          <a:p>
            <a:r>
              <a:rPr lang="en-US" dirty="0" smtClean="0"/>
              <a:t>The </a:t>
            </a:r>
            <a:r>
              <a:rPr lang="en-US" dirty="0"/>
              <a:t>value of “0” should represent a true value of </a:t>
            </a:r>
            <a:r>
              <a:rPr lang="en-US" dirty="0" smtClean="0"/>
              <a:t>zero</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58293733"/>
      </p:ext>
    </p:extLst>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5A</a:t>
            </a:r>
            <a:endParaRPr lang="en-US" b="1" dirty="0">
              <a:solidFill>
                <a:schemeClr val="accent6">
                  <a:lumMod val="75000"/>
                </a:schemeClr>
              </a:solidFill>
            </a:endParaRPr>
          </a:p>
          <a:p>
            <a:r>
              <a:rPr lang="en-US" dirty="0"/>
              <a:t>A. Victimization Type</a:t>
            </a:r>
          </a:p>
          <a:p>
            <a:pPr lvl="1"/>
            <a:r>
              <a:rPr lang="en-US" sz="1900" dirty="0">
                <a:latin typeface="Arial" panose="020B0604020202020204" pitchFamily="34" charset="0"/>
                <a:cs typeface="Arial" panose="020B0604020202020204" pitchFamily="34" charset="0"/>
              </a:rPr>
              <a:t>Hover cursor over each for definition</a:t>
            </a:r>
          </a:p>
          <a:p>
            <a:pPr lvl="1"/>
            <a:r>
              <a:rPr lang="en-US" sz="1900" dirty="0" smtClean="0">
                <a:latin typeface="Arial" panose="020B0604020202020204" pitchFamily="34" charset="0"/>
                <a:cs typeface="Arial" panose="020B0604020202020204" pitchFamily="34" charset="0"/>
              </a:rPr>
              <a:t>An </a:t>
            </a:r>
            <a:r>
              <a:rPr lang="en-US" sz="1900" dirty="0">
                <a:latin typeface="Arial" panose="020B0604020202020204" pitchFamily="34" charset="0"/>
                <a:cs typeface="Arial" panose="020B0604020202020204" pitchFamily="34" charset="0"/>
              </a:rPr>
              <a:t>individual </a:t>
            </a:r>
            <a:r>
              <a:rPr lang="en-US" sz="1900" b="1" dirty="0">
                <a:latin typeface="Arial" panose="020B0604020202020204" pitchFamily="34" charset="0"/>
                <a:cs typeface="Arial" panose="020B0604020202020204" pitchFamily="34" charset="0"/>
              </a:rPr>
              <a:t>may</a:t>
            </a:r>
            <a:r>
              <a:rPr lang="en-US" sz="1900" dirty="0">
                <a:latin typeface="Arial" panose="020B0604020202020204" pitchFamily="34" charset="0"/>
                <a:cs typeface="Arial" panose="020B0604020202020204" pitchFamily="34" charset="0"/>
              </a:rPr>
              <a:t> be counted under more than one victimization type</a:t>
            </a:r>
          </a:p>
          <a:p>
            <a:pPr lvl="1"/>
            <a:r>
              <a:rPr lang="en-US" sz="1900" dirty="0">
                <a:latin typeface="Arial" panose="020B0604020202020204" pitchFamily="34" charset="0"/>
                <a:cs typeface="Arial" panose="020B0604020202020204" pitchFamily="34" charset="0"/>
              </a:rPr>
              <a:t>Do not count an individual more than once </a:t>
            </a:r>
            <a:r>
              <a:rPr lang="en-US" sz="1900" b="1" dirty="0">
                <a:latin typeface="Arial" panose="020B0604020202020204" pitchFamily="34" charset="0"/>
                <a:cs typeface="Arial" panose="020B0604020202020204" pitchFamily="34" charset="0"/>
              </a:rPr>
              <a:t>within the same</a:t>
            </a:r>
            <a:r>
              <a:rPr lang="en-US" sz="1900" dirty="0">
                <a:latin typeface="Arial" panose="020B0604020202020204" pitchFamily="34" charset="0"/>
                <a:cs typeface="Arial" panose="020B0604020202020204" pitchFamily="34" charset="0"/>
              </a:rPr>
              <a:t> victimization </a:t>
            </a:r>
            <a:r>
              <a:rPr lang="en-US" sz="1900" dirty="0" smtClean="0">
                <a:latin typeface="Arial" panose="020B0604020202020204" pitchFamily="34" charset="0"/>
                <a:cs typeface="Arial" panose="020B0604020202020204" pitchFamily="34" charset="0"/>
              </a:rPr>
              <a:t>type</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75431222"/>
      </p:ext>
    </p:extLst>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5B</a:t>
            </a:r>
            <a:endParaRPr lang="en-US" b="1" dirty="0">
              <a:solidFill>
                <a:schemeClr val="accent6">
                  <a:lumMod val="75000"/>
                </a:schemeClr>
              </a:solidFill>
            </a:endParaRPr>
          </a:p>
          <a:p>
            <a:r>
              <a:rPr lang="en-US" dirty="0" smtClean="0"/>
              <a:t>B. Multiple </a:t>
            </a:r>
            <a:r>
              <a:rPr lang="en-US" dirty="0"/>
              <a:t>Victimization Types</a:t>
            </a:r>
          </a:p>
          <a:p>
            <a:pPr lvl="1"/>
            <a:r>
              <a:rPr lang="en-US" sz="1900" dirty="0">
                <a:latin typeface="Arial" panose="020B0604020202020204" pitchFamily="34" charset="0"/>
                <a:cs typeface="Arial" panose="020B0604020202020204" pitchFamily="34" charset="0"/>
              </a:rPr>
              <a:t>List the number of individuals (from </a:t>
            </a:r>
            <a:r>
              <a:rPr lang="en-US" sz="1900" dirty="0" smtClean="0">
                <a:latin typeface="Arial" panose="020B0604020202020204" pitchFamily="34" charset="0"/>
                <a:cs typeface="Arial" panose="020B0604020202020204" pitchFamily="34" charset="0"/>
              </a:rPr>
              <a:t>Questions 1 &amp; 2) </a:t>
            </a:r>
            <a:r>
              <a:rPr lang="en-US" sz="1900" dirty="0">
                <a:latin typeface="Arial" panose="020B0604020202020204" pitchFamily="34" charset="0"/>
                <a:cs typeface="Arial" panose="020B0604020202020204" pitchFamily="34" charset="0"/>
              </a:rPr>
              <a:t>that presented with more than one type of victimization</a:t>
            </a:r>
          </a:p>
          <a:p>
            <a:pPr lvl="1"/>
            <a:r>
              <a:rPr lang="en-US" sz="1900" dirty="0">
                <a:latin typeface="Arial" panose="020B0604020202020204" pitchFamily="34" charset="0"/>
                <a:cs typeface="Arial" panose="020B0604020202020204" pitchFamily="34" charset="0"/>
              </a:rPr>
              <a:t>In other words, how many individuals were counted under more than one victimization type in “A</a:t>
            </a: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39227615"/>
      </p:ext>
    </p:extLst>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Population Demographics Tab</a:t>
            </a:r>
            <a:endParaRPr lang="en-US" dirty="0">
              <a:solidFill>
                <a:srgbClr val="0070C0"/>
              </a:solidFill>
            </a:endParaRPr>
          </a:p>
        </p:txBody>
      </p:sp>
      <p:sp>
        <p:nvSpPr>
          <p:cNvPr id="3" name="Content Placeholder 2"/>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5C</a:t>
            </a:r>
            <a:endParaRPr lang="en-US" b="1" dirty="0">
              <a:solidFill>
                <a:schemeClr val="accent6">
                  <a:lumMod val="75000"/>
                </a:schemeClr>
              </a:solidFill>
            </a:endParaRPr>
          </a:p>
          <a:p>
            <a:r>
              <a:rPr lang="en-US" dirty="0"/>
              <a:t>C. Special Classifications</a:t>
            </a:r>
          </a:p>
          <a:p>
            <a:pPr lvl="1"/>
            <a:r>
              <a:rPr lang="en-US" sz="1900" dirty="0">
                <a:latin typeface="Arial" panose="020B0604020202020204" pitchFamily="34" charset="0"/>
                <a:cs typeface="Arial" panose="020B0604020202020204" pitchFamily="34" charset="0"/>
              </a:rPr>
              <a:t>As </a:t>
            </a:r>
            <a:r>
              <a:rPr lang="en-US" sz="1900" dirty="0">
                <a:solidFill>
                  <a:srgbClr val="FF0000"/>
                </a:solidFill>
                <a:latin typeface="Arial" panose="020B0604020202020204" pitchFamily="34" charset="0"/>
                <a:cs typeface="Arial" panose="020B0604020202020204" pitchFamily="34" charset="0"/>
              </a:rPr>
              <a:t>self-reported</a:t>
            </a:r>
            <a:r>
              <a:rPr lang="en-US" sz="1900" dirty="0">
                <a:latin typeface="Arial" panose="020B0604020202020204" pitchFamily="34" charset="0"/>
                <a:cs typeface="Arial" panose="020B0604020202020204" pitchFamily="34" charset="0"/>
              </a:rPr>
              <a:t> by the individual</a:t>
            </a:r>
          </a:p>
          <a:p>
            <a:pPr lvl="1"/>
            <a:r>
              <a:rPr lang="en-US" sz="1900" dirty="0">
                <a:latin typeface="Arial" panose="020B0604020202020204" pitchFamily="34" charset="0"/>
                <a:cs typeface="Arial" panose="020B0604020202020204" pitchFamily="34" charset="0"/>
              </a:rPr>
              <a:t>Individuals may not report any of the listed special classifications</a:t>
            </a:r>
          </a:p>
          <a:p>
            <a:pPr lvl="1"/>
            <a:r>
              <a:rPr lang="en-US" sz="1900" dirty="0">
                <a:latin typeface="Arial" panose="020B0604020202020204" pitchFamily="34" charset="0"/>
                <a:cs typeface="Arial" panose="020B0604020202020204" pitchFamily="34" charset="0"/>
              </a:rPr>
              <a:t>Individuals may be counted under more than one special classification</a:t>
            </a:r>
          </a:p>
          <a:p>
            <a:pPr lvl="1"/>
            <a:r>
              <a:rPr lang="en-US" sz="1900" dirty="0">
                <a:latin typeface="Arial" panose="020B0604020202020204" pitchFamily="34" charset="0"/>
                <a:cs typeface="Arial" panose="020B0604020202020204" pitchFamily="34" charset="0"/>
              </a:rPr>
              <a:t>“Other” includes any additional classification that you </a:t>
            </a:r>
            <a:r>
              <a:rPr lang="en-US" sz="1900" dirty="0" smtClean="0">
                <a:latin typeface="Arial" panose="020B0604020202020204" pitchFamily="34" charset="0"/>
                <a:cs typeface="Arial" panose="020B0604020202020204" pitchFamily="34" charset="0"/>
              </a:rPr>
              <a:t>track</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0742971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VOCA Victims Services Grant Program (VSGP)</a:t>
            </a:r>
          </a:p>
        </p:txBody>
      </p:sp>
      <p:sp>
        <p:nvSpPr>
          <p:cNvPr id="3" name="Content Placeholder 2"/>
          <p:cNvSpPr>
            <a:spLocks noGrp="1"/>
          </p:cNvSpPr>
          <p:nvPr>
            <p:ph idx="1"/>
          </p:nvPr>
        </p:nvSpPr>
        <p:spPr/>
        <p:txBody>
          <a:bodyPr>
            <a:normAutofit/>
          </a:bodyPr>
          <a:lstStyle/>
          <a:p>
            <a:r>
              <a:rPr lang="en-US" sz="1900" dirty="0" smtClean="0"/>
              <a:t>The VOCA Victims Services Grant Program supports local, regional, and statewide programs that provide direct services to victims of crime. Public and private non-profit entities, including state and local governments and community-based organizations, are eligible to apply. Priority will be given to organizations that have a long-standing and proven track record of service to their communities. Funding will not be provided for start-up organizations. </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05368390"/>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Entering Data</a:t>
            </a:r>
            <a:endParaRPr lang="en-US" dirty="0">
              <a:solidFill>
                <a:srgbClr val="0070C0"/>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3000" b="1" dirty="0">
                <a:solidFill>
                  <a:schemeClr val="accent6">
                    <a:lumMod val="75000"/>
                  </a:schemeClr>
                </a:solidFill>
              </a:rPr>
              <a:t>Reminder</a:t>
            </a:r>
            <a:r>
              <a:rPr lang="en-US" sz="3000" dirty="0">
                <a:solidFill>
                  <a:schemeClr val="accent6">
                    <a:lumMod val="75000"/>
                  </a:schemeClr>
                </a:solidFill>
              </a:rPr>
              <a:t>:</a:t>
            </a:r>
          </a:p>
          <a:p>
            <a:pPr marL="0" indent="0" algn="ctr">
              <a:buNone/>
            </a:pPr>
            <a:r>
              <a:rPr lang="en-US" sz="3000" dirty="0"/>
              <a:t>Be sure to save frequently!</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777392079"/>
      </p:ext>
    </p:extLst>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pic>
        <p:nvPicPr>
          <p:cNvPr id="3" name="Content Placeholder 2"/>
          <p:cNvPicPr>
            <a:picLocks noGrp="1" noChangeAspect="1"/>
          </p:cNvPicPr>
          <p:nvPr>
            <p:ph idx="1"/>
          </p:nvPr>
        </p:nvPicPr>
        <p:blipFill>
          <a:blip r:embed="rId2"/>
          <a:stretch>
            <a:fillRect/>
          </a:stretch>
        </p:blipFill>
        <p:spPr>
          <a:xfrm>
            <a:off x="628650" y="3227693"/>
            <a:ext cx="7886700" cy="1839301"/>
          </a:xfrm>
          <a:prstGeom prst="rect">
            <a:avLst/>
          </a:prstGeom>
        </p:spPr>
      </p:pic>
      <p:sp>
        <p:nvSpPr>
          <p:cNvPr id="5" name="Down Arrow 4"/>
          <p:cNvSpPr/>
          <p:nvPr/>
        </p:nvSpPr>
        <p:spPr>
          <a:xfrm>
            <a:off x="3283359" y="2656193"/>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3701953"/>
      </p:ext>
    </p:extLst>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6</a:t>
            </a:r>
            <a:endParaRPr lang="en-US" dirty="0"/>
          </a:p>
          <a:p>
            <a:r>
              <a:rPr lang="en-US" dirty="0"/>
              <a:t>Enter the number of individuals assisted with a victim compensation application during the quarter</a:t>
            </a:r>
          </a:p>
          <a:p>
            <a:pPr>
              <a:buNone/>
            </a:pPr>
            <a:r>
              <a:rPr lang="en-US" dirty="0"/>
              <a:t>	</a:t>
            </a:r>
            <a:r>
              <a:rPr lang="en-US" sz="1800" dirty="0"/>
              <a:t>(Virginia Victim Fund (formerly CICF) application)</a:t>
            </a:r>
          </a:p>
          <a:p>
            <a:r>
              <a:rPr lang="en-US" dirty="0"/>
              <a:t>Must have provided more assistance than simply handing out the application form</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62672081"/>
      </p:ext>
    </p:extLst>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Questions </a:t>
            </a:r>
            <a:r>
              <a:rPr lang="en-US" b="1" dirty="0" smtClean="0">
                <a:solidFill>
                  <a:schemeClr val="accent6">
                    <a:lumMod val="75000"/>
                  </a:schemeClr>
                </a:solidFill>
              </a:rPr>
              <a:t>7. A., B., C., D., and E</a:t>
            </a:r>
            <a:r>
              <a:rPr lang="en-US" b="1" dirty="0">
                <a:solidFill>
                  <a:schemeClr val="accent6">
                    <a:lumMod val="75000"/>
                  </a:schemeClr>
                </a:solidFill>
              </a:rPr>
              <a:t>.</a:t>
            </a:r>
          </a:p>
          <a:p>
            <a:r>
              <a:rPr lang="en-US" dirty="0" smtClean="0"/>
              <a:t>This is where services are documented</a:t>
            </a:r>
          </a:p>
          <a:p>
            <a:r>
              <a:rPr lang="en-US" dirty="0" smtClean="0"/>
              <a:t>Five broad categories</a:t>
            </a:r>
          </a:p>
          <a:p>
            <a:r>
              <a:rPr lang="en-US" dirty="0" smtClean="0"/>
              <a:t>Each category has additional subcategories of services</a:t>
            </a:r>
          </a:p>
          <a:p>
            <a:pPr marL="0" indent="0">
              <a:buNone/>
            </a:pPr>
            <a:r>
              <a:rPr lang="en-US" dirty="0" smtClean="0">
                <a:solidFill>
                  <a:srgbClr val="FF0000"/>
                </a:solidFill>
              </a:rPr>
              <a:t>Reminder to report only </a:t>
            </a:r>
            <a:r>
              <a:rPr lang="en-US" b="1" dirty="0" smtClean="0">
                <a:solidFill>
                  <a:srgbClr val="FF0000"/>
                </a:solidFill>
              </a:rPr>
              <a:t>grant-funded</a:t>
            </a:r>
            <a:r>
              <a:rPr lang="en-US" dirty="0" smtClean="0">
                <a:solidFill>
                  <a:srgbClr val="FF0000"/>
                </a:solidFill>
              </a:rPr>
              <a:t> services</a:t>
            </a:r>
            <a:endParaRPr lang="en-US" dirty="0">
              <a:solidFill>
                <a:srgbClr val="FF0000"/>
              </a:solidFill>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98203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7</a:t>
            </a:r>
            <a:r>
              <a:rPr lang="en-US" dirty="0" smtClean="0"/>
              <a:t>:</a:t>
            </a:r>
            <a:endParaRPr lang="en-US" dirty="0"/>
          </a:p>
          <a:p>
            <a:r>
              <a:rPr lang="en-US" dirty="0"/>
              <a:t>First select the broad categories of services provided by your agency</a:t>
            </a:r>
            <a:r>
              <a:rPr lang="en-US" dirty="0" smtClean="0"/>
              <a:t>:</a:t>
            </a:r>
          </a:p>
          <a:p>
            <a:pPr marL="0" indent="0">
              <a:buNone/>
            </a:pPr>
            <a:endParaRPr lang="en-US"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pic>
        <p:nvPicPr>
          <p:cNvPr id="3" name="Picture 2"/>
          <p:cNvPicPr>
            <a:picLocks noChangeAspect="1"/>
          </p:cNvPicPr>
          <p:nvPr/>
        </p:nvPicPr>
        <p:blipFill>
          <a:blip r:embed="rId3"/>
          <a:stretch>
            <a:fillRect/>
          </a:stretch>
        </p:blipFill>
        <p:spPr>
          <a:xfrm>
            <a:off x="794569" y="3188110"/>
            <a:ext cx="7200900" cy="2133600"/>
          </a:xfrm>
          <a:prstGeom prst="rect">
            <a:avLst/>
          </a:prstGeom>
        </p:spPr>
      </p:pic>
    </p:spTree>
    <p:extLst>
      <p:ext uri="{BB962C8B-B14F-4D97-AF65-F5344CB8AC3E}">
        <p14:creationId xmlns:p14="http://schemas.microsoft.com/office/powerpoint/2010/main" val="1870180531"/>
      </p:ext>
    </p:extLst>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a:t>OVC PMT</a:t>
            </a:r>
            <a:br>
              <a:rPr lang="en-US" dirty="0"/>
            </a:br>
            <a:r>
              <a:rPr lang="en-US" dirty="0">
                <a:solidFill>
                  <a:srgbClr val="0070C0"/>
                </a:solidFill>
              </a:rPr>
              <a:t>Entering Data:</a:t>
            </a:r>
            <a:br>
              <a:rPr lang="en-US" dirty="0">
                <a:solidFill>
                  <a:srgbClr val="0070C0"/>
                </a:solidFill>
              </a:rPr>
            </a:br>
            <a:r>
              <a:rPr lang="en-US" dirty="0">
                <a:solidFill>
                  <a:srgbClr val="0070C0"/>
                </a:solidFill>
              </a:rPr>
              <a:t>Direct Services Tab</a:t>
            </a: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endParaRPr lang="en-US" dirty="0" smtClean="0"/>
          </a:p>
          <a:p>
            <a:r>
              <a:rPr lang="en-US" dirty="0" smtClean="0"/>
              <a:t>Once checked, additional options will drop down below in Question 8</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49870747"/>
      </p:ext>
    </p:extLst>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Example:</a:t>
            </a:r>
            <a:endParaRPr lang="en-US" dirty="0"/>
          </a:p>
        </p:txBody>
      </p:sp>
      <p:pic>
        <p:nvPicPr>
          <p:cNvPr id="4" name="Picture 3"/>
          <p:cNvPicPr>
            <a:picLocks noChangeAspect="1"/>
          </p:cNvPicPr>
          <p:nvPr/>
        </p:nvPicPr>
        <p:blipFill>
          <a:blip r:embed="rId2"/>
          <a:stretch>
            <a:fillRect/>
          </a:stretch>
        </p:blipFill>
        <p:spPr>
          <a:xfrm>
            <a:off x="2743200" y="2343151"/>
            <a:ext cx="4864894" cy="3543299"/>
          </a:xfrm>
          <a:prstGeom prst="rect">
            <a:avLst/>
          </a:prstGeom>
        </p:spPr>
      </p:pic>
      <p:sp>
        <p:nvSpPr>
          <p:cNvPr id="5" name="Rectangle 2"/>
          <p:cNvSpPr>
            <a:spLocks noGrp="1" noChangeArrowheads="1"/>
          </p:cNvSpPr>
          <p:nvPr>
            <p:ph type="title"/>
          </p:nvPr>
        </p:nvSpPr>
        <p:spPr>
          <a:xfrm>
            <a:off x="2409090" y="365126"/>
            <a:ext cx="6106259" cy="1325563"/>
          </a:xfrm>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5038558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endParaRPr lang="en-US" b="1" dirty="0">
              <a:solidFill>
                <a:schemeClr val="accent6">
                  <a:lumMod val="75000"/>
                </a:schemeClr>
              </a:solidFill>
            </a:endParaRPr>
          </a:p>
          <a:p>
            <a:r>
              <a:rPr lang="en-US" dirty="0"/>
              <a:t>For each </a:t>
            </a:r>
            <a:r>
              <a:rPr lang="en-US" b="1" dirty="0" smtClean="0">
                <a:solidFill>
                  <a:srgbClr val="0070C0"/>
                </a:solidFill>
              </a:rPr>
              <a:t>broad </a:t>
            </a:r>
            <a:r>
              <a:rPr lang="en-US" b="1" dirty="0">
                <a:solidFill>
                  <a:srgbClr val="0070C0"/>
                </a:solidFill>
              </a:rPr>
              <a:t>category</a:t>
            </a:r>
            <a:r>
              <a:rPr lang="en-US" dirty="0"/>
              <a:t> that you checked, enter the </a:t>
            </a:r>
            <a:r>
              <a:rPr lang="en-US" b="1" u="sng" dirty="0"/>
              <a:t>number of individuals</a:t>
            </a:r>
            <a:r>
              <a:rPr lang="en-US" dirty="0"/>
              <a:t> who received services in the </a:t>
            </a:r>
            <a:r>
              <a:rPr lang="en-US" dirty="0" smtClean="0"/>
              <a:t>category,</a:t>
            </a:r>
          </a:p>
          <a:p>
            <a:r>
              <a:rPr lang="en-US" dirty="0" smtClean="0"/>
              <a:t>Enter the </a:t>
            </a:r>
            <a:r>
              <a:rPr lang="en-US" b="1" u="sng" dirty="0" smtClean="0"/>
              <a:t>number of times </a:t>
            </a:r>
            <a:r>
              <a:rPr lang="en-US" dirty="0" smtClean="0"/>
              <a:t>that service was provided </a:t>
            </a:r>
            <a:endParaRPr lang="en-US" dirty="0"/>
          </a:p>
          <a:p>
            <a:r>
              <a:rPr lang="en-US" dirty="0" smtClean="0"/>
              <a:t>Some clients may receive multiple services, the total </a:t>
            </a:r>
            <a:r>
              <a:rPr lang="en-US" b="1" u="sng" dirty="0" smtClean="0"/>
              <a:t>number of times </a:t>
            </a:r>
            <a:r>
              <a:rPr lang="en-US" b="1" dirty="0" smtClean="0"/>
              <a:t>that services were provided</a:t>
            </a:r>
            <a:r>
              <a:rPr lang="en-US" dirty="0" smtClean="0"/>
              <a:t> within a category may be greater than the </a:t>
            </a:r>
            <a:r>
              <a:rPr lang="en-US" b="1" u="sng" dirty="0" smtClean="0"/>
              <a:t>number of individuals </a:t>
            </a:r>
            <a:r>
              <a:rPr lang="en-US" dirty="0" smtClean="0"/>
              <a:t>who received those services.  </a:t>
            </a:r>
            <a:endParaRPr lang="en-US" b="1" u="sng"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57726384"/>
      </p:ext>
    </p:extLst>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smtClean="0">
                <a:solidFill>
                  <a:schemeClr val="accent6">
                    <a:lumMod val="75000"/>
                  </a:schemeClr>
                </a:solidFill>
              </a:rPr>
              <a:t>Example:</a:t>
            </a:r>
            <a:endParaRPr lang="en-US" b="1" dirty="0">
              <a:solidFill>
                <a:schemeClr val="accent6">
                  <a:lumMod val="75000"/>
                </a:schemeClr>
              </a:solidFill>
            </a:endParaRPr>
          </a:p>
          <a:p>
            <a:r>
              <a:rPr lang="en-US" dirty="0"/>
              <a:t>For each </a:t>
            </a:r>
            <a:r>
              <a:rPr lang="en-US" b="1" dirty="0">
                <a:solidFill>
                  <a:srgbClr val="0070C0"/>
                </a:solidFill>
              </a:rPr>
              <a:t>subcategory</a:t>
            </a:r>
            <a:r>
              <a:rPr lang="en-US" dirty="0"/>
              <a:t> within the broad categories that you checked, enter the </a:t>
            </a:r>
            <a:r>
              <a:rPr lang="en-US" b="1" u="sng" dirty="0"/>
              <a:t>number of times each service was provided</a:t>
            </a:r>
            <a:r>
              <a:rPr lang="en-US" dirty="0"/>
              <a:t> during the </a:t>
            </a:r>
            <a:r>
              <a:rPr lang="en-US" dirty="0" smtClean="0"/>
              <a:t>reporting period</a:t>
            </a:r>
            <a:endParaRPr lang="en-US" dirty="0"/>
          </a:p>
        </p:txBody>
      </p:sp>
      <p:pic>
        <p:nvPicPr>
          <p:cNvPr id="3" name="Picture 2"/>
          <p:cNvPicPr>
            <a:picLocks noChangeAspect="1"/>
          </p:cNvPicPr>
          <p:nvPr/>
        </p:nvPicPr>
        <p:blipFill>
          <a:blip r:embed="rId3"/>
          <a:stretch>
            <a:fillRect/>
          </a:stretch>
        </p:blipFill>
        <p:spPr>
          <a:xfrm>
            <a:off x="2842249" y="3458496"/>
            <a:ext cx="4887242" cy="2718466"/>
          </a:xfrm>
          <a:prstGeom prst="rect">
            <a:avLst/>
          </a:prstGeo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206750057"/>
      </p:ext>
    </p:extLst>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p>
          <a:p>
            <a:r>
              <a:rPr lang="en-US" dirty="0" smtClean="0"/>
              <a:t>Zero </a:t>
            </a:r>
            <a:r>
              <a:rPr lang="en-US" dirty="0"/>
              <a:t>is a valid response if you do not offer the subcategory service</a:t>
            </a:r>
          </a:p>
          <a:p>
            <a:r>
              <a:rPr lang="en-US" dirty="0"/>
              <a:t>Clients may be counted more than once in a </a:t>
            </a:r>
            <a:r>
              <a:rPr lang="en-US" dirty="0" smtClean="0"/>
              <a:t>subcategory</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48993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VOCA Victims Services Grant Program (VSGP)</a:t>
            </a:r>
          </a:p>
        </p:txBody>
      </p:sp>
      <p:sp>
        <p:nvSpPr>
          <p:cNvPr id="3" name="Content Placeholder 2"/>
          <p:cNvSpPr>
            <a:spLocks noGrp="1"/>
          </p:cNvSpPr>
          <p:nvPr>
            <p:ph idx="1"/>
          </p:nvPr>
        </p:nvSpPr>
        <p:spPr/>
        <p:txBody>
          <a:bodyPr>
            <a:normAutofit fontScale="92500" lnSpcReduction="10000"/>
          </a:bodyPr>
          <a:lstStyle/>
          <a:p>
            <a:pPr>
              <a:lnSpc>
                <a:spcPct val="100000"/>
              </a:lnSpc>
              <a:spcBef>
                <a:spcPts val="0"/>
              </a:spcBef>
              <a:spcAft>
                <a:spcPts val="1200"/>
              </a:spcAft>
            </a:pPr>
            <a:r>
              <a:rPr lang="en-US" sz="1900" dirty="0"/>
              <a:t>VOCA specifies that an organization must provide services to crime victims and be operated by a public agency or nonprofit organization in order to be eligible to receive VOCA funding</a:t>
            </a:r>
            <a:r>
              <a:rPr lang="en-US" sz="1900" dirty="0" smtClean="0"/>
              <a:t>.</a:t>
            </a:r>
          </a:p>
          <a:p>
            <a:pPr>
              <a:lnSpc>
                <a:spcPct val="100000"/>
              </a:lnSpc>
              <a:spcBef>
                <a:spcPts val="0"/>
              </a:spcBef>
              <a:spcAft>
                <a:spcPts val="1200"/>
              </a:spcAft>
            </a:pPr>
            <a:r>
              <a:rPr lang="en-US" sz="1900" dirty="0" smtClean="0"/>
              <a:t> </a:t>
            </a:r>
            <a:r>
              <a:rPr lang="en-US" sz="1900" dirty="0"/>
              <a:t>Eligible organizations include victim services organizations whose sole mission is to provide services to crime victims. These organizations include: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sexual and domestic violence agencies,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child abuse programs,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centers for missing children,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mental health services, and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other community-based victim coalitions and support organizations, including those who serve survivors of homicide victims.</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696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endParaRPr lang="en-US" b="1" dirty="0">
              <a:solidFill>
                <a:schemeClr val="accent6">
                  <a:lumMod val="75000"/>
                </a:schemeClr>
              </a:solidFill>
            </a:endParaRPr>
          </a:p>
          <a:p>
            <a:r>
              <a:rPr lang="en-US" dirty="0"/>
              <a:t>Be sure to count each service in only one subcategory; in other words, for each service you provide, pick the one subcategory that best describes </a:t>
            </a:r>
            <a:r>
              <a:rPr lang="en-US" dirty="0" smtClean="0"/>
              <a:t>it.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85367060"/>
      </p:ext>
    </p:extLst>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p>
          <a:p>
            <a:r>
              <a:rPr lang="en-US" dirty="0" smtClean="0"/>
              <a:t>Some of the services have additional explanations and/or definitions; hover over these to view them</a:t>
            </a:r>
            <a:endParaRPr lang="en-US" u="sng" dirty="0" smtClean="0"/>
          </a:p>
          <a:p>
            <a:r>
              <a:rPr lang="en-US" dirty="0" smtClean="0"/>
              <a:t>Services in categories A, B, C:</a:t>
            </a:r>
            <a:endParaRPr lang="en-US" dirty="0"/>
          </a:p>
          <a:p>
            <a:pPr lvl="1"/>
            <a:r>
              <a:rPr lang="en-US" sz="1900" dirty="0" smtClean="0">
                <a:latin typeface="Arial" panose="020B0604020202020204" pitchFamily="34" charset="0"/>
                <a:cs typeface="Arial" panose="020B0604020202020204" pitchFamily="34" charset="0"/>
              </a:rPr>
              <a:t>Generally self-explanatory</a:t>
            </a:r>
          </a:p>
          <a:p>
            <a:pPr lvl="1"/>
            <a:r>
              <a:rPr lang="en-US" sz="1900" dirty="0" smtClean="0">
                <a:latin typeface="Arial" panose="020B0604020202020204" pitchFamily="34" charset="0"/>
                <a:cs typeface="Arial" panose="020B0604020202020204" pitchFamily="34" charset="0"/>
              </a:rPr>
              <a:t>May not be applicable to all projects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2556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p>
          <a:p>
            <a:r>
              <a:rPr lang="en-US" dirty="0" smtClean="0"/>
              <a:t>Services in category D (Shelter/Housing Services):</a:t>
            </a:r>
            <a:endParaRPr lang="en-US" dirty="0"/>
          </a:p>
          <a:p>
            <a:pPr lvl="1"/>
            <a:r>
              <a:rPr lang="en-US" sz="1900" dirty="0" smtClean="0">
                <a:latin typeface="Arial" panose="020B0604020202020204" pitchFamily="34" charset="0"/>
                <a:cs typeface="Arial" panose="020B0604020202020204" pitchFamily="34" charset="0"/>
              </a:rPr>
              <a:t>May not be applicable to all projects</a:t>
            </a:r>
          </a:p>
          <a:p>
            <a:pPr lvl="1"/>
            <a:r>
              <a:rPr lang="en-US" sz="1900" dirty="0" smtClean="0">
                <a:latin typeface="Arial" panose="020B0604020202020204" pitchFamily="34" charset="0"/>
                <a:cs typeface="Arial" panose="020B0604020202020204" pitchFamily="34" charset="0"/>
              </a:rPr>
              <a:t>D1 (Emergency shelter or safe </a:t>
            </a:r>
            <a:r>
              <a:rPr lang="en-US" sz="1900" dirty="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ouse) &amp; D2 (Transitional housing): A “unit” of service can be number of </a:t>
            </a:r>
            <a:r>
              <a:rPr lang="en-US" sz="1900" dirty="0">
                <a:latin typeface="Arial" panose="020B0604020202020204" pitchFamily="34" charset="0"/>
                <a:cs typeface="Arial" panose="020B0604020202020204" pitchFamily="34" charset="0"/>
              </a:rPr>
              <a:t>bed nights in shelter / transitional</a:t>
            </a:r>
          </a:p>
          <a:p>
            <a:pPr lvl="1"/>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93569075"/>
      </p:ext>
    </p:extLst>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smtClean="0"/>
              <a:t>OVC PMT</a:t>
            </a:r>
            <a:br>
              <a:rPr lang="en-US" dirty="0" smtClean="0"/>
            </a:br>
            <a:r>
              <a:rPr lang="en-US" dirty="0" smtClean="0">
                <a:solidFill>
                  <a:srgbClr val="0070C0"/>
                </a:solidFill>
              </a:rPr>
              <a:t>Entering Data:</a:t>
            </a:r>
            <a:br>
              <a:rPr lang="en-US" dirty="0" smtClean="0">
                <a:solidFill>
                  <a:srgbClr val="0070C0"/>
                </a:solidFill>
              </a:rPr>
            </a:br>
            <a:r>
              <a:rPr lang="en-US" dirty="0" smtClean="0">
                <a:solidFill>
                  <a:srgbClr val="0070C0"/>
                </a:solidFill>
              </a:rPr>
              <a:t>Direct Services Tab</a:t>
            </a:r>
            <a:endParaRPr lang="en-US" dirty="0">
              <a:solidFill>
                <a:srgbClr val="0070C0"/>
              </a:solidFill>
            </a:endParaRPr>
          </a:p>
        </p:txBody>
      </p:sp>
      <p:sp>
        <p:nvSpPr>
          <p:cNvPr id="2" name="Content Placeholder 1"/>
          <p:cNvSpPr>
            <a:spLocks noGrp="1"/>
          </p:cNvSpPr>
          <p:nvPr>
            <p:ph idx="1"/>
          </p:nvPr>
        </p:nvSpPr>
        <p:spPr/>
        <p:txBody>
          <a:bodyPr>
            <a:normAutofit/>
          </a:bodyPr>
          <a:lstStyle/>
          <a:p>
            <a:pPr>
              <a:buNone/>
            </a:pPr>
            <a:r>
              <a:rPr lang="en-US" b="1" dirty="0">
                <a:solidFill>
                  <a:schemeClr val="accent6">
                    <a:lumMod val="75000"/>
                  </a:schemeClr>
                </a:solidFill>
              </a:rPr>
              <a:t>Question </a:t>
            </a:r>
            <a:r>
              <a:rPr lang="en-US" b="1" dirty="0" smtClean="0">
                <a:solidFill>
                  <a:schemeClr val="accent6">
                    <a:lumMod val="75000"/>
                  </a:schemeClr>
                </a:solidFill>
              </a:rPr>
              <a:t>8:</a:t>
            </a:r>
            <a:endParaRPr lang="en-US" b="1" dirty="0">
              <a:solidFill>
                <a:schemeClr val="accent6">
                  <a:lumMod val="75000"/>
                </a:schemeClr>
              </a:solidFill>
            </a:endParaRPr>
          </a:p>
          <a:p>
            <a:r>
              <a:rPr lang="en-US" dirty="0" smtClean="0"/>
              <a:t>Services in category E (Criminal/Civil Justice System Assistance):</a:t>
            </a:r>
            <a:endParaRPr lang="en-US" dirty="0"/>
          </a:p>
          <a:p>
            <a:pPr lvl="1"/>
            <a:r>
              <a:rPr lang="en-US" sz="1900" dirty="0">
                <a:latin typeface="Arial" panose="020B0604020202020204" pitchFamily="34" charset="0"/>
                <a:cs typeface="Arial" panose="020B0604020202020204" pitchFamily="34" charset="0"/>
              </a:rPr>
              <a:t>E4, E5, E7: </a:t>
            </a:r>
            <a:r>
              <a:rPr lang="en-US" sz="1900" dirty="0" smtClean="0">
                <a:latin typeface="Arial" panose="020B0604020202020204" pitchFamily="34" charset="0"/>
                <a:cs typeface="Arial" panose="020B0604020202020204" pitchFamily="34" charset="0"/>
              </a:rPr>
              <a:t>Can </a:t>
            </a:r>
            <a:r>
              <a:rPr lang="en-US" sz="1900" dirty="0">
                <a:latin typeface="Arial" panose="020B0604020202020204" pitchFamily="34" charset="0"/>
                <a:cs typeface="Arial" panose="020B0604020202020204" pitchFamily="34" charset="0"/>
              </a:rPr>
              <a:t>be an advocate, paralegal, </a:t>
            </a:r>
            <a:r>
              <a:rPr lang="en-US" sz="1900" dirty="0" smtClean="0">
                <a:latin typeface="Arial" panose="020B0604020202020204" pitchFamily="34" charset="0"/>
                <a:cs typeface="Arial" panose="020B0604020202020204" pitchFamily="34" charset="0"/>
              </a:rPr>
              <a:t>attorney, or </a:t>
            </a:r>
            <a:r>
              <a:rPr lang="en-US" sz="1900" dirty="0">
                <a:latin typeface="Arial" panose="020B0604020202020204" pitchFamily="34" charset="0"/>
                <a:cs typeface="Arial" panose="020B0604020202020204" pitchFamily="34" charset="0"/>
              </a:rPr>
              <a:t>other person providing this type of assistance</a:t>
            </a:r>
          </a:p>
          <a:p>
            <a:pPr lvl="1"/>
            <a:r>
              <a:rPr lang="en-US" sz="1900" dirty="0">
                <a:latin typeface="Arial" panose="020B0604020202020204" pitchFamily="34" charset="0"/>
                <a:cs typeface="Arial" panose="020B0604020202020204" pitchFamily="34" charset="0"/>
              </a:rPr>
              <a:t>E6, E11: Very broad; use only if a service you provide </a:t>
            </a:r>
            <a:r>
              <a:rPr lang="en-US" sz="1900" dirty="0" smtClean="0">
                <a:latin typeface="Arial" panose="020B0604020202020204" pitchFamily="34" charset="0"/>
                <a:cs typeface="Arial" panose="020B0604020202020204" pitchFamily="34" charset="0"/>
              </a:rPr>
              <a:t>truly doesn’t </a:t>
            </a:r>
            <a:r>
              <a:rPr lang="en-US" sz="1900" dirty="0">
                <a:latin typeface="Arial" panose="020B0604020202020204" pitchFamily="34" charset="0"/>
                <a:cs typeface="Arial" panose="020B0604020202020204" pitchFamily="34" charset="0"/>
              </a:rPr>
              <a:t>fit anywhere </a:t>
            </a:r>
            <a:r>
              <a:rPr lang="en-US" sz="1900" dirty="0" smtClean="0">
                <a:latin typeface="Arial" panose="020B0604020202020204" pitchFamily="34" charset="0"/>
                <a:cs typeface="Arial" panose="020B0604020202020204" pitchFamily="34" charset="0"/>
              </a:rPr>
              <a:t>else</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5759457"/>
      </p:ext>
    </p:extLst>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Entering Data: Review Tab</a:t>
            </a:r>
            <a:endParaRPr lang="en-US" dirty="0">
              <a:solidFill>
                <a:srgbClr val="0070C0"/>
              </a:solidFill>
            </a:endParaRPr>
          </a:p>
        </p:txBody>
      </p:sp>
      <p:sp>
        <p:nvSpPr>
          <p:cNvPr id="2" name="Content Placeholder 1"/>
          <p:cNvSpPr>
            <a:spLocks noGrp="1"/>
          </p:cNvSpPr>
          <p:nvPr>
            <p:ph idx="1"/>
          </p:nvPr>
        </p:nvSpPr>
        <p:spPr/>
        <p:txBody>
          <a:bodyPr>
            <a:normAutofit/>
          </a:bodyPr>
          <a:lstStyle/>
          <a:p>
            <a:r>
              <a:rPr lang="en-US" dirty="0" smtClean="0"/>
              <a:t>Will alert you to any errors or missing information in the data you entered</a:t>
            </a:r>
            <a:endParaRPr lang="en-US"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200" y="4082498"/>
            <a:ext cx="5000193" cy="95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6457950" y="3600450"/>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50">
              <a:solidFill>
                <a:srgbClr val="FF0000"/>
              </a:solidFill>
            </a:endParaRPr>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3757960"/>
      </p:ext>
    </p:extLst>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DCJS Review</a:t>
            </a:r>
            <a:endParaRPr lang="en-US" dirty="0">
              <a:solidFill>
                <a:srgbClr val="0070C0"/>
              </a:solidFill>
            </a:endParaRPr>
          </a:p>
        </p:txBody>
      </p:sp>
      <p:sp>
        <p:nvSpPr>
          <p:cNvPr id="2" name="Content Placeholder 1"/>
          <p:cNvSpPr>
            <a:spLocks noGrp="1"/>
          </p:cNvSpPr>
          <p:nvPr>
            <p:ph idx="1"/>
          </p:nvPr>
        </p:nvSpPr>
        <p:spPr/>
        <p:txBody>
          <a:bodyPr>
            <a:normAutofit/>
          </a:bodyPr>
          <a:lstStyle/>
          <a:p>
            <a:r>
              <a:rPr lang="en-US" dirty="0" smtClean="0"/>
              <a:t>DCJS staff will review the data you entered</a:t>
            </a:r>
          </a:p>
          <a:p>
            <a:r>
              <a:rPr lang="en-US" dirty="0" smtClean="0"/>
              <a:t>Staff may contact you </a:t>
            </a:r>
            <a:r>
              <a:rPr lang="en-US" dirty="0"/>
              <a:t>additional clarification </a:t>
            </a:r>
            <a:r>
              <a:rPr lang="en-US" dirty="0" smtClean="0"/>
              <a:t>or corrections</a:t>
            </a:r>
          </a:p>
          <a:p>
            <a:r>
              <a:rPr lang="en-US" dirty="0" smtClean="0"/>
              <a:t>Once verified by DCJS, your data will be submitted to OVC</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13836562"/>
      </p:ext>
    </p:extLst>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Quarterly Submissions</a:t>
            </a:r>
            <a:endParaRPr lang="en-US" dirty="0">
              <a:solidFill>
                <a:srgbClr val="0070C0"/>
              </a:solidFill>
            </a:endParaRPr>
          </a:p>
        </p:txBody>
      </p:sp>
      <p:sp>
        <p:nvSpPr>
          <p:cNvPr id="2" name="Content Placeholder 1"/>
          <p:cNvSpPr>
            <a:spLocks noGrp="1"/>
          </p:cNvSpPr>
          <p:nvPr>
            <p:ph idx="1"/>
          </p:nvPr>
        </p:nvSpPr>
        <p:spPr/>
        <p:txBody>
          <a:bodyPr>
            <a:normAutofit fontScale="92500" lnSpcReduction="10000"/>
          </a:bodyPr>
          <a:lstStyle/>
          <a:p>
            <a:pPr marL="0" indent="0">
              <a:buNone/>
            </a:pPr>
            <a:r>
              <a:rPr lang="en-US" b="1" dirty="0" smtClean="0">
                <a:solidFill>
                  <a:schemeClr val="accent6">
                    <a:lumMod val="75000"/>
                  </a:schemeClr>
                </a:solidFill>
              </a:rPr>
              <a:t>As a reminder:</a:t>
            </a:r>
          </a:p>
          <a:p>
            <a:pPr marL="385763" indent="-385763">
              <a:buFont typeface="+mj-lt"/>
              <a:buAutoNum type="arabicPeriod"/>
            </a:pPr>
            <a:r>
              <a:rPr lang="en-US" dirty="0" smtClean="0"/>
              <a:t>Enter </a:t>
            </a:r>
            <a:r>
              <a:rPr lang="en-US" b="1" u="sng" dirty="0" smtClean="0"/>
              <a:t>OVC PMT data</a:t>
            </a:r>
            <a:r>
              <a:rPr lang="en-US" dirty="0" smtClean="0"/>
              <a:t> on/by </a:t>
            </a:r>
            <a:r>
              <a:rPr lang="en-US" dirty="0"/>
              <a:t>the 15</a:t>
            </a:r>
            <a:r>
              <a:rPr lang="en-US" baseline="30000" dirty="0"/>
              <a:t>th</a:t>
            </a:r>
            <a:r>
              <a:rPr lang="en-US" dirty="0"/>
              <a:t> of the month following the end of the </a:t>
            </a:r>
            <a:r>
              <a:rPr lang="en-US" dirty="0" smtClean="0"/>
              <a:t>quarter.</a:t>
            </a:r>
          </a:p>
          <a:p>
            <a:pPr marL="385763" indent="-385763">
              <a:buFont typeface="+mj-lt"/>
              <a:buAutoNum type="arabicPeriod"/>
            </a:pPr>
            <a:r>
              <a:rPr lang="en-US" b="1" u="sng" dirty="0" smtClean="0"/>
              <a:t>FINANCIAL </a:t>
            </a:r>
            <a:r>
              <a:rPr lang="en-US" b="1" u="sng" dirty="0"/>
              <a:t>REPORTS </a:t>
            </a:r>
            <a:r>
              <a:rPr lang="en-US" dirty="0"/>
              <a:t>are due within 15 days after the end of each calendar quarter and must be approved by your locality’s Financial Officer. Reports are required even if no expenditures occurred during the quarter. If the due date falls on a weekend or non-business day, the report is due on the next business day. For financial questions, contact Bill Dodd at (804) 371-0638 or via email at </a:t>
            </a:r>
            <a:r>
              <a:rPr lang="en-US" dirty="0">
                <a:hlinkClick r:id="rId3"/>
              </a:rPr>
              <a:t>Bill.Dodd@dcjs.virginia.gov</a:t>
            </a:r>
            <a:r>
              <a:rPr lang="en-US" dirty="0"/>
              <a:t> or Mark </a:t>
            </a:r>
            <a:r>
              <a:rPr lang="en-US" dirty="0" err="1"/>
              <a:t>Fero</a:t>
            </a:r>
            <a:r>
              <a:rPr lang="en-US" dirty="0"/>
              <a:t> at (804) 225-2782 or via email at </a:t>
            </a:r>
            <a:r>
              <a:rPr lang="en-US" dirty="0">
                <a:hlinkClick r:id="rId4"/>
              </a:rPr>
              <a:t>Mark.Fero@dcjs.virginia.gov</a:t>
            </a:r>
            <a:endParaRPr lang="en-US" dirty="0" smtClean="0"/>
          </a:p>
          <a:p>
            <a:pPr marL="385763" indent="-385763">
              <a:buFont typeface="+mj-lt"/>
              <a:buAutoNum type="arabicPeriod"/>
            </a:pPr>
            <a:r>
              <a:rPr lang="en-US" dirty="0" smtClean="0"/>
              <a:t>Submit copy of </a:t>
            </a:r>
            <a:r>
              <a:rPr lang="en-US" b="1" u="sng" dirty="0" smtClean="0"/>
              <a:t>PMT data</a:t>
            </a:r>
            <a:r>
              <a:rPr lang="en-US" dirty="0" smtClean="0"/>
              <a:t> AND </a:t>
            </a:r>
            <a:r>
              <a:rPr lang="en-US" b="1" u="sng" dirty="0"/>
              <a:t>Quarterly Narrative Report</a:t>
            </a:r>
            <a:r>
              <a:rPr lang="en-US" dirty="0"/>
              <a:t> </a:t>
            </a:r>
            <a:r>
              <a:rPr lang="en-US" dirty="0" smtClean="0"/>
              <a:t>in </a:t>
            </a:r>
            <a:r>
              <a:rPr lang="en-US" dirty="0"/>
              <a:t>GMIS on/by </a:t>
            </a:r>
            <a:r>
              <a:rPr lang="en-US" dirty="0" smtClean="0"/>
              <a:t>15</a:t>
            </a:r>
            <a:r>
              <a:rPr lang="en-US" baseline="30000" dirty="0" smtClean="0"/>
              <a:t>th</a:t>
            </a:r>
            <a:r>
              <a:rPr lang="en-US" dirty="0" smtClean="0"/>
              <a:t> day </a:t>
            </a:r>
            <a:r>
              <a:rPr lang="en-US" dirty="0"/>
              <a:t>following the end </a:t>
            </a:r>
            <a:r>
              <a:rPr lang="en-US" dirty="0" smtClean="0"/>
              <a:t>of the quarter.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58315245"/>
      </p:ext>
    </p:extLst>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Reports</a:t>
            </a:r>
          </a:p>
        </p:txBody>
      </p:sp>
      <p:sp>
        <p:nvSpPr>
          <p:cNvPr id="7" name="Down Arrow 6"/>
          <p:cNvSpPr/>
          <p:nvPr/>
        </p:nvSpPr>
        <p:spPr>
          <a:xfrm rot="10800000">
            <a:off x="4743450" y="5224463"/>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pic>
        <p:nvPicPr>
          <p:cNvPr id="4" name="Picture 3"/>
          <p:cNvPicPr>
            <a:picLocks noChangeAspect="1"/>
          </p:cNvPicPr>
          <p:nvPr/>
        </p:nvPicPr>
        <p:blipFill>
          <a:blip r:embed="rId3"/>
          <a:stretch>
            <a:fillRect/>
          </a:stretch>
        </p:blipFill>
        <p:spPr>
          <a:xfrm>
            <a:off x="3114245" y="3201592"/>
            <a:ext cx="4243388" cy="1907381"/>
          </a:xfrm>
          <a:prstGeom prst="rect">
            <a:avLst/>
          </a:prstGeom>
        </p:spPr>
      </p:pic>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9545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Navigating the System</a:t>
            </a:r>
            <a:endParaRPr lang="en-US" dirty="0">
              <a:solidFill>
                <a:srgbClr val="0070C0"/>
              </a:solidFill>
            </a:endParaRPr>
          </a:p>
        </p:txBody>
      </p:sp>
      <p:sp>
        <p:nvSpPr>
          <p:cNvPr id="2" name="Content Placeholder 1"/>
          <p:cNvSpPr>
            <a:spLocks noGrp="1"/>
          </p:cNvSpPr>
          <p:nvPr>
            <p:ph idx="1"/>
          </p:nvPr>
        </p:nvSpPr>
        <p:spPr/>
        <p:txBody>
          <a:bodyPr/>
          <a:lstStyle/>
          <a:p>
            <a:r>
              <a:rPr lang="en-US" dirty="0" smtClean="0"/>
              <a:t>Can generate a PDF or Excel document that you can save</a:t>
            </a:r>
          </a:p>
          <a:p>
            <a:endParaRPr lang="en-US" dirty="0" smtClean="0"/>
          </a:p>
          <a:p>
            <a:endParaRPr lang="en-US" dirty="0" smtClean="0"/>
          </a:p>
        </p:txBody>
      </p:sp>
      <p:sp>
        <p:nvSpPr>
          <p:cNvPr id="7" name="Down Arrow 6"/>
          <p:cNvSpPr/>
          <p:nvPr/>
        </p:nvSpPr>
        <p:spPr>
          <a:xfrm rot="10800000">
            <a:off x="6625713" y="4660951"/>
            <a:ext cx="342900"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0000"/>
              </a:solidFill>
            </a:endParaRPr>
          </a:p>
        </p:txBody>
      </p:sp>
      <p:pic>
        <p:nvPicPr>
          <p:cNvPr id="3" name="Picture 2"/>
          <p:cNvPicPr>
            <a:picLocks noChangeAspect="1"/>
          </p:cNvPicPr>
          <p:nvPr/>
        </p:nvPicPr>
        <p:blipFill>
          <a:blip r:embed="rId3"/>
          <a:stretch>
            <a:fillRect/>
          </a:stretch>
        </p:blipFill>
        <p:spPr>
          <a:xfrm>
            <a:off x="1681757" y="3337094"/>
            <a:ext cx="5624135" cy="493156"/>
          </a:xfrm>
          <a:prstGeom prst="rect">
            <a:avLst/>
          </a:prstGeom>
        </p:spPr>
      </p:pic>
      <p:pic>
        <p:nvPicPr>
          <p:cNvPr id="4" name="Picture 3"/>
          <p:cNvPicPr>
            <a:picLocks noChangeAspect="1"/>
          </p:cNvPicPr>
          <p:nvPr/>
        </p:nvPicPr>
        <p:blipFill>
          <a:blip r:embed="rId4"/>
          <a:stretch>
            <a:fillRect/>
          </a:stretch>
        </p:blipFill>
        <p:spPr>
          <a:xfrm>
            <a:off x="1681757" y="3972650"/>
            <a:ext cx="5627944" cy="508912"/>
          </a:xfrm>
          <a:prstGeom prst="rect">
            <a:avLst/>
          </a:prstGeom>
        </p:spPr>
      </p:pic>
      <p:sp>
        <p:nvSpPr>
          <p:cNvPr id="8"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93867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dirty="0" smtClean="0"/>
              <a:t>OVC PMT</a:t>
            </a:r>
            <a:br>
              <a:rPr lang="en-US" dirty="0" smtClean="0"/>
            </a:br>
            <a:r>
              <a:rPr lang="en-US" dirty="0" smtClean="0">
                <a:solidFill>
                  <a:srgbClr val="0070C0"/>
                </a:solidFill>
              </a:rPr>
              <a:t>Quarterly Submissions</a:t>
            </a:r>
            <a:endParaRPr lang="en-US" dirty="0">
              <a:solidFill>
                <a:srgbClr val="0070C0"/>
              </a:solidFill>
            </a:endParaRPr>
          </a:p>
        </p:txBody>
      </p:sp>
      <p:sp>
        <p:nvSpPr>
          <p:cNvPr id="2" name="Content Placeholder 1"/>
          <p:cNvSpPr>
            <a:spLocks noGrp="1"/>
          </p:cNvSpPr>
          <p:nvPr>
            <p:ph idx="1"/>
          </p:nvPr>
        </p:nvSpPr>
        <p:spPr/>
        <p:txBody>
          <a:bodyPr>
            <a:normAutofit/>
          </a:bodyPr>
          <a:lstStyle/>
          <a:p>
            <a:r>
              <a:rPr lang="en-US" dirty="0" smtClean="0"/>
              <a:t>GMIS will allow up to four documents to be uploaded in a reporting period field.</a:t>
            </a:r>
          </a:p>
          <a:p>
            <a:r>
              <a:rPr lang="en-US" dirty="0"/>
              <a:t>A copy of the narrative report must be uploaded to GMIS only.  </a:t>
            </a:r>
          </a:p>
          <a:p>
            <a:r>
              <a:rPr lang="en-US" dirty="0"/>
              <a:t>GMIS will accept files that end </a:t>
            </a:r>
            <a:r>
              <a:rPr lang="en-US" dirty="0" smtClean="0"/>
              <a:t>in:  </a:t>
            </a:r>
            <a:r>
              <a:rPr lang="en-US" sz="1900" dirty="0" smtClean="0">
                <a:latin typeface="Arial" panose="020B0604020202020204" pitchFamily="34" charset="0"/>
                <a:cs typeface="Arial" panose="020B0604020202020204" pitchFamily="34" charset="0"/>
              </a:rPr>
              <a:t>.pdf  </a:t>
            </a:r>
            <a:r>
              <a:rPr lang="en-US" sz="1900" dirty="0">
                <a:latin typeface="Arial" panose="020B0604020202020204" pitchFamily="34" charset="0"/>
                <a:cs typeface="Arial" panose="020B0604020202020204" pitchFamily="34" charset="0"/>
              </a:rPr>
              <a:t>.rtf  .</a:t>
            </a:r>
            <a:r>
              <a:rPr lang="en-US" sz="1900" dirty="0" err="1">
                <a:latin typeface="Arial" panose="020B0604020202020204" pitchFamily="34" charset="0"/>
                <a:cs typeface="Arial" panose="020B0604020202020204" pitchFamily="34" charset="0"/>
              </a:rPr>
              <a:t>snp</a:t>
            </a:r>
            <a:r>
              <a:rPr lang="en-US" sz="1900" dirty="0">
                <a:latin typeface="Arial" panose="020B0604020202020204" pitchFamily="34" charset="0"/>
                <a:cs typeface="Arial" panose="020B0604020202020204" pitchFamily="34" charset="0"/>
              </a:rPr>
              <a:t>  .txt  .zip  .doc  .</a:t>
            </a:r>
            <a:r>
              <a:rPr lang="en-US" sz="1900" dirty="0" err="1" smtClean="0">
                <a:latin typeface="Arial" panose="020B0604020202020204" pitchFamily="34" charset="0"/>
                <a:cs typeface="Arial" panose="020B0604020202020204" pitchFamily="34" charset="0"/>
              </a:rPr>
              <a:t>xls</a:t>
            </a:r>
            <a:endParaRPr lang="en-US" dirty="0"/>
          </a:p>
          <a:p>
            <a:r>
              <a:rPr lang="en-US" b="1" dirty="0"/>
              <a:t>Note:  Financial reports are also due in GMIS on/by the 15th calendar day following the end of the quarter. </a:t>
            </a:r>
            <a:endParaRPr lang="en-US" b="1" dirty="0" smtClean="0"/>
          </a:p>
          <a:p>
            <a:pPr marL="0" indent="0">
              <a:buNone/>
            </a:pPr>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640074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VOCA Victims Services Grant </a:t>
            </a:r>
            <a:r>
              <a:rPr lang="en-US" dirty="0" smtClean="0"/>
              <a:t>Program (VSGP)</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In addition to victim services organizations, whose sole purpose is to serve crime victims, there are many other public and nonprofit organizations that have components which offer services to crime victims.</a:t>
            </a:r>
          </a:p>
          <a:p>
            <a:pPr>
              <a:lnSpc>
                <a:spcPct val="100000"/>
              </a:lnSpc>
              <a:spcBef>
                <a:spcPts val="0"/>
              </a:spcBef>
              <a:spcAft>
                <a:spcPts val="1200"/>
              </a:spcAft>
            </a:pPr>
            <a:r>
              <a:rPr lang="en-US" sz="1900" dirty="0" smtClean="0"/>
              <a:t> These organizations are eligible to receive VOCA funds, if the funds are used to expand or enhance the delivery of crime victim services. These organizations include, but are not limited to, the following: </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Faith-based and neighborhood programs,</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Crime victim compensation programs, and </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Public or nonprofit hospitals and emergency medical facilities</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25242876"/>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Reporting Deadlines:</a:t>
            </a:r>
            <a:endParaRPr lang="en-US" dirty="0"/>
          </a:p>
        </p:txBody>
      </p:sp>
      <p:sp>
        <p:nvSpPr>
          <p:cNvPr id="3" name="Content Placeholder 2"/>
          <p:cNvSpPr>
            <a:spLocks noGrp="1"/>
          </p:cNvSpPr>
          <p:nvPr>
            <p:ph idx="1"/>
          </p:nvPr>
        </p:nvSpPr>
        <p:spPr/>
        <p:txBody>
          <a:bodyPr>
            <a:normAutofit/>
          </a:bodyPr>
          <a:lstStyle/>
          <a:p>
            <a:pPr marL="600075" lvl="2" indent="0">
              <a:buNone/>
            </a:pPr>
            <a:endParaRPr lang="en-US" sz="525" i="1" dirty="0">
              <a:solidFill>
                <a:prstClr val="black"/>
              </a:solidFill>
            </a:endParaRPr>
          </a:p>
          <a:p>
            <a:pPr marL="600075" lvl="2" indent="0">
              <a:buNone/>
            </a:pPr>
            <a:endParaRPr lang="en-US" sz="1500" b="1" i="1" dirty="0">
              <a:solidFill>
                <a:prstClr val="black"/>
              </a:solidFill>
            </a:endParaRPr>
          </a:p>
          <a:p>
            <a:pPr marL="0" lvl="2" indent="0">
              <a:buNone/>
            </a:pPr>
            <a:r>
              <a:rPr lang="en-US" b="1" i="1" dirty="0" smtClean="0">
                <a:solidFill>
                  <a:prstClr val="black"/>
                </a:solidFill>
              </a:rPr>
              <a:t>Note</a:t>
            </a:r>
            <a:r>
              <a:rPr lang="en-US" b="1" i="1" dirty="0">
                <a:solidFill>
                  <a:prstClr val="black"/>
                </a:solidFill>
              </a:rPr>
              <a:t>:  Financial reports</a:t>
            </a:r>
            <a:r>
              <a:rPr lang="en-US" i="1" dirty="0">
                <a:solidFill>
                  <a:prstClr val="black"/>
                </a:solidFill>
              </a:rPr>
              <a:t> are also due in GMIS on/by the 15</a:t>
            </a:r>
            <a:r>
              <a:rPr lang="en-US" i="1" baseline="30000" dirty="0">
                <a:solidFill>
                  <a:prstClr val="black"/>
                </a:solidFill>
              </a:rPr>
              <a:t>th</a:t>
            </a:r>
            <a:r>
              <a:rPr lang="en-US" i="1" dirty="0">
                <a:solidFill>
                  <a:prstClr val="black"/>
                </a:solidFill>
              </a:rPr>
              <a:t> calendar day following the end of the quarter.  </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93751420"/>
              </p:ext>
            </p:extLst>
          </p:nvPr>
        </p:nvGraphicFramePr>
        <p:xfrm>
          <a:off x="1848157" y="3518938"/>
          <a:ext cx="5848639" cy="1935063"/>
        </p:xfrm>
        <a:graphic>
          <a:graphicData uri="http://schemas.openxmlformats.org/drawingml/2006/table">
            <a:tbl>
              <a:tblPr firstRow="1" bandRow="1">
                <a:tableStyleId>{5C22544A-7EE6-4342-B048-85BDC9FD1C3A}</a:tableStyleId>
              </a:tblPr>
              <a:tblGrid>
                <a:gridCol w="3216752">
                  <a:extLst>
                    <a:ext uri="{9D8B030D-6E8A-4147-A177-3AD203B41FA5}">
                      <a16:colId xmlns:a16="http://schemas.microsoft.com/office/drawing/2014/main" val="20000"/>
                    </a:ext>
                  </a:extLst>
                </a:gridCol>
                <a:gridCol w="2631887">
                  <a:extLst>
                    <a:ext uri="{9D8B030D-6E8A-4147-A177-3AD203B41FA5}">
                      <a16:colId xmlns:a16="http://schemas.microsoft.com/office/drawing/2014/main" val="20002"/>
                    </a:ext>
                  </a:extLst>
                </a:gridCol>
              </a:tblGrid>
              <a:tr h="864568">
                <a:tc>
                  <a:txBody>
                    <a:bodyPr/>
                    <a:lstStyle/>
                    <a:p>
                      <a:r>
                        <a:rPr lang="en-US" sz="1200" dirty="0" smtClean="0"/>
                        <a:t>CALENDAR QUARTER ENDING</a:t>
                      </a:r>
                      <a:endParaRPr lang="en-US" sz="1200" dirty="0"/>
                    </a:p>
                  </a:txBody>
                  <a:tcPr marL="82569" marR="82569" marT="41284" marB="41284"/>
                </a:tc>
                <a:tc>
                  <a:txBody>
                    <a:bodyPr/>
                    <a:lstStyle/>
                    <a:p>
                      <a:r>
                        <a:rPr lang="en-US" sz="1200" dirty="0" smtClean="0"/>
                        <a:t>Federal</a:t>
                      </a:r>
                      <a:r>
                        <a:rPr lang="en-US" sz="1200" baseline="0" dirty="0" smtClean="0"/>
                        <a:t> Progress Report Due Date:  </a:t>
                      </a:r>
                      <a:r>
                        <a:rPr lang="en-US" sz="1200" b="0" baseline="0" dirty="0" smtClean="0"/>
                        <a:t>The 15</a:t>
                      </a:r>
                      <a:r>
                        <a:rPr lang="en-US" sz="1200" b="0" baseline="30000" dirty="0" smtClean="0"/>
                        <a:t>th</a:t>
                      </a:r>
                      <a:r>
                        <a:rPr lang="en-US" sz="1200" b="0" baseline="0" dirty="0" smtClean="0"/>
                        <a:t> </a:t>
                      </a:r>
                      <a:r>
                        <a:rPr lang="en-US" sz="1200" b="1" baseline="0" dirty="0" smtClean="0">
                          <a:solidFill>
                            <a:srgbClr val="FF0000"/>
                          </a:solidFill>
                        </a:rPr>
                        <a:t>calendar</a:t>
                      </a:r>
                      <a:r>
                        <a:rPr lang="en-US" sz="1200" b="0" baseline="0" dirty="0" smtClean="0"/>
                        <a:t> day after the end of the quarter </a:t>
                      </a:r>
                      <a:r>
                        <a:rPr lang="en-US" sz="1200" b="0" baseline="0" smtClean="0"/>
                        <a:t>in OVCPMT and GMIS</a:t>
                      </a:r>
                      <a:endParaRPr lang="en-US" sz="1200" b="0" dirty="0"/>
                    </a:p>
                  </a:txBody>
                  <a:tcPr marL="82569" marR="82569" marT="41284" marB="41284"/>
                </a:tc>
                <a:extLst>
                  <a:ext uri="{0D108BD9-81ED-4DB2-BD59-A6C34878D82A}">
                    <a16:rowId xmlns:a16="http://schemas.microsoft.com/office/drawing/2014/main" val="10000"/>
                  </a:ext>
                </a:extLst>
              </a:tr>
              <a:tr h="0">
                <a:tc>
                  <a:txBody>
                    <a:bodyPr/>
                    <a:lstStyle/>
                    <a:p>
                      <a:r>
                        <a:rPr lang="en-US" sz="1200" dirty="0" smtClean="0"/>
                        <a:t>9/30/2019</a:t>
                      </a:r>
                      <a:endParaRPr lang="en-US" sz="1200" dirty="0"/>
                    </a:p>
                  </a:txBody>
                  <a:tcPr marL="82569" marR="82569" marT="41284" marB="41284"/>
                </a:tc>
                <a:tc>
                  <a:txBody>
                    <a:bodyPr/>
                    <a:lstStyle/>
                    <a:p>
                      <a:r>
                        <a:rPr lang="en-US" sz="1200" dirty="0" smtClean="0"/>
                        <a:t>10/15/2019</a:t>
                      </a:r>
                      <a:endParaRPr lang="en-US" sz="1200" dirty="0"/>
                    </a:p>
                  </a:txBody>
                  <a:tcPr marL="82569" marR="82569" marT="41284" marB="41284"/>
                </a:tc>
                <a:extLst>
                  <a:ext uri="{0D108BD9-81ED-4DB2-BD59-A6C34878D82A}">
                    <a16:rowId xmlns:a16="http://schemas.microsoft.com/office/drawing/2014/main" val="10001"/>
                  </a:ext>
                </a:extLst>
              </a:tr>
              <a:tr h="268349">
                <a:tc>
                  <a:txBody>
                    <a:bodyPr/>
                    <a:lstStyle/>
                    <a:p>
                      <a:r>
                        <a:rPr lang="en-US" sz="1200" dirty="0" smtClean="0"/>
                        <a:t>12/31/2019</a:t>
                      </a:r>
                      <a:endParaRPr lang="en-US" sz="1200" dirty="0"/>
                    </a:p>
                  </a:txBody>
                  <a:tcPr marL="82569" marR="82569" marT="41284" marB="41284"/>
                </a:tc>
                <a:tc>
                  <a:txBody>
                    <a:bodyPr/>
                    <a:lstStyle/>
                    <a:p>
                      <a:r>
                        <a:rPr lang="en-US" sz="1200" dirty="0" smtClean="0"/>
                        <a:t>1/15/2020</a:t>
                      </a:r>
                      <a:endParaRPr lang="en-US" sz="1200" dirty="0"/>
                    </a:p>
                  </a:txBody>
                  <a:tcPr marL="82569" marR="82569" marT="41284" marB="41284"/>
                </a:tc>
                <a:extLst>
                  <a:ext uri="{0D108BD9-81ED-4DB2-BD59-A6C34878D82A}">
                    <a16:rowId xmlns:a16="http://schemas.microsoft.com/office/drawing/2014/main" val="10002"/>
                  </a:ext>
                </a:extLst>
              </a:tr>
              <a:tr h="268349">
                <a:tc>
                  <a:txBody>
                    <a:bodyPr/>
                    <a:lstStyle/>
                    <a:p>
                      <a:r>
                        <a:rPr lang="en-US" sz="1200" dirty="0" smtClean="0"/>
                        <a:t>3/31/2020</a:t>
                      </a:r>
                      <a:endParaRPr lang="en-US" sz="1200" dirty="0"/>
                    </a:p>
                  </a:txBody>
                  <a:tcPr marL="82569" marR="82569" marT="41284" marB="41284"/>
                </a:tc>
                <a:tc>
                  <a:txBody>
                    <a:bodyPr/>
                    <a:lstStyle/>
                    <a:p>
                      <a:r>
                        <a:rPr lang="en-US" sz="1200" dirty="0" smtClean="0"/>
                        <a:t>4/15/2020</a:t>
                      </a:r>
                      <a:endParaRPr lang="en-US" sz="1200" dirty="0"/>
                    </a:p>
                  </a:txBody>
                  <a:tcPr marL="82569" marR="82569" marT="41284" marB="41284"/>
                </a:tc>
                <a:extLst>
                  <a:ext uri="{0D108BD9-81ED-4DB2-BD59-A6C34878D82A}">
                    <a16:rowId xmlns:a16="http://schemas.microsoft.com/office/drawing/2014/main" val="10003"/>
                  </a:ext>
                </a:extLst>
              </a:tr>
              <a:tr h="268349">
                <a:tc>
                  <a:txBody>
                    <a:bodyPr/>
                    <a:lstStyle/>
                    <a:p>
                      <a:r>
                        <a:rPr lang="en-US" sz="1200" dirty="0" smtClean="0"/>
                        <a:t>6/30/2020</a:t>
                      </a:r>
                      <a:endParaRPr lang="en-US" sz="1200" dirty="0"/>
                    </a:p>
                  </a:txBody>
                  <a:tcPr marL="82569" marR="82569" marT="41284" marB="41284"/>
                </a:tc>
                <a:tc>
                  <a:txBody>
                    <a:bodyPr/>
                    <a:lstStyle/>
                    <a:p>
                      <a:r>
                        <a:rPr lang="en-US" sz="1200" dirty="0" smtClean="0"/>
                        <a:t>7/15/2020</a:t>
                      </a:r>
                      <a:endParaRPr lang="en-US" sz="1200" dirty="0"/>
                    </a:p>
                  </a:txBody>
                  <a:tcPr marL="82569" marR="82569" marT="41284" marB="41284"/>
                </a:tc>
                <a:extLst>
                  <a:ext uri="{0D108BD9-81ED-4DB2-BD59-A6C34878D82A}">
                    <a16:rowId xmlns:a16="http://schemas.microsoft.com/office/drawing/2014/main" val="10004"/>
                  </a:ext>
                </a:extLst>
              </a:tr>
            </a:tbl>
          </a:graphicData>
        </a:graphic>
      </p:graphicFrame>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4256897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For OVCPMT Assistance:</a:t>
            </a:r>
            <a:endParaRPr lang="en-US" sz="2100" i="1" dirty="0"/>
          </a:p>
        </p:txBody>
      </p:sp>
      <p:sp>
        <p:nvSpPr>
          <p:cNvPr id="3" name="Content Placeholder 2"/>
          <p:cNvSpPr>
            <a:spLocks noGrp="1"/>
          </p:cNvSpPr>
          <p:nvPr>
            <p:ph idx="1"/>
          </p:nvPr>
        </p:nvSpPr>
        <p:spPr/>
        <p:txBody>
          <a:bodyPr/>
          <a:lstStyle/>
          <a:p>
            <a:r>
              <a:rPr lang="en-US" sz="2000" dirty="0" smtClean="0"/>
              <a:t>OVCPMT </a:t>
            </a:r>
            <a:r>
              <a:rPr lang="en-US" sz="2000" dirty="0"/>
              <a:t>Help Desk at </a:t>
            </a:r>
            <a:br>
              <a:rPr lang="en-US" sz="2000" dirty="0"/>
            </a:br>
            <a:r>
              <a:rPr lang="en-US" sz="2000" dirty="0"/>
              <a:t>1-844-884-2503</a:t>
            </a:r>
            <a:br>
              <a:rPr lang="en-US" sz="2000" dirty="0"/>
            </a:br>
            <a:r>
              <a:rPr lang="en-US" sz="2000" dirty="0"/>
              <a:t>or</a:t>
            </a:r>
            <a:br>
              <a:rPr lang="en-US" sz="2000" dirty="0"/>
            </a:br>
            <a:r>
              <a:rPr lang="en-US" sz="2000" dirty="0">
                <a:solidFill>
                  <a:srgbClr val="0070C0"/>
                </a:solidFill>
                <a:hlinkClick r:id="rId3"/>
              </a:rPr>
              <a:t>ovcpmt@usdoj.gov</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91722499"/>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For Technical Assistance:</a:t>
            </a:r>
            <a:endParaRPr lang="en-US" sz="2100" i="1" dirty="0"/>
          </a:p>
        </p:txBody>
      </p:sp>
      <p:sp>
        <p:nvSpPr>
          <p:cNvPr id="3" name="Content Placeholder 2"/>
          <p:cNvSpPr>
            <a:spLocks noGrp="1"/>
          </p:cNvSpPr>
          <p:nvPr>
            <p:ph idx="1"/>
          </p:nvPr>
        </p:nvSpPr>
        <p:spPr/>
        <p:txBody>
          <a:bodyPr/>
          <a:lstStyle/>
          <a:p>
            <a:r>
              <a:rPr lang="en-US" sz="2000" b="1" dirty="0"/>
              <a:t>Tyler </a:t>
            </a:r>
            <a:r>
              <a:rPr lang="en-US" sz="2000" b="1" dirty="0" smtClean="0"/>
              <a:t>Hinton</a:t>
            </a:r>
            <a:r>
              <a:rPr lang="en-US" sz="2000" dirty="0" smtClean="0"/>
              <a:t/>
            </a:r>
            <a:br>
              <a:rPr lang="en-US" sz="2000" dirty="0" smtClean="0"/>
            </a:br>
            <a:r>
              <a:rPr lang="en-US" sz="2000" dirty="0" smtClean="0"/>
              <a:t>Victims </a:t>
            </a:r>
            <a:r>
              <a:rPr lang="en-US" sz="2000" dirty="0"/>
              <a:t>Services Program Admin Specialist</a:t>
            </a:r>
            <a:r>
              <a:rPr lang="en-US" dirty="0"/>
              <a:t/>
            </a:r>
            <a:br>
              <a:rPr lang="en-US" dirty="0"/>
            </a:br>
            <a:r>
              <a:rPr lang="en-US" dirty="0" smtClean="0"/>
              <a:t>(</a:t>
            </a:r>
            <a:r>
              <a:rPr lang="en-US" sz="2000" dirty="0" smtClean="0"/>
              <a:t>804) 225-3453</a:t>
            </a:r>
            <a:r>
              <a:rPr lang="en-US" sz="2000" dirty="0"/>
              <a:t/>
            </a:r>
            <a:br>
              <a:rPr lang="en-US" sz="2000" dirty="0"/>
            </a:br>
            <a:r>
              <a:rPr lang="en-US" sz="2000" dirty="0">
                <a:solidFill>
                  <a:srgbClr val="0070C0"/>
                </a:solidFill>
                <a:hlinkClick r:id="rId2"/>
              </a:rPr>
              <a:t>Tyler.Hinton@dcjs.virginia.gov</a:t>
            </a:r>
            <a:r>
              <a:rPr lang="en-US" sz="2000" dirty="0">
                <a:solidFill>
                  <a:srgbClr val="0070C0"/>
                </a:solidFill>
              </a:rPr>
              <a:t/>
            </a:r>
            <a:br>
              <a:rPr lang="en-US" sz="2000" dirty="0">
                <a:solidFill>
                  <a:srgbClr val="0070C0"/>
                </a:solidFill>
              </a:rPr>
            </a:br>
            <a:endParaRPr lang="en-US" sz="2000" dirty="0" smtClean="0">
              <a:solidFill>
                <a:srgbClr val="0070C0"/>
              </a:solidFill>
            </a:endParaRPr>
          </a:p>
          <a:p>
            <a:r>
              <a:rPr lang="en-US" sz="2000" b="1" dirty="0" smtClean="0"/>
              <a:t>Patricia </a:t>
            </a:r>
            <a:r>
              <a:rPr lang="en-US" sz="2000" b="1" dirty="0"/>
              <a:t>Foster</a:t>
            </a:r>
            <a:r>
              <a:rPr lang="en-US" sz="2000" dirty="0"/>
              <a:t/>
            </a:r>
            <a:br>
              <a:rPr lang="en-US" sz="2000" dirty="0"/>
            </a:br>
            <a:r>
              <a:rPr lang="en-US" sz="2000" dirty="0"/>
              <a:t>Victim Witness Grant Program Coordinator</a:t>
            </a:r>
            <a:br>
              <a:rPr lang="en-US" sz="2000" dirty="0"/>
            </a:br>
            <a:r>
              <a:rPr lang="en-US" sz="2000" dirty="0" smtClean="0"/>
              <a:t>(804) 371-8634</a:t>
            </a:r>
            <a:r>
              <a:rPr lang="en-US" sz="2000" dirty="0">
                <a:solidFill>
                  <a:srgbClr val="0070C0"/>
                </a:solidFill>
              </a:rPr>
              <a:t/>
            </a:r>
            <a:br>
              <a:rPr lang="en-US" sz="2000" dirty="0">
                <a:solidFill>
                  <a:srgbClr val="0070C0"/>
                </a:solidFill>
              </a:rPr>
            </a:br>
            <a:r>
              <a:rPr lang="en-US" sz="2000" dirty="0">
                <a:solidFill>
                  <a:srgbClr val="0070C0"/>
                </a:solidFill>
                <a:hlinkClick r:id="rId3"/>
              </a:rPr>
              <a:t>Patricia.Foster@dcjs.virginia.gov</a:t>
            </a:r>
            <a:r>
              <a:rPr lang="en-US" sz="2000" dirty="0">
                <a:solidFill>
                  <a:srgbClr val="0070C0"/>
                </a:solidFill>
              </a:rPr>
              <a:t/>
            </a:r>
            <a:br>
              <a:rPr lang="en-US" sz="2000" dirty="0">
                <a:solidFill>
                  <a:srgbClr val="0070C0"/>
                </a:solidFill>
              </a:rPr>
            </a:b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5970414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8367" y="2137322"/>
            <a:ext cx="4315560" cy="1897707"/>
          </a:xfrm>
        </p:spPr>
        <p:txBody>
          <a:bodyPr>
            <a:noAutofit/>
          </a:bodyPr>
          <a:lstStyle/>
          <a:p>
            <a:r>
              <a:rPr lang="en-US" sz="2400" dirty="0"/>
              <a:t>When you hear ‘Program Evaluation’ or have attempted it in the past, you may have had one or more of the following reactions: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4646" y="4259207"/>
            <a:ext cx="2619375" cy="17430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6002" y="2259077"/>
            <a:ext cx="1790700" cy="17907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3526" y="2259077"/>
            <a:ext cx="1809750" cy="17759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67" y="4259207"/>
            <a:ext cx="2521743" cy="173191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231" r="2524"/>
          <a:stretch/>
        </p:blipFill>
        <p:spPr>
          <a:xfrm>
            <a:off x="5928852" y="4259207"/>
            <a:ext cx="2979174" cy="1762226"/>
          </a:xfrm>
          <a:prstGeom prst="rect">
            <a:avLst/>
          </a:prstGeom>
        </p:spPr>
      </p:pic>
      <p:sp>
        <p:nvSpPr>
          <p:cNvPr id="9" name="Title 1"/>
          <p:cNvSpPr txBox="1">
            <a:spLocks/>
          </p:cNvSpPr>
          <p:nvPr/>
        </p:nvSpPr>
        <p:spPr>
          <a:xfrm>
            <a:off x="2409090" y="365126"/>
            <a:ext cx="61062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6">
                    <a:lumMod val="75000"/>
                  </a:schemeClr>
                </a:solidFill>
                <a:latin typeface="Arial" panose="020B0604020202020204" pitchFamily="34" charset="0"/>
                <a:ea typeface="+mj-ea"/>
                <a:cs typeface="Arial" panose="020B0604020202020204" pitchFamily="34" charset="0"/>
              </a:defRPr>
            </a:lvl1pPr>
          </a:lstStyle>
          <a:p>
            <a:r>
              <a:rPr lang="en-US" smtClean="0"/>
              <a:t>Program Evaluation</a:t>
            </a:r>
            <a:endParaRPr lang="en-US" dirty="0"/>
          </a:p>
        </p:txBody>
      </p:sp>
      <p:sp>
        <p:nvSpPr>
          <p:cNvPr id="10"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9437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738" r="23272"/>
          <a:stretch/>
        </p:blipFill>
        <p:spPr>
          <a:xfrm>
            <a:off x="6017340" y="2976717"/>
            <a:ext cx="2743201" cy="2899029"/>
          </a:xfrm>
          <a:prstGeom prst="rect">
            <a:avLst/>
          </a:prstGeom>
        </p:spPr>
      </p:pic>
      <p:sp>
        <p:nvSpPr>
          <p:cNvPr id="2" name="Title 1"/>
          <p:cNvSpPr>
            <a:spLocks noGrp="1"/>
          </p:cNvSpPr>
          <p:nvPr>
            <p:ph type="title"/>
          </p:nvPr>
        </p:nvSpPr>
        <p:spPr>
          <a:xfrm>
            <a:off x="654032" y="2667000"/>
            <a:ext cx="6106259" cy="1772265"/>
          </a:xfrm>
        </p:spPr>
        <p:txBody>
          <a:bodyPr>
            <a:normAutofit fontScale="90000"/>
          </a:bodyPr>
          <a:lstStyle/>
          <a:p>
            <a:r>
              <a:rPr lang="en-US" dirty="0" smtClean="0"/>
              <a:t>Hopefully, by the end of this presentation, your reaction toward Program Evaluation </a:t>
            </a:r>
            <a:br>
              <a:rPr lang="en-US" dirty="0" smtClean="0"/>
            </a:br>
            <a:r>
              <a:rPr lang="en-US" dirty="0" smtClean="0"/>
              <a:t>will be more like...</a:t>
            </a:r>
            <a:endParaRPr lang="en-US" dirty="0"/>
          </a:p>
        </p:txBody>
      </p:sp>
      <p:sp>
        <p:nvSpPr>
          <p:cNvPr id="6" name="Title 1"/>
          <p:cNvSpPr txBox="1">
            <a:spLocks/>
          </p:cNvSpPr>
          <p:nvPr/>
        </p:nvSpPr>
        <p:spPr>
          <a:xfrm>
            <a:off x="2409090" y="365126"/>
            <a:ext cx="61062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6">
                    <a:lumMod val="75000"/>
                  </a:schemeClr>
                </a:solidFill>
                <a:latin typeface="Arial" panose="020B0604020202020204" pitchFamily="34" charset="0"/>
                <a:ea typeface="+mj-ea"/>
                <a:cs typeface="Arial" panose="020B0604020202020204" pitchFamily="34" charset="0"/>
              </a:defRPr>
            </a:lvl1pPr>
          </a:lstStyle>
          <a:p>
            <a:r>
              <a:rPr lang="en-US" smtClean="0"/>
              <a:t>Program Evaluation</a:t>
            </a:r>
            <a:endParaRPr lang="en-US" dirty="0"/>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07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Program Evaluation?</a:t>
            </a:r>
            <a:endParaRPr lang="en-US" dirty="0"/>
          </a:p>
        </p:txBody>
      </p:sp>
      <p:sp>
        <p:nvSpPr>
          <p:cNvPr id="3" name="Content Placeholder 2"/>
          <p:cNvSpPr>
            <a:spLocks noGrp="1"/>
          </p:cNvSpPr>
          <p:nvPr>
            <p:ph idx="1"/>
          </p:nvPr>
        </p:nvSpPr>
        <p:spPr/>
        <p:txBody>
          <a:bodyPr>
            <a:normAutofit/>
          </a:bodyPr>
          <a:lstStyle/>
          <a:p>
            <a:r>
              <a:rPr lang="en-US" dirty="0" smtClean="0"/>
              <a:t>A way to understand whether or not a program or service is meeting its intended purpose.</a:t>
            </a:r>
          </a:p>
          <a:p>
            <a:r>
              <a:rPr lang="en-US" dirty="0" smtClean="0"/>
              <a:t>Measures the impact of the program or service:</a:t>
            </a:r>
          </a:p>
          <a:p>
            <a:pPr lvl="1">
              <a:buClr>
                <a:schemeClr val="accent6">
                  <a:lumMod val="75000"/>
                </a:schemeClr>
              </a:buClr>
              <a:buFont typeface="Times New Roman" panose="02020603050405020304" pitchFamily="18" charset="0"/>
              <a:buChar char="-"/>
            </a:pPr>
            <a:r>
              <a:rPr lang="en-US" sz="1900" i="0" dirty="0" smtClean="0">
                <a:latin typeface="Arial" panose="020B0604020202020204" pitchFamily="34" charset="0"/>
                <a:cs typeface="Arial" panose="020B0604020202020204" pitchFamily="34" charset="0"/>
              </a:rPr>
              <a:t>Did a housing workshop on renting increase clients’ knowledge on the rental process?</a:t>
            </a:r>
          </a:p>
          <a:p>
            <a:pPr lvl="1">
              <a:buClr>
                <a:schemeClr val="accent6">
                  <a:lumMod val="75000"/>
                </a:schemeClr>
              </a:buClr>
              <a:buFont typeface="Times New Roman" panose="02020603050405020304" pitchFamily="18" charset="0"/>
              <a:buChar char="-"/>
            </a:pPr>
            <a:r>
              <a:rPr lang="en-US" sz="1900" i="0" dirty="0" smtClean="0">
                <a:latin typeface="Arial" panose="020B0604020202020204" pitchFamily="34" charset="0"/>
                <a:cs typeface="Arial" panose="020B0604020202020204" pitchFamily="34" charset="0"/>
              </a:rPr>
              <a:t>Has the LAP program strengthened your agency’s relationship with law enforcement?</a:t>
            </a:r>
          </a:p>
          <a:p>
            <a:pPr lvl="1">
              <a:buClr>
                <a:schemeClr val="accent6">
                  <a:lumMod val="75000"/>
                </a:schemeClr>
              </a:buClr>
              <a:buFont typeface="Times New Roman" panose="02020603050405020304" pitchFamily="18" charset="0"/>
              <a:buChar char="-"/>
            </a:pPr>
            <a:r>
              <a:rPr lang="en-US" sz="1900" i="0" dirty="0" smtClean="0">
                <a:latin typeface="Arial" panose="020B0604020202020204" pitchFamily="34" charset="0"/>
                <a:cs typeface="Arial" panose="020B0604020202020204" pitchFamily="34" charset="0"/>
              </a:rPr>
              <a:t>What knowledge are attendees at educational programming gaining about relationship violence/sexual violence/stalking/human trafficking?</a:t>
            </a:r>
          </a:p>
          <a:p>
            <a:pPr lvl="1">
              <a:buClr>
                <a:schemeClr val="accent6">
                  <a:lumMod val="75000"/>
                </a:schemeClr>
              </a:buClr>
              <a:buFont typeface="Times New Roman" panose="02020603050405020304" pitchFamily="18" charset="0"/>
              <a:buChar char="-"/>
            </a:pPr>
            <a:r>
              <a:rPr lang="en-US" sz="1900" i="0" dirty="0" smtClean="0">
                <a:latin typeface="Arial" panose="020B0604020202020204" pitchFamily="34" charset="0"/>
                <a:cs typeface="Arial" panose="020B0604020202020204" pitchFamily="34" charset="0"/>
              </a:rPr>
              <a:t>How could the functionality of the SART improve?</a:t>
            </a:r>
            <a:endParaRPr lang="en-US" sz="1900" i="0" dirty="0">
              <a:latin typeface="Arial" panose="020B0604020202020204" pitchFamily="34" charset="0"/>
              <a:cs typeface="Arial" panose="020B0604020202020204" pitchFamily="34" charset="0"/>
            </a:endParaRPr>
          </a:p>
        </p:txBody>
      </p:sp>
      <p:sp>
        <p:nvSpPr>
          <p:cNvPr id="6" name="TextBox 5"/>
          <p:cNvSpPr txBox="1"/>
          <p:nvPr/>
        </p:nvSpPr>
        <p:spPr>
          <a:xfrm>
            <a:off x="5264858" y="5677455"/>
            <a:ext cx="3082637" cy="300082"/>
          </a:xfrm>
          <a:prstGeom prst="rect">
            <a:avLst/>
          </a:prstGeom>
          <a:noFill/>
        </p:spPr>
        <p:txBody>
          <a:bodyPr wrap="square" rtlCol="0">
            <a:spAutoFit/>
          </a:bodyPr>
          <a:lstStyle/>
          <a:p>
            <a:r>
              <a:rPr lang="en-US" sz="1350" dirty="0"/>
              <a:t>(Boyd, Boyd, &amp; Rapp, 1997; PCAR, </a:t>
            </a:r>
            <a:r>
              <a:rPr lang="en-US" sz="1350" dirty="0" err="1"/>
              <a:t>n.d.</a:t>
            </a:r>
            <a:r>
              <a:rPr lang="en-US" sz="1350" dirty="0"/>
              <a:t>)</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86430844"/>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Outcomes</a:t>
            </a:r>
            <a:endParaRPr lang="en-US" dirty="0"/>
          </a:p>
        </p:txBody>
      </p:sp>
      <p:sp>
        <p:nvSpPr>
          <p:cNvPr id="3" name="Content Placeholder 2"/>
          <p:cNvSpPr>
            <a:spLocks noGrp="1"/>
          </p:cNvSpPr>
          <p:nvPr>
            <p:ph idx="1"/>
          </p:nvPr>
        </p:nvSpPr>
        <p:spPr/>
        <p:txBody>
          <a:bodyPr/>
          <a:lstStyle/>
          <a:p>
            <a:r>
              <a:rPr lang="en-US" dirty="0" smtClean="0"/>
              <a:t>Improve quality of services</a:t>
            </a:r>
          </a:p>
          <a:p>
            <a:r>
              <a:rPr lang="en-US" dirty="0" smtClean="0"/>
              <a:t>Reinforce program accountability</a:t>
            </a:r>
          </a:p>
          <a:p>
            <a:r>
              <a:rPr lang="en-US" dirty="0" smtClean="0"/>
              <a:t>Focus board members’ attention on programmatic issues</a:t>
            </a:r>
          </a:p>
          <a:p>
            <a:r>
              <a:rPr lang="en-US" dirty="0" smtClean="0"/>
              <a:t>Identify training needs</a:t>
            </a:r>
          </a:p>
          <a:p>
            <a:r>
              <a:rPr lang="en-US" dirty="0" smtClean="0"/>
              <a:t>Develop and justify budgets</a:t>
            </a:r>
          </a:p>
          <a:p>
            <a:r>
              <a:rPr lang="en-US" dirty="0" smtClean="0"/>
              <a:t>Provide required information to funding sources about impact of services</a:t>
            </a:r>
            <a:endParaRPr lang="en-US" dirty="0"/>
          </a:p>
        </p:txBody>
      </p:sp>
      <p:sp>
        <p:nvSpPr>
          <p:cNvPr id="4" name="TextBox 3"/>
          <p:cNvSpPr txBox="1"/>
          <p:nvPr/>
        </p:nvSpPr>
        <p:spPr>
          <a:xfrm>
            <a:off x="5070763" y="5138304"/>
            <a:ext cx="3082637" cy="300082"/>
          </a:xfrm>
          <a:prstGeom prst="rect">
            <a:avLst/>
          </a:prstGeom>
          <a:noFill/>
        </p:spPr>
        <p:txBody>
          <a:bodyPr wrap="square" rtlCol="0">
            <a:spAutoFit/>
          </a:bodyPr>
          <a:lstStyle/>
          <a:p>
            <a:pPr algn="r"/>
            <a:r>
              <a:rPr lang="en-US" sz="1350" dirty="0"/>
              <a:t>(PCAR, </a:t>
            </a:r>
            <a:r>
              <a:rPr lang="en-US" sz="1350" dirty="0" err="1"/>
              <a:t>n.d.</a:t>
            </a:r>
            <a:r>
              <a:rPr lang="en-US" sz="1350" dirty="0"/>
              <a:t>)</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5363532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Requirements</a:t>
            </a:r>
            <a:endParaRPr lang="en-US" dirty="0"/>
          </a:p>
        </p:txBody>
      </p:sp>
      <p:sp>
        <p:nvSpPr>
          <p:cNvPr id="3" name="Content Placeholder 2"/>
          <p:cNvSpPr>
            <a:spLocks noGrp="1"/>
          </p:cNvSpPr>
          <p:nvPr>
            <p:ph idx="1"/>
          </p:nvPr>
        </p:nvSpPr>
        <p:spPr/>
        <p:txBody>
          <a:bodyPr/>
          <a:lstStyle/>
          <a:p>
            <a:r>
              <a:rPr lang="en-US" dirty="0"/>
              <a:t>PMT</a:t>
            </a:r>
          </a:p>
          <a:p>
            <a:r>
              <a:rPr lang="en-US" dirty="0" smtClean="0"/>
              <a:t>VSTOP</a:t>
            </a:r>
          </a:p>
          <a:p>
            <a:r>
              <a:rPr lang="en-US" dirty="0" smtClean="0"/>
              <a:t>Victim Witness</a:t>
            </a:r>
          </a:p>
          <a:p>
            <a:r>
              <a:rPr lang="en-US" dirty="0" smtClean="0"/>
              <a:t>VSGP</a:t>
            </a:r>
          </a:p>
          <a:p>
            <a:r>
              <a:rPr lang="en-US" dirty="0" smtClean="0"/>
              <a:t>FVPSA</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49732497"/>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Program Evaluation</a:t>
            </a:r>
            <a:endParaRPr lang="en-US" dirty="0"/>
          </a:p>
        </p:txBody>
      </p:sp>
      <p:sp>
        <p:nvSpPr>
          <p:cNvPr id="3" name="Content Placeholder 2"/>
          <p:cNvSpPr>
            <a:spLocks noGrp="1"/>
          </p:cNvSpPr>
          <p:nvPr>
            <p:ph idx="1"/>
          </p:nvPr>
        </p:nvSpPr>
        <p:spPr/>
        <p:txBody>
          <a:bodyPr/>
          <a:lstStyle/>
          <a:p>
            <a:pPr marL="342900" indent="-342900">
              <a:buFont typeface="+mj-lt"/>
              <a:buAutoNum type="arabicPeriod"/>
            </a:pPr>
            <a:r>
              <a:rPr lang="en-US" b="1" dirty="0" smtClean="0"/>
              <a:t>Constructing the Evaluation</a:t>
            </a:r>
          </a:p>
          <a:p>
            <a:pPr marL="342900" indent="-342900">
              <a:buFont typeface="+mj-lt"/>
              <a:buAutoNum type="arabicPeriod"/>
            </a:pPr>
            <a:r>
              <a:rPr lang="en-US" b="1" dirty="0" smtClean="0"/>
              <a:t>Goals and Objectives</a:t>
            </a:r>
          </a:p>
          <a:p>
            <a:pPr marL="342900" indent="-342900">
              <a:buFont typeface="+mj-lt"/>
              <a:buAutoNum type="arabicPeriod"/>
            </a:pPr>
            <a:r>
              <a:rPr lang="en-US" b="1" dirty="0" smtClean="0"/>
              <a:t>Collect Data</a:t>
            </a:r>
          </a:p>
          <a:p>
            <a:pPr marL="342900" indent="-342900">
              <a:buFont typeface="+mj-lt"/>
              <a:buAutoNum type="arabicPeriod"/>
            </a:pPr>
            <a:r>
              <a:rPr lang="en-US" b="1" dirty="0" smtClean="0"/>
              <a:t>Interpret Data</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784" y="3007923"/>
            <a:ext cx="3427823" cy="2352675"/>
          </a:xfrm>
          <a:prstGeom prst="rect">
            <a:avLst/>
          </a:prstGeom>
        </p:spPr>
      </p:pic>
      <p:sp>
        <p:nvSpPr>
          <p:cNvPr id="5" name="TextBox 4"/>
          <p:cNvSpPr txBox="1"/>
          <p:nvPr/>
        </p:nvSpPr>
        <p:spPr>
          <a:xfrm>
            <a:off x="5898899" y="5517866"/>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1172921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Constructing the Evaluation</a:t>
            </a:r>
            <a:endParaRPr lang="en-US" dirty="0"/>
          </a:p>
        </p:txBody>
      </p:sp>
      <p:sp>
        <p:nvSpPr>
          <p:cNvPr id="3" name="Content Placeholder 2"/>
          <p:cNvSpPr>
            <a:spLocks noGrp="1"/>
          </p:cNvSpPr>
          <p:nvPr>
            <p:ph idx="1"/>
          </p:nvPr>
        </p:nvSpPr>
        <p:spPr/>
        <p:txBody>
          <a:bodyPr/>
          <a:lstStyle/>
          <a:p>
            <a:r>
              <a:rPr lang="en-US" dirty="0" smtClean="0"/>
              <a:t>What needs are you trying to address?</a:t>
            </a:r>
          </a:p>
          <a:p>
            <a:r>
              <a:rPr lang="en-US" dirty="0" smtClean="0"/>
              <a:t>Who is your target audience?</a:t>
            </a:r>
          </a:p>
          <a:p>
            <a:r>
              <a:rPr lang="en-US" dirty="0" smtClean="0"/>
              <a:t>What factors may influence the participation and program success?</a:t>
            </a:r>
          </a:p>
          <a:p>
            <a:endParaRPr lang="en-US" dirty="0"/>
          </a:p>
        </p:txBody>
      </p:sp>
      <p:sp>
        <p:nvSpPr>
          <p:cNvPr id="4" name="TextBox 3"/>
          <p:cNvSpPr txBox="1"/>
          <p:nvPr/>
        </p:nvSpPr>
        <p:spPr>
          <a:xfrm>
            <a:off x="5070763" y="5138304"/>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6744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 Victims Services Grant Program (VSGP)</a:t>
            </a:r>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VSGP operates on a state fiscal year cycle (July – June), and requires quarterly reports in GMIS on/by the 15</a:t>
            </a:r>
            <a:r>
              <a:rPr lang="en-US" sz="1900" baseline="30000" dirty="0" smtClean="0"/>
              <a:t>th</a:t>
            </a:r>
            <a:r>
              <a:rPr lang="en-US" sz="1900" dirty="0" smtClean="0"/>
              <a:t> of the month following the end of the quarter describing </a:t>
            </a:r>
            <a:r>
              <a:rPr lang="en-US" sz="1900" dirty="0"/>
              <a:t>activities supported with these funds. </a:t>
            </a:r>
            <a:endParaRPr lang="en-US" sz="1900" dirty="0" smtClean="0"/>
          </a:p>
          <a:p>
            <a:pPr>
              <a:lnSpc>
                <a:spcPct val="100000"/>
              </a:lnSpc>
              <a:spcBef>
                <a:spcPts val="0"/>
              </a:spcBef>
              <a:spcAft>
                <a:spcPts val="1200"/>
              </a:spcAft>
            </a:pPr>
            <a:r>
              <a:rPr lang="en-US" sz="1900" dirty="0" smtClean="0"/>
              <a:t>The federal Office for Victims of Crime (OVC) requires all VOCA funded projects to report annual award and quarterly performance activities in the Performance Measurement Tool (PMT) online system. Grantees are required to submit data in PMT, as well as additional narrative reports and data in GMIS.</a:t>
            </a:r>
          </a:p>
          <a:p>
            <a:pPr>
              <a:lnSpc>
                <a:spcPct val="100000"/>
              </a:lnSpc>
              <a:spcBef>
                <a:spcPts val="0"/>
              </a:spcBef>
              <a:spcAft>
                <a:spcPts val="1200"/>
              </a:spcAft>
            </a:pPr>
            <a:r>
              <a:rPr lang="en-US" sz="1900" dirty="0" smtClean="0"/>
              <a:t>For more information on this grant program, contact the VSGP Program Coordinator, Andi Martin, </a:t>
            </a:r>
            <a:r>
              <a:rPr lang="en-US" sz="1900" dirty="0" smtClean="0">
                <a:hlinkClick r:id="rId3"/>
              </a:rPr>
              <a:t>andi.martin@dcjs.virginia.gov</a:t>
            </a:r>
            <a:r>
              <a:rPr lang="en-US" sz="1900" dirty="0" smtClean="0"/>
              <a:t>.  For more information on VOCA, contact the VOCA Administrator, Anya Shaffer, </a:t>
            </a:r>
            <a:r>
              <a:rPr lang="en-US" sz="1900" dirty="0" smtClean="0">
                <a:hlinkClick r:id="rId4"/>
              </a:rPr>
              <a:t>anya.shaffer@dcjs.virginia.gov</a:t>
            </a:r>
            <a:r>
              <a:rPr lang="en-US" sz="1900" dirty="0"/>
              <a:t>.</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96395343"/>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and Practical Considerations</a:t>
            </a:r>
            <a:endParaRPr lang="en-US" dirty="0"/>
          </a:p>
        </p:txBody>
      </p:sp>
      <p:sp>
        <p:nvSpPr>
          <p:cNvPr id="3" name="Content Placeholder 2"/>
          <p:cNvSpPr>
            <a:spLocks noGrp="1"/>
          </p:cNvSpPr>
          <p:nvPr>
            <p:ph idx="1"/>
          </p:nvPr>
        </p:nvSpPr>
        <p:spPr/>
        <p:txBody>
          <a:bodyPr/>
          <a:lstStyle/>
          <a:p>
            <a:r>
              <a:rPr lang="en-US" dirty="0" smtClean="0"/>
              <a:t>Timing</a:t>
            </a:r>
          </a:p>
          <a:p>
            <a:r>
              <a:rPr lang="en-US" dirty="0" smtClean="0"/>
              <a:t>Anonymity</a:t>
            </a:r>
            <a:endParaRPr lang="en-US" dirty="0"/>
          </a:p>
        </p:txBody>
      </p:sp>
      <p:sp>
        <p:nvSpPr>
          <p:cNvPr id="5" name="TextBox 4"/>
          <p:cNvSpPr txBox="1"/>
          <p:nvPr/>
        </p:nvSpPr>
        <p:spPr>
          <a:xfrm>
            <a:off x="5939045" y="5588795"/>
            <a:ext cx="3082637" cy="300082"/>
          </a:xfrm>
          <a:prstGeom prst="rect">
            <a:avLst/>
          </a:prstGeom>
          <a:noFill/>
        </p:spPr>
        <p:txBody>
          <a:bodyPr wrap="square" rtlCol="0">
            <a:spAutoFit/>
          </a:bodyPr>
          <a:lstStyle/>
          <a:p>
            <a:pPr algn="r"/>
            <a:r>
              <a:rPr lang="en-US" sz="1350" dirty="0"/>
              <a:t>(PCAR, </a:t>
            </a:r>
            <a:r>
              <a:rPr lang="en-US" sz="1350" dirty="0" err="1"/>
              <a:t>n.d.</a:t>
            </a:r>
            <a:r>
              <a:rPr lang="en-US" sz="135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506" y="2695930"/>
            <a:ext cx="4528868" cy="2604780"/>
          </a:xfrm>
          <a:prstGeom prst="rect">
            <a:avLst/>
          </a:prstGeom>
        </p:spPr>
      </p:pic>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4412816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Goals and Objectives</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6">
                    <a:lumMod val="75000"/>
                  </a:schemeClr>
                </a:solidFill>
              </a:rPr>
              <a:t>Goal</a:t>
            </a:r>
            <a:r>
              <a:rPr lang="en-US" dirty="0" smtClean="0"/>
              <a:t> = what you want your program to accomplish, broader than an objective.</a:t>
            </a:r>
          </a:p>
          <a:p>
            <a:pPr marL="236538" indent="0">
              <a:spcAft>
                <a:spcPts val="2400"/>
              </a:spcAft>
              <a:buNone/>
            </a:pPr>
            <a:r>
              <a:rPr lang="en-US" dirty="0" smtClean="0"/>
              <a:t>e.g. </a:t>
            </a:r>
            <a:r>
              <a:rPr lang="en-US" dirty="0"/>
              <a:t> </a:t>
            </a:r>
            <a:r>
              <a:rPr lang="en-US" dirty="0" smtClean="0"/>
              <a:t>Provide transitional housing to domestic violence victims.</a:t>
            </a:r>
          </a:p>
          <a:p>
            <a:r>
              <a:rPr lang="en-US" b="1" dirty="0" smtClean="0">
                <a:solidFill>
                  <a:schemeClr val="accent6">
                    <a:lumMod val="75000"/>
                  </a:schemeClr>
                </a:solidFill>
              </a:rPr>
              <a:t>Objective</a:t>
            </a:r>
            <a:r>
              <a:rPr lang="en-US" dirty="0" smtClean="0"/>
              <a:t> = specific action that has to happen in order to reach the goal.</a:t>
            </a:r>
          </a:p>
          <a:p>
            <a:pPr marL="236538" indent="0">
              <a:spcAft>
                <a:spcPts val="2400"/>
              </a:spcAft>
              <a:buNone/>
            </a:pPr>
            <a:r>
              <a:rPr lang="en-US" dirty="0" smtClean="0"/>
              <a:t>e.g. Create community partnerships with private landlords.  </a:t>
            </a:r>
          </a:p>
          <a:p>
            <a:r>
              <a:rPr lang="en-US" dirty="0" smtClean="0"/>
              <a:t>How do you know if your goals and objectives have been met?</a:t>
            </a:r>
            <a:endParaRPr lang="en-US" dirty="0"/>
          </a:p>
        </p:txBody>
      </p:sp>
      <p:sp>
        <p:nvSpPr>
          <p:cNvPr id="4" name="TextBox 3"/>
          <p:cNvSpPr txBox="1"/>
          <p:nvPr/>
        </p:nvSpPr>
        <p:spPr>
          <a:xfrm>
            <a:off x="5070763" y="5138304"/>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416852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Collect Data</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6">
                    <a:lumMod val="75000"/>
                  </a:schemeClr>
                </a:solidFill>
              </a:rPr>
              <a:t>Quantitative Data </a:t>
            </a:r>
            <a:r>
              <a:rPr lang="en-US" dirty="0" smtClean="0"/>
              <a:t>= Numbers!  E.g. attendance records, questionnaires, Likert scales (scale of 1-5 or 1-10)</a:t>
            </a:r>
          </a:p>
          <a:p>
            <a:r>
              <a:rPr lang="en-US" b="1" dirty="0" smtClean="0">
                <a:solidFill>
                  <a:schemeClr val="accent6">
                    <a:lumMod val="75000"/>
                  </a:schemeClr>
                </a:solidFill>
              </a:rPr>
              <a:t>Qualitative Data </a:t>
            </a:r>
            <a:r>
              <a:rPr lang="en-US" dirty="0" smtClean="0"/>
              <a:t>= Words!  E.g. document review, observations, interviews, focus groups.  Open-ended questions in surveys or  questionnaires also provides qualitative data.</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104" y="4010332"/>
            <a:ext cx="2708495" cy="1968173"/>
          </a:xfrm>
          <a:prstGeom prst="rect">
            <a:avLst/>
          </a:prstGeom>
        </p:spPr>
      </p:pic>
      <p:sp>
        <p:nvSpPr>
          <p:cNvPr id="6" name="TextBox 5"/>
          <p:cNvSpPr txBox="1"/>
          <p:nvPr/>
        </p:nvSpPr>
        <p:spPr>
          <a:xfrm>
            <a:off x="5206181" y="5695729"/>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9975463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Interpret Data</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6">
                    <a:lumMod val="75000"/>
                  </a:schemeClr>
                </a:solidFill>
              </a:rPr>
              <a:t>Recurring Themes</a:t>
            </a:r>
            <a:r>
              <a:rPr lang="en-US" dirty="0" smtClean="0"/>
              <a:t>: Victims consistently stated needing more assistance with childcare.</a:t>
            </a:r>
            <a:endParaRPr lang="en-US" u="sng" dirty="0" smtClean="0"/>
          </a:p>
          <a:p>
            <a:r>
              <a:rPr lang="en-US" b="1" dirty="0" smtClean="0">
                <a:solidFill>
                  <a:schemeClr val="accent6">
                    <a:lumMod val="75000"/>
                  </a:schemeClr>
                </a:solidFill>
              </a:rPr>
              <a:t>Data Analysis</a:t>
            </a:r>
            <a:r>
              <a:rPr lang="en-US" dirty="0" smtClean="0"/>
              <a:t>:  Were there more clients who were Very Satisfied compared to Very Dissatisfied with the transitional housing program?</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71" y="3618432"/>
            <a:ext cx="3797552" cy="2266175"/>
          </a:xfrm>
          <a:prstGeom prst="rect">
            <a:avLst/>
          </a:prstGeom>
        </p:spPr>
      </p:pic>
      <p:sp>
        <p:nvSpPr>
          <p:cNvPr id="5" name="TextBox 4"/>
          <p:cNvSpPr txBox="1"/>
          <p:nvPr/>
        </p:nvSpPr>
        <p:spPr>
          <a:xfrm>
            <a:off x="5086668" y="5584525"/>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6653936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Continue or expand program</a:t>
            </a:r>
          </a:p>
          <a:p>
            <a:r>
              <a:rPr lang="en-US" dirty="0" smtClean="0"/>
              <a:t>Change or remove program</a:t>
            </a:r>
          </a:p>
          <a:p>
            <a:r>
              <a:rPr lang="en-US" dirty="0" smtClean="0"/>
              <a:t>Train staff and volunteers on identified areas</a:t>
            </a:r>
          </a:p>
          <a:p>
            <a:r>
              <a:rPr lang="en-US" dirty="0" smtClean="0"/>
              <a:t>Report findings to board members, funders, new funding opportunities, community partners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944" y="4147042"/>
            <a:ext cx="3081338" cy="1725549"/>
          </a:xfrm>
          <a:prstGeom prst="rect">
            <a:avLst/>
          </a:prstGeom>
        </p:spPr>
      </p:pic>
      <p:sp>
        <p:nvSpPr>
          <p:cNvPr id="5" name="TextBox 4"/>
          <p:cNvSpPr txBox="1"/>
          <p:nvPr/>
        </p:nvSpPr>
        <p:spPr>
          <a:xfrm>
            <a:off x="5704944" y="5876880"/>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64640655"/>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Model</a:t>
            </a:r>
            <a:endParaRPr lang="en-US" dirty="0"/>
          </a:p>
        </p:txBody>
      </p:sp>
      <p:sp>
        <p:nvSpPr>
          <p:cNvPr id="3" name="Content Placeholder 2"/>
          <p:cNvSpPr>
            <a:spLocks noGrp="1"/>
          </p:cNvSpPr>
          <p:nvPr>
            <p:ph idx="1"/>
          </p:nvPr>
        </p:nvSpPr>
        <p:spPr/>
        <p:txBody>
          <a:bodyPr>
            <a:noAutofit/>
          </a:bodyPr>
          <a:lstStyle/>
          <a:p>
            <a:r>
              <a:rPr lang="en-US" dirty="0" smtClean="0"/>
              <a:t>Concrete picture of what your agency is trying to achieve with each program/service and what resources your agency needs in order to provide each program/service</a:t>
            </a:r>
          </a:p>
          <a:p>
            <a:pPr>
              <a:spcAft>
                <a:spcPts val="0"/>
              </a:spcAft>
            </a:pPr>
            <a:r>
              <a:rPr lang="en-US" b="1" dirty="0" smtClean="0">
                <a:solidFill>
                  <a:schemeClr val="accent6">
                    <a:lumMod val="75000"/>
                  </a:schemeClr>
                </a:solidFill>
              </a:rPr>
              <a:t>Components:</a:t>
            </a:r>
          </a:p>
          <a:p>
            <a:pPr marL="457200" lvl="1"/>
            <a:r>
              <a:rPr lang="en-US" sz="1900" b="1" dirty="0" smtClean="0">
                <a:solidFill>
                  <a:schemeClr val="accent6">
                    <a:lumMod val="75000"/>
                  </a:schemeClr>
                </a:solidFill>
                <a:latin typeface="Arial" panose="020B0604020202020204" pitchFamily="34" charset="0"/>
                <a:cs typeface="Arial" panose="020B0604020202020204" pitchFamily="34" charset="0"/>
              </a:rPr>
              <a:t>Inputs: </a:t>
            </a:r>
            <a:r>
              <a:rPr lang="en-US" sz="1900" dirty="0" smtClean="0">
                <a:latin typeface="Arial" panose="020B0604020202020204" pitchFamily="34" charset="0"/>
                <a:cs typeface="Arial" panose="020B0604020202020204" pitchFamily="34" charset="0"/>
              </a:rPr>
              <a:t>resources that allow a program to operate (e.g. staff, time, money, supplies)</a:t>
            </a:r>
          </a:p>
          <a:p>
            <a:pPr marL="457200" lvl="1"/>
            <a:r>
              <a:rPr lang="en-US" sz="1900" b="1" dirty="0" smtClean="0">
                <a:solidFill>
                  <a:schemeClr val="accent6">
                    <a:lumMod val="75000"/>
                  </a:schemeClr>
                </a:solidFill>
                <a:latin typeface="Arial" panose="020B0604020202020204" pitchFamily="34" charset="0"/>
                <a:cs typeface="Arial" panose="020B0604020202020204" pitchFamily="34" charset="0"/>
              </a:rPr>
              <a:t>Activities: </a:t>
            </a:r>
            <a:r>
              <a:rPr lang="en-US" sz="1900" dirty="0" smtClean="0">
                <a:latin typeface="Arial" panose="020B0604020202020204" pitchFamily="34" charset="0"/>
                <a:cs typeface="Arial" panose="020B0604020202020204" pitchFamily="34" charset="0"/>
              </a:rPr>
              <a:t>how the program utilizes its resources (e.g. prevention education, counseling, accompaniment)</a:t>
            </a:r>
          </a:p>
          <a:p>
            <a:pPr marL="457200" lvl="1"/>
            <a:r>
              <a:rPr lang="en-US" sz="1900" b="1" dirty="0" smtClean="0">
                <a:solidFill>
                  <a:schemeClr val="accent6">
                    <a:lumMod val="75000"/>
                  </a:schemeClr>
                </a:solidFill>
                <a:latin typeface="Arial" panose="020B0604020202020204" pitchFamily="34" charset="0"/>
                <a:cs typeface="Arial" panose="020B0604020202020204" pitchFamily="34" charset="0"/>
              </a:rPr>
              <a:t>Outputs: </a:t>
            </a:r>
            <a:r>
              <a:rPr lang="en-US" sz="1900" dirty="0" smtClean="0">
                <a:latin typeface="Arial" panose="020B0604020202020204" pitchFamily="34" charset="0"/>
                <a:cs typeface="Arial" panose="020B0604020202020204" pitchFamily="34" charset="0"/>
              </a:rPr>
              <a:t>direct impact of the program’s activities- a quantity such as number of clients served </a:t>
            </a:r>
          </a:p>
          <a:p>
            <a:pPr marL="457200" lvl="1"/>
            <a:r>
              <a:rPr lang="en-US" sz="1900" b="1" dirty="0" smtClean="0">
                <a:solidFill>
                  <a:schemeClr val="accent6">
                    <a:lumMod val="75000"/>
                  </a:schemeClr>
                </a:solidFill>
                <a:latin typeface="Arial" panose="020B0604020202020204" pitchFamily="34" charset="0"/>
                <a:cs typeface="Arial" panose="020B0604020202020204" pitchFamily="34" charset="0"/>
              </a:rPr>
              <a:t>Outcomes: </a:t>
            </a:r>
            <a:r>
              <a:rPr lang="en-US" sz="1900" dirty="0" smtClean="0">
                <a:latin typeface="Arial" panose="020B0604020202020204" pitchFamily="34" charset="0"/>
                <a:cs typeface="Arial" panose="020B0604020202020204" pitchFamily="34" charset="0"/>
              </a:rPr>
              <a:t>specific benefits clients experienced as a result of the program (e.g. client increased knowledge about healthy relationships).  Outcomes are categorized as short-term, intermediate-term, and/or long-term.</a:t>
            </a:r>
            <a:endParaRPr lang="en-US" sz="1900" dirty="0">
              <a:latin typeface="Arial" panose="020B0604020202020204" pitchFamily="34" charset="0"/>
              <a:cs typeface="Arial" panose="020B0604020202020204" pitchFamily="34" charset="0"/>
            </a:endParaRPr>
          </a:p>
        </p:txBody>
      </p:sp>
      <p:sp>
        <p:nvSpPr>
          <p:cNvPr id="4" name="TextBox 3"/>
          <p:cNvSpPr txBox="1"/>
          <p:nvPr/>
        </p:nvSpPr>
        <p:spPr>
          <a:xfrm>
            <a:off x="5720586" y="6176962"/>
            <a:ext cx="3082637" cy="300082"/>
          </a:xfrm>
          <a:prstGeom prst="rect">
            <a:avLst/>
          </a:prstGeom>
          <a:noFill/>
        </p:spPr>
        <p:txBody>
          <a:bodyPr wrap="square" rtlCol="0">
            <a:spAutoFit/>
          </a:bodyPr>
          <a:lstStyle/>
          <a:p>
            <a:pPr algn="r"/>
            <a:r>
              <a:rPr lang="en-US" sz="1350" dirty="0"/>
              <a:t>(Boyd et al., 1997; PCAR, </a:t>
            </a:r>
            <a:r>
              <a:rPr lang="en-US" sz="1350" dirty="0" err="1"/>
              <a:t>n.d.</a:t>
            </a:r>
            <a:r>
              <a:rPr lang="en-US" sz="1350" dirty="0"/>
              <a:t>)</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4226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46" y="1937822"/>
            <a:ext cx="5331542" cy="3998657"/>
          </a:xfrm>
          <a:prstGeom prst="rect">
            <a:avLst/>
          </a:prstGeom>
        </p:spPr>
      </p:pic>
      <p:sp>
        <p:nvSpPr>
          <p:cNvPr id="3" name="TextBox 2"/>
          <p:cNvSpPr txBox="1"/>
          <p:nvPr/>
        </p:nvSpPr>
        <p:spPr>
          <a:xfrm>
            <a:off x="5699804" y="5936479"/>
            <a:ext cx="3082637" cy="300082"/>
          </a:xfrm>
          <a:prstGeom prst="rect">
            <a:avLst/>
          </a:prstGeom>
          <a:noFill/>
        </p:spPr>
        <p:txBody>
          <a:bodyPr wrap="square" rtlCol="0">
            <a:spAutoFit/>
          </a:bodyPr>
          <a:lstStyle/>
          <a:p>
            <a:pPr algn="r"/>
            <a:r>
              <a:rPr lang="en-US" sz="1350" dirty="0"/>
              <a:t>(PCAR, </a:t>
            </a:r>
            <a:r>
              <a:rPr lang="en-US" sz="1350" dirty="0" err="1"/>
              <a:t>n.d.</a:t>
            </a:r>
            <a:r>
              <a:rPr lang="en-US" sz="1350" dirty="0"/>
              <a:t>)</a:t>
            </a:r>
          </a:p>
        </p:txBody>
      </p:sp>
      <p:sp>
        <p:nvSpPr>
          <p:cNvPr id="2" name="Title 1"/>
          <p:cNvSpPr>
            <a:spLocks noGrp="1"/>
          </p:cNvSpPr>
          <p:nvPr>
            <p:ph type="title"/>
          </p:nvPr>
        </p:nvSpPr>
        <p:spPr/>
        <p:txBody>
          <a:bodyPr/>
          <a:lstStyle/>
          <a:p>
            <a:r>
              <a:rPr lang="en-US" dirty="0" smtClean="0"/>
              <a:t>Logic Model</a:t>
            </a:r>
            <a:endParaRPr lang="en-US" dirty="0"/>
          </a:p>
        </p:txBody>
      </p:sp>
      <p:sp>
        <p:nvSpPr>
          <p:cNvPr id="6" name="Rectangle 5"/>
          <p:cNvSpPr/>
          <p:nvPr/>
        </p:nvSpPr>
        <p:spPr>
          <a:xfrm>
            <a:off x="2521974" y="2256503"/>
            <a:ext cx="4911213" cy="3790336"/>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8340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sz="2100" dirty="0">
                <a:solidFill>
                  <a:schemeClr val="accent6">
                    <a:lumMod val="75000"/>
                  </a:schemeClr>
                </a:solidFill>
                <a:hlinkClick r:id="rId3"/>
              </a:rPr>
              <a:t>NSVRC Evaluation Toolkit</a:t>
            </a:r>
            <a:endParaRPr lang="en-US" sz="2100" dirty="0">
              <a:solidFill>
                <a:schemeClr val="accent6">
                  <a:lumMod val="75000"/>
                </a:schemeClr>
              </a:solidFill>
              <a:hlinkClick r:id="rId4"/>
            </a:endParaRPr>
          </a:p>
          <a:p>
            <a:r>
              <a:rPr lang="en-US" sz="2100" dirty="0">
                <a:solidFill>
                  <a:schemeClr val="accent6">
                    <a:lumMod val="75000"/>
                  </a:schemeClr>
                </a:solidFill>
                <a:hlinkClick r:id="rId4"/>
              </a:rPr>
              <a:t>FVPSA Outcomes Project Information </a:t>
            </a:r>
            <a:r>
              <a:rPr lang="en-US" sz="2100" dirty="0" smtClean="0">
                <a:solidFill>
                  <a:schemeClr val="accent6">
                    <a:lumMod val="75000"/>
                  </a:schemeClr>
                </a:solidFill>
                <a:hlinkClick r:id="rId4"/>
              </a:rPr>
              <a:t>Center</a:t>
            </a:r>
            <a:r>
              <a:rPr lang="en-US" sz="2100" dirty="0">
                <a:solidFill>
                  <a:schemeClr val="accent6">
                    <a:lumMod val="75000"/>
                  </a:schemeClr>
                </a:solidFill>
              </a:rPr>
              <a:t/>
            </a:r>
            <a:br>
              <a:rPr lang="en-US" sz="2100" dirty="0">
                <a:solidFill>
                  <a:schemeClr val="accent6">
                    <a:lumMod val="75000"/>
                  </a:schemeClr>
                </a:solidFill>
              </a:rPr>
            </a:br>
            <a:r>
              <a:rPr lang="en-US" sz="1800" dirty="0" err="1" smtClean="0">
                <a:solidFill>
                  <a:schemeClr val="accent6">
                    <a:lumMod val="75000"/>
                  </a:schemeClr>
                </a:solidFill>
                <a:hlinkClick r:id="rId5"/>
              </a:rPr>
              <a:t>VAdata</a:t>
            </a:r>
            <a:r>
              <a:rPr lang="en-US" sz="1800" dirty="0" smtClean="0">
                <a:solidFill>
                  <a:schemeClr val="accent6">
                    <a:lumMod val="75000"/>
                  </a:schemeClr>
                </a:solidFill>
                <a:hlinkClick r:id="rId5"/>
              </a:rPr>
              <a:t> </a:t>
            </a:r>
            <a:r>
              <a:rPr lang="en-US" sz="1800" dirty="0">
                <a:solidFill>
                  <a:schemeClr val="accent6">
                    <a:lumMod val="75000"/>
                  </a:schemeClr>
                </a:solidFill>
                <a:hlinkClick r:id="rId5"/>
              </a:rPr>
              <a:t>Module 5 Documenting Our Work</a:t>
            </a:r>
            <a:endParaRPr lang="en-US" sz="1800" dirty="0">
              <a:solidFill>
                <a:schemeClr val="accent6">
                  <a:lumMod val="75000"/>
                </a:schemeClr>
              </a:solidFill>
            </a:endParaRPr>
          </a:p>
          <a:p>
            <a:r>
              <a:rPr lang="en-US" sz="2100" dirty="0">
                <a:solidFill>
                  <a:schemeClr val="accent6">
                    <a:lumMod val="75000"/>
                  </a:schemeClr>
                </a:solidFill>
                <a:hlinkClick r:id="rId6"/>
              </a:rPr>
              <a:t>National Center on Domestic and Sexual Violence: Evaluation/Program Evaluation</a:t>
            </a:r>
            <a:endParaRPr lang="en-US" sz="2100" dirty="0">
              <a:solidFill>
                <a:schemeClr val="accent6">
                  <a:lumMod val="75000"/>
                </a:schemeClr>
              </a:solidFill>
            </a:endParaRPr>
          </a:p>
          <a:p>
            <a:r>
              <a:rPr lang="en-US" sz="2100" dirty="0">
                <a:solidFill>
                  <a:schemeClr val="accent6">
                    <a:lumMod val="75000"/>
                  </a:schemeClr>
                </a:solidFill>
                <a:hlinkClick r:id="rId7"/>
              </a:rPr>
              <a:t>OVC Guide to Performance Measurement and Program Evaluation</a:t>
            </a:r>
            <a:endParaRPr lang="en-US" sz="2100" dirty="0">
              <a:solidFill>
                <a:schemeClr val="accent6">
                  <a:lumMod val="75000"/>
                </a:schemeClr>
              </a:solidFill>
            </a:endParaRPr>
          </a:p>
          <a:p>
            <a:r>
              <a:rPr lang="en-US" sz="2100" dirty="0">
                <a:solidFill>
                  <a:schemeClr val="accent6">
                    <a:lumMod val="75000"/>
                  </a:schemeClr>
                </a:solidFill>
                <a:hlinkClick r:id="rId8"/>
              </a:rPr>
              <a:t>Evaluation: Putting Evaluation to Work</a:t>
            </a:r>
            <a:endParaRPr lang="en-US" sz="2100" dirty="0">
              <a:solidFill>
                <a:schemeClr val="accent6">
                  <a:lumMod val="75000"/>
                </a:schemeClr>
              </a:solidFill>
            </a:endParaRPr>
          </a:p>
          <a:p>
            <a:r>
              <a:rPr lang="en-US" sz="2100" dirty="0">
                <a:solidFill>
                  <a:schemeClr val="accent6">
                    <a:lumMod val="75000"/>
                  </a:schemeClr>
                </a:solidFill>
                <a:hlinkClick r:id="rId9"/>
              </a:rPr>
              <a:t>Michigan State University: Program Evaluation for Domestic Violence Agencies</a:t>
            </a:r>
            <a:endParaRPr lang="en-US" sz="2100" dirty="0">
              <a:solidFill>
                <a:schemeClr val="accent6">
                  <a:lumMod val="75000"/>
                </a:schemeClr>
              </a:solidFill>
            </a:endParaRPr>
          </a:p>
          <a:p>
            <a:r>
              <a:rPr lang="en-US" sz="2100" dirty="0">
                <a:solidFill>
                  <a:schemeClr val="accent6">
                    <a:lumMod val="75000"/>
                  </a:schemeClr>
                </a:solidFill>
                <a:hlinkClick r:id="rId10"/>
              </a:rPr>
              <a:t>University of Wisconsin-Madison: Program Development and Evaluation</a:t>
            </a:r>
            <a:endParaRPr lang="en-US" sz="2100" dirty="0">
              <a:solidFill>
                <a:schemeClr val="accent6">
                  <a:lumMod val="75000"/>
                </a:schemeClr>
              </a:solidFill>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5156104"/>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Boyd, S. L., Boyd, S. E., &amp; Rapp, K.A.  (1997).  </a:t>
            </a:r>
            <a:r>
              <a:rPr lang="en-US" i="1" dirty="0" smtClean="0"/>
              <a:t>Taking Stock: A practical guide to evaluating your own programs</a:t>
            </a:r>
            <a:r>
              <a:rPr lang="en-US" dirty="0" smtClean="0"/>
              <a:t>.  Chapel Hill, NC: Horizon Research, Inc.  Retrieved from </a:t>
            </a:r>
            <a:r>
              <a:rPr lang="en-US" dirty="0">
                <a:hlinkClick r:id="rId2"/>
              </a:rPr>
              <a:t>http://</a:t>
            </a:r>
            <a:r>
              <a:rPr lang="en-US" dirty="0" smtClean="0">
                <a:hlinkClick r:id="rId2"/>
              </a:rPr>
              <a:t>www.horizon-research.com/taking-stock-a-practical-guide-to-evaluating-your-own-programs</a:t>
            </a:r>
            <a:endParaRPr lang="en-US" dirty="0" smtClean="0"/>
          </a:p>
          <a:p>
            <a:r>
              <a:rPr lang="en-US" dirty="0" smtClean="0"/>
              <a:t>Pennsylvania Coalition Against Rape (PCAR).  (</a:t>
            </a:r>
            <a:r>
              <a:rPr lang="en-US" dirty="0" err="1" smtClean="0"/>
              <a:t>n.d.</a:t>
            </a:r>
            <a:r>
              <a:rPr lang="en-US" dirty="0" smtClean="0"/>
              <a:t>). </a:t>
            </a:r>
            <a:r>
              <a:rPr lang="en-US" i="1" dirty="0" smtClean="0"/>
              <a:t>Victim Service Program Evaluation.</a:t>
            </a:r>
            <a:r>
              <a:rPr lang="en-US" dirty="0" smtClean="0"/>
              <a:t>  Harrisburg, PA: PCAR.  Retrieved from </a:t>
            </a:r>
            <a:r>
              <a:rPr lang="en-US" dirty="0">
                <a:hlinkClick r:id="rId3"/>
              </a:rPr>
              <a:t>https://pcar.org/resource/victim-service-program-evaluation</a:t>
            </a:r>
            <a:r>
              <a:rPr lang="en-US" dirty="0" smtClean="0"/>
              <a:t> </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4248645"/>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090" y="2407033"/>
            <a:ext cx="4521917" cy="3313771"/>
          </a:xfrm>
        </p:spPr>
      </p:pic>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8587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7" y="-61546"/>
            <a:ext cx="9214337" cy="7082674"/>
          </a:xfrm>
          <a:prstGeom prst="rect">
            <a:avLst/>
          </a:prstGeom>
        </p:spPr>
      </p:pic>
      <p:sp>
        <p:nvSpPr>
          <p:cNvPr id="10" name="Subtitle 2"/>
          <p:cNvSpPr txBox="1">
            <a:spLocks/>
          </p:cNvSpPr>
          <p:nvPr/>
        </p:nvSpPr>
        <p:spPr>
          <a:xfrm>
            <a:off x="4044462" y="4530493"/>
            <a:ext cx="4528038" cy="526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000" b="1" dirty="0" smtClean="0">
                <a:solidFill>
                  <a:schemeClr val="accent1">
                    <a:lumMod val="50000"/>
                  </a:schemeClr>
                </a:solidFill>
              </a:rPr>
              <a:t>Victims Services Grant Programs</a:t>
            </a:r>
            <a:endParaRPr lang="en-US" sz="2000" b="1" dirty="0">
              <a:solidFill>
                <a:schemeClr val="accent1">
                  <a:lumMod val="50000"/>
                </a:schemeClr>
              </a:solidFill>
            </a:endParaRPr>
          </a:p>
        </p:txBody>
      </p:sp>
    </p:spTree>
    <p:extLst>
      <p:ext uri="{BB962C8B-B14F-4D97-AF65-F5344CB8AC3E}">
        <p14:creationId xmlns:p14="http://schemas.microsoft.com/office/powerpoint/2010/main" val="1300422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Grant Land</a:t>
            </a:r>
            <a:endParaRPr lang="en-US" dirty="0"/>
          </a:p>
        </p:txBody>
      </p:sp>
      <p:sp>
        <p:nvSpPr>
          <p:cNvPr id="3" name="Subtitle 2"/>
          <p:cNvSpPr>
            <a:spLocks noGrp="1"/>
          </p:cNvSpPr>
          <p:nvPr>
            <p:ph type="subTitle" idx="1"/>
          </p:nvPr>
        </p:nvSpPr>
        <p:spPr/>
        <p:txBody>
          <a:bodyPr/>
          <a:lstStyle/>
          <a:p>
            <a:r>
              <a:rPr lang="en-US" dirty="0"/>
              <a:t>Life Cycle of a </a:t>
            </a:r>
            <a:r>
              <a:rPr lang="en-US" dirty="0" err="1"/>
              <a:t>Subaward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51897"/>
          </a:xfrm>
          <a:prstGeom prst="rect">
            <a:avLst/>
          </a:prstGeom>
        </p:spPr>
      </p:pic>
      <p:sp>
        <p:nvSpPr>
          <p:cNvPr id="5" name="Subtitle 2"/>
          <p:cNvSpPr txBox="1">
            <a:spLocks/>
          </p:cNvSpPr>
          <p:nvPr/>
        </p:nvSpPr>
        <p:spPr>
          <a:xfrm>
            <a:off x="4044462" y="4530493"/>
            <a:ext cx="4528038" cy="5265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anose="05000000000000000000" pitchFamily="2" charset="2"/>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n-US" sz="2000" b="1" dirty="0" smtClean="0">
                <a:solidFill>
                  <a:schemeClr val="accent1">
                    <a:lumMod val="50000"/>
                  </a:schemeClr>
                </a:solidFill>
              </a:rPr>
              <a:t>Life Cycle of a DCJS </a:t>
            </a:r>
            <a:r>
              <a:rPr lang="en-US" sz="2000" b="1" dirty="0" err="1" smtClean="0">
                <a:solidFill>
                  <a:schemeClr val="accent1">
                    <a:lumMod val="50000"/>
                  </a:schemeClr>
                </a:solidFill>
              </a:rPr>
              <a:t>Subaward</a:t>
            </a:r>
            <a:endParaRPr lang="en-US" sz="2000" b="1" dirty="0">
              <a:solidFill>
                <a:schemeClr val="accent1">
                  <a:lumMod val="50000"/>
                </a:schemeClr>
              </a:solidFill>
            </a:endParaRPr>
          </a:p>
        </p:txBody>
      </p:sp>
    </p:spTree>
    <p:extLst>
      <p:ext uri="{BB962C8B-B14F-4D97-AF65-F5344CB8AC3E}">
        <p14:creationId xmlns:p14="http://schemas.microsoft.com/office/powerpoint/2010/main" val="275171401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911"/>
            <a:ext cx="9143999" cy="6960911"/>
          </a:xfrm>
          <a:prstGeom prst="rect">
            <a:avLst/>
          </a:prstGeom>
        </p:spPr>
      </p:pic>
    </p:spTree>
    <p:extLst>
      <p:ext uri="{BB962C8B-B14F-4D97-AF65-F5344CB8AC3E}">
        <p14:creationId xmlns:p14="http://schemas.microsoft.com/office/powerpoint/2010/main" val="297909241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  </a:t>
            </a:r>
            <a:endParaRPr lang="en-US" dirty="0"/>
          </a:p>
        </p:txBody>
      </p:sp>
      <p:sp>
        <p:nvSpPr>
          <p:cNvPr id="3" name="Content Placeholder 2"/>
          <p:cNvSpPr>
            <a:spLocks noGrp="1"/>
          </p:cNvSpPr>
          <p:nvPr>
            <p:ph idx="1"/>
          </p:nvPr>
        </p:nvSpPr>
        <p:spPr/>
        <p:txBody>
          <a:bodyPr>
            <a:normAutofit/>
          </a:bodyPr>
          <a:lstStyle/>
          <a:p>
            <a:r>
              <a:rPr lang="en-US" sz="1800" dirty="0"/>
              <a:t>Purpose of compliance monitoring</a:t>
            </a:r>
          </a:p>
          <a:p>
            <a:r>
              <a:rPr lang="en-US" sz="1800" dirty="0"/>
              <a:t>State Administering Agency’s authority to monitor </a:t>
            </a:r>
            <a:r>
              <a:rPr lang="en-US" sz="1800" dirty="0" err="1"/>
              <a:t>subrecipients</a:t>
            </a:r>
            <a:r>
              <a:rPr lang="en-US" sz="1800" dirty="0"/>
              <a:t> </a:t>
            </a:r>
          </a:p>
          <a:p>
            <a:r>
              <a:rPr lang="en-US" sz="1800" dirty="0"/>
              <a:t>Grantee responsibilities</a:t>
            </a:r>
          </a:p>
          <a:p>
            <a:r>
              <a:rPr lang="en-US" sz="1800" dirty="0"/>
              <a:t>Risk assessments</a:t>
            </a:r>
          </a:p>
          <a:p>
            <a:r>
              <a:rPr lang="en-US" sz="1800" dirty="0"/>
              <a:t>Monitoring methods and plan</a:t>
            </a:r>
          </a:p>
          <a:p>
            <a:r>
              <a:rPr lang="en-US" sz="1800" dirty="0"/>
              <a:t>On-site monitoring procedures</a:t>
            </a:r>
          </a:p>
          <a:p>
            <a:r>
              <a:rPr lang="en-US" sz="1800" dirty="0"/>
              <a:t>Items for review for on-site visits</a:t>
            </a:r>
          </a:p>
          <a:p>
            <a:r>
              <a:rPr lang="en-US" sz="1800" dirty="0"/>
              <a:t>Frequent issues</a:t>
            </a:r>
          </a:p>
          <a:p>
            <a:r>
              <a:rPr lang="en-US" sz="1800" dirty="0"/>
              <a:t>Fiscal desk reviews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7229122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Monitoring Overview</a:t>
            </a:r>
            <a:endParaRPr lang="en-US" dirty="0"/>
          </a:p>
        </p:txBody>
      </p:sp>
      <p:sp>
        <p:nvSpPr>
          <p:cNvPr id="3" name="Content Placeholder 2"/>
          <p:cNvSpPr>
            <a:spLocks noGrp="1"/>
          </p:cNvSpPr>
          <p:nvPr>
            <p:ph idx="1"/>
          </p:nvPr>
        </p:nvSpPr>
        <p:spPr/>
        <p:txBody>
          <a:bodyPr/>
          <a:lstStyle/>
          <a:p>
            <a:r>
              <a:rPr lang="en-US" sz="1800" dirty="0"/>
              <a:t>Monitoring is the process of reviewing, with staff of a grant-funded project, the project’s implementation, activities, performance and expenditures to determine if it is operating as proposed in the approved grant application and in accordance with grant requirements, conditions, as well as any applicable regulatory requirements, and to identify any technical assistance needs of the grant recipient. </a:t>
            </a:r>
          </a:p>
          <a:p>
            <a:r>
              <a:rPr lang="en-US" sz="1800" dirty="0"/>
              <a:t>Monitoring may include review of the fiscal and programmatic aspects of a grant-funded project.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29814209"/>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Monitoring </a:t>
            </a:r>
            <a:r>
              <a:rPr lang="en-US" dirty="0" smtClean="0"/>
              <a:t>Overview</a:t>
            </a:r>
            <a:endParaRPr lang="en-US" dirty="0"/>
          </a:p>
        </p:txBody>
      </p:sp>
      <p:sp>
        <p:nvSpPr>
          <p:cNvPr id="3" name="Content Placeholder 2"/>
          <p:cNvSpPr>
            <a:spLocks noGrp="1"/>
          </p:cNvSpPr>
          <p:nvPr>
            <p:ph idx="1"/>
          </p:nvPr>
        </p:nvSpPr>
        <p:spPr/>
        <p:txBody>
          <a:bodyPr/>
          <a:lstStyle/>
          <a:p>
            <a:r>
              <a:rPr lang="en-US" dirty="0"/>
              <a:t>The term “</a:t>
            </a:r>
            <a:r>
              <a:rPr lang="en-US" i="1" dirty="0"/>
              <a:t>monitoring</a:t>
            </a:r>
            <a:r>
              <a:rPr lang="en-US" dirty="0"/>
              <a:t>” is used to describe both the broad overall system of reviewing and tracking the use of federal and state funds, and the more specific day-to-day review processes to assure that a particular sub-grantee is in compliance with federal or state rules and regulations, and is meeting the goals and objectives of the grant</a:t>
            </a:r>
            <a:r>
              <a:rPr lang="en-US" sz="2100" dirty="0"/>
              <a:t>.</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86358158"/>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r>
              <a:rPr lang="en-US" dirty="0"/>
              <a:t>The Department of Criminal Justice Services (DCJS) Grant Monitoring Plan ensures that sub-grantees are in compliance with all grant conditions. </a:t>
            </a:r>
          </a:p>
          <a:p>
            <a:r>
              <a:rPr lang="en-US" dirty="0"/>
              <a:t>DCJS develops a risk-based monitoring plan, conducts fiscal and programmatic monitoring on all sub-grantees, and enhanced monitoring of sub-grantees determined to be medium and high risk. </a:t>
            </a:r>
          </a:p>
          <a:p>
            <a:r>
              <a:rPr lang="en-US" dirty="0"/>
              <a:t>Grant Monitors and the Grants Administration Staff are responsible for monitoring the activities of sub-grantees to ensure that awards are used for authorized purposes and in compliance with 2 C.F.R. §§ 200.303 and 200.331, and other federal statutes, regulations, and the terms and conditions of the awards.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1096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idx="1"/>
          </p:nvPr>
        </p:nvSpPr>
        <p:spPr/>
        <p:txBody>
          <a:bodyPr/>
          <a:lstStyle/>
          <a:p>
            <a:r>
              <a:rPr lang="en-US" sz="1800" dirty="0"/>
              <a:t>Grant Monitors and the Grants </a:t>
            </a:r>
            <a:r>
              <a:rPr lang="en-US" sz="1800" dirty="0" smtClean="0"/>
              <a:t>Management </a:t>
            </a:r>
            <a:r>
              <a:rPr lang="en-US" sz="1800" dirty="0"/>
              <a:t>Staff are responsible for monitoring the activities of sub-grantees to ensure that awards are used for authorized purposes and in compliance with 2 C.F.R. §§ 200.303 and 200.331, and other federal statutes, regulations, and the terms and conditions of the awards. </a:t>
            </a:r>
          </a:p>
          <a:p>
            <a:r>
              <a:rPr lang="en-US" sz="1800" dirty="0"/>
              <a:t>The DCJS grant solicitation, subsequent application and statement of grant award (SOGA) contain all of the required information listed in 2 C.F.R. § 200.331 (a). </a:t>
            </a:r>
          </a:p>
          <a:p>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04618916"/>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p:txBody>
          <a:bodyPr>
            <a:normAutofit/>
          </a:bodyPr>
          <a:lstStyle/>
          <a:p>
            <a:r>
              <a:rPr lang="en-US" sz="1800" dirty="0" smtClean="0"/>
              <a:t>As </a:t>
            </a:r>
            <a:r>
              <a:rPr lang="en-US" sz="1800" dirty="0"/>
              <a:t>part of the application process new applicants that have not previously received federal grant funds from DCJS will be required to complete the DCJS New Sub-Grantee Questionnaire (Attachment 1). </a:t>
            </a:r>
          </a:p>
          <a:p>
            <a:r>
              <a:rPr lang="en-US" sz="1800" dirty="0"/>
              <a:t>This questionnaire meets the Uniformed Guidance required for pass-through entities outlined in 2 CFR 200.331 (b). The questionnaire is used by the grant monitor to complete a risk assessment and inform the monitoring plan for the upcoming award period.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565076521"/>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p:txBody>
          <a:bodyPr/>
          <a:lstStyle/>
          <a:p>
            <a:r>
              <a:rPr lang="en-US" sz="1800" dirty="0"/>
              <a:t>Grant Monitors will conduct on-site monitoring visits and desk reviews of sub-grantees with the level and frequency based on the results of annual risk assessments. </a:t>
            </a:r>
          </a:p>
          <a:p>
            <a:r>
              <a:rPr lang="en-US" sz="1800" dirty="0"/>
              <a:t>The objectives of periodic reviews are to ensure sub-grantees: </a:t>
            </a:r>
          </a:p>
          <a:p>
            <a:pPr lvl="1"/>
            <a:r>
              <a:rPr lang="en-US" sz="1900" dirty="0">
                <a:latin typeface="Arial" panose="020B0604020202020204" pitchFamily="34" charset="0"/>
                <a:cs typeface="Arial" panose="020B0604020202020204" pitchFamily="34" charset="0"/>
              </a:rPr>
              <a:t>Carry out program activities as stipulated in the grant solicitation, grant application, and Statement of Grant Award (SOGA); </a:t>
            </a:r>
          </a:p>
          <a:p>
            <a:pPr lvl="1"/>
            <a:r>
              <a:rPr lang="en-US" sz="1900" dirty="0">
                <a:latin typeface="Arial" panose="020B0604020202020204" pitchFamily="34" charset="0"/>
                <a:cs typeface="Arial" panose="020B0604020202020204" pitchFamily="34" charset="0"/>
              </a:rPr>
              <a:t>Have adequate internal controls to protect federal funds; </a:t>
            </a:r>
          </a:p>
          <a:p>
            <a:pPr lvl="1"/>
            <a:r>
              <a:rPr lang="en-US" sz="1900" dirty="0">
                <a:latin typeface="Arial" panose="020B0604020202020204" pitchFamily="34" charset="0"/>
                <a:cs typeface="Arial" panose="020B0604020202020204" pitchFamily="34" charset="0"/>
              </a:rPr>
              <a:t>Claim reimbursements for costs that are allowable, reasonable, allocable, and necessary under program guidelines; </a:t>
            </a:r>
          </a:p>
          <a:p>
            <a:pPr lvl="1"/>
            <a:r>
              <a:rPr lang="en-US" sz="1900" dirty="0">
                <a:latin typeface="Arial" panose="020B0604020202020204" pitchFamily="34" charset="0"/>
                <a:cs typeface="Arial" panose="020B0604020202020204" pitchFamily="34" charset="0"/>
              </a:rPr>
              <a:t>Identify any conflicts of interests that exist; and, </a:t>
            </a:r>
          </a:p>
          <a:p>
            <a:pPr lvl="1"/>
            <a:r>
              <a:rPr lang="en-US" sz="1900" dirty="0">
                <a:latin typeface="Arial" panose="020B0604020202020204" pitchFamily="34" charset="0"/>
                <a:cs typeface="Arial" panose="020B0604020202020204" pitchFamily="34" charset="0"/>
              </a:rPr>
              <a:t>Maintain reported supporting documentation/records for future auditing purposes.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052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Monitoring </a:t>
            </a:r>
            <a:br>
              <a:rPr lang="en-US" dirty="0" smtClean="0"/>
            </a:br>
            <a:r>
              <a:rPr lang="en-US" dirty="0" smtClean="0"/>
              <a:t>Risk Assessment</a:t>
            </a:r>
            <a:endParaRPr lang="en-US" dirty="0"/>
          </a:p>
        </p:txBody>
      </p:sp>
      <p:sp>
        <p:nvSpPr>
          <p:cNvPr id="3" name="Subtitle 2"/>
          <p:cNvSpPr>
            <a:spLocks noGrp="1"/>
          </p:cNvSpPr>
          <p:nvPr>
            <p:ph idx="1"/>
          </p:nvPr>
        </p:nvSpPr>
        <p:spPr/>
        <p:txBody>
          <a:bodyPr>
            <a:normAutofit/>
          </a:bodyPr>
          <a:lstStyle/>
          <a:p>
            <a:r>
              <a:rPr lang="en-US" dirty="0" smtClean="0"/>
              <a:t>As stated in the </a:t>
            </a:r>
            <a:r>
              <a:rPr lang="en-US" b="1" dirty="0" smtClean="0"/>
              <a:t>DOJ Financial Guide</a:t>
            </a:r>
            <a:r>
              <a:rPr lang="en-US" dirty="0" smtClean="0"/>
              <a:t>, DCJS should evaluate the </a:t>
            </a:r>
            <a:r>
              <a:rPr lang="en-US" dirty="0" err="1" smtClean="0"/>
              <a:t>subrecipient's</a:t>
            </a:r>
            <a:r>
              <a:rPr lang="en-US" dirty="0" smtClean="0"/>
              <a:t> risk of non-compliance with Federal statutes, regulations and terms and conditions of the </a:t>
            </a:r>
            <a:r>
              <a:rPr lang="en-US" dirty="0" err="1" smtClean="0"/>
              <a:t>subaward</a:t>
            </a:r>
            <a:r>
              <a:rPr lang="en-US" dirty="0" smtClean="0"/>
              <a:t> for purposes of determining the appropriate monitoring.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70292657"/>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t>
            </a:r>
            <a:br>
              <a:rPr lang="en-US" dirty="0" smtClean="0"/>
            </a:br>
            <a:r>
              <a:rPr lang="en-US" dirty="0" smtClean="0"/>
              <a:t>Monitoring Policy</a:t>
            </a:r>
            <a:endParaRPr lang="en-US" dirty="0"/>
          </a:p>
        </p:txBody>
      </p:sp>
      <p:sp>
        <p:nvSpPr>
          <p:cNvPr id="3" name="Content Placeholder 2"/>
          <p:cNvSpPr>
            <a:spLocks noGrp="1"/>
          </p:cNvSpPr>
          <p:nvPr>
            <p:ph idx="1"/>
          </p:nvPr>
        </p:nvSpPr>
        <p:spPr/>
        <p:txBody>
          <a:bodyPr>
            <a:normAutofit/>
          </a:bodyPr>
          <a:lstStyle/>
          <a:p>
            <a:r>
              <a:rPr lang="en-US" b="1" dirty="0" smtClean="0"/>
              <a:t>The DCJS Monitoring Policy states:</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A risk assessment is completed by the Grant Monitor before the grant award period begins and/or annually to inform the monitoring plan for the following year</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Grant Monitors will complete a risk assessment using the Grant Monitoring Risk Assessment Tool with meets the required elements in 2 CFR 200.331 (b), to evaluate each sub-grantee’s risk of noncompliance. </a:t>
            </a:r>
          </a:p>
          <a:p>
            <a:pPr lvl="1"/>
            <a:r>
              <a:rPr lang="en-US" sz="1900" dirty="0" smtClean="0">
                <a:latin typeface="Arial" panose="020B0604020202020204" pitchFamily="34" charset="0"/>
                <a:cs typeface="Arial" panose="020B0604020202020204" pitchFamily="34" charset="0"/>
              </a:rPr>
              <a:t>New sub-grantees will need to complete the New Sub-Grantee Questionnaire before they receive an award. </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6708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of a DCJS </a:t>
            </a:r>
            <a:r>
              <a:rPr lang="en-US" dirty="0" err="1" smtClean="0"/>
              <a:t>Subaward</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Traditionally, DCJS releases solicitations twice annually. </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Once in the spring for the coming state fiscal year </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Again in the fall for federal, calendar year programs.</a:t>
            </a:r>
          </a:p>
          <a:p>
            <a:pPr>
              <a:lnSpc>
                <a:spcPct val="100000"/>
              </a:lnSpc>
              <a:spcBef>
                <a:spcPts val="0"/>
              </a:spcBef>
              <a:spcAft>
                <a:spcPts val="1200"/>
              </a:spcAft>
            </a:pPr>
            <a:r>
              <a:rPr lang="en-US" sz="1900" dirty="0" smtClean="0"/>
              <a:t>During grant review, DCJS collects and reviews all applications and makes award recommendations to the Criminal Justice Services Board (CJSB) Grants Subcommittee.</a:t>
            </a:r>
          </a:p>
          <a:p>
            <a:pPr>
              <a:lnSpc>
                <a:spcPct val="100000"/>
              </a:lnSpc>
              <a:spcBef>
                <a:spcPts val="0"/>
              </a:spcBef>
              <a:spcAft>
                <a:spcPts val="1200"/>
              </a:spcAft>
            </a:pPr>
            <a:r>
              <a:rPr lang="en-US" sz="1900" dirty="0" smtClean="0"/>
              <a:t>Upon approval, funding is awarded to the recommended projects and announcements are made via web.</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70376764"/>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Assessment: </a:t>
            </a:r>
            <a:br>
              <a:rPr lang="en-US" dirty="0" smtClean="0"/>
            </a:br>
            <a:r>
              <a:rPr lang="en-US" dirty="0" smtClean="0"/>
              <a:t>Monitoring Policy</a:t>
            </a:r>
            <a:endParaRPr lang="en-US" dirty="0"/>
          </a:p>
        </p:txBody>
      </p:sp>
      <p:sp>
        <p:nvSpPr>
          <p:cNvPr id="3" name="Content Placeholder 2"/>
          <p:cNvSpPr>
            <a:spLocks noGrp="1"/>
          </p:cNvSpPr>
          <p:nvPr>
            <p:ph idx="1"/>
          </p:nvPr>
        </p:nvSpPr>
        <p:spPr/>
        <p:txBody>
          <a:bodyPr>
            <a:normAutofit/>
          </a:bodyPr>
          <a:lstStyle/>
          <a:p>
            <a:r>
              <a:rPr lang="en-US" sz="2100" dirty="0" smtClean="0"/>
              <a:t>The risk assessment takes into consideration the following financial and programmatic factors:</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Total </a:t>
            </a:r>
            <a:r>
              <a:rPr lang="en-US" sz="1900" dirty="0">
                <a:latin typeface="Arial" panose="020B0604020202020204" pitchFamily="34" charset="0"/>
                <a:cs typeface="Arial" panose="020B0604020202020204" pitchFamily="34" charset="0"/>
              </a:rPr>
              <a:t>dollar amount of grant award </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Timeliness </a:t>
            </a:r>
            <a:r>
              <a:rPr lang="en-US" sz="1900" dirty="0">
                <a:latin typeface="Arial" panose="020B0604020202020204" pitchFamily="34" charset="0"/>
                <a:cs typeface="Arial" panose="020B0604020202020204" pitchFamily="34" charset="0"/>
              </a:rPr>
              <a:t>of </a:t>
            </a:r>
            <a:r>
              <a:rPr lang="en-US" sz="1900" dirty="0" smtClean="0">
                <a:latin typeface="Arial" panose="020B0604020202020204" pitchFamily="34" charset="0"/>
                <a:cs typeface="Arial" panose="020B0604020202020204" pitchFamily="34" charset="0"/>
              </a:rPr>
              <a:t>financial reporting </a:t>
            </a:r>
            <a:r>
              <a:rPr lang="en-US" sz="1900" dirty="0">
                <a:latin typeface="Arial" panose="020B0604020202020204" pitchFamily="34" charset="0"/>
                <a:cs typeface="Arial" panose="020B0604020202020204" pitchFamily="34" charset="0"/>
              </a:rPr>
              <a:t>to DCJS </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Results </a:t>
            </a:r>
            <a:r>
              <a:rPr lang="en-US" sz="1900" dirty="0">
                <a:latin typeface="Arial" panose="020B0604020202020204" pitchFamily="34" charset="0"/>
                <a:cs typeface="Arial" panose="020B0604020202020204" pitchFamily="34" charset="0"/>
              </a:rPr>
              <a:t>of a Single-Audit </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When </a:t>
            </a:r>
            <a:r>
              <a:rPr lang="en-US" sz="1900" dirty="0">
                <a:latin typeface="Arial" panose="020B0604020202020204" pitchFamily="34" charset="0"/>
                <a:cs typeface="Arial" panose="020B0604020202020204" pitchFamily="34" charset="0"/>
              </a:rPr>
              <a:t>a site-visit was last conducted </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Timeliness </a:t>
            </a:r>
            <a:r>
              <a:rPr lang="en-US" sz="1900" dirty="0">
                <a:latin typeface="Arial" panose="020B0604020202020204" pitchFamily="34" charset="0"/>
                <a:cs typeface="Arial" panose="020B0604020202020204" pitchFamily="34" charset="0"/>
              </a:rPr>
              <a:t>of programmatic progress reporting to DCJS </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Turnover </a:t>
            </a:r>
            <a:r>
              <a:rPr lang="en-US" sz="1900" dirty="0">
                <a:latin typeface="Arial" panose="020B0604020202020204" pitchFamily="34" charset="0"/>
                <a:cs typeface="Arial" panose="020B0604020202020204" pitchFamily="34" charset="0"/>
              </a:rPr>
              <a:t>of DCJS-funded key staff </a:t>
            </a: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Duration </a:t>
            </a:r>
            <a:r>
              <a:rPr lang="en-US" sz="1900" dirty="0">
                <a:latin typeface="Arial" panose="020B0604020202020204" pitchFamily="34" charset="0"/>
                <a:cs typeface="Arial" panose="020B0604020202020204" pitchFamily="34" charset="0"/>
              </a:rPr>
              <a:t>of sub-grantees grant </a:t>
            </a:r>
            <a:r>
              <a:rPr lang="en-US" sz="1900" dirty="0" smtClean="0">
                <a:latin typeface="Arial" panose="020B0604020202020204" pitchFamily="34" charset="0"/>
                <a:cs typeface="Arial" panose="020B0604020202020204" pitchFamily="34" charset="0"/>
              </a:rPr>
              <a:t>experience</a:t>
            </a:r>
            <a:endParaRPr lang="en-US" sz="1900" dirty="0">
              <a:latin typeface="Arial" panose="020B0604020202020204" pitchFamily="34" charset="0"/>
              <a:cs typeface="Arial" panose="020B0604020202020204" pitchFamily="34" charset="0"/>
            </a:endParaRPr>
          </a:p>
          <a:p>
            <a:pPr marL="728663" lvl="1" indent="-385763">
              <a:buFont typeface="+mj-lt"/>
              <a:buAutoNum type="arabicPeriod"/>
            </a:pPr>
            <a:r>
              <a:rPr lang="en-US" sz="1900" dirty="0" smtClean="0">
                <a:latin typeface="Arial" panose="020B0604020202020204" pitchFamily="34" charset="0"/>
                <a:cs typeface="Arial" panose="020B0604020202020204" pitchFamily="34" charset="0"/>
              </a:rPr>
              <a:t>Other </a:t>
            </a:r>
            <a:r>
              <a:rPr lang="en-US" sz="1900" dirty="0">
                <a:latin typeface="Arial" panose="020B0604020202020204" pitchFamily="34" charset="0"/>
                <a:cs typeface="Arial" panose="020B0604020202020204" pitchFamily="34" charset="0"/>
              </a:rPr>
              <a:t>issues of noncompliance and recurring or unresolved issues </a:t>
            </a:r>
          </a:p>
          <a:p>
            <a:pPr marL="0"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399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t>
            </a:r>
            <a:br>
              <a:rPr lang="en-US" dirty="0" smtClean="0"/>
            </a:br>
            <a:r>
              <a:rPr lang="en-US" dirty="0" smtClean="0"/>
              <a:t>Scoring</a:t>
            </a:r>
            <a:endParaRPr lang="en-US" dirty="0"/>
          </a:p>
        </p:txBody>
      </p:sp>
      <p:sp>
        <p:nvSpPr>
          <p:cNvPr id="3" name="Content Placeholder 2"/>
          <p:cNvSpPr>
            <a:spLocks noGrp="1"/>
          </p:cNvSpPr>
          <p:nvPr>
            <p:ph idx="1"/>
          </p:nvPr>
        </p:nvSpPr>
        <p:spPr/>
        <p:txBody>
          <a:bodyPr>
            <a:normAutofit fontScale="92500" lnSpcReduction="10000"/>
          </a:bodyPr>
          <a:lstStyle/>
          <a:p>
            <a:r>
              <a:rPr lang="en-US" sz="2100" dirty="0" smtClean="0"/>
              <a:t>One of three risk categories</a:t>
            </a:r>
          </a:p>
          <a:p>
            <a:pPr lvl="1"/>
            <a:r>
              <a:rPr lang="en-US" sz="2100" dirty="0">
                <a:latin typeface="Arial" panose="020B0604020202020204" pitchFamily="34" charset="0"/>
                <a:cs typeface="Arial" panose="020B0604020202020204" pitchFamily="34" charset="0"/>
              </a:rPr>
              <a:t>High (score of 14 or greater)</a:t>
            </a:r>
          </a:p>
          <a:p>
            <a:pPr lvl="1"/>
            <a:r>
              <a:rPr lang="en-US" sz="2100" dirty="0">
                <a:latin typeface="Arial" panose="020B0604020202020204" pitchFamily="34" charset="0"/>
                <a:cs typeface="Arial" panose="020B0604020202020204" pitchFamily="34" charset="0"/>
              </a:rPr>
              <a:t>Moderate (score of 7-13)</a:t>
            </a:r>
          </a:p>
          <a:p>
            <a:pPr lvl="1">
              <a:lnSpc>
                <a:spcPct val="110000"/>
              </a:lnSpc>
              <a:spcBef>
                <a:spcPts val="0"/>
              </a:spcBef>
              <a:spcAft>
                <a:spcPts val="1200"/>
              </a:spcAft>
            </a:pPr>
            <a:r>
              <a:rPr lang="en-US" sz="2100" dirty="0">
                <a:latin typeface="Arial" panose="020B0604020202020204" pitchFamily="34" charset="0"/>
                <a:cs typeface="Arial" panose="020B0604020202020204" pitchFamily="34" charset="0"/>
              </a:rPr>
              <a:t>Low (score of 6 </a:t>
            </a:r>
            <a:r>
              <a:rPr lang="en-US" sz="2100">
                <a:latin typeface="Arial" panose="020B0604020202020204" pitchFamily="34" charset="0"/>
                <a:cs typeface="Arial" panose="020B0604020202020204" pitchFamily="34" charset="0"/>
              </a:rPr>
              <a:t>or </a:t>
            </a:r>
            <a:r>
              <a:rPr lang="en-US" sz="2100" smtClean="0">
                <a:latin typeface="Arial" panose="020B0604020202020204" pitchFamily="34" charset="0"/>
                <a:cs typeface="Arial" panose="020B0604020202020204" pitchFamily="34" charset="0"/>
              </a:rPr>
              <a:t>low)</a:t>
            </a:r>
            <a:endParaRPr lang="en-US" sz="2100" dirty="0">
              <a:latin typeface="Arial" panose="020B0604020202020204" pitchFamily="34" charset="0"/>
              <a:cs typeface="Arial" panose="020B0604020202020204" pitchFamily="34" charset="0"/>
            </a:endParaRPr>
          </a:p>
          <a:p>
            <a:r>
              <a:rPr lang="en-US" sz="2100" dirty="0" smtClean="0"/>
              <a:t>The risk level may be adjusted to a higher level based on additional information that DCJS is aware of including,</a:t>
            </a:r>
          </a:p>
          <a:p>
            <a:pPr lvl="1"/>
            <a:r>
              <a:rPr lang="en-US" sz="2100" dirty="0" smtClean="0">
                <a:latin typeface="Arial" panose="020B0604020202020204" pitchFamily="34" charset="0"/>
                <a:cs typeface="Arial" panose="020B0604020202020204" pitchFamily="34" charset="0"/>
              </a:rPr>
              <a:t>Results of other grant monitoring from partner agencies</a:t>
            </a:r>
          </a:p>
          <a:p>
            <a:pPr lvl="1"/>
            <a:r>
              <a:rPr lang="en-US" sz="2100" dirty="0">
                <a:latin typeface="Arial" panose="020B0604020202020204" pitchFamily="34" charset="0"/>
                <a:cs typeface="Arial" panose="020B0604020202020204" pitchFamily="34" charset="0"/>
              </a:rPr>
              <a:t>F</a:t>
            </a:r>
            <a:r>
              <a:rPr lang="en-US" sz="2100" dirty="0" smtClean="0">
                <a:latin typeface="Arial" panose="020B0604020202020204" pitchFamily="34" charset="0"/>
                <a:cs typeface="Arial" panose="020B0604020202020204" pitchFamily="34" charset="0"/>
              </a:rPr>
              <a:t>inancial instability</a:t>
            </a:r>
          </a:p>
          <a:p>
            <a:pPr lvl="1"/>
            <a:r>
              <a:rPr lang="en-US" sz="2100" dirty="0">
                <a:latin typeface="Arial" panose="020B0604020202020204" pitchFamily="34" charset="0"/>
                <a:cs typeface="Arial" panose="020B0604020202020204" pitchFamily="34" charset="0"/>
              </a:rPr>
              <a:t>R</a:t>
            </a:r>
            <a:r>
              <a:rPr lang="en-US" sz="2100" dirty="0" smtClean="0">
                <a:latin typeface="Arial" panose="020B0604020202020204" pitchFamily="34" charset="0"/>
                <a:cs typeface="Arial" panose="020B0604020202020204" pitchFamily="34" charset="0"/>
              </a:rPr>
              <a:t>esults from previous site visits</a:t>
            </a:r>
          </a:p>
          <a:p>
            <a:pPr lvl="1"/>
            <a:r>
              <a:rPr lang="en-US" sz="2100" dirty="0">
                <a:latin typeface="Arial" panose="020B0604020202020204" pitchFamily="34" charset="0"/>
                <a:cs typeface="Arial" panose="020B0604020202020204" pitchFamily="34" charset="0"/>
              </a:rPr>
              <a:t>R</a:t>
            </a:r>
            <a:r>
              <a:rPr lang="en-US" sz="2100" dirty="0" smtClean="0">
                <a:latin typeface="Arial" panose="020B0604020202020204" pitchFamily="34" charset="0"/>
                <a:cs typeface="Arial" panose="020B0604020202020204" pitchFamily="34" charset="0"/>
              </a:rPr>
              <a:t>ecurring or unresolved issues</a:t>
            </a:r>
          </a:p>
          <a:p>
            <a:pPr lvl="1"/>
            <a:r>
              <a:rPr lang="en-US" sz="2100" dirty="0">
                <a:latin typeface="Arial" panose="020B0604020202020204" pitchFamily="34" charset="0"/>
                <a:cs typeface="Arial" panose="020B0604020202020204" pitchFamily="34" charset="0"/>
              </a:rPr>
              <a:t>C</a:t>
            </a:r>
            <a:r>
              <a:rPr lang="en-US" sz="2100" dirty="0" smtClean="0">
                <a:latin typeface="Arial" panose="020B0604020202020204" pitchFamily="34" charset="0"/>
                <a:cs typeface="Arial" panose="020B0604020202020204" pitchFamily="34" charset="0"/>
              </a:rPr>
              <a:t>oncerns about internal controls</a:t>
            </a:r>
          </a:p>
          <a:p>
            <a:pPr lvl="1"/>
            <a:r>
              <a:rPr lang="en-US" sz="2100" dirty="0">
                <a:latin typeface="Arial" panose="020B0604020202020204" pitchFamily="34" charset="0"/>
                <a:cs typeface="Arial" panose="020B0604020202020204" pitchFamily="34" charset="0"/>
              </a:rPr>
              <a:t>F</a:t>
            </a:r>
            <a:r>
              <a:rPr lang="en-US" sz="2100" dirty="0" smtClean="0">
                <a:latin typeface="Arial" panose="020B0604020202020204" pitchFamily="34" charset="0"/>
                <a:cs typeface="Arial" panose="020B0604020202020204" pitchFamily="34" charset="0"/>
              </a:rPr>
              <a:t>inancial management issues </a:t>
            </a:r>
          </a:p>
          <a:p>
            <a:pPr marL="342900" lvl="1" indent="0">
              <a:buNone/>
            </a:pPr>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0677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t>
            </a:r>
            <a:br>
              <a:rPr lang="en-US" dirty="0" smtClean="0"/>
            </a:br>
            <a:r>
              <a:rPr lang="en-US" dirty="0" smtClean="0"/>
              <a:t>Monitoring Plan</a:t>
            </a:r>
            <a:endParaRPr lang="en-US" dirty="0"/>
          </a:p>
        </p:txBody>
      </p:sp>
      <p:sp>
        <p:nvSpPr>
          <p:cNvPr id="3" name="Content Placeholder 2"/>
          <p:cNvSpPr>
            <a:spLocks noGrp="1"/>
          </p:cNvSpPr>
          <p:nvPr>
            <p:ph idx="1"/>
          </p:nvPr>
        </p:nvSpPr>
        <p:spPr/>
        <p:txBody>
          <a:bodyPr>
            <a:normAutofit/>
          </a:bodyPr>
          <a:lstStyle/>
          <a:p>
            <a:r>
              <a:rPr lang="en-US" dirty="0" smtClean="0"/>
              <a:t>Risk </a:t>
            </a:r>
            <a:r>
              <a:rPr lang="en-US" dirty="0"/>
              <a:t>assessment </a:t>
            </a:r>
            <a:r>
              <a:rPr lang="en-US" dirty="0" smtClean="0"/>
              <a:t>scores are used to </a:t>
            </a:r>
            <a:r>
              <a:rPr lang="en-US" dirty="0"/>
              <a:t>develop a</a:t>
            </a:r>
            <a:r>
              <a:rPr lang="en-US" dirty="0" smtClean="0"/>
              <a:t> </a:t>
            </a:r>
            <a:r>
              <a:rPr lang="en-US" dirty="0"/>
              <a:t>Monitoring Plan. </a:t>
            </a:r>
            <a:endParaRPr lang="en-US" dirty="0" smtClean="0"/>
          </a:p>
          <a:p>
            <a:r>
              <a:rPr lang="en-US" dirty="0" smtClean="0"/>
              <a:t>Determines </a:t>
            </a:r>
            <a:r>
              <a:rPr lang="en-US" dirty="0"/>
              <a:t>which programs receive an on-site monitoring visit during the fiscal year (</a:t>
            </a:r>
            <a:r>
              <a:rPr lang="en-US" dirty="0" smtClean="0"/>
              <a:t>July-June)</a:t>
            </a:r>
          </a:p>
          <a:p>
            <a:r>
              <a:rPr lang="en-US" dirty="0" smtClean="0"/>
              <a:t>High </a:t>
            </a:r>
            <a:r>
              <a:rPr lang="en-US" dirty="0"/>
              <a:t>Risk </a:t>
            </a:r>
            <a:r>
              <a:rPr lang="en-US" dirty="0" smtClean="0"/>
              <a:t>scores </a:t>
            </a:r>
            <a:r>
              <a:rPr lang="en-US" dirty="0"/>
              <a:t>will be monitored annually until they meet </a:t>
            </a:r>
            <a:r>
              <a:rPr lang="en-US" dirty="0" smtClean="0"/>
              <a:t>compliance.</a:t>
            </a:r>
          </a:p>
          <a:p>
            <a:r>
              <a:rPr lang="en-US" dirty="0" smtClean="0"/>
              <a:t>Moderate </a:t>
            </a:r>
            <a:r>
              <a:rPr lang="en-US" dirty="0"/>
              <a:t>and Low risk scores will be monitored every two years as required by federal </a:t>
            </a:r>
            <a:r>
              <a:rPr lang="en-US" dirty="0" smtClean="0"/>
              <a:t>regulations</a:t>
            </a:r>
          </a:p>
          <a:p>
            <a:r>
              <a:rPr lang="en-US" dirty="0" smtClean="0"/>
              <a:t>Grant Monitor can modify the monitoring plans to reflect a new risk level throughout the year</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2335815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t>
            </a:r>
            <a:br>
              <a:rPr lang="en-US" dirty="0" smtClean="0"/>
            </a:br>
            <a:r>
              <a:rPr lang="en-US" dirty="0" smtClean="0"/>
              <a:t>High Risk Monitoring	</a:t>
            </a:r>
            <a:endParaRPr lang="en-US" dirty="0"/>
          </a:p>
        </p:txBody>
      </p:sp>
      <p:sp>
        <p:nvSpPr>
          <p:cNvPr id="3" name="Content Placeholder 2"/>
          <p:cNvSpPr>
            <a:spLocks noGrp="1"/>
          </p:cNvSpPr>
          <p:nvPr>
            <p:ph idx="1"/>
          </p:nvPr>
        </p:nvSpPr>
        <p:spPr/>
        <p:txBody>
          <a:bodyPr>
            <a:normAutofit/>
          </a:bodyPr>
          <a:lstStyle/>
          <a:p>
            <a:r>
              <a:rPr lang="en-US" dirty="0" smtClean="0"/>
              <a:t>High Risk Sub-grantee can expect:</a:t>
            </a:r>
          </a:p>
          <a:p>
            <a:pPr lvl="1"/>
            <a:r>
              <a:rPr lang="en-US" sz="1900" dirty="0" smtClean="0">
                <a:latin typeface="Arial" panose="020B0604020202020204" pitchFamily="34" charset="0"/>
                <a:cs typeface="Arial" panose="020B0604020202020204" pitchFamily="34" charset="0"/>
              </a:rPr>
              <a:t>On-site monitoring visit annually</a:t>
            </a:r>
          </a:p>
          <a:p>
            <a:pPr lvl="1"/>
            <a:r>
              <a:rPr lang="en-US" sz="1900" dirty="0" smtClean="0">
                <a:latin typeface="Arial" panose="020B0604020202020204" pitchFamily="34" charset="0"/>
                <a:cs typeface="Arial" panose="020B0604020202020204" pitchFamily="34" charset="0"/>
              </a:rPr>
              <a:t>Fiscal desk review annually of at least 20 randomly selected individual expenditure lines</a:t>
            </a:r>
          </a:p>
          <a:p>
            <a:pPr lvl="1"/>
            <a:r>
              <a:rPr lang="en-US" sz="1900" dirty="0" smtClean="0">
                <a:latin typeface="Arial" panose="020B0604020202020204" pitchFamily="34" charset="0"/>
                <a:cs typeface="Arial" panose="020B0604020202020204" pitchFamily="34" charset="0"/>
              </a:rPr>
              <a:t>On-site training and technical assistance</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988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Assessment: Moderate Risk Monitoring	</a:t>
            </a:r>
            <a:endParaRPr lang="en-US" dirty="0"/>
          </a:p>
        </p:txBody>
      </p:sp>
      <p:sp>
        <p:nvSpPr>
          <p:cNvPr id="3" name="Content Placeholder 2"/>
          <p:cNvSpPr>
            <a:spLocks noGrp="1"/>
          </p:cNvSpPr>
          <p:nvPr>
            <p:ph idx="1"/>
          </p:nvPr>
        </p:nvSpPr>
        <p:spPr/>
        <p:txBody>
          <a:bodyPr/>
          <a:lstStyle/>
          <a:p>
            <a:r>
              <a:rPr lang="en-US" dirty="0" smtClean="0"/>
              <a:t>Moderate Risk Sub-grantees can expect:</a:t>
            </a:r>
          </a:p>
          <a:p>
            <a:pPr lvl="1"/>
            <a:r>
              <a:rPr lang="en-US" sz="1900" dirty="0" smtClean="0">
                <a:latin typeface="Arial" panose="020B0604020202020204" pitchFamily="34" charset="0"/>
                <a:cs typeface="Arial" panose="020B0604020202020204" pitchFamily="34" charset="0"/>
              </a:rPr>
              <a:t>On-site monitoring visits every two years</a:t>
            </a:r>
          </a:p>
          <a:p>
            <a:pPr lvl="1"/>
            <a:r>
              <a:rPr lang="en-US" sz="1900" dirty="0" smtClean="0">
                <a:latin typeface="Arial" panose="020B0604020202020204" pitchFamily="34" charset="0"/>
                <a:cs typeface="Arial" panose="020B0604020202020204" pitchFamily="34" charset="0"/>
              </a:rPr>
              <a:t>Fiscal desk review annually of at least 10 randomly selected individual expenditure lines</a:t>
            </a:r>
          </a:p>
          <a:p>
            <a:pPr lvl="1"/>
            <a:r>
              <a:rPr lang="en-US" sz="1900" dirty="0" smtClean="0">
                <a:latin typeface="Arial" panose="020B0604020202020204" pitchFamily="34" charset="0"/>
                <a:cs typeface="Arial" panose="020B0604020202020204" pitchFamily="34" charset="0"/>
              </a:rPr>
              <a:t>Resources for training and technical assistance</a:t>
            </a:r>
          </a:p>
          <a:p>
            <a:pPr marL="342900" lvl="1"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5598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t>
            </a:r>
            <a:br>
              <a:rPr lang="en-US" dirty="0" smtClean="0"/>
            </a:br>
            <a:r>
              <a:rPr lang="en-US" dirty="0" smtClean="0"/>
              <a:t>Low Risk Monitoring</a:t>
            </a:r>
            <a:endParaRPr lang="en-US" dirty="0"/>
          </a:p>
        </p:txBody>
      </p:sp>
      <p:sp>
        <p:nvSpPr>
          <p:cNvPr id="3" name="Content Placeholder 2"/>
          <p:cNvSpPr>
            <a:spLocks noGrp="1"/>
          </p:cNvSpPr>
          <p:nvPr>
            <p:ph idx="1"/>
          </p:nvPr>
        </p:nvSpPr>
        <p:spPr/>
        <p:txBody>
          <a:bodyPr>
            <a:normAutofit/>
          </a:bodyPr>
          <a:lstStyle/>
          <a:p>
            <a:r>
              <a:rPr lang="en-US" dirty="0" smtClean="0"/>
              <a:t>Low Risk Sub-grantees can expect:</a:t>
            </a:r>
          </a:p>
          <a:p>
            <a:pPr lvl="1"/>
            <a:r>
              <a:rPr lang="en-US" sz="1900" dirty="0" smtClean="0">
                <a:latin typeface="Arial" panose="020B0604020202020204" pitchFamily="34" charset="0"/>
                <a:cs typeface="Arial" panose="020B0604020202020204" pitchFamily="34" charset="0"/>
              </a:rPr>
              <a:t>On-site monitoring visits every two years or as the grant program requires</a:t>
            </a:r>
          </a:p>
          <a:p>
            <a:pPr lvl="1"/>
            <a:r>
              <a:rPr lang="en-US" sz="1900" dirty="0" smtClean="0">
                <a:latin typeface="Arial" panose="020B0604020202020204" pitchFamily="34" charset="0"/>
                <a:cs typeface="Arial" panose="020B0604020202020204" pitchFamily="34" charset="0"/>
              </a:rPr>
              <a:t>Fiscal desk review annually of at least 5 randomly selected individual expenditure lines</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226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Frequency</a:t>
            </a:r>
            <a:endParaRPr lang="en-US" dirty="0"/>
          </a:p>
        </p:txBody>
      </p:sp>
      <p:sp>
        <p:nvSpPr>
          <p:cNvPr id="3" name="Content Placeholder 2"/>
          <p:cNvSpPr>
            <a:spLocks noGrp="1"/>
          </p:cNvSpPr>
          <p:nvPr>
            <p:ph idx="1"/>
          </p:nvPr>
        </p:nvSpPr>
        <p:spPr/>
        <p:txBody>
          <a:bodyPr/>
          <a:lstStyle/>
          <a:p>
            <a:r>
              <a:rPr lang="en-US" dirty="0"/>
              <a:t>Based on the assessed level of risk, DCJS Staff will conduct monitoring visits according to the following schedule:</a:t>
            </a:r>
          </a:p>
          <a:p>
            <a:pPr lvl="1"/>
            <a:r>
              <a:rPr lang="en-US" sz="1900" dirty="0">
                <a:latin typeface="Arial" panose="020B0604020202020204" pitchFamily="34" charset="0"/>
                <a:cs typeface="Arial" panose="020B0604020202020204" pitchFamily="34" charset="0"/>
              </a:rPr>
              <a:t>For </a:t>
            </a:r>
            <a:r>
              <a:rPr lang="en-US" sz="1900" dirty="0" err="1">
                <a:latin typeface="Arial" panose="020B0604020202020204" pitchFamily="34" charset="0"/>
                <a:cs typeface="Arial" panose="020B0604020202020204" pitchFamily="34" charset="0"/>
              </a:rPr>
              <a:t>subgrantees</a:t>
            </a:r>
            <a:r>
              <a:rPr lang="en-US" sz="1900" dirty="0">
                <a:latin typeface="Arial" panose="020B0604020202020204" pitchFamily="34" charset="0"/>
                <a:cs typeface="Arial" panose="020B0604020202020204" pitchFamily="34" charset="0"/>
              </a:rPr>
              <a:t> determined to be high risk, visits will be conducted annually</a:t>
            </a:r>
          </a:p>
          <a:p>
            <a:pPr lvl="1"/>
            <a:r>
              <a:rPr lang="en-US" sz="1900" dirty="0">
                <a:latin typeface="Arial" panose="020B0604020202020204" pitchFamily="34" charset="0"/>
                <a:cs typeface="Arial" panose="020B0604020202020204" pitchFamily="34" charset="0"/>
              </a:rPr>
              <a:t>For </a:t>
            </a:r>
            <a:r>
              <a:rPr lang="en-US" sz="1900" dirty="0" err="1">
                <a:latin typeface="Arial" panose="020B0604020202020204" pitchFamily="34" charset="0"/>
                <a:cs typeface="Arial" panose="020B0604020202020204" pitchFamily="34" charset="0"/>
              </a:rPr>
              <a:t>subgrantees</a:t>
            </a:r>
            <a:r>
              <a:rPr lang="en-US" sz="1900" dirty="0">
                <a:latin typeface="Arial" panose="020B0604020202020204" pitchFamily="34" charset="0"/>
                <a:cs typeface="Arial" panose="020B0604020202020204" pitchFamily="34" charset="0"/>
              </a:rPr>
              <a:t> determined to be moderate risk, visits will be conducted every 2 years</a:t>
            </a:r>
          </a:p>
          <a:p>
            <a:pPr lvl="1"/>
            <a:r>
              <a:rPr lang="en-US" sz="1900" dirty="0">
                <a:latin typeface="Arial" panose="020B0604020202020204" pitchFamily="34" charset="0"/>
                <a:cs typeface="Arial" panose="020B0604020202020204" pitchFamily="34" charset="0"/>
              </a:rPr>
              <a:t>For </a:t>
            </a:r>
            <a:r>
              <a:rPr lang="en-US" sz="1900" dirty="0" err="1">
                <a:latin typeface="Arial" panose="020B0604020202020204" pitchFamily="34" charset="0"/>
                <a:cs typeface="Arial" panose="020B0604020202020204" pitchFamily="34" charset="0"/>
              </a:rPr>
              <a:t>subgrantees</a:t>
            </a:r>
            <a:r>
              <a:rPr lang="en-US" sz="1900" dirty="0">
                <a:latin typeface="Arial" panose="020B0604020202020204" pitchFamily="34" charset="0"/>
                <a:cs typeface="Arial" panose="020B0604020202020204" pitchFamily="34" charset="0"/>
              </a:rPr>
              <a:t> determined to be low risk, visits will be conducted every 2 years</a:t>
            </a:r>
          </a:p>
          <a:p>
            <a:pPr marL="342900" lvl="1" indent="0">
              <a:buNone/>
            </a:pPr>
            <a:endParaRPr lang="en-US" sz="1800"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46741981"/>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Practices</a:t>
            </a:r>
            <a:endParaRPr lang="en-US" dirty="0"/>
          </a:p>
        </p:txBody>
      </p:sp>
      <p:sp>
        <p:nvSpPr>
          <p:cNvPr id="3" name="Content Placeholder 2"/>
          <p:cNvSpPr>
            <a:spLocks noGrp="1"/>
          </p:cNvSpPr>
          <p:nvPr>
            <p:ph idx="1"/>
          </p:nvPr>
        </p:nvSpPr>
        <p:spPr/>
        <p:txBody>
          <a:bodyPr/>
          <a:lstStyle/>
          <a:p>
            <a:r>
              <a:rPr lang="en-US" b="1" dirty="0"/>
              <a:t>There are four key components of the DCJS Monitoring Program Model: </a:t>
            </a:r>
          </a:p>
          <a:p>
            <a:pPr lvl="1"/>
            <a:r>
              <a:rPr lang="en-US" sz="1900" dirty="0">
                <a:latin typeface="Arial" panose="020B0604020202020204" pitchFamily="34" charset="0"/>
                <a:cs typeface="Arial" panose="020B0604020202020204" pitchFamily="34" charset="0"/>
              </a:rPr>
              <a:t>Subrecipients are monitored according to the risk-based monitoring policy</a:t>
            </a:r>
          </a:p>
          <a:p>
            <a:pPr lvl="1"/>
            <a:r>
              <a:rPr lang="en-US" sz="1900" dirty="0">
                <a:latin typeface="Arial" panose="020B0604020202020204" pitchFamily="34" charset="0"/>
                <a:cs typeface="Arial" panose="020B0604020202020204" pitchFamily="34" charset="0"/>
              </a:rPr>
              <a:t>Monitoring efforts focus on the areas of most risk</a:t>
            </a:r>
          </a:p>
          <a:p>
            <a:pPr lvl="1"/>
            <a:r>
              <a:rPr lang="en-US" sz="1900" dirty="0">
                <a:latin typeface="Arial" panose="020B0604020202020204" pitchFamily="34" charset="0"/>
                <a:cs typeface="Arial" panose="020B0604020202020204" pitchFamily="34" charset="0"/>
              </a:rPr>
              <a:t>All monitoring findings are addressed through appropriate corrective actions; and</a:t>
            </a:r>
          </a:p>
          <a:p>
            <a:pPr lvl="1"/>
            <a:r>
              <a:rPr lang="en-US" sz="1900" dirty="0">
                <a:latin typeface="Arial" panose="020B0604020202020204" pitchFamily="34" charset="0"/>
                <a:cs typeface="Arial" panose="020B0604020202020204" pitchFamily="34" charset="0"/>
              </a:rPr>
              <a:t>Ongoing financial and programmatic training and technical assistance is provided to </a:t>
            </a:r>
            <a:r>
              <a:rPr lang="en-US" sz="1900" dirty="0" err="1">
                <a:latin typeface="Arial" panose="020B0604020202020204" pitchFamily="34" charset="0"/>
                <a:cs typeface="Arial" panose="020B0604020202020204" pitchFamily="34" charset="0"/>
              </a:rPr>
              <a:t>subrecipients</a:t>
            </a:r>
            <a:r>
              <a:rPr lang="en-US" sz="1900" dirty="0">
                <a:latin typeface="Arial" panose="020B0604020202020204" pitchFamily="34" charset="0"/>
                <a:cs typeface="Arial" panose="020B0604020202020204" pitchFamily="34" charset="0"/>
              </a:rPr>
              <a:t> to enable them to complete the terms and conditions of the award and maintain their funding</a:t>
            </a:r>
          </a:p>
          <a:p>
            <a:pPr lvl="1"/>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496838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Monitoring Practices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Grant monitors will:</a:t>
            </a:r>
          </a:p>
          <a:p>
            <a:pPr lvl="1"/>
            <a:r>
              <a:rPr lang="en-US" sz="1900" dirty="0" smtClean="0">
                <a:latin typeface="Arial" panose="020B0604020202020204" pitchFamily="34" charset="0"/>
                <a:cs typeface="Arial" panose="020B0604020202020204" pitchFamily="34" charset="0"/>
              </a:rPr>
              <a:t>Perform a </a:t>
            </a:r>
            <a:r>
              <a:rPr lang="en-US" sz="1900" dirty="0">
                <a:latin typeface="Arial" panose="020B0604020202020204" pitchFamily="34" charset="0"/>
                <a:cs typeface="Arial" panose="020B0604020202020204" pitchFamily="34" charset="0"/>
              </a:rPr>
              <a:t>pre-award risk assessment to determine the fitness of sub-grantee to receive new grant funds.</a:t>
            </a:r>
          </a:p>
          <a:p>
            <a:pPr lvl="1"/>
            <a:r>
              <a:rPr lang="en-US" sz="1900" dirty="0" smtClean="0">
                <a:latin typeface="Arial" panose="020B0604020202020204" pitchFamily="34" charset="0"/>
                <a:cs typeface="Arial" panose="020B0604020202020204" pitchFamily="34" charset="0"/>
              </a:rPr>
              <a:t>Review </a:t>
            </a:r>
            <a:r>
              <a:rPr lang="en-US" sz="1900" dirty="0">
                <a:latin typeface="Arial" panose="020B0604020202020204" pitchFamily="34" charset="0"/>
                <a:cs typeface="Arial" panose="020B0604020202020204" pitchFamily="34" charset="0"/>
              </a:rPr>
              <a:t>quarterly financial and programmatic reports required by DCJS.</a:t>
            </a:r>
          </a:p>
          <a:p>
            <a:pPr lvl="1"/>
            <a:r>
              <a:rPr lang="en-US" sz="1900" dirty="0" smtClean="0">
                <a:latin typeface="Arial" panose="020B0604020202020204" pitchFamily="34" charset="0"/>
                <a:cs typeface="Arial" panose="020B0604020202020204" pitchFamily="34" charset="0"/>
              </a:rPr>
              <a:t>Ensure </a:t>
            </a:r>
            <a:r>
              <a:rPr lang="en-US" sz="1900" dirty="0">
                <a:latin typeface="Arial" panose="020B0604020202020204" pitchFamily="34" charset="0"/>
                <a:cs typeface="Arial" panose="020B0604020202020204" pitchFamily="34" charset="0"/>
              </a:rPr>
              <a:t>that sub-grantees take timely and appropriate action on all deficiencies pertaining to the grant award detected through audits, on-site monitoring visits, desk reviews, and other monitoring activities.</a:t>
            </a:r>
          </a:p>
          <a:p>
            <a:pPr lvl="1"/>
            <a:r>
              <a:rPr lang="en-US" sz="1900" dirty="0" smtClean="0">
                <a:latin typeface="Arial" panose="020B0604020202020204" pitchFamily="34" charset="0"/>
                <a:cs typeface="Arial" panose="020B0604020202020204" pitchFamily="34" charset="0"/>
              </a:rPr>
              <a:t>Conduct </a:t>
            </a:r>
            <a:r>
              <a:rPr lang="en-US" sz="1900" dirty="0">
                <a:latin typeface="Arial" panose="020B0604020202020204" pitchFamily="34" charset="0"/>
                <a:cs typeface="Arial" panose="020B0604020202020204" pitchFamily="34" charset="0"/>
              </a:rPr>
              <a:t>trainings and/or provide technical assistance for sub-grantees to help administer the grant.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8985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 Monitoring Practices</a:t>
            </a:r>
          </a:p>
        </p:txBody>
      </p:sp>
      <p:sp>
        <p:nvSpPr>
          <p:cNvPr id="3" name="Content Placeholder 2"/>
          <p:cNvSpPr>
            <a:spLocks noGrp="1"/>
          </p:cNvSpPr>
          <p:nvPr>
            <p:ph idx="1"/>
          </p:nvPr>
        </p:nvSpPr>
        <p:spPr/>
        <p:txBody>
          <a:bodyPr/>
          <a:lstStyle/>
          <a:p>
            <a:pPr marL="0" indent="0">
              <a:buNone/>
            </a:pPr>
            <a:r>
              <a:rPr lang="en-US" b="1" dirty="0"/>
              <a:t>Grant monitors will:</a:t>
            </a:r>
          </a:p>
          <a:p>
            <a:pPr lvl="1"/>
            <a:r>
              <a:rPr lang="en-US" sz="1900" dirty="0">
                <a:latin typeface="Arial" panose="020B0604020202020204" pitchFamily="34" charset="0"/>
                <a:cs typeface="Arial" panose="020B0604020202020204" pitchFamily="34" charset="0"/>
              </a:rPr>
              <a:t>Evaluates any newly revealed information that may affect sub-grantees’ risk score and modify the monitoring plan as necessary.</a:t>
            </a:r>
          </a:p>
          <a:p>
            <a:pPr lvl="1"/>
            <a:r>
              <a:rPr lang="en-US" sz="1900" dirty="0">
                <a:latin typeface="Arial" panose="020B0604020202020204" pitchFamily="34" charset="0"/>
                <a:cs typeface="Arial" panose="020B0604020202020204" pitchFamily="34" charset="0"/>
              </a:rPr>
              <a:t>Coordinates with the DCJS Grants Management Section for the issuance of management decisions for audit findings relating to DCJS grant funding.</a:t>
            </a:r>
          </a:p>
          <a:p>
            <a:pPr lvl="1">
              <a:spcBef>
                <a:spcPts val="0"/>
              </a:spcBef>
            </a:pPr>
            <a:r>
              <a:rPr lang="en-US" sz="1900" dirty="0">
                <a:latin typeface="Arial" panose="020B0604020202020204" pitchFamily="34" charset="0"/>
                <a:cs typeface="Arial" panose="020B0604020202020204" pitchFamily="34" charset="0"/>
              </a:rPr>
              <a:t>Conducts on-site monitoring visits of sub-grantees to ensure financial and programmatic compliance.</a:t>
            </a:r>
          </a:p>
          <a:p>
            <a:pPr>
              <a:spcBef>
                <a:spcPts val="0"/>
              </a:spcBef>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23512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Life Cycle of a DCJS </a:t>
            </a:r>
            <a:r>
              <a:rPr lang="en-US" dirty="0" err="1" smtClean="0"/>
              <a:t>Subaward</a:t>
            </a:r>
            <a:endParaRPr lang="en-US" dirty="0"/>
          </a:p>
        </p:txBody>
      </p:sp>
      <p:sp>
        <p:nvSpPr>
          <p:cNvPr id="3" name="Content Placeholder 2"/>
          <p:cNvSpPr>
            <a:spLocks noGrp="1"/>
          </p:cNvSpPr>
          <p:nvPr>
            <p:ph idx="1"/>
          </p:nvPr>
        </p:nvSpPr>
        <p:spPr/>
        <p:txBody>
          <a:bodyPr>
            <a:normAutofit/>
          </a:bodyPr>
          <a:lstStyle/>
          <a:p>
            <a:pPr marL="0" indent="0">
              <a:buNone/>
            </a:pPr>
            <a:r>
              <a:rPr lang="en-US" sz="1900" b="1" i="1" dirty="0"/>
              <a:t>DCJS disseminates Grant Award Packages which contain the terms and conditions of the award</a:t>
            </a:r>
            <a:r>
              <a:rPr lang="en-US" sz="1900" b="1" i="1" dirty="0" smtClean="0"/>
              <a:t>.</a:t>
            </a:r>
            <a:endParaRPr lang="en-US" sz="1900" b="1" i="1" dirty="0"/>
          </a:p>
          <a:p>
            <a:pPr marL="0" indent="0">
              <a:buNone/>
            </a:pPr>
            <a:r>
              <a:rPr lang="en-US" sz="1900" b="1" dirty="0" err="1" smtClean="0"/>
              <a:t>Subgrantees</a:t>
            </a:r>
            <a:r>
              <a:rPr lang="en-US" sz="1900" b="1" dirty="0" smtClean="0"/>
              <a:t>:</a:t>
            </a:r>
          </a:p>
          <a:p>
            <a:r>
              <a:rPr lang="en-US" sz="1900" dirty="0" smtClean="0"/>
              <a:t>Sign </a:t>
            </a:r>
            <a:r>
              <a:rPr lang="en-US" sz="1900" dirty="0"/>
              <a:t>the award </a:t>
            </a:r>
            <a:r>
              <a:rPr lang="en-US" sz="1900" dirty="0" smtClean="0"/>
              <a:t>acceptance</a:t>
            </a:r>
          </a:p>
          <a:p>
            <a:r>
              <a:rPr lang="en-US" sz="1900" dirty="0" smtClean="0"/>
              <a:t>Respond </a:t>
            </a:r>
            <a:r>
              <a:rPr lang="en-US" sz="1900" dirty="0"/>
              <a:t>to any special award conditions </a:t>
            </a:r>
            <a:endParaRPr lang="en-US" sz="1900" dirty="0" smtClean="0"/>
          </a:p>
          <a:p>
            <a:r>
              <a:rPr lang="en-US" sz="1900" dirty="0" smtClean="0"/>
              <a:t>Upon </a:t>
            </a:r>
            <a:r>
              <a:rPr lang="en-US" sz="1900" dirty="0"/>
              <a:t>budget approval, implement the funded project according to plan.</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59190797"/>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a:t>
            </a:r>
            <a:endParaRPr lang="en-US" dirty="0"/>
          </a:p>
        </p:txBody>
      </p:sp>
      <p:sp>
        <p:nvSpPr>
          <p:cNvPr id="3" name="Content Placeholder 2"/>
          <p:cNvSpPr>
            <a:spLocks noGrp="1"/>
          </p:cNvSpPr>
          <p:nvPr>
            <p:ph idx="1"/>
          </p:nvPr>
        </p:nvSpPr>
        <p:spPr/>
        <p:txBody>
          <a:bodyPr>
            <a:normAutofit/>
          </a:bodyPr>
          <a:lstStyle/>
          <a:p>
            <a:r>
              <a:rPr lang="en-US" sz="1800" dirty="0"/>
              <a:t>The DCJS Grant Monitor will send a formal notification letter at least 30 calendar days before the visit to confirm dates and scope of review; provide details of documentation needed for the review; specify expected timeframe for the review; and ensure key officials (project director, project administrator, and finance officer, and grant-funded staff) are available during the visit. </a:t>
            </a:r>
          </a:p>
          <a:p>
            <a:r>
              <a:rPr lang="en-US" sz="1800" dirty="0"/>
              <a:t>Should an immediate visit be necessary, notice will be sent and arrangements made to meet at the soonest time available for both parties.</a:t>
            </a:r>
          </a:p>
          <a:p>
            <a:r>
              <a:rPr lang="en-US" sz="1800" dirty="0" smtClean="0"/>
              <a:t>The Grant </a:t>
            </a:r>
            <a:r>
              <a:rPr lang="en-US" sz="1800" dirty="0"/>
              <a:t>Monitor will also provide the sub-grantee with the </a:t>
            </a:r>
            <a:r>
              <a:rPr lang="en-US" sz="1800" i="1" dirty="0"/>
              <a:t>On-Site Monitoring Checklist </a:t>
            </a:r>
            <a:r>
              <a:rPr lang="en-US" sz="1800" dirty="0"/>
              <a:t>and request that supporting documentation be compiled by the start of the on-site monitoring visit. Additional documents may be required for VOCA and OJJDP grant programs.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856692976"/>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Review &amp; Preparation</a:t>
            </a:r>
            <a:endParaRPr lang="en-US" dirty="0"/>
          </a:p>
        </p:txBody>
      </p:sp>
      <p:sp>
        <p:nvSpPr>
          <p:cNvPr id="3" name="Content Placeholder 2"/>
          <p:cNvSpPr>
            <a:spLocks noGrp="1"/>
          </p:cNvSpPr>
          <p:nvPr>
            <p:ph idx="1"/>
          </p:nvPr>
        </p:nvSpPr>
        <p:spPr/>
        <p:txBody>
          <a:bodyPr>
            <a:normAutofit/>
          </a:bodyPr>
          <a:lstStyle/>
          <a:p>
            <a:r>
              <a:rPr lang="en-US" dirty="0"/>
              <a:t>In preparation for an on-site monitoring visit, the Grant Monitor will review all documentation in the sub-grantees file, including the grant application, Statement of Grant Award, special conditions, financial and progress reports, drawdown history (payments made to the sub-grantee), and copies of recent audit reports.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58570511"/>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Documentation, Data Gathering and Analysis </a:t>
            </a:r>
            <a:endParaRPr lang="en-US" dirty="0"/>
          </a:p>
        </p:txBody>
      </p:sp>
      <p:sp>
        <p:nvSpPr>
          <p:cNvPr id="3" name="Content Placeholder 2"/>
          <p:cNvSpPr>
            <a:spLocks noGrp="1"/>
          </p:cNvSpPr>
          <p:nvPr>
            <p:ph idx="1"/>
          </p:nvPr>
        </p:nvSpPr>
        <p:spPr/>
        <p:txBody>
          <a:bodyPr>
            <a:noAutofit/>
          </a:bodyPr>
          <a:lstStyle/>
          <a:p>
            <a:r>
              <a:rPr lang="en-US" dirty="0"/>
              <a:t>During the review, the Grant Monitor will complete the </a:t>
            </a:r>
            <a:r>
              <a:rPr lang="en-US" i="1" dirty="0"/>
              <a:t>Sub-grantee Monitoring Tool </a:t>
            </a:r>
            <a:r>
              <a:rPr lang="en-US" dirty="0"/>
              <a:t>and address noted concerns with the sub-grantee. </a:t>
            </a:r>
          </a:p>
          <a:p>
            <a:r>
              <a:rPr lang="en-US" dirty="0"/>
              <a:t>The Grant Monitor will track each step followed during the review process, document conversations with sub-grantee staff and key grant officials, and inspect the progress of the project/program. </a:t>
            </a:r>
          </a:p>
          <a:p>
            <a:r>
              <a:rPr lang="en-US" dirty="0"/>
              <a:t>The length of a site visit varies and is based on many factors, including the number and complexity of awards being monitored, the nature of the program(s), and the analysis of variables that inhibit a grant program from being in compliance and auditable according to all appropriate federal and state grant provisions</a:t>
            </a:r>
            <a:r>
              <a:rPr lang="en-US" dirty="0" smtClean="0"/>
              <a:t>.</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391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Documentation, Data Gathering and Analysis </a:t>
            </a:r>
            <a:endParaRPr lang="en-US" dirty="0"/>
          </a:p>
        </p:txBody>
      </p:sp>
      <p:sp>
        <p:nvSpPr>
          <p:cNvPr id="3" name="Content Placeholder 2"/>
          <p:cNvSpPr>
            <a:spLocks noGrp="1"/>
          </p:cNvSpPr>
          <p:nvPr>
            <p:ph idx="1"/>
          </p:nvPr>
        </p:nvSpPr>
        <p:spPr/>
        <p:txBody>
          <a:bodyPr>
            <a:noAutofit/>
          </a:bodyPr>
          <a:lstStyle/>
          <a:p>
            <a:r>
              <a:rPr lang="en-US" dirty="0" smtClean="0"/>
              <a:t>DCJS </a:t>
            </a:r>
            <a:r>
              <a:rPr lang="en-US" dirty="0"/>
              <a:t>advises that most site visits can be completed, on average, between three to five hours. The grant monitor will then have 90 days from the end of the site visit to complete site visit documentation, including post-site visit letters.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5010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for Review</a:t>
            </a:r>
            <a:endParaRPr lang="en-US" dirty="0"/>
          </a:p>
        </p:txBody>
      </p:sp>
      <p:sp>
        <p:nvSpPr>
          <p:cNvPr id="3" name="Content Placeholder 2"/>
          <p:cNvSpPr>
            <a:spLocks noGrp="1"/>
          </p:cNvSpPr>
          <p:nvPr>
            <p:ph idx="1"/>
          </p:nvPr>
        </p:nvSpPr>
        <p:spPr/>
        <p:txBody>
          <a:bodyPr>
            <a:normAutofit/>
          </a:bodyPr>
          <a:lstStyle/>
          <a:p>
            <a:r>
              <a:rPr lang="en-US" dirty="0" smtClean="0"/>
              <a:t>General Grant Documentation for the current grant year and past three grant years:</a:t>
            </a:r>
          </a:p>
          <a:p>
            <a:pPr lvl="1"/>
            <a:r>
              <a:rPr lang="en-US" sz="1900" dirty="0" smtClean="0">
                <a:latin typeface="Arial" panose="020B0604020202020204" pitchFamily="34" charset="0"/>
                <a:cs typeface="Arial" panose="020B0604020202020204" pitchFamily="34" charset="0"/>
              </a:rPr>
              <a:t>Signed award documents</a:t>
            </a:r>
          </a:p>
          <a:p>
            <a:pPr lvl="1"/>
            <a:r>
              <a:rPr lang="en-US" sz="1900" dirty="0" smtClean="0">
                <a:latin typeface="Arial" panose="020B0604020202020204" pitchFamily="34" charset="0"/>
                <a:cs typeface="Arial" panose="020B0604020202020204" pitchFamily="34" charset="0"/>
              </a:rPr>
              <a:t>Financial and programmatic reports</a:t>
            </a:r>
          </a:p>
          <a:p>
            <a:pPr lvl="1"/>
            <a:r>
              <a:rPr lang="en-US" sz="1900" dirty="0" smtClean="0">
                <a:latin typeface="Arial" panose="020B0604020202020204" pitchFamily="34" charset="0"/>
                <a:cs typeface="Arial" panose="020B0604020202020204" pitchFamily="34" charset="0"/>
              </a:rPr>
              <a:t>Signed and accepted grant application</a:t>
            </a:r>
          </a:p>
          <a:p>
            <a:pPr lvl="1"/>
            <a:r>
              <a:rPr lang="en-US" sz="1900" dirty="0" smtClean="0">
                <a:latin typeface="Arial" panose="020B0604020202020204" pitchFamily="34" charset="0"/>
                <a:cs typeface="Arial" panose="020B0604020202020204" pitchFamily="34" charset="0"/>
              </a:rPr>
              <a:t>Grant adjustment documentation</a:t>
            </a:r>
          </a:p>
          <a:p>
            <a:pPr lvl="1"/>
            <a:r>
              <a:rPr lang="en-US" sz="1900" dirty="0" smtClean="0">
                <a:latin typeface="Arial" panose="020B0604020202020204" pitchFamily="34" charset="0"/>
                <a:cs typeface="Arial" panose="020B0604020202020204" pitchFamily="34" charset="0"/>
              </a:rPr>
              <a:t>Property records for any grant-funded equipment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32410631"/>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normAutofit/>
          </a:bodyPr>
          <a:lstStyle/>
          <a:p>
            <a:r>
              <a:rPr lang="en-US" dirty="0"/>
              <a:t>The subgrantee must ensure that when practicable, any </a:t>
            </a:r>
            <a:r>
              <a:rPr lang="en-US" dirty="0" smtClean="0"/>
              <a:t>equipment purchased with grant funds be </a:t>
            </a:r>
            <a:r>
              <a:rPr lang="en-US" dirty="0"/>
              <a:t>prominently marked </a:t>
            </a:r>
            <a:r>
              <a:rPr lang="en-US" dirty="0" smtClean="0"/>
              <a:t>as:</a:t>
            </a:r>
          </a:p>
          <a:p>
            <a:pPr lvl="1"/>
            <a:r>
              <a:rPr lang="en-US" sz="1900" dirty="0" smtClean="0">
                <a:latin typeface="Arial" panose="020B0604020202020204" pitchFamily="34" charset="0"/>
                <a:cs typeface="Arial" panose="020B0604020202020204" pitchFamily="34" charset="0"/>
              </a:rPr>
              <a:t>“Funds Provided by the Department of Criminal Justice Services Grant #XX-1234XXXX”</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99481262"/>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normAutofit/>
          </a:bodyPr>
          <a:lstStyle/>
          <a:p>
            <a:r>
              <a:rPr lang="en-US" dirty="0"/>
              <a:t>Any publications (written, visual or sound) whether published at the recipients or the governments expense shall contain the following statements:  </a:t>
            </a:r>
            <a:endParaRPr lang="en-US" dirty="0" smtClean="0"/>
          </a:p>
          <a:p>
            <a:pPr lvl="1"/>
            <a:r>
              <a:rPr lang="en-US" sz="1900" i="1" dirty="0">
                <a:latin typeface="Arial" panose="020B0604020202020204" pitchFamily="34" charset="0"/>
                <a:cs typeface="Arial" panose="020B0604020202020204" pitchFamily="34" charset="0"/>
              </a:rPr>
              <a:t>“This project was supported in whole or part by grant no.__________ awarded by the Virginia Department of Criminal Justices Services (DCJS) from funds authorized by the federal (insert awarding agency) and awarded to Virginia by the U.S. Department of Justice. The opinions, findings, conclusions or recommendations expressed are those of the authors and do not necessarily reflect the views of DCJS or the U.S. Department of Justice.”</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81334037"/>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Records</a:t>
            </a:r>
            <a:endParaRPr lang="en-US" dirty="0"/>
          </a:p>
        </p:txBody>
      </p:sp>
      <p:sp>
        <p:nvSpPr>
          <p:cNvPr id="3" name="Content Placeholder 2"/>
          <p:cNvSpPr>
            <a:spLocks noGrp="1"/>
          </p:cNvSpPr>
          <p:nvPr>
            <p:ph idx="1"/>
          </p:nvPr>
        </p:nvSpPr>
        <p:spPr/>
        <p:txBody>
          <a:bodyPr/>
          <a:lstStyle/>
          <a:p>
            <a:r>
              <a:rPr lang="en-US" dirty="0"/>
              <a:t>At a minimum, the subgrantee must maintain property records (inventory), which must include:</a:t>
            </a:r>
          </a:p>
          <a:p>
            <a:pPr lvl="1"/>
            <a:r>
              <a:rPr lang="en-US" sz="1900" dirty="0">
                <a:latin typeface="Arial" panose="020B0604020202020204" pitchFamily="34" charset="0"/>
                <a:cs typeface="Arial" panose="020B0604020202020204" pitchFamily="34" charset="0"/>
              </a:rPr>
              <a:t>Description of the property</a:t>
            </a:r>
          </a:p>
          <a:p>
            <a:pPr lvl="1"/>
            <a:r>
              <a:rPr lang="en-US" sz="1900" dirty="0">
                <a:latin typeface="Arial" panose="020B0604020202020204" pitchFamily="34" charset="0"/>
                <a:cs typeface="Arial" panose="020B0604020202020204" pitchFamily="34" charset="0"/>
              </a:rPr>
              <a:t>Serial number or other identification number</a:t>
            </a:r>
          </a:p>
          <a:p>
            <a:pPr lvl="1"/>
            <a:r>
              <a:rPr lang="en-US" sz="1900" dirty="0">
                <a:latin typeface="Arial" panose="020B0604020202020204" pitchFamily="34" charset="0"/>
                <a:cs typeface="Arial" panose="020B0604020202020204" pitchFamily="34" charset="0"/>
              </a:rPr>
              <a:t>Source of the property (what grant/project funded it)</a:t>
            </a:r>
          </a:p>
          <a:p>
            <a:pPr lvl="1"/>
            <a:r>
              <a:rPr lang="en-US" sz="1900" dirty="0">
                <a:latin typeface="Arial" panose="020B0604020202020204" pitchFamily="34" charset="0"/>
                <a:cs typeface="Arial" panose="020B0604020202020204" pitchFamily="34" charset="0"/>
              </a:rPr>
              <a:t>Identification of the title holder</a:t>
            </a:r>
          </a:p>
          <a:p>
            <a:pPr lvl="1"/>
            <a:r>
              <a:rPr lang="en-US" sz="1900" dirty="0">
                <a:latin typeface="Arial" panose="020B0604020202020204" pitchFamily="34" charset="0"/>
                <a:cs typeface="Arial" panose="020B0604020202020204" pitchFamily="34" charset="0"/>
              </a:rPr>
              <a:t>Acquisition date</a:t>
            </a:r>
          </a:p>
          <a:p>
            <a:pPr lvl="1"/>
            <a:r>
              <a:rPr lang="en-US" sz="1900" dirty="0">
                <a:latin typeface="Arial" panose="020B0604020202020204" pitchFamily="34" charset="0"/>
                <a:cs typeface="Arial" panose="020B0604020202020204" pitchFamily="34" charset="0"/>
              </a:rPr>
              <a:t>Cost of the property</a:t>
            </a:r>
          </a:p>
          <a:p>
            <a:pPr lvl="1"/>
            <a:r>
              <a:rPr lang="en-US" sz="1900" dirty="0">
                <a:latin typeface="Arial" panose="020B0604020202020204" pitchFamily="34" charset="0"/>
                <a:cs typeface="Arial" panose="020B0604020202020204" pitchFamily="34" charset="0"/>
              </a:rPr>
              <a:t>Location of the property</a:t>
            </a:r>
          </a:p>
          <a:p>
            <a:pPr lvl="1"/>
            <a:r>
              <a:rPr lang="en-US" sz="1900" dirty="0">
                <a:latin typeface="Arial" panose="020B0604020202020204" pitchFamily="34" charset="0"/>
                <a:cs typeface="Arial" panose="020B0604020202020204" pitchFamily="34" charset="0"/>
              </a:rPr>
              <a:t>Use and condition of the property</a:t>
            </a:r>
          </a:p>
          <a:p>
            <a:pPr lvl="1"/>
            <a:r>
              <a:rPr lang="en-US" sz="1900" dirty="0">
                <a:latin typeface="Arial" panose="020B0604020202020204" pitchFamily="34" charset="0"/>
                <a:cs typeface="Arial" panose="020B0604020202020204" pitchFamily="34" charset="0"/>
              </a:rPr>
              <a:t>Disposition data, including the date of disposal and sale price</a:t>
            </a:r>
          </a:p>
          <a:p>
            <a:pPr lvl="1"/>
            <a:endParaRPr lang="en-US" sz="135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196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Disposal</a:t>
            </a:r>
            <a:endParaRPr lang="en-US" dirty="0"/>
          </a:p>
        </p:txBody>
      </p:sp>
      <p:sp>
        <p:nvSpPr>
          <p:cNvPr id="3" name="Content Placeholder 2"/>
          <p:cNvSpPr>
            <a:spLocks noGrp="1"/>
          </p:cNvSpPr>
          <p:nvPr>
            <p:ph idx="1"/>
          </p:nvPr>
        </p:nvSpPr>
        <p:spPr/>
        <p:txBody>
          <a:bodyPr>
            <a:normAutofit/>
          </a:bodyPr>
          <a:lstStyle/>
          <a:p>
            <a:r>
              <a:rPr lang="en-US" dirty="0"/>
              <a:t>When disposing of items purchased with grant funds that have a fair market value of less than $5,000: </a:t>
            </a:r>
            <a:endParaRPr lang="en-US" dirty="0" smtClean="0"/>
          </a:p>
          <a:p>
            <a:pPr lvl="1"/>
            <a:r>
              <a:rPr lang="en-US" sz="1900" dirty="0">
                <a:latin typeface="Arial" panose="020B0604020202020204" pitchFamily="34" charset="0"/>
                <a:cs typeface="Arial" panose="020B0604020202020204" pitchFamily="34" charset="0"/>
              </a:rPr>
              <a:t>You may use it for other activities without reimbursement to DCJS or the Federal government.</a:t>
            </a:r>
          </a:p>
          <a:p>
            <a:pPr lvl="1"/>
            <a:r>
              <a:rPr lang="en-US" sz="1900" dirty="0">
                <a:latin typeface="Arial" panose="020B0604020202020204" pitchFamily="34" charset="0"/>
                <a:cs typeface="Arial" panose="020B0604020202020204" pitchFamily="34" charset="0"/>
              </a:rPr>
              <a:t>You may sell the property and retain the proceeds.</a:t>
            </a:r>
          </a:p>
          <a:p>
            <a:pPr lvl="1"/>
            <a:r>
              <a:rPr lang="en-US" sz="1900" dirty="0">
                <a:latin typeface="Arial" panose="020B0604020202020204" pitchFamily="34" charset="0"/>
                <a:cs typeface="Arial" panose="020B0604020202020204" pitchFamily="34" charset="0"/>
              </a:rPr>
              <a:t>You may surplus or otherwise dispose of the property.</a:t>
            </a:r>
          </a:p>
          <a:p>
            <a:pPr lvl="1"/>
            <a:r>
              <a:rPr lang="en-US" sz="1900" dirty="0">
                <a:latin typeface="Arial" panose="020B0604020202020204" pitchFamily="34" charset="0"/>
                <a:cs typeface="Arial" panose="020B0604020202020204" pitchFamily="34" charset="0"/>
              </a:rPr>
              <a:t>You must maintain a record of the disposition, including the date of disposal and sale price (if applicable).</a:t>
            </a:r>
          </a:p>
          <a:p>
            <a:pPr lvl="1"/>
            <a:r>
              <a:rPr lang="en-US" sz="1900" dirty="0">
                <a:latin typeface="Arial" panose="020B0604020202020204" pitchFamily="34" charset="0"/>
                <a:cs typeface="Arial" panose="020B0604020202020204" pitchFamily="34" charset="0"/>
              </a:rPr>
              <a:t>The Code of Federal Regulations related to property is also available here: https://www.law.cornell.edu/cfr/text/2/200.313</a:t>
            </a:r>
          </a:p>
          <a:p>
            <a:endParaRPr lang="en-US" sz="18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05203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for Review</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Aft>
                <a:spcPts val="0"/>
              </a:spcAft>
            </a:pPr>
            <a:r>
              <a:rPr lang="en-US" b="1" dirty="0"/>
              <a:t>Program </a:t>
            </a:r>
            <a:r>
              <a:rPr lang="en-US" b="1" dirty="0" smtClean="0"/>
              <a:t>Development</a:t>
            </a:r>
          </a:p>
          <a:p>
            <a:pPr lvl="1"/>
            <a:r>
              <a:rPr lang="en-US" sz="1900" dirty="0">
                <a:latin typeface="Arial" panose="020B0604020202020204" pitchFamily="34" charset="0"/>
                <a:cs typeface="Arial" panose="020B0604020202020204" pitchFamily="34" charset="0"/>
              </a:rPr>
              <a:t>Client service logs, surveys, sign-in sheets, program brochures</a:t>
            </a:r>
            <a:r>
              <a:rPr lang="en-US" sz="1900" dirty="0" smtClean="0">
                <a:latin typeface="Arial" panose="020B0604020202020204" pitchFamily="34" charset="0"/>
                <a:cs typeface="Arial" panose="020B0604020202020204" pitchFamily="34" charset="0"/>
              </a:rPr>
              <a:t>, etc.</a:t>
            </a:r>
          </a:p>
          <a:p>
            <a:pPr marL="457200" lvl="1" indent="0">
              <a:buNone/>
            </a:pPr>
            <a:endParaRPr lang="en-US" sz="1900" dirty="0" smtClean="0">
              <a:latin typeface="Arial" panose="020B0604020202020204" pitchFamily="34" charset="0"/>
              <a:cs typeface="Arial" panose="020B0604020202020204" pitchFamily="34" charset="0"/>
            </a:endParaRPr>
          </a:p>
          <a:p>
            <a:pPr>
              <a:lnSpc>
                <a:spcPct val="120000"/>
              </a:lnSpc>
              <a:spcAft>
                <a:spcPts val="0"/>
              </a:spcAft>
            </a:pPr>
            <a:r>
              <a:rPr lang="en-US" b="1" dirty="0" smtClean="0"/>
              <a:t>Financial </a:t>
            </a:r>
            <a:r>
              <a:rPr lang="en-US" b="1" dirty="0"/>
              <a:t>Records</a:t>
            </a:r>
          </a:p>
          <a:p>
            <a:pPr lvl="1"/>
            <a:r>
              <a:rPr lang="en-US" sz="1900" dirty="0">
                <a:latin typeface="Arial" panose="020B0604020202020204" pitchFamily="34" charset="0"/>
                <a:cs typeface="Arial" panose="020B0604020202020204" pitchFamily="34" charset="0"/>
              </a:rPr>
              <a:t>Cumulative budget to actual amounts for each approved budget category</a:t>
            </a:r>
          </a:p>
          <a:p>
            <a:pPr lvl="1">
              <a:lnSpc>
                <a:spcPct val="120000"/>
              </a:lnSpc>
              <a:spcBef>
                <a:spcPts val="0"/>
              </a:spcBef>
              <a:spcAft>
                <a:spcPts val="1200"/>
              </a:spcAft>
            </a:pPr>
            <a:r>
              <a:rPr lang="en-US" sz="1900" dirty="0">
                <a:latin typeface="Arial" panose="020B0604020202020204" pitchFamily="34" charset="0"/>
                <a:cs typeface="Arial" panose="020B0604020202020204" pitchFamily="34" charset="0"/>
              </a:rPr>
              <a:t>A copy of the most recent audit or financial review</a:t>
            </a:r>
          </a:p>
          <a:p>
            <a:pPr>
              <a:lnSpc>
                <a:spcPct val="120000"/>
              </a:lnSpc>
              <a:spcAft>
                <a:spcPts val="0"/>
              </a:spcAft>
            </a:pPr>
            <a:r>
              <a:rPr lang="en-US" b="1" dirty="0"/>
              <a:t>Personnel Records</a:t>
            </a:r>
          </a:p>
          <a:p>
            <a:pPr lvl="1">
              <a:lnSpc>
                <a:spcPct val="120000"/>
              </a:lnSpc>
              <a:spcBef>
                <a:spcPts val="0"/>
              </a:spcBef>
              <a:spcAft>
                <a:spcPts val="1200"/>
              </a:spcAft>
            </a:pPr>
            <a:r>
              <a:rPr lang="en-US" sz="1900" dirty="0">
                <a:latin typeface="Arial" panose="020B0604020202020204" pitchFamily="34" charset="0"/>
                <a:cs typeface="Arial" panose="020B0604020202020204" pitchFamily="34" charset="0"/>
              </a:rPr>
              <a:t>Payroll documentation, timesheets, accounting records, position descriptions, training records, etc.</a:t>
            </a:r>
          </a:p>
          <a:p>
            <a:pPr>
              <a:lnSpc>
                <a:spcPct val="120000"/>
              </a:lnSpc>
              <a:spcAft>
                <a:spcPts val="0"/>
              </a:spcAft>
            </a:pPr>
            <a:r>
              <a:rPr lang="en-US" b="1" dirty="0"/>
              <a:t>Policies/Protocols</a:t>
            </a:r>
          </a:p>
          <a:p>
            <a:pPr lvl="1"/>
            <a:r>
              <a:rPr lang="en-US" sz="1900" dirty="0">
                <a:latin typeface="Arial" panose="020B0604020202020204" pitchFamily="34" charset="0"/>
                <a:cs typeface="Arial" panose="020B0604020202020204" pitchFamily="34" charset="0"/>
              </a:rPr>
              <a:t>Organizational chart, human resource policies, volunteer program documents, client records, confidentiality and release of information forms</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333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Life Cycle of a DCJS </a:t>
            </a:r>
            <a:r>
              <a:rPr lang="en-US" dirty="0" err="1" smtClean="0"/>
              <a:t>Subaward</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2100" dirty="0"/>
              <a:t>Throughout the grant period, the </a:t>
            </a:r>
            <a:r>
              <a:rPr lang="en-US" sz="2100" dirty="0" err="1"/>
              <a:t>subgrantee</a:t>
            </a:r>
            <a:r>
              <a:rPr lang="en-US" sz="2100" dirty="0"/>
              <a:t> submits quarterly financial and programmatic reports to track and report project expenditures and program activities</a:t>
            </a:r>
            <a:r>
              <a:rPr lang="en-US" sz="2100" dirty="0" smtClean="0"/>
              <a:t>.</a:t>
            </a:r>
            <a:endParaRPr lang="en-US" sz="2100" dirty="0"/>
          </a:p>
          <a:p>
            <a:pPr marL="0" indent="0">
              <a:lnSpc>
                <a:spcPct val="100000"/>
              </a:lnSpc>
              <a:spcBef>
                <a:spcPts val="0"/>
              </a:spcBef>
              <a:spcAft>
                <a:spcPts val="1200"/>
              </a:spcAft>
              <a:buNone/>
            </a:pPr>
            <a:r>
              <a:rPr lang="en-US" sz="2100" i="1" dirty="0" smtClean="0"/>
              <a:t>DCJS </a:t>
            </a:r>
            <a:r>
              <a:rPr lang="en-US" sz="2100" i="1" dirty="0"/>
              <a:t>is responsible </a:t>
            </a:r>
            <a:r>
              <a:rPr lang="en-US" sz="2100" i="1" dirty="0" smtClean="0"/>
              <a:t>for:</a:t>
            </a:r>
          </a:p>
          <a:p>
            <a:pPr>
              <a:lnSpc>
                <a:spcPct val="100000"/>
              </a:lnSpc>
              <a:spcBef>
                <a:spcPts val="0"/>
              </a:spcBef>
              <a:spcAft>
                <a:spcPts val="1200"/>
              </a:spcAft>
            </a:pPr>
            <a:r>
              <a:rPr lang="en-US" sz="2100" dirty="0" smtClean="0"/>
              <a:t>Assuring </a:t>
            </a:r>
            <a:r>
              <a:rPr lang="en-US" sz="2100" dirty="0"/>
              <a:t>compliance of all federal awards in accordance with federal regulations and program </a:t>
            </a:r>
            <a:r>
              <a:rPr lang="en-US" sz="2100" dirty="0" smtClean="0"/>
              <a:t>guidelines</a:t>
            </a:r>
          </a:p>
          <a:p>
            <a:pPr>
              <a:lnSpc>
                <a:spcPct val="100000"/>
              </a:lnSpc>
              <a:spcBef>
                <a:spcPts val="0"/>
              </a:spcBef>
              <a:spcAft>
                <a:spcPts val="1200"/>
              </a:spcAft>
            </a:pPr>
            <a:r>
              <a:rPr lang="en-US" sz="2100" dirty="0" smtClean="0"/>
              <a:t>Conducting </a:t>
            </a:r>
            <a:r>
              <a:rPr lang="en-US" sz="2100" dirty="0"/>
              <a:t>on-site and office-based monitoring to track programmatic and financial adherence to the award guidelines.</a:t>
            </a:r>
          </a:p>
          <a:p>
            <a:endParaRPr lang="en-US" dirty="0"/>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39242384"/>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Accountability</a:t>
            </a:r>
            <a:endParaRPr lang="en-US" dirty="0"/>
          </a:p>
        </p:txBody>
      </p:sp>
      <p:sp>
        <p:nvSpPr>
          <p:cNvPr id="3" name="Content Placeholder 2"/>
          <p:cNvSpPr>
            <a:spLocks noGrp="1"/>
          </p:cNvSpPr>
          <p:nvPr>
            <p:ph idx="1"/>
          </p:nvPr>
        </p:nvSpPr>
        <p:spPr/>
        <p:txBody>
          <a:bodyPr/>
          <a:lstStyle/>
          <a:p>
            <a:r>
              <a:rPr lang="en-US" dirty="0"/>
              <a:t>Commingling of funds on either a program-by-program or project-by-project basis is prohibited</a:t>
            </a:r>
            <a:r>
              <a:rPr lang="en-US" dirty="0" smtClean="0"/>
              <a:t>.</a:t>
            </a:r>
            <a:endParaRPr lang="en-US" sz="1050" dirty="0"/>
          </a:p>
          <a:p>
            <a:pPr lvl="1"/>
            <a:endParaRPr lang="en-US" sz="1050"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06108119"/>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a:t>
            </a:r>
            <a:r>
              <a:rPr lang="en-US" dirty="0" smtClean="0"/>
              <a:t>Accountability</a:t>
            </a:r>
            <a:endParaRPr lang="en-US" dirty="0"/>
          </a:p>
        </p:txBody>
      </p:sp>
      <p:sp>
        <p:nvSpPr>
          <p:cNvPr id="3" name="Content Placeholder 2"/>
          <p:cNvSpPr>
            <a:spLocks noGrp="1"/>
          </p:cNvSpPr>
          <p:nvPr>
            <p:ph idx="1"/>
          </p:nvPr>
        </p:nvSpPr>
        <p:spPr/>
        <p:txBody>
          <a:bodyPr>
            <a:noAutofit/>
          </a:bodyPr>
          <a:lstStyle/>
          <a:p>
            <a:r>
              <a:rPr lang="en-US" dirty="0"/>
              <a:t>The </a:t>
            </a:r>
            <a:r>
              <a:rPr lang="en-US" dirty="0" err="1"/>
              <a:t>subgrantee’s</a:t>
            </a:r>
            <a:r>
              <a:rPr lang="en-US" dirty="0"/>
              <a:t> accounting system must maintain a clear audit trail for each source of funding for each fiscal budget period and include the following:</a:t>
            </a:r>
          </a:p>
          <a:p>
            <a:pPr marL="457200" lvl="1" indent="-220663">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Separate accountability of receipts, expenditures, disbursements and balances. (Separate accounts for each grant)</a:t>
            </a:r>
          </a:p>
          <a:p>
            <a:pPr marL="457200" lvl="1" indent="-220663">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Itemized records supporting all grant receipts, expenditures and match contributions in sufficient detail to show exact nature of activity.</a:t>
            </a:r>
          </a:p>
          <a:p>
            <a:pPr marL="457200" lvl="1" indent="-220663">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Data and information for each expenditure and match contribution with proper reference to a supporting voucher or bill properly approved.</a:t>
            </a:r>
          </a:p>
          <a:p>
            <a:pPr marL="457200" lvl="1" indent="-220663">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Hourly timesheets describing work activity, signed by the employee and supervisor, to document hours personnel worked on grant related activities. (Match hours must be documented in same manner</a:t>
            </a:r>
            <a:r>
              <a:rPr lang="en-US" sz="1900" dirty="0" smtClean="0">
                <a:latin typeface="Arial Narrow" panose="020B0606020202030204" pitchFamily="34" charset="0"/>
                <a:cs typeface="Arial" panose="020B0604020202020204" pitchFamily="34" charset="0"/>
              </a:rPr>
              <a:t>.)</a:t>
            </a:r>
            <a:endParaRPr lang="en-US" sz="1900" dirty="0">
              <a:latin typeface="Arial Narrow" panose="020B060602020203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06789658"/>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a:t>
            </a:r>
            <a:r>
              <a:rPr lang="en-US" dirty="0" smtClean="0"/>
              <a:t>Accountability</a:t>
            </a:r>
            <a:endParaRPr lang="en-US" dirty="0"/>
          </a:p>
        </p:txBody>
      </p:sp>
      <p:sp>
        <p:nvSpPr>
          <p:cNvPr id="3" name="Content Placeholder 2"/>
          <p:cNvSpPr>
            <a:spLocks noGrp="1"/>
          </p:cNvSpPr>
          <p:nvPr>
            <p:ph idx="1"/>
          </p:nvPr>
        </p:nvSpPr>
        <p:spPr/>
        <p:txBody>
          <a:bodyPr>
            <a:normAutofit/>
          </a:bodyPr>
          <a:lstStyle/>
          <a:p>
            <a:pPr marL="457200" lvl="1">
              <a:lnSpc>
                <a:spcPct val="100000"/>
              </a:lnSpc>
              <a:spcBef>
                <a:spcPts val="0"/>
              </a:spcBef>
              <a:spcAft>
                <a:spcPts val="600"/>
              </a:spcAft>
            </a:pPr>
            <a:r>
              <a:rPr lang="en-US" sz="1900" dirty="0" smtClean="0">
                <a:latin typeface="Arial Narrow" panose="020B0606020202030204" pitchFamily="34" charset="0"/>
                <a:cs typeface="Arial" panose="020B0604020202020204" pitchFamily="34" charset="0"/>
              </a:rPr>
              <a:t>Payroll </a:t>
            </a:r>
            <a:r>
              <a:rPr lang="en-US" sz="1900" dirty="0">
                <a:latin typeface="Arial Narrow" panose="020B0606020202030204" pitchFamily="34" charset="0"/>
                <a:cs typeface="Arial" panose="020B0604020202020204" pitchFamily="34" charset="0"/>
              </a:rPr>
              <a:t>authorizations and vouchers.</a:t>
            </a:r>
          </a:p>
          <a:p>
            <a:pPr marL="457200" lvl="1">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Inventory records for equipment purchased, rented, and contributed.</a:t>
            </a:r>
          </a:p>
          <a:p>
            <a:pPr marL="457200" lvl="1">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Records for consumable supplies (i.e., paper, printing) purchased. (Equipment and publications must have the proper attribution statement)</a:t>
            </a:r>
          </a:p>
          <a:p>
            <a:pPr marL="457200" lvl="1">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Travel records (i.e., mileage logs, gas receipts).</a:t>
            </a:r>
          </a:p>
          <a:p>
            <a:pPr marL="457200" lvl="1">
              <a:lnSpc>
                <a:spcPct val="100000"/>
              </a:lnSpc>
              <a:spcBef>
                <a:spcPts val="0"/>
              </a:spcBef>
              <a:spcAft>
                <a:spcPts val="600"/>
              </a:spcAft>
            </a:pPr>
            <a:r>
              <a:rPr lang="en-US" sz="1900" dirty="0">
                <a:latin typeface="Arial Narrow" panose="020B0606020202030204" pitchFamily="34" charset="0"/>
                <a:cs typeface="Arial" panose="020B0604020202020204" pitchFamily="34" charset="0"/>
              </a:rPr>
              <a:t>Lease agreements, contract services, and purchases of equipment that adhere to established procurement processes.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3450054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Requirements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err="1"/>
              <a:t>Subgrantees</a:t>
            </a:r>
            <a:r>
              <a:rPr lang="en-US" dirty="0"/>
              <a:t> should have management processes and controls in place to ensure that the grant funded program(s) achieves the intended results, that resources are protected from waste, fraud, abuse, and mismanagement, and application laws and regulations are followed</a:t>
            </a:r>
            <a:r>
              <a:rPr lang="en-US" dirty="0" smtClean="0"/>
              <a:t>.</a:t>
            </a:r>
            <a:endParaRPr lang="en-US" dirty="0"/>
          </a:p>
          <a:p>
            <a:pPr>
              <a:lnSpc>
                <a:spcPct val="110000"/>
              </a:lnSpc>
            </a:pPr>
            <a:r>
              <a:rPr lang="en-US" dirty="0"/>
              <a:t>An adequate financial management system has strong internal controls. A system of internal controls should allow recipients and </a:t>
            </a:r>
            <a:r>
              <a:rPr lang="en-US" dirty="0" err="1"/>
              <a:t>subgrantees</a:t>
            </a:r>
            <a:r>
              <a:rPr lang="en-US" dirty="0"/>
              <a:t> to exercise effective control and accountability for all federal funds, real and personal property, and other assets</a:t>
            </a:r>
            <a:r>
              <a:rPr lang="en-US" dirty="0" smtClean="0"/>
              <a:t>.</a:t>
            </a:r>
            <a:endParaRPr lang="en-US" dirty="0"/>
          </a:p>
          <a:p>
            <a:pPr>
              <a:lnSpc>
                <a:spcPct val="110000"/>
              </a:lnSpc>
              <a:spcAft>
                <a:spcPts val="600"/>
              </a:spcAft>
            </a:pPr>
            <a:r>
              <a:rPr lang="en-US" dirty="0"/>
              <a:t>Separation of duties is a key internal control concept that establishes procedures for certain types of financial transactions where no one person is enabled to execute the entire procedure alone. The most commonly used example concerns initiating a payment (writing the check) and authorizing a payment (signing the check).</a:t>
            </a:r>
          </a:p>
          <a:p>
            <a:pPr lvl="1"/>
            <a:endParaRPr lang="en-US" sz="12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02062366"/>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Requirements</a:t>
            </a:r>
            <a:endParaRPr lang="en-US" dirty="0"/>
          </a:p>
        </p:txBody>
      </p:sp>
      <p:sp>
        <p:nvSpPr>
          <p:cNvPr id="3" name="Content Placeholder 2"/>
          <p:cNvSpPr>
            <a:spLocks noGrp="1"/>
          </p:cNvSpPr>
          <p:nvPr>
            <p:ph idx="1"/>
          </p:nvPr>
        </p:nvSpPr>
        <p:spPr/>
        <p:txBody>
          <a:bodyPr/>
          <a:lstStyle/>
          <a:p>
            <a:pPr marL="0" indent="0">
              <a:buNone/>
            </a:pPr>
            <a:r>
              <a:rPr lang="en-US" b="1" dirty="0" err="1"/>
              <a:t>Subrecipients</a:t>
            </a:r>
            <a:r>
              <a:rPr lang="en-US" b="1" dirty="0"/>
              <a:t> must ensure all of the following: </a:t>
            </a:r>
          </a:p>
          <a:p>
            <a:pPr lvl="1"/>
            <a:r>
              <a:rPr lang="en-US" sz="1900" dirty="0">
                <a:latin typeface="Arial Narrow" panose="020B0606020202030204" pitchFamily="34" charset="0"/>
              </a:rPr>
              <a:t>Establish and maintain effective internal control over the federal award that provides reasonable assurance that you are managing the federal award in compliance with Federal statutes, regulations, and the terms and conditions of the Federal award.</a:t>
            </a:r>
          </a:p>
          <a:p>
            <a:pPr lvl="1"/>
            <a:r>
              <a:rPr lang="en-US" sz="1900" dirty="0">
                <a:latin typeface="Arial Narrow" panose="020B0606020202030204" pitchFamily="34" charset="0"/>
              </a:rPr>
              <a:t>Comply with federal statutes, regulations, and the terms and conditions of the federal award.</a:t>
            </a:r>
          </a:p>
          <a:p>
            <a:pPr lvl="1"/>
            <a:r>
              <a:rPr lang="en-US" sz="1900" dirty="0">
                <a:latin typeface="Arial Narrow" panose="020B0606020202030204" pitchFamily="34" charset="0"/>
              </a:rPr>
              <a:t>Take prompt action when instances of noncompliance are identified, including those identified in audit findings.</a:t>
            </a:r>
          </a:p>
          <a:p>
            <a:pPr lvl="1"/>
            <a:r>
              <a:rPr lang="en-US" sz="1900" dirty="0">
                <a:latin typeface="Arial Narrow" panose="020B0606020202030204" pitchFamily="34" charset="0"/>
              </a:rPr>
              <a:t>Take reasonable measures to safeguard protected personally identifiable information and other information designated as sensitive, or considered sensitive, consistent with applicable federal, state, local, and tribal laws regarding privacy and obligations of confidentiality.</a:t>
            </a:r>
          </a:p>
          <a:p>
            <a:pPr marL="0" indent="0">
              <a:buNone/>
            </a:pPr>
            <a:endParaRPr lang="en-US" sz="15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048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Findings </a:t>
            </a:r>
            <a:endParaRPr lang="en-US" dirty="0"/>
          </a:p>
        </p:txBody>
      </p:sp>
      <p:sp>
        <p:nvSpPr>
          <p:cNvPr id="3" name="Content Placeholder 2"/>
          <p:cNvSpPr>
            <a:spLocks noGrp="1"/>
          </p:cNvSpPr>
          <p:nvPr>
            <p:ph idx="1"/>
          </p:nvPr>
        </p:nvSpPr>
        <p:spPr/>
        <p:txBody>
          <a:bodyPr>
            <a:normAutofit/>
          </a:bodyPr>
          <a:lstStyle/>
          <a:p>
            <a:r>
              <a:rPr lang="en-US" b="1" dirty="0" smtClean="0"/>
              <a:t>Budgets and Reports</a:t>
            </a:r>
          </a:p>
          <a:p>
            <a:pPr lvl="1"/>
            <a:r>
              <a:rPr lang="en-US" sz="1900" dirty="0" smtClean="0">
                <a:latin typeface="Arial" panose="020B0604020202020204" pitchFamily="34" charset="0"/>
                <a:cs typeface="Arial" panose="020B0604020202020204" pitchFamily="34" charset="0"/>
              </a:rPr>
              <a:t>Missing grant documentation</a:t>
            </a:r>
          </a:p>
          <a:p>
            <a:pPr lvl="1"/>
            <a:r>
              <a:rPr lang="en-US" sz="1900" dirty="0" smtClean="0">
                <a:latin typeface="Arial" panose="020B0604020202020204" pitchFamily="34" charset="0"/>
                <a:cs typeface="Arial" panose="020B0604020202020204" pitchFamily="34" charset="0"/>
              </a:rPr>
              <a:t>Differences between financial reports and accounting records</a:t>
            </a:r>
          </a:p>
          <a:p>
            <a:pPr lvl="1"/>
            <a:r>
              <a:rPr lang="en-US" sz="1900" dirty="0" smtClean="0">
                <a:latin typeface="Arial" panose="020B0604020202020204" pitchFamily="34" charset="0"/>
                <a:cs typeface="Arial" panose="020B0604020202020204" pitchFamily="34" charset="0"/>
              </a:rPr>
              <a:t>Costs not included in the approved budget</a:t>
            </a:r>
          </a:p>
          <a:p>
            <a:pPr lvl="1"/>
            <a:r>
              <a:rPr lang="en-US" sz="1900" dirty="0" smtClean="0">
                <a:latin typeface="Arial" panose="020B0604020202020204" pitchFamily="34" charset="0"/>
                <a:cs typeface="Arial" panose="020B0604020202020204" pitchFamily="34" charset="0"/>
              </a:rPr>
              <a:t>Costs not properly documented, recorded, tracked</a:t>
            </a:r>
          </a:p>
          <a:p>
            <a:pPr lvl="1"/>
            <a:r>
              <a:rPr lang="en-US" sz="1900" dirty="0" smtClean="0">
                <a:latin typeface="Arial" panose="020B0604020202020204" pitchFamily="34" charset="0"/>
                <a:cs typeface="Arial" panose="020B0604020202020204" pitchFamily="34" charset="0"/>
              </a:rPr>
              <a:t>Major variances between budgeted to actual expenditures</a:t>
            </a:r>
          </a:p>
          <a:p>
            <a:pPr lvl="1"/>
            <a:r>
              <a:rPr lang="en-US" sz="1900" dirty="0" smtClean="0">
                <a:latin typeface="Arial" panose="020B0604020202020204" pitchFamily="34" charset="0"/>
                <a:cs typeface="Arial" panose="020B0604020202020204" pitchFamily="34" charset="0"/>
              </a:rPr>
              <a:t>Inadequate system of tracking match</a:t>
            </a:r>
          </a:p>
          <a:p>
            <a:pPr marL="342900" lvl="1"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560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Findings</a:t>
            </a:r>
            <a:endParaRPr lang="en-US" dirty="0"/>
          </a:p>
        </p:txBody>
      </p:sp>
      <p:sp>
        <p:nvSpPr>
          <p:cNvPr id="3" name="Content Placeholder 2"/>
          <p:cNvSpPr>
            <a:spLocks noGrp="1"/>
          </p:cNvSpPr>
          <p:nvPr>
            <p:ph idx="1"/>
          </p:nvPr>
        </p:nvSpPr>
        <p:spPr/>
        <p:txBody>
          <a:bodyPr>
            <a:normAutofit/>
          </a:bodyPr>
          <a:lstStyle/>
          <a:p>
            <a:r>
              <a:rPr lang="en-US" b="1" dirty="0" smtClean="0"/>
              <a:t>Questioned or Unallowable Costs</a:t>
            </a:r>
          </a:p>
          <a:p>
            <a:pPr lvl="1"/>
            <a:r>
              <a:rPr lang="en-US" sz="1900" dirty="0">
                <a:latin typeface="Arial" panose="020B0604020202020204" pitchFamily="34" charset="0"/>
                <a:cs typeface="Arial" panose="020B0604020202020204" pitchFamily="34" charset="0"/>
              </a:rPr>
              <a:t>Missing source documentation</a:t>
            </a:r>
          </a:p>
          <a:p>
            <a:pPr lvl="1"/>
            <a:r>
              <a:rPr lang="en-US" sz="1900" dirty="0">
                <a:latin typeface="Arial" panose="020B0604020202020204" pitchFamily="34" charset="0"/>
                <a:cs typeface="Arial" panose="020B0604020202020204" pitchFamily="34" charset="0"/>
              </a:rPr>
              <a:t>Costs paid before or after grant period </a:t>
            </a:r>
          </a:p>
          <a:p>
            <a:pPr lvl="1"/>
            <a:r>
              <a:rPr lang="en-US" sz="1900" dirty="0">
                <a:latin typeface="Arial" panose="020B0604020202020204" pitchFamily="34" charset="0"/>
                <a:cs typeface="Arial" panose="020B0604020202020204" pitchFamily="34" charset="0"/>
              </a:rPr>
              <a:t>Costs that are not in the approved budget </a:t>
            </a:r>
          </a:p>
          <a:p>
            <a:pPr lvl="1"/>
            <a:r>
              <a:rPr lang="en-US" sz="1900" dirty="0">
                <a:latin typeface="Arial" panose="020B0604020202020204" pitchFamily="34" charset="0"/>
                <a:cs typeface="Arial" panose="020B0604020202020204" pitchFamily="34" charset="0"/>
              </a:rPr>
              <a:t>Costs that are not supported with documentation</a:t>
            </a:r>
          </a:p>
          <a:p>
            <a:pPr lvl="1"/>
            <a:r>
              <a:rPr lang="en-US" sz="1900" dirty="0">
                <a:latin typeface="Arial" panose="020B0604020202020204" pitchFamily="34" charset="0"/>
                <a:cs typeface="Arial" panose="020B0604020202020204" pitchFamily="34" charset="0"/>
              </a:rPr>
              <a:t>No separation of costs by grant or grant year</a:t>
            </a:r>
          </a:p>
          <a:p>
            <a:pPr lvl="1"/>
            <a:r>
              <a:rPr lang="en-US" sz="1900" dirty="0">
                <a:latin typeface="Arial" panose="020B0604020202020204" pitchFamily="34" charset="0"/>
                <a:cs typeface="Arial" panose="020B0604020202020204" pitchFamily="34" charset="0"/>
              </a:rPr>
              <a:t>Indirect costs charged at unapproved, outdated, or inappropriate rates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8667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Findings</a:t>
            </a:r>
            <a:endParaRPr lang="en-US" dirty="0"/>
          </a:p>
        </p:txBody>
      </p:sp>
      <p:sp>
        <p:nvSpPr>
          <p:cNvPr id="3" name="Content Placeholder 2"/>
          <p:cNvSpPr>
            <a:spLocks noGrp="1"/>
          </p:cNvSpPr>
          <p:nvPr>
            <p:ph idx="1"/>
          </p:nvPr>
        </p:nvSpPr>
        <p:spPr/>
        <p:txBody>
          <a:bodyPr>
            <a:normAutofit/>
          </a:bodyPr>
          <a:lstStyle/>
          <a:p>
            <a:r>
              <a:rPr lang="en-US" b="1" dirty="0" smtClean="0"/>
              <a:t>Financial Reports</a:t>
            </a:r>
          </a:p>
          <a:p>
            <a:pPr lvl="1"/>
            <a:r>
              <a:rPr lang="en-US" sz="1900" dirty="0" smtClean="0">
                <a:latin typeface="Arial" panose="020B0604020202020204" pitchFamily="34" charset="0"/>
                <a:cs typeface="Arial" panose="020B0604020202020204" pitchFamily="34" charset="0"/>
              </a:rPr>
              <a:t>Delinquent (not submitted or late)</a:t>
            </a:r>
          </a:p>
          <a:p>
            <a:pPr lvl="1"/>
            <a:r>
              <a:rPr lang="en-US" sz="1900" dirty="0" smtClean="0">
                <a:latin typeface="Arial" panose="020B0604020202020204" pitchFamily="34" charset="0"/>
                <a:cs typeface="Arial" panose="020B0604020202020204" pitchFamily="34" charset="0"/>
              </a:rPr>
              <a:t>Inaccurate-mistakes in calculations from previous periods, needed revisions</a:t>
            </a:r>
          </a:p>
          <a:p>
            <a:pPr lvl="1"/>
            <a:r>
              <a:rPr lang="en-US" sz="1900" dirty="0" smtClean="0">
                <a:latin typeface="Arial" panose="020B0604020202020204" pitchFamily="34" charset="0"/>
                <a:cs typeface="Arial" panose="020B0604020202020204" pitchFamily="34" charset="0"/>
              </a:rPr>
              <a:t>Multiple requests for budget amendments </a:t>
            </a:r>
          </a:p>
          <a:p>
            <a:pPr lvl="1"/>
            <a:r>
              <a:rPr lang="en-US" sz="1900" dirty="0" smtClean="0">
                <a:latin typeface="Arial" panose="020B0604020202020204" pitchFamily="34" charset="0"/>
                <a:cs typeface="Arial" panose="020B0604020202020204" pitchFamily="34" charset="0"/>
              </a:rPr>
              <a:t>Reporting budgetary instead of actual expenditures</a:t>
            </a:r>
          </a:p>
          <a:p>
            <a:pPr lvl="1"/>
            <a:r>
              <a:rPr lang="en-US" sz="1900" dirty="0" smtClean="0">
                <a:latin typeface="Arial" panose="020B0604020202020204" pitchFamily="34" charset="0"/>
                <a:cs typeface="Arial" panose="020B0604020202020204" pitchFamily="34" charset="0"/>
              </a:rPr>
              <a:t>Reporting the same amount each quarter as ¼ of the award</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69786269"/>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Findings</a:t>
            </a:r>
            <a:endParaRPr lang="en-US" dirty="0"/>
          </a:p>
        </p:txBody>
      </p:sp>
      <p:sp>
        <p:nvSpPr>
          <p:cNvPr id="3" name="Content Placeholder 2"/>
          <p:cNvSpPr>
            <a:spLocks noGrp="1"/>
          </p:cNvSpPr>
          <p:nvPr>
            <p:ph idx="1"/>
          </p:nvPr>
        </p:nvSpPr>
        <p:spPr/>
        <p:txBody>
          <a:bodyPr>
            <a:normAutofit/>
          </a:bodyPr>
          <a:lstStyle/>
          <a:p>
            <a:r>
              <a:rPr lang="en-US" b="1" dirty="0" smtClean="0"/>
              <a:t>Personnel Records</a:t>
            </a:r>
          </a:p>
          <a:p>
            <a:pPr lvl="1"/>
            <a:r>
              <a:rPr lang="en-US" sz="1900" dirty="0" smtClean="0">
                <a:latin typeface="Arial" panose="020B0604020202020204" pitchFamily="34" charset="0"/>
                <a:cs typeface="Arial" panose="020B0604020202020204" pitchFamily="34" charset="0"/>
              </a:rPr>
              <a:t>Missing, incomplete or improper timesheets</a:t>
            </a:r>
          </a:p>
          <a:p>
            <a:pPr lvl="1"/>
            <a:r>
              <a:rPr lang="en-US" sz="1900" dirty="0" smtClean="0">
                <a:latin typeface="Arial" panose="020B0604020202020204" pitchFamily="34" charset="0"/>
                <a:cs typeface="Arial" panose="020B0604020202020204" pitchFamily="34" charset="0"/>
              </a:rPr>
              <a:t>Timesheets not signed and dated by grant-funded staff and supervisor</a:t>
            </a:r>
          </a:p>
          <a:p>
            <a:pPr lvl="1"/>
            <a:r>
              <a:rPr lang="en-US" sz="1900" dirty="0" smtClean="0">
                <a:latin typeface="Arial" panose="020B0604020202020204" pitchFamily="34" charset="0"/>
                <a:cs typeface="Arial" panose="020B0604020202020204" pitchFamily="34" charset="0"/>
              </a:rPr>
              <a:t>Timesheets that do not provide the percentage of time that staff are paid per funding source</a:t>
            </a:r>
          </a:p>
          <a:p>
            <a:pPr lvl="1"/>
            <a:r>
              <a:rPr lang="en-US" sz="1900" dirty="0" smtClean="0">
                <a:latin typeface="Arial" panose="020B0604020202020204" pitchFamily="34" charset="0"/>
                <a:cs typeface="Arial" panose="020B0604020202020204" pitchFamily="34" charset="0"/>
              </a:rPr>
              <a:t>Missing out outdated personnel policies, position descriptions, organizational charts</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863030296"/>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Findings</a:t>
            </a:r>
            <a:endParaRPr lang="en-US" dirty="0"/>
          </a:p>
        </p:txBody>
      </p:sp>
      <p:sp>
        <p:nvSpPr>
          <p:cNvPr id="3" name="Content Placeholder 2"/>
          <p:cNvSpPr>
            <a:spLocks noGrp="1"/>
          </p:cNvSpPr>
          <p:nvPr>
            <p:ph idx="1"/>
          </p:nvPr>
        </p:nvSpPr>
        <p:spPr/>
        <p:txBody>
          <a:bodyPr>
            <a:normAutofit/>
          </a:bodyPr>
          <a:lstStyle/>
          <a:p>
            <a:r>
              <a:rPr lang="en-US" b="1" dirty="0" smtClean="0"/>
              <a:t>Programmatic Records</a:t>
            </a:r>
          </a:p>
          <a:p>
            <a:pPr lvl="1"/>
            <a:r>
              <a:rPr lang="en-US" sz="1900" dirty="0" smtClean="0">
                <a:latin typeface="Arial" panose="020B0604020202020204" pitchFamily="34" charset="0"/>
                <a:cs typeface="Arial" panose="020B0604020202020204" pitchFamily="34" charset="0"/>
              </a:rPr>
              <a:t>Missing documentation of client service logs</a:t>
            </a:r>
          </a:p>
          <a:p>
            <a:pPr lvl="1"/>
            <a:r>
              <a:rPr lang="en-US" sz="1900" dirty="0" smtClean="0">
                <a:latin typeface="Arial" panose="020B0604020202020204" pitchFamily="34" charset="0"/>
                <a:cs typeface="Arial" panose="020B0604020202020204" pitchFamily="34" charset="0"/>
              </a:rPr>
              <a:t>Missing documentation of client satisfaction surveys</a:t>
            </a:r>
          </a:p>
          <a:p>
            <a:pPr lvl="1"/>
            <a:r>
              <a:rPr lang="en-US" sz="1900" dirty="0" smtClean="0">
                <a:latin typeface="Arial" panose="020B0604020202020204" pitchFamily="34" charset="0"/>
                <a:cs typeface="Arial" panose="020B0604020202020204" pitchFamily="34" charset="0"/>
              </a:rPr>
              <a:t>Missing data collection evidence of services provided to recipients</a:t>
            </a:r>
          </a:p>
          <a:p>
            <a:pPr lvl="1"/>
            <a:r>
              <a:rPr lang="en-US" sz="1900" dirty="0" smtClean="0">
                <a:latin typeface="Arial" panose="020B0604020202020204" pitchFamily="34" charset="0"/>
                <a:cs typeface="Arial" panose="020B0604020202020204" pitchFamily="34" charset="0"/>
              </a:rPr>
              <a:t>Missing documentation of project staff changes, changes to grant goals and objectives </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82640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Life Cycle of a DCJS </a:t>
            </a:r>
            <a:r>
              <a:rPr lang="en-US" dirty="0" err="1" smtClean="0"/>
              <a:t>Subaward</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sz="1900" dirty="0"/>
              <a:t>Throughout the grant period, </a:t>
            </a:r>
            <a:r>
              <a:rPr lang="en-US" sz="1900" dirty="0" err="1"/>
              <a:t>subgrantees</a:t>
            </a:r>
            <a:r>
              <a:rPr lang="en-US" sz="1900" dirty="0"/>
              <a:t> can submit requests to modify the budget based on project needs. </a:t>
            </a:r>
            <a:endParaRPr lang="en-US" sz="1900" dirty="0" smtClean="0"/>
          </a:p>
          <a:p>
            <a:pPr>
              <a:lnSpc>
                <a:spcPct val="100000"/>
              </a:lnSpc>
              <a:spcBef>
                <a:spcPts val="0"/>
              </a:spcBef>
              <a:spcAft>
                <a:spcPts val="1200"/>
              </a:spcAft>
            </a:pPr>
            <a:r>
              <a:rPr lang="en-US" sz="1900" dirty="0" smtClean="0"/>
              <a:t> </a:t>
            </a:r>
            <a:r>
              <a:rPr lang="en-US" sz="1900" dirty="0"/>
              <a:t>Grant Monitors are available to review progress reports and provide technical assistance and training and ensure successful implementation of the awarded project.</a:t>
            </a:r>
          </a:p>
          <a:p>
            <a:pPr>
              <a:lnSpc>
                <a:spcPct val="100000"/>
              </a:lnSpc>
              <a:spcBef>
                <a:spcPts val="0"/>
              </a:spcBef>
              <a:spcAft>
                <a:spcPts val="1200"/>
              </a:spcAft>
            </a:pPr>
            <a:r>
              <a:rPr lang="en-US" sz="1900" dirty="0"/>
              <a:t>The Grants Compliance Supervisor reviews and approves all request for funds.</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99819463"/>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Conference</a:t>
            </a:r>
            <a:endParaRPr lang="en-US" dirty="0"/>
          </a:p>
        </p:txBody>
      </p:sp>
      <p:sp>
        <p:nvSpPr>
          <p:cNvPr id="3" name="Content Placeholder 2"/>
          <p:cNvSpPr>
            <a:spLocks noGrp="1"/>
          </p:cNvSpPr>
          <p:nvPr>
            <p:ph idx="1"/>
          </p:nvPr>
        </p:nvSpPr>
        <p:spPr/>
        <p:txBody>
          <a:bodyPr>
            <a:normAutofit/>
          </a:bodyPr>
          <a:lstStyle/>
          <a:p>
            <a:r>
              <a:rPr lang="en-US" dirty="0"/>
              <a:t>At the end of the on-site monitoring visit, the Grant Monitor will meet with key officials to present the tentative findings noted from the financial review. The exit conference should cover the following objectives: </a:t>
            </a:r>
          </a:p>
          <a:p>
            <a:pPr lvl="1"/>
            <a:r>
              <a:rPr lang="en-US" sz="1900" dirty="0">
                <a:latin typeface="Arial" panose="020B0604020202020204" pitchFamily="34" charset="0"/>
                <a:cs typeface="Arial" panose="020B0604020202020204" pitchFamily="34" charset="0"/>
              </a:rPr>
              <a:t>Present preliminary results of the site visit </a:t>
            </a:r>
          </a:p>
          <a:p>
            <a:pPr lvl="1"/>
            <a:r>
              <a:rPr lang="en-US" sz="1900" dirty="0">
                <a:latin typeface="Arial" panose="020B0604020202020204" pitchFamily="34" charset="0"/>
                <a:cs typeface="Arial" panose="020B0604020202020204" pitchFamily="34" charset="0"/>
              </a:rPr>
              <a:t>Provide an opportunity for the sub-grantee to discuss any disputed findings</a:t>
            </a:r>
          </a:p>
          <a:p>
            <a:pPr lvl="1"/>
            <a:r>
              <a:rPr lang="en-US" sz="1900" dirty="0">
                <a:latin typeface="Arial" panose="020B0604020202020204" pitchFamily="34" charset="0"/>
                <a:cs typeface="Arial" panose="020B0604020202020204" pitchFamily="34" charset="0"/>
              </a:rPr>
              <a:t>Obtain additional documentation from the sub-grantee to clarify or support their position </a:t>
            </a:r>
          </a:p>
          <a:p>
            <a:pPr lvl="1"/>
            <a:r>
              <a:rPr lang="en-US" sz="1900" dirty="0">
                <a:latin typeface="Arial" panose="020B0604020202020204" pitchFamily="34" charset="0"/>
                <a:cs typeface="Arial" panose="020B0604020202020204" pitchFamily="34" charset="0"/>
              </a:rPr>
              <a:t>For findings discussed, there should be a clear understanding of any remaining action(s).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81142893"/>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the Visit</a:t>
            </a:r>
            <a:endParaRPr lang="en-US" dirty="0"/>
          </a:p>
        </p:txBody>
      </p:sp>
      <p:sp>
        <p:nvSpPr>
          <p:cNvPr id="3" name="Content Placeholder 2"/>
          <p:cNvSpPr>
            <a:spLocks noGrp="1"/>
          </p:cNvSpPr>
          <p:nvPr>
            <p:ph idx="1"/>
          </p:nvPr>
        </p:nvSpPr>
        <p:spPr>
          <a:xfrm>
            <a:off x="628650" y="2117123"/>
            <a:ext cx="7886700" cy="4372167"/>
          </a:xfrm>
        </p:spPr>
        <p:txBody>
          <a:bodyPr>
            <a:normAutofit/>
          </a:bodyPr>
          <a:lstStyle/>
          <a:p>
            <a:pPr>
              <a:spcAft>
                <a:spcPts val="0"/>
              </a:spcAft>
            </a:pPr>
            <a:r>
              <a:rPr lang="en-US" sz="1800" b="1" dirty="0"/>
              <a:t>Post Visit Letter</a:t>
            </a:r>
          </a:p>
          <a:p>
            <a:pPr marL="457200" lvl="1">
              <a:lnSpc>
                <a:spcPct val="100000"/>
              </a:lnSpc>
              <a:spcBef>
                <a:spcPts val="0"/>
              </a:spcBef>
              <a:spcAft>
                <a:spcPts val="1200"/>
              </a:spcAft>
            </a:pPr>
            <a:r>
              <a:rPr lang="en-US" sz="1900" dirty="0">
                <a:latin typeface="Arial Narrow" panose="020B0606020202030204" pitchFamily="34" charset="0"/>
                <a:cs typeface="Arial" panose="020B0604020202020204" pitchFamily="34" charset="0"/>
              </a:rPr>
              <a:t>After the on-site monitoring visit, the Grant Monitor will issue a Post-Review Letter to the sub-grantee within </a:t>
            </a:r>
            <a:r>
              <a:rPr lang="en-US" sz="1900" dirty="0" smtClean="0">
                <a:latin typeface="Arial Narrow" panose="020B0606020202030204" pitchFamily="34" charset="0"/>
                <a:cs typeface="Arial" panose="020B0604020202020204" pitchFamily="34" charset="0"/>
              </a:rPr>
              <a:t>90 </a:t>
            </a:r>
            <a:r>
              <a:rPr lang="en-US" sz="1900" dirty="0">
                <a:latin typeface="Arial Narrow" panose="020B0606020202030204" pitchFamily="34" charset="0"/>
                <a:cs typeface="Arial" panose="020B0604020202020204" pitchFamily="34" charset="0"/>
              </a:rPr>
              <a:t>calendar days documenting recommendations for corrective action and requiring the submission of a corrective action plan within 45 calendar days by the sub-grantee. </a:t>
            </a:r>
          </a:p>
          <a:p>
            <a:pPr>
              <a:spcAft>
                <a:spcPts val="0"/>
              </a:spcAft>
            </a:pPr>
            <a:r>
              <a:rPr lang="en-US" sz="1800" b="1" dirty="0"/>
              <a:t>Corrective Action Plan Review</a:t>
            </a:r>
          </a:p>
          <a:p>
            <a:pPr lvl="1">
              <a:spcBef>
                <a:spcPts val="0"/>
              </a:spcBef>
              <a:spcAft>
                <a:spcPts val="1200"/>
              </a:spcAft>
            </a:pPr>
            <a:r>
              <a:rPr lang="en-US" sz="1900" dirty="0">
                <a:latin typeface="Arial Narrow" panose="020B0606020202030204" pitchFamily="34" charset="0"/>
              </a:rPr>
              <a:t>The Grant Monitor will monitor all corrective action taken. If any findings were not corrected, or were partially corrected, provide the sub-grantee with the timeframe for each resolution</a:t>
            </a:r>
            <a:r>
              <a:rPr lang="en-US" sz="1350" dirty="0"/>
              <a:t>. </a:t>
            </a:r>
          </a:p>
          <a:p>
            <a:pPr>
              <a:spcAft>
                <a:spcPts val="0"/>
              </a:spcAft>
            </a:pPr>
            <a:r>
              <a:rPr lang="en-US" sz="1800" b="1" dirty="0"/>
              <a:t>Closure of the Visit</a:t>
            </a:r>
          </a:p>
          <a:p>
            <a:pPr lvl="1"/>
            <a:r>
              <a:rPr lang="en-US" sz="1900" dirty="0">
                <a:latin typeface="Arial Narrow" panose="020B0606020202030204" pitchFamily="34" charset="0"/>
              </a:rPr>
              <a:t>If adequate documentation is received to resolve each finding, the Grant Monitor will send a closure letter to close the site visit. </a:t>
            </a:r>
          </a:p>
          <a:p>
            <a:pPr lvl="1"/>
            <a:endParaRPr lang="en-US" sz="1350" dirty="0"/>
          </a:p>
          <a:p>
            <a:pPr lvl="1"/>
            <a:endParaRPr lang="en-US" sz="1350" dirty="0"/>
          </a:p>
          <a:p>
            <a:pPr lvl="1"/>
            <a:endParaRPr lang="en-US" sz="135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04328857"/>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Desk Reviews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200" b="1" dirty="0"/>
              <a:t>The Grant Monitor/Grants </a:t>
            </a:r>
            <a:r>
              <a:rPr lang="en-US" sz="2200" b="1" dirty="0" smtClean="0"/>
              <a:t>Management </a:t>
            </a:r>
            <a:r>
              <a:rPr lang="en-US" sz="2200" b="1" dirty="0"/>
              <a:t>staff may request:</a:t>
            </a:r>
          </a:p>
          <a:p>
            <a:pPr>
              <a:spcAft>
                <a:spcPts val="600"/>
              </a:spcAft>
            </a:pPr>
            <a:r>
              <a:rPr lang="en-US" sz="2100" dirty="0">
                <a:latin typeface="Arial Narrow" panose="020B0606020202030204" pitchFamily="34" charset="0"/>
              </a:rPr>
              <a:t>The completed “Administrative Financial Review</a:t>
            </a:r>
            <a:r>
              <a:rPr lang="en-US" sz="2100" i="1" dirty="0">
                <a:latin typeface="Arial Narrow" panose="020B0606020202030204" pitchFamily="34" charset="0"/>
              </a:rPr>
              <a:t>” </a:t>
            </a:r>
            <a:r>
              <a:rPr lang="en-US" sz="2100" dirty="0">
                <a:latin typeface="Arial Narrow" panose="020B0606020202030204" pitchFamily="34" charset="0"/>
              </a:rPr>
              <a:t>section of the </a:t>
            </a:r>
            <a:r>
              <a:rPr lang="en-US" sz="2100" i="1" dirty="0">
                <a:latin typeface="Arial Narrow" panose="020B0606020202030204" pitchFamily="34" charset="0"/>
              </a:rPr>
              <a:t>Sub-grantee Monitoring Tool </a:t>
            </a:r>
            <a:r>
              <a:rPr lang="en-US" sz="2100" dirty="0">
                <a:latin typeface="Arial Narrow" panose="020B0606020202030204" pitchFamily="34" charset="0"/>
              </a:rPr>
              <a:t>with documents and analyze the responses for items that may represent non-compliance. </a:t>
            </a:r>
          </a:p>
          <a:p>
            <a:pPr>
              <a:spcAft>
                <a:spcPts val="600"/>
              </a:spcAft>
            </a:pPr>
            <a:r>
              <a:rPr lang="en-US" sz="2100" dirty="0">
                <a:latin typeface="Arial Narrow" panose="020B0606020202030204" pitchFamily="34" charset="0"/>
              </a:rPr>
              <a:t>A randomly selected sample of documentation for grant funded expenditures that supports information provided on the Quarterly Financial Reports, including general ledger detail, and proper documentation for each expenditure in the form of a purchase invoices, vendor receipts, payroll register, time cards, dates of training, descriptions of training, match support, and time and attendance records. </a:t>
            </a:r>
            <a:endParaRPr lang="en-US" sz="2100" dirty="0" smtClean="0">
              <a:latin typeface="Arial Narrow" panose="020B0606020202030204" pitchFamily="34" charset="0"/>
            </a:endParaRPr>
          </a:p>
          <a:p>
            <a:pPr>
              <a:spcAft>
                <a:spcPts val="600"/>
              </a:spcAft>
            </a:pPr>
            <a:r>
              <a:rPr lang="en-US" sz="2100" dirty="0" smtClean="0">
                <a:latin typeface="Arial Narrow" panose="020B0606020202030204" pitchFamily="34" charset="0"/>
              </a:rPr>
              <a:t>If </a:t>
            </a:r>
            <a:r>
              <a:rPr lang="en-US" sz="2100" dirty="0">
                <a:latin typeface="Arial Narrow" panose="020B0606020202030204" pitchFamily="34" charset="0"/>
              </a:rPr>
              <a:t>necessary the Grants </a:t>
            </a:r>
            <a:r>
              <a:rPr lang="en-US" sz="2100" dirty="0" smtClean="0">
                <a:latin typeface="Arial Narrow" panose="020B0606020202030204" pitchFamily="34" charset="0"/>
              </a:rPr>
              <a:t>Management </a:t>
            </a:r>
            <a:r>
              <a:rPr lang="en-US" sz="2100" dirty="0">
                <a:latin typeface="Arial Narrow" panose="020B0606020202030204" pitchFamily="34" charset="0"/>
              </a:rPr>
              <a:t>Section may send a representative for an on-site visit or accompany the Grant Monitor depending on need and risk.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5161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Desk Reviews</a:t>
            </a:r>
            <a:endParaRPr lang="en-US" dirty="0"/>
          </a:p>
        </p:txBody>
      </p:sp>
      <p:sp>
        <p:nvSpPr>
          <p:cNvPr id="3" name="Content Placeholder 2"/>
          <p:cNvSpPr>
            <a:spLocks noGrp="1"/>
          </p:cNvSpPr>
          <p:nvPr>
            <p:ph idx="1"/>
          </p:nvPr>
        </p:nvSpPr>
        <p:spPr/>
        <p:txBody>
          <a:bodyPr>
            <a:normAutofit/>
          </a:bodyPr>
          <a:lstStyle/>
          <a:p>
            <a:r>
              <a:rPr lang="en-US" dirty="0"/>
              <a:t>The Grant Monitor/ Grants </a:t>
            </a:r>
            <a:r>
              <a:rPr lang="en-US" dirty="0" smtClean="0"/>
              <a:t>Management </a:t>
            </a:r>
            <a:r>
              <a:rPr lang="en-US" dirty="0"/>
              <a:t>staff will review supporting documentation for each item selected and review for allowable costs and proper support. </a:t>
            </a:r>
          </a:p>
          <a:p>
            <a:r>
              <a:rPr lang="en-US" dirty="0"/>
              <a:t>When a match is provided in a budget, sub-grantees records must clearly show the source, the amount, and the period during which the match was allocated. </a:t>
            </a:r>
          </a:p>
          <a:p>
            <a:r>
              <a:rPr lang="en-US" dirty="0"/>
              <a:t>In-kind contributions should be determined at their fair market value. The basis for determining the value of personal services, materials and equipment must be documented and to the extent feasible, supported by the same methods used by the sub-grantee for its own paid employees.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990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Desk Reviews</a:t>
            </a:r>
            <a:endParaRPr lang="en-US" dirty="0"/>
          </a:p>
        </p:txBody>
      </p:sp>
      <p:sp>
        <p:nvSpPr>
          <p:cNvPr id="3" name="Content Placeholder 2"/>
          <p:cNvSpPr>
            <a:spLocks noGrp="1"/>
          </p:cNvSpPr>
          <p:nvPr>
            <p:ph idx="1"/>
          </p:nvPr>
        </p:nvSpPr>
        <p:spPr/>
        <p:txBody>
          <a:bodyPr>
            <a:normAutofit/>
          </a:bodyPr>
          <a:lstStyle/>
          <a:p>
            <a:r>
              <a:rPr lang="en-US" dirty="0"/>
              <a:t>Volunteer Services used as in-kind match will also be reviewed. </a:t>
            </a:r>
          </a:p>
          <a:p>
            <a:r>
              <a:rPr lang="en-US" dirty="0"/>
              <a:t>Volunteer services may be professional or technical services, consultants, skilled, or unskilled labor assisting on the project. </a:t>
            </a:r>
          </a:p>
          <a:p>
            <a:r>
              <a:rPr lang="en-US" dirty="0"/>
              <a:t>Records must be maintained documenting all service delivery, with verifying signatures of both the volunteer and the person who supervises them. </a:t>
            </a:r>
          </a:p>
          <a:p>
            <a:r>
              <a:rPr lang="en-US" dirty="0"/>
              <a:t>The value shall not exceed the independent sector determination for volunteer hours without written supporting documentation. </a:t>
            </a:r>
          </a:p>
          <a:p>
            <a:r>
              <a:rPr lang="en-US" dirty="0"/>
              <a:t>After reviewing the documentation, the grant monitor will report all findings to the Grants Compliance Section for further review.</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6567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Desk Reviews</a:t>
            </a:r>
            <a:endParaRPr lang="en-US" dirty="0"/>
          </a:p>
        </p:txBody>
      </p:sp>
      <p:sp>
        <p:nvSpPr>
          <p:cNvPr id="3" name="Content Placeholder 2"/>
          <p:cNvSpPr>
            <a:spLocks noGrp="1"/>
          </p:cNvSpPr>
          <p:nvPr>
            <p:ph idx="1"/>
          </p:nvPr>
        </p:nvSpPr>
        <p:spPr/>
        <p:txBody>
          <a:bodyPr>
            <a:normAutofit/>
          </a:bodyPr>
          <a:lstStyle/>
          <a:p>
            <a:r>
              <a:rPr lang="en-US" dirty="0"/>
              <a:t>The Grants </a:t>
            </a:r>
            <a:r>
              <a:rPr lang="en-US" dirty="0" smtClean="0"/>
              <a:t>Management staff </a:t>
            </a:r>
            <a:r>
              <a:rPr lang="en-US" dirty="0"/>
              <a:t>will conduct in-depth financial reviews of programs identified during the fiscal desk reviews as needing further review. </a:t>
            </a:r>
          </a:p>
          <a:p>
            <a:r>
              <a:rPr lang="en-US" dirty="0"/>
              <a:t>If it is determined that corrective action is required of the sub-grantee the Grants </a:t>
            </a:r>
            <a:r>
              <a:rPr lang="en-US" dirty="0" smtClean="0"/>
              <a:t>Management </a:t>
            </a:r>
            <a:r>
              <a:rPr lang="en-US" dirty="0"/>
              <a:t>staff will work with the Grant Monitor to communicate concerns to the sub-grantee and monitor compliance with corrective action plans.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436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b="1" dirty="0" smtClean="0"/>
              <a:t>As the awarding agency, it is our authority to:</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Ensure </a:t>
            </a:r>
            <a:r>
              <a:rPr lang="en-US" sz="1900" dirty="0">
                <a:latin typeface="Arial" panose="020B0604020202020204" pitchFamily="34" charset="0"/>
                <a:cs typeface="Arial" panose="020B0604020202020204" pitchFamily="34" charset="0"/>
              </a:rPr>
              <a:t>compliance with all rules, regulations and requirements</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Safeguard Federal funds against fraud, waste, and abuse</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Help identify actual and potential issues</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Identify technical assistance and training needs</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Ensure follow-up on issues that impact award compliance and performance and issue corrective actions as appropriate</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6781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a:t>
            </a:r>
            <a:r>
              <a:rPr lang="en-US" dirty="0"/>
              <a:t>I</a:t>
            </a:r>
            <a:r>
              <a:rPr lang="en-US" dirty="0" smtClean="0"/>
              <a:t>nformation:</a:t>
            </a:r>
            <a:endParaRPr lang="en-US" dirty="0"/>
          </a:p>
        </p:txBody>
      </p:sp>
      <p:sp>
        <p:nvSpPr>
          <p:cNvPr id="3" name="Content Placeholder 2"/>
          <p:cNvSpPr>
            <a:spLocks noGrp="1"/>
          </p:cNvSpPr>
          <p:nvPr>
            <p:ph idx="1"/>
          </p:nvPr>
        </p:nvSpPr>
        <p:spPr/>
        <p:txBody>
          <a:bodyPr>
            <a:normAutofit/>
          </a:bodyPr>
          <a:lstStyle/>
          <a:p>
            <a:pPr>
              <a:spcAft>
                <a:spcPts val="0"/>
              </a:spcAft>
            </a:pPr>
            <a:r>
              <a:rPr lang="en-US" b="1" dirty="0" smtClean="0"/>
              <a:t>Financial Consulting</a:t>
            </a:r>
          </a:p>
          <a:p>
            <a:pPr lvl="1"/>
            <a:r>
              <a:rPr lang="en-US" sz="1900" dirty="0" smtClean="0">
                <a:latin typeface="Arial" panose="020B0604020202020204" pitchFamily="34" charset="0"/>
                <a:cs typeface="Arial" panose="020B0604020202020204" pitchFamily="34" charset="0"/>
              </a:rPr>
              <a:t>Contact the DCJS Grants Compliance Supervisor, Mark </a:t>
            </a:r>
            <a:r>
              <a:rPr lang="en-US" sz="1900" dirty="0" err="1" smtClean="0">
                <a:latin typeface="Arial" panose="020B0604020202020204" pitchFamily="34" charset="0"/>
                <a:cs typeface="Arial" panose="020B0604020202020204" pitchFamily="34" charset="0"/>
              </a:rPr>
              <a:t>Fero</a:t>
            </a:r>
            <a:r>
              <a:rPr lang="en-US" sz="1900" dirty="0" smtClean="0">
                <a:latin typeface="Arial" panose="020B0604020202020204" pitchFamily="34" charset="0"/>
                <a:cs typeface="Arial" panose="020B0604020202020204" pitchFamily="34" charset="0"/>
              </a:rPr>
              <a:t>,</a:t>
            </a:r>
          </a:p>
          <a:p>
            <a:pPr marL="693738" lvl="1" indent="0">
              <a:lnSpc>
                <a:spcPct val="100000"/>
              </a:lnSpc>
              <a:spcBef>
                <a:spcPts val="0"/>
              </a:spcBef>
              <a:spcAft>
                <a:spcPts val="1200"/>
              </a:spcAft>
              <a:buNone/>
            </a:pPr>
            <a:r>
              <a:rPr lang="en-US" sz="1900" dirty="0" smtClean="0">
                <a:latin typeface="Arial" panose="020B0604020202020204" pitchFamily="34" charset="0"/>
                <a:cs typeface="Arial" panose="020B0604020202020204" pitchFamily="34" charset="0"/>
                <a:hlinkClick r:id="rId2"/>
              </a:rPr>
              <a:t>Mark.fero@dcjs.Virginia.gov</a:t>
            </a:r>
            <a:r>
              <a:rPr lang="en-US" sz="1900" dirty="0" smtClean="0">
                <a:latin typeface="Arial" panose="020B0604020202020204" pitchFamily="34" charset="0"/>
                <a:cs typeface="Arial" panose="020B0604020202020204" pitchFamily="34" charset="0"/>
              </a:rPr>
              <a:t> or (804) 225-2782</a:t>
            </a:r>
          </a:p>
          <a:p>
            <a:pPr>
              <a:spcAft>
                <a:spcPts val="0"/>
              </a:spcAft>
            </a:pPr>
            <a:r>
              <a:rPr lang="en-US" b="1" dirty="0"/>
              <a:t>Programmatic Consulting</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Contact your DCJS Grant Monitor</a:t>
            </a:r>
          </a:p>
          <a:p>
            <a:pPr>
              <a:spcAft>
                <a:spcPts val="0"/>
              </a:spcAft>
            </a:pPr>
            <a:r>
              <a:rPr lang="en-US" b="1" dirty="0" smtClean="0"/>
              <a:t>Visit the Victims Services Website</a:t>
            </a:r>
          </a:p>
          <a:p>
            <a:pPr lvl="1"/>
            <a:r>
              <a:rPr lang="en-US" sz="1900" dirty="0">
                <a:latin typeface="Arial" panose="020B0604020202020204" pitchFamily="34" charset="0"/>
                <a:cs typeface="Arial" panose="020B0604020202020204" pitchFamily="34" charset="0"/>
                <a:hlinkClick r:id="rId3"/>
              </a:rPr>
              <a:t>https://www.dcjs.virginia.gov</a:t>
            </a:r>
            <a:r>
              <a:rPr lang="en-US" sz="1900" dirty="0" smtClean="0">
                <a:latin typeface="Arial" panose="020B0604020202020204" pitchFamily="34" charset="0"/>
                <a:cs typeface="Arial" panose="020B0604020202020204" pitchFamily="34" charset="0"/>
                <a:hlinkClick r:id="rId3"/>
              </a:rPr>
              <a:t>/</a:t>
            </a:r>
            <a:r>
              <a:rPr lang="en-US" sz="1900" dirty="0" smtClean="0">
                <a:latin typeface="Arial" panose="020B0604020202020204" pitchFamily="34" charset="0"/>
                <a:cs typeface="Arial" panose="020B0604020202020204" pitchFamily="34" charset="0"/>
              </a:rPr>
              <a:t> </a:t>
            </a:r>
          </a:p>
          <a:p>
            <a:pPr marL="0" indent="0">
              <a:buNone/>
            </a:pPr>
            <a:r>
              <a:rPr lang="en-US" dirty="0">
                <a:latin typeface="Arial Narrow" panose="020B0606020202030204" pitchFamily="34" charset="0"/>
              </a:rPr>
              <a:t>	</a:t>
            </a:r>
            <a:endParaRPr lang="en-US" dirty="0" smtClean="0">
              <a:latin typeface="Arial Narrow" panose="020B0606020202030204" pitchFamily="34" charset="0"/>
            </a:endParaRPr>
          </a:p>
          <a:p>
            <a:pPr marL="342900" lvl="1"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51333518"/>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pPr>
              <a:spcAft>
                <a:spcPts val="0"/>
              </a:spcAft>
            </a:pPr>
            <a:r>
              <a:rPr lang="en-US" b="1" dirty="0" smtClean="0"/>
              <a:t>You are now a DCJS Grant Monitor.  You have just visited DVSA, Inc.</a:t>
            </a:r>
          </a:p>
          <a:p>
            <a:pPr>
              <a:spcAft>
                <a:spcPts val="0"/>
              </a:spcAft>
            </a:pPr>
            <a:r>
              <a:rPr lang="en-US" b="1" dirty="0" smtClean="0">
                <a:latin typeface="Arial Narrow" panose="020B0606020202030204" pitchFamily="34" charset="0"/>
              </a:rPr>
              <a:t>You have a recap of the visit in front of you</a:t>
            </a:r>
          </a:p>
          <a:p>
            <a:pPr>
              <a:spcAft>
                <a:spcPts val="0"/>
              </a:spcAft>
            </a:pPr>
            <a:r>
              <a:rPr lang="en-US" b="1" dirty="0" smtClean="0">
                <a:latin typeface="Arial Narrow" panose="020B0606020202030204" pitchFamily="34" charset="0"/>
              </a:rPr>
              <a:t>Discuss with your group any areas of concern that you might have as a monitor</a:t>
            </a:r>
          </a:p>
          <a:p>
            <a:pPr>
              <a:spcAft>
                <a:spcPts val="0"/>
              </a:spcAft>
            </a:pPr>
            <a:r>
              <a:rPr lang="en-US" b="1" dirty="0" smtClean="0">
                <a:latin typeface="Arial Narrow" panose="020B0606020202030204" pitchFamily="34" charset="0"/>
              </a:rPr>
              <a:t>What could the ED have done to better prepare for the visit?</a:t>
            </a:r>
            <a:endParaRPr lang="en-US" dirty="0" smtClean="0">
              <a:latin typeface="Arial Narrow" panose="020B0606020202030204" pitchFamily="34" charset="0"/>
            </a:endParaRPr>
          </a:p>
          <a:p>
            <a:pPr marL="342900" lvl="1"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059299543"/>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95"/>
          <a:stretch/>
        </p:blipFill>
        <p:spPr>
          <a:xfrm>
            <a:off x="1" y="1466"/>
            <a:ext cx="9144000" cy="7063012"/>
          </a:xfrm>
          <a:prstGeom prst="rect">
            <a:avLst/>
          </a:prstGeom>
        </p:spPr>
      </p:pic>
    </p:spTree>
    <p:extLst>
      <p:ext uri="{BB962C8B-B14F-4D97-AF65-F5344CB8AC3E}">
        <p14:creationId xmlns:p14="http://schemas.microsoft.com/office/powerpoint/2010/main" val="3942884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34117760"/>
              </p:ext>
            </p:extLst>
          </p:nvPr>
        </p:nvGraphicFramePr>
        <p:xfrm>
          <a:off x="1523999" y="1099039"/>
          <a:ext cx="6556132" cy="4361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1397974" y="672857"/>
            <a:ext cx="6383218" cy="1325563"/>
          </a:xfrm>
          <a:prstGeom prst="rect">
            <a:avLst/>
          </a:prstGeom>
        </p:spPr>
        <p:txBody>
          <a:bodyPr/>
          <a:lstStyle>
            <a:lvl1pPr algn="l" defTabSz="914400" rtl="0" eaLnBrk="1" latinLnBrk="0" hangingPunct="1">
              <a:lnSpc>
                <a:spcPct val="90000"/>
              </a:lnSpc>
              <a:spcBef>
                <a:spcPct val="0"/>
              </a:spcBef>
              <a:buNone/>
              <a:defRPr sz="4000" b="1" kern="1200">
                <a:solidFill>
                  <a:schemeClr val="accent1">
                    <a:lumMod val="50000"/>
                  </a:schemeClr>
                </a:solidFill>
                <a:latin typeface="Arial" panose="020B0604020202020204" pitchFamily="34" charset="0"/>
                <a:ea typeface="+mj-ea"/>
                <a:cs typeface="Arial" panose="020B0604020202020204" pitchFamily="34" charset="0"/>
              </a:defRPr>
            </a:lvl1pPr>
          </a:lstStyle>
          <a:p>
            <a:pPr algn="ctr"/>
            <a:r>
              <a:rPr lang="en-US" sz="3200" dirty="0" smtClean="0"/>
              <a:t>Life Cycle of a DCJS </a:t>
            </a:r>
            <a:r>
              <a:rPr lang="en-US" sz="3200" dirty="0" err="1" smtClean="0"/>
              <a:t>Subaward</a:t>
            </a:r>
            <a:endParaRPr lang="en-US" sz="3200" dirty="0"/>
          </a:p>
        </p:txBody>
      </p:sp>
    </p:spTree>
    <p:extLst>
      <p:ext uri="{BB962C8B-B14F-4D97-AF65-F5344CB8AC3E}">
        <p14:creationId xmlns:p14="http://schemas.microsoft.com/office/powerpoint/2010/main" val="696765431"/>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Construction	</a:t>
            </a:r>
            <a:endParaRPr lang="en-US" dirty="0"/>
          </a:p>
        </p:txBody>
      </p:sp>
      <p:sp>
        <p:nvSpPr>
          <p:cNvPr id="3" name="Content Placeholder 2"/>
          <p:cNvSpPr>
            <a:spLocks noGrp="1"/>
          </p:cNvSpPr>
          <p:nvPr>
            <p:ph idx="1"/>
          </p:nvPr>
        </p:nvSpPr>
        <p:spPr/>
        <p:txBody>
          <a:bodyPr>
            <a:normAutofit lnSpcReduction="10000"/>
          </a:bodyPr>
          <a:lstStyle/>
          <a:p>
            <a:pPr>
              <a:lnSpc>
                <a:spcPct val="110000"/>
              </a:lnSpc>
              <a:spcAft>
                <a:spcPts val="0"/>
              </a:spcAft>
            </a:pPr>
            <a:r>
              <a:rPr lang="en-US" sz="2100" dirty="0"/>
              <a:t>In order for costs </a:t>
            </a:r>
            <a:r>
              <a:rPr lang="en-US" sz="2100" dirty="0" smtClean="0"/>
              <a:t>to be </a:t>
            </a:r>
            <a:r>
              <a:rPr lang="en-US" sz="2100" dirty="0"/>
              <a:t>approved, you must provide:</a:t>
            </a:r>
          </a:p>
          <a:p>
            <a:pPr lvl="1"/>
            <a:r>
              <a:rPr lang="en-US" sz="2100" dirty="0">
                <a:latin typeface="Arial" panose="020B0604020202020204" pitchFamily="34" charset="0"/>
                <a:cs typeface="Arial" panose="020B0604020202020204" pitchFamily="34" charset="0"/>
              </a:rPr>
              <a:t>An itemized Excel Spreadsheet (.</a:t>
            </a:r>
            <a:r>
              <a:rPr lang="en-US" sz="2100" dirty="0" err="1">
                <a:latin typeface="Arial" panose="020B0604020202020204" pitchFamily="34" charset="0"/>
                <a:cs typeface="Arial" panose="020B0604020202020204" pitchFamily="34" charset="0"/>
              </a:rPr>
              <a:t>xls</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xlsx</a:t>
            </a:r>
            <a:r>
              <a:rPr lang="en-US" sz="2100" dirty="0">
                <a:latin typeface="Arial" panose="020B0604020202020204" pitchFamily="34" charset="0"/>
                <a:cs typeface="Arial" panose="020B0604020202020204" pitchFamily="34" charset="0"/>
              </a:rPr>
              <a:t>)</a:t>
            </a:r>
          </a:p>
          <a:p>
            <a:pPr lvl="1">
              <a:lnSpc>
                <a:spcPct val="110000"/>
              </a:lnSpc>
              <a:spcBef>
                <a:spcPts val="0"/>
              </a:spcBef>
              <a:spcAft>
                <a:spcPts val="1200"/>
              </a:spcAft>
            </a:pPr>
            <a:r>
              <a:rPr lang="en-US" sz="2100" dirty="0">
                <a:latin typeface="Arial" panose="020B0604020202020204" pitchFamily="34" charset="0"/>
                <a:cs typeface="Arial" panose="020B0604020202020204" pitchFamily="34" charset="0"/>
              </a:rPr>
              <a:t>A budget narrative (.doc, .</a:t>
            </a:r>
            <a:r>
              <a:rPr lang="en-US" sz="2100" dirty="0" err="1">
                <a:latin typeface="Arial" panose="020B0604020202020204" pitchFamily="34" charset="0"/>
                <a:cs typeface="Arial" panose="020B0604020202020204" pitchFamily="34" charset="0"/>
              </a:rPr>
              <a:t>docx</a:t>
            </a:r>
            <a:r>
              <a:rPr lang="en-US" sz="2100" dirty="0">
                <a:latin typeface="Arial" panose="020B0604020202020204" pitchFamily="34" charset="0"/>
                <a:cs typeface="Arial" panose="020B0604020202020204" pitchFamily="34" charset="0"/>
              </a:rPr>
              <a:t>)</a:t>
            </a:r>
          </a:p>
          <a:p>
            <a:pPr>
              <a:lnSpc>
                <a:spcPct val="110000"/>
              </a:lnSpc>
              <a:spcAft>
                <a:spcPts val="0"/>
              </a:spcAft>
            </a:pPr>
            <a:r>
              <a:rPr lang="en-US" sz="2100" dirty="0" smtClean="0"/>
              <a:t>Costs must be in the appropriate line item:</a:t>
            </a:r>
          </a:p>
          <a:p>
            <a:pPr lvl="1"/>
            <a:r>
              <a:rPr lang="en-US" sz="2100" dirty="0" smtClean="0">
                <a:latin typeface="Arial" panose="020B0604020202020204" pitchFamily="34" charset="0"/>
                <a:cs typeface="Arial" panose="020B0604020202020204" pitchFamily="34" charset="0"/>
              </a:rPr>
              <a:t>Salary</a:t>
            </a:r>
          </a:p>
          <a:p>
            <a:pPr lvl="1"/>
            <a:r>
              <a:rPr lang="en-US" sz="2100" dirty="0" smtClean="0">
                <a:latin typeface="Arial" panose="020B0604020202020204" pitchFamily="34" charset="0"/>
                <a:cs typeface="Arial" panose="020B0604020202020204" pitchFamily="34" charset="0"/>
              </a:rPr>
              <a:t>Fringe</a:t>
            </a:r>
          </a:p>
          <a:p>
            <a:pPr lvl="1"/>
            <a:r>
              <a:rPr lang="en-US" sz="2100" dirty="0" smtClean="0">
                <a:latin typeface="Arial" panose="020B0604020202020204" pitchFamily="34" charset="0"/>
                <a:cs typeface="Arial" panose="020B0604020202020204" pitchFamily="34" charset="0"/>
              </a:rPr>
              <a:t>Consultants</a:t>
            </a:r>
          </a:p>
          <a:p>
            <a:pPr lvl="1"/>
            <a:r>
              <a:rPr lang="en-US" sz="2100" dirty="0" smtClean="0">
                <a:latin typeface="Arial" panose="020B0604020202020204" pitchFamily="34" charset="0"/>
                <a:cs typeface="Arial" panose="020B0604020202020204" pitchFamily="34" charset="0"/>
              </a:rPr>
              <a:t>Travel</a:t>
            </a:r>
          </a:p>
          <a:p>
            <a:pPr lvl="1"/>
            <a:r>
              <a:rPr lang="en-US" sz="2100" dirty="0" smtClean="0">
                <a:latin typeface="Arial" panose="020B0604020202020204" pitchFamily="34" charset="0"/>
                <a:cs typeface="Arial" panose="020B0604020202020204" pitchFamily="34" charset="0"/>
              </a:rPr>
              <a:t>Equipment</a:t>
            </a:r>
          </a:p>
          <a:p>
            <a:pPr lvl="1"/>
            <a:r>
              <a:rPr lang="en-US" sz="2100" dirty="0" smtClean="0">
                <a:latin typeface="Arial" panose="020B0604020202020204" pitchFamily="34" charset="0"/>
                <a:cs typeface="Arial" panose="020B0604020202020204" pitchFamily="34" charset="0"/>
              </a:rPr>
              <a:t>Supplies/Other</a:t>
            </a:r>
          </a:p>
          <a:p>
            <a:pPr lvl="1"/>
            <a:r>
              <a:rPr lang="en-US" sz="2100" dirty="0" smtClean="0">
                <a:latin typeface="Arial" panose="020B0604020202020204" pitchFamily="34" charset="0"/>
                <a:cs typeface="Arial" panose="020B0604020202020204" pitchFamily="34" charset="0"/>
              </a:rPr>
              <a:t>Indirect Costs</a:t>
            </a:r>
            <a:endParaRPr lang="en-US" sz="2100" dirty="0">
              <a:latin typeface="Arial" panose="020B0604020202020204" pitchFamily="34" charset="0"/>
              <a:cs typeface="Arial" panose="020B0604020202020204" pitchFamily="34" charset="0"/>
            </a:endParaRPr>
          </a:p>
          <a:p>
            <a:pPr marL="342900" lvl="1"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5088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9091" y="338392"/>
            <a:ext cx="6106259" cy="1325563"/>
          </a:xfrm>
        </p:spPr>
        <p:txBody>
          <a:bodyPr>
            <a:normAutofit/>
          </a:bodyPr>
          <a:lstStyle/>
          <a:p>
            <a:r>
              <a:rPr lang="en-US" dirty="0"/>
              <a:t>Direct &amp; Indirect </a:t>
            </a:r>
            <a:r>
              <a:rPr lang="en-US" dirty="0" smtClean="0"/>
              <a:t>Costs</a:t>
            </a:r>
            <a:endParaRPr lang="en-US" dirty="0"/>
          </a:p>
        </p:txBody>
      </p:sp>
      <p:sp>
        <p:nvSpPr>
          <p:cNvPr id="5" name="Text Placeholder 4"/>
          <p:cNvSpPr>
            <a:spLocks noGrp="1"/>
          </p:cNvSpPr>
          <p:nvPr>
            <p:ph idx="1"/>
          </p:nvPr>
        </p:nvSpPr>
        <p:spPr/>
        <p:txBody>
          <a:bodyPr/>
          <a:lstStyle/>
          <a:p>
            <a:r>
              <a:rPr lang="en-US" dirty="0" smtClean="0"/>
              <a:t>Understanding the differences between expenses that can be attributed to your grant and how you calculate the indirect cost rate for your award.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220" y="3279788"/>
            <a:ext cx="3240409" cy="3350342"/>
          </a:xfrm>
          <a:prstGeom prst="rect">
            <a:avLst/>
          </a:prstGeom>
        </p:spPr>
      </p:pic>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4423402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 Costs</a:t>
            </a:r>
            <a:endParaRPr lang="en-US" dirty="0"/>
          </a:p>
        </p:txBody>
      </p:sp>
      <p:sp>
        <p:nvSpPr>
          <p:cNvPr id="2" name="Content Placeholder 1"/>
          <p:cNvSpPr>
            <a:spLocks noGrp="1"/>
          </p:cNvSpPr>
          <p:nvPr>
            <p:ph idx="1"/>
          </p:nvPr>
        </p:nvSpPr>
        <p:spPr>
          <a:xfrm>
            <a:off x="628649" y="2117123"/>
            <a:ext cx="8087647" cy="4059839"/>
          </a:xfrm>
        </p:spPr>
        <p:txBody>
          <a:bodyPr>
            <a:normAutofit/>
          </a:bodyPr>
          <a:lstStyle/>
          <a:p>
            <a:pPr marL="0" indent="0">
              <a:buNone/>
            </a:pPr>
            <a:r>
              <a:rPr lang="en-US" b="1" dirty="0" smtClean="0"/>
              <a:t>From the Code of Federal Regulations, direct costs are defined as…</a:t>
            </a:r>
          </a:p>
          <a:p>
            <a:pPr marL="0" indent="0">
              <a:buNone/>
            </a:pPr>
            <a:r>
              <a:rPr lang="en-US" dirty="0" smtClean="0"/>
              <a:t>“those </a:t>
            </a:r>
            <a:r>
              <a:rPr lang="en-US" dirty="0"/>
              <a:t>costs that can be identified specifically with a </a:t>
            </a:r>
            <a:r>
              <a:rPr lang="en-US" dirty="0" smtClean="0"/>
              <a:t>particular final cost objective, </a:t>
            </a:r>
            <a:r>
              <a:rPr lang="en-US" dirty="0"/>
              <a:t>such as a Federal award, or other internally or externally funded activity, or that can be directly assigned to such activities relatively easily with a high degree of accuracy</a:t>
            </a:r>
            <a:r>
              <a:rPr lang="en-US" dirty="0" smtClean="0"/>
              <a:t>.”</a:t>
            </a: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64600654"/>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a:t>
            </a:r>
            <a:endParaRPr lang="en-US" dirty="0"/>
          </a:p>
        </p:txBody>
      </p:sp>
      <p:sp>
        <p:nvSpPr>
          <p:cNvPr id="3" name="Content Placeholder 2"/>
          <p:cNvSpPr>
            <a:spLocks noGrp="1"/>
          </p:cNvSpPr>
          <p:nvPr>
            <p:ph idx="1"/>
          </p:nvPr>
        </p:nvSpPr>
        <p:spPr/>
        <p:txBody>
          <a:bodyPr/>
          <a:lstStyle/>
          <a:p>
            <a:pPr marL="0" indent="0">
              <a:buNone/>
            </a:pPr>
            <a:r>
              <a:rPr lang="en-US" b="1" dirty="0"/>
              <a:t>Direct costs would be the expenses that support the provision of the grant program’s services. </a:t>
            </a:r>
            <a:r>
              <a:rPr lang="en-US" b="1" dirty="0">
                <a:solidFill>
                  <a:srgbClr val="C53B59"/>
                </a:solidFill>
              </a:rPr>
              <a:t>Examples of these costs include:</a:t>
            </a:r>
          </a:p>
          <a:p>
            <a:r>
              <a:rPr lang="en-US" dirty="0"/>
              <a:t>Staff salaries</a:t>
            </a:r>
          </a:p>
          <a:p>
            <a:r>
              <a:rPr lang="en-US" dirty="0"/>
              <a:t>Consultant/contractual expenses </a:t>
            </a:r>
          </a:p>
          <a:p>
            <a:r>
              <a:rPr lang="en-US" dirty="0"/>
              <a:t>Travel expenses</a:t>
            </a:r>
          </a:p>
          <a:p>
            <a:r>
              <a:rPr lang="en-US" dirty="0"/>
              <a:t>Equipment </a:t>
            </a:r>
          </a:p>
          <a:p>
            <a:r>
              <a:rPr lang="en-US" dirty="0"/>
              <a:t>Supplies and materials</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10596936"/>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Content Placeholder 2"/>
          <p:cNvSpPr>
            <a:spLocks noGrp="1"/>
          </p:cNvSpPr>
          <p:nvPr>
            <p:ph idx="1"/>
          </p:nvPr>
        </p:nvSpPr>
        <p:spPr/>
        <p:txBody>
          <a:bodyPr/>
          <a:lstStyle/>
          <a:p>
            <a:r>
              <a:rPr lang="en-US" dirty="0" smtClean="0"/>
              <a:t>Indirect costs are costs of an organization that are not readily assignable to a particular project, but are necessary to the operation of the organization and the performance of the project</a:t>
            </a:r>
          </a:p>
          <a:p>
            <a:r>
              <a:rPr lang="en-US" dirty="0" smtClean="0"/>
              <a:t>Indirect costs are those that benefit more than one activity and are common or joint purpose costs</a:t>
            </a:r>
          </a:p>
          <a:p>
            <a:pPr marL="0"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44866538"/>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Content Placeholder 2"/>
          <p:cNvSpPr>
            <a:spLocks noGrp="1"/>
          </p:cNvSpPr>
          <p:nvPr>
            <p:ph idx="1"/>
          </p:nvPr>
        </p:nvSpPr>
        <p:spPr/>
        <p:txBody>
          <a:bodyPr/>
          <a:lstStyle/>
          <a:p>
            <a:pPr marL="0" indent="0">
              <a:buNone/>
            </a:pPr>
            <a:r>
              <a:rPr lang="en-US" sz="1800" b="1" dirty="0"/>
              <a:t>From the Code of Federal Regulations, direct costs are defined as…</a:t>
            </a:r>
          </a:p>
          <a:p>
            <a:pPr marL="0" indent="0">
              <a:buNone/>
            </a:pPr>
            <a:r>
              <a:rPr lang="en-US" sz="1800" dirty="0"/>
              <a:t>“those costs incurred for a common or joint purpose benefitting more than one cost objective, and not readily assignable to the cost objectives specifically benefitted, without effort disproportionate to the results achieved.”</a:t>
            </a:r>
          </a:p>
          <a:p>
            <a:pPr marL="0" indent="0">
              <a:buNone/>
            </a:pPr>
            <a:r>
              <a:rPr lang="en-US" sz="1800" dirty="0"/>
              <a:t>Indirect costs would be the organizational expenses that cannot be attributed solely to the grant program. Examples of these costs include:</a:t>
            </a:r>
          </a:p>
          <a:p>
            <a:r>
              <a:rPr lang="en-US" sz="1800" dirty="0"/>
              <a:t>Payroll and payment processing</a:t>
            </a:r>
          </a:p>
          <a:p>
            <a:r>
              <a:rPr lang="en-US" sz="1800" dirty="0"/>
              <a:t>Procurement</a:t>
            </a:r>
          </a:p>
          <a:p>
            <a:r>
              <a:rPr lang="en-US" sz="1800" dirty="0"/>
              <a:t>Human resources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1490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Total Direct Costs (MTDC)</a:t>
            </a:r>
            <a:endParaRPr lang="en-US" dirty="0"/>
          </a:p>
        </p:txBody>
      </p:sp>
      <p:sp>
        <p:nvSpPr>
          <p:cNvPr id="3" name="Content Placeholder 2"/>
          <p:cNvSpPr>
            <a:spLocks noGrp="1"/>
          </p:cNvSpPr>
          <p:nvPr>
            <p:ph idx="1"/>
          </p:nvPr>
        </p:nvSpPr>
        <p:spPr/>
        <p:txBody>
          <a:bodyPr>
            <a:normAutofit/>
          </a:bodyPr>
          <a:lstStyle/>
          <a:p>
            <a:pPr marL="0" indent="0">
              <a:buNone/>
            </a:pPr>
            <a:r>
              <a:rPr lang="en-US" dirty="0"/>
              <a:t>When determining the portion of your grant award that can cover indirect costs, you must calculate the Modified Total Direct Cost (MTDC) to which you can apply your approved indirect cost rate or de </a:t>
            </a:r>
            <a:r>
              <a:rPr lang="en-US" dirty="0" err="1"/>
              <a:t>Minimus</a:t>
            </a:r>
            <a:r>
              <a:rPr lang="en-US" dirty="0"/>
              <a:t> rate (10%).</a:t>
            </a:r>
          </a:p>
          <a:p>
            <a:pPr marL="0" indent="0">
              <a:buNone/>
            </a:pPr>
            <a:r>
              <a:rPr lang="en-US" dirty="0"/>
              <a:t>According to the CFR, MTDC means all direct salaries and wages, fringe benefits, materials and supplies, services, travel, and </a:t>
            </a:r>
            <a:r>
              <a:rPr lang="en-US" dirty="0" err="1"/>
              <a:t>subawards</a:t>
            </a:r>
            <a:r>
              <a:rPr lang="en-US" dirty="0"/>
              <a:t>/subcontracts up to the first $25,000</a:t>
            </a:r>
          </a:p>
          <a:p>
            <a:r>
              <a:rPr lang="en-US" dirty="0"/>
              <a:t>Exclude equipment, capital expenditures, charges for patient care, rental costs, tuition remission, scholarships and fellowships, participant support costs and the portion of each </a:t>
            </a:r>
            <a:r>
              <a:rPr lang="en-US" dirty="0" err="1"/>
              <a:t>subaward</a:t>
            </a:r>
            <a:r>
              <a:rPr lang="en-US" dirty="0"/>
              <a:t>/subcontract in excess of $25,000</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88177120"/>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MTDC Calculation Sheet</a:t>
            </a:r>
            <a:endParaRPr lang="en-US" dirty="0"/>
          </a:p>
        </p:txBody>
      </p:sp>
      <p:pic>
        <p:nvPicPr>
          <p:cNvPr id="8" name="Picture Placeholder 7"/>
          <p:cNvPicPr>
            <a:picLocks noGrp="1" noChangeAspect="1"/>
          </p:cNvPicPr>
          <p:nvPr>
            <p:ph idx="1"/>
          </p:nvPr>
        </p:nvPicPr>
        <p:blipFill rotWithShape="1">
          <a:blip r:embed="rId2"/>
          <a:stretch/>
        </p:blipFill>
        <p:spPr>
          <a:xfrm>
            <a:off x="4225511" y="1867002"/>
            <a:ext cx="3347685" cy="4059238"/>
          </a:xfrm>
          <a:prstGeom prst="rect">
            <a:avLst/>
          </a:prstGeom>
        </p:spPr>
      </p:pic>
      <p:sp>
        <p:nvSpPr>
          <p:cNvPr id="6" name="Text Placeholder 5"/>
          <p:cNvSpPr>
            <a:spLocks noGrp="1"/>
          </p:cNvSpPr>
          <p:nvPr>
            <p:ph type="body" sz="half" idx="4294967295"/>
          </p:nvPr>
        </p:nvSpPr>
        <p:spPr>
          <a:xfrm>
            <a:off x="934302" y="2204884"/>
            <a:ext cx="2949575" cy="1187245"/>
          </a:xfrm>
        </p:spPr>
        <p:txBody>
          <a:bodyPr>
            <a:normAutofit/>
          </a:bodyPr>
          <a:lstStyle/>
          <a:p>
            <a:r>
              <a:rPr lang="en-US" sz="1900" dirty="0" smtClean="0"/>
              <a:t>Complete this form to determine the total amount of indirect costs in your grant.</a:t>
            </a:r>
            <a:endParaRPr lang="en-US" sz="1900"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37103193"/>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a:t>To calculate indirect costs, you must first determine the Modified Total Direct Costs (MTDC) amount of your budget</a:t>
            </a:r>
            <a:r>
              <a:rPr lang="en-US" dirty="0" smtClean="0"/>
              <a:t>.</a:t>
            </a:r>
          </a:p>
          <a:p>
            <a:r>
              <a:rPr lang="en-US" dirty="0" smtClean="0"/>
              <a:t>Indirect </a:t>
            </a:r>
            <a:r>
              <a:rPr lang="en-US" dirty="0"/>
              <a:t>costs that can be requested are not based on the entire project budget, but on the MTDC amount</a:t>
            </a:r>
            <a:r>
              <a:rPr lang="en-US" dirty="0" smtClean="0"/>
              <a:t>.</a:t>
            </a:r>
          </a:p>
          <a:p>
            <a:r>
              <a:rPr lang="en-US" dirty="0"/>
              <a:t>The actual MTDC amount will determine the amount of Indirect Costs to be reimbursed for that quarter. </a:t>
            </a:r>
          </a:p>
          <a:p>
            <a:r>
              <a:rPr lang="en-US" dirty="0"/>
              <a:t>In other words, the amount of Indirect Costs reimbursed should/will vary from quarter to quarter. </a:t>
            </a:r>
            <a:endParaRPr lang="en-US" dirty="0" smtClean="0"/>
          </a:p>
          <a:p>
            <a:r>
              <a:rPr lang="en-US" b="1" dirty="0">
                <a:solidFill>
                  <a:srgbClr val="C53B59"/>
                </a:solidFill>
              </a:rPr>
              <a:t>For more information, contact the Grants Compliance Supervisor, Mark Fero, mark.fero@dcjs.virginia.gov</a:t>
            </a:r>
          </a:p>
          <a:p>
            <a:endParaRPr lang="en-US" dirty="0"/>
          </a:p>
          <a:p>
            <a:endParaRPr lang="en-US"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2151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Reminders:</a:t>
            </a:r>
            <a:endParaRPr lang="en-US" dirty="0"/>
          </a:p>
        </p:txBody>
      </p:sp>
      <p:sp>
        <p:nvSpPr>
          <p:cNvPr id="2" name="Content Placeholder 1"/>
          <p:cNvSpPr>
            <a:spLocks noGrp="1"/>
          </p:cNvSpPr>
          <p:nvPr>
            <p:ph idx="1"/>
          </p:nvPr>
        </p:nvSpPr>
        <p:spPr/>
        <p:txBody>
          <a:bodyPr>
            <a:normAutofit/>
          </a:bodyPr>
          <a:lstStyle/>
          <a:p>
            <a:r>
              <a:rPr lang="en-US" dirty="0" smtClean="0"/>
              <a:t>The MTDC Worksheet must be submitted quarterly to: </a:t>
            </a:r>
            <a:r>
              <a:rPr lang="en-US" dirty="0" smtClean="0">
                <a:hlinkClick r:id="rId2"/>
              </a:rPr>
              <a:t>grantsmgmt@dcjs.virginia.gov</a:t>
            </a:r>
            <a:endParaRPr lang="en-US" dirty="0" smtClean="0"/>
          </a:p>
          <a:p>
            <a:r>
              <a:rPr lang="en-US" dirty="0" smtClean="0"/>
              <a:t>The </a:t>
            </a:r>
            <a:r>
              <a:rPr lang="en-US" dirty="0"/>
              <a:t>amount of Indirect Costs requested for reimbursement each quarter cannot simply be the total for the year divided by four; the amount must be based on actual MTDC amounts</a:t>
            </a:r>
            <a:r>
              <a:rPr lang="en-US" dirty="0" smtClean="0"/>
              <a:t>.</a:t>
            </a:r>
            <a:endParaRPr lang="en-US"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6986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Pre-Solicitation Process</a:t>
            </a:r>
            <a:endParaRPr lang="en-US" dirty="0"/>
          </a:p>
        </p:txBody>
      </p:sp>
      <p:sp>
        <p:nvSpPr>
          <p:cNvPr id="3" name="Content Placeholder 2"/>
          <p:cNvSpPr>
            <a:spLocks noGrp="1"/>
          </p:cNvSpPr>
          <p:nvPr>
            <p:ph idx="1"/>
          </p:nvPr>
        </p:nvSpPr>
        <p:spPr/>
        <p:txBody>
          <a:bodyPr>
            <a:normAutofit/>
          </a:bodyPr>
          <a:lstStyle/>
          <a:p>
            <a:r>
              <a:rPr lang="en-US" sz="1900" dirty="0"/>
              <a:t>Victims Services grants are mostly comprised of Federal funding from the Department of Justice, Office on Violence Against Women and Office on Victims of </a:t>
            </a:r>
            <a:r>
              <a:rPr lang="en-US" sz="1900" dirty="0" smtClean="0"/>
              <a:t>Crime.  </a:t>
            </a:r>
            <a:endParaRPr lang="en-US" sz="19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87956607"/>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and Fringe</a:t>
            </a:r>
            <a:endParaRPr lang="en-US" dirty="0"/>
          </a:p>
        </p:txBody>
      </p:sp>
      <p:sp>
        <p:nvSpPr>
          <p:cNvPr id="3" name="Content Placeholder 2"/>
          <p:cNvSpPr>
            <a:spLocks noGrp="1"/>
          </p:cNvSpPr>
          <p:nvPr>
            <p:ph idx="1"/>
          </p:nvPr>
        </p:nvSpPr>
        <p:spPr/>
        <p:txBody>
          <a:bodyPr>
            <a:normAutofit/>
          </a:bodyPr>
          <a:lstStyle/>
          <a:p>
            <a:r>
              <a:rPr lang="en-US" dirty="0" smtClean="0"/>
              <a:t>List each position by title (and name of employee, if available)</a:t>
            </a:r>
          </a:p>
          <a:p>
            <a:r>
              <a:rPr lang="en-US" dirty="0" smtClean="0"/>
              <a:t>Show the annual salary rate for the employee and the hours to be devoted to the project by the employee</a:t>
            </a:r>
          </a:p>
          <a:p>
            <a:pPr marL="236538" indent="0">
              <a:buNone/>
            </a:pPr>
            <a:r>
              <a:rPr lang="en-US" sz="1900" i="1" dirty="0" smtClean="0">
                <a:latin typeface="Arial" panose="020B0604020202020204" pitchFamily="34" charset="0"/>
                <a:cs typeface="Arial" panose="020B0604020202020204" pitchFamily="34" charset="0"/>
              </a:rPr>
              <a:t>Typically, full-time employees work 2,080 hours annually</a:t>
            </a:r>
          </a:p>
          <a:p>
            <a:r>
              <a:rPr lang="en-US" dirty="0" smtClean="0"/>
              <a:t>Indicate each type of benefit included and the total cost to employees assigned to the project</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77325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Consultants</a:t>
            </a:r>
            <a:endParaRPr lang="en-US" dirty="0"/>
          </a:p>
        </p:txBody>
      </p:sp>
      <p:sp>
        <p:nvSpPr>
          <p:cNvPr id="3" name="Content Placeholder 2"/>
          <p:cNvSpPr>
            <a:spLocks noGrp="1"/>
          </p:cNvSpPr>
          <p:nvPr>
            <p:ph idx="1"/>
          </p:nvPr>
        </p:nvSpPr>
        <p:spPr/>
        <p:txBody>
          <a:bodyPr>
            <a:normAutofit/>
          </a:bodyPr>
          <a:lstStyle/>
          <a:p>
            <a:r>
              <a:rPr lang="en-US" dirty="0"/>
              <a:t>List each type of consultant or service (with numbers in each category and names of major consultants when available), the proposed daily fee rate, and the amount of time to be devoted to such services</a:t>
            </a:r>
          </a:p>
          <a:p>
            <a:r>
              <a:rPr lang="en-US" dirty="0"/>
              <a:t>The U.S. Department of Justice Grants Financial Guide requires that compensation for “individual consultant services is to be reasonable and consistent with that paid for similar services in the marketplace.”</a:t>
            </a:r>
          </a:p>
          <a:p>
            <a:r>
              <a:rPr lang="en-US" dirty="0"/>
              <a:t>An individual consultant's rate may not exceed $650.00 per day; Reasonable travel expenses may be reimbursed</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599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3" name="Content Placeholder 2"/>
          <p:cNvSpPr>
            <a:spLocks noGrp="1"/>
          </p:cNvSpPr>
          <p:nvPr>
            <p:ph idx="1"/>
          </p:nvPr>
        </p:nvSpPr>
        <p:spPr/>
        <p:txBody>
          <a:bodyPr>
            <a:normAutofit/>
          </a:bodyPr>
          <a:lstStyle/>
          <a:p>
            <a:r>
              <a:rPr lang="en-US" dirty="0" smtClean="0"/>
              <a:t>Itemize total travel expenses of project personnel by local mileage, non-local mileage, and subsistence (food and lodging)</a:t>
            </a:r>
          </a:p>
          <a:p>
            <a:r>
              <a:rPr lang="en-US" dirty="0" smtClean="0"/>
              <a:t> If the grantee does not have an established local travel policy, then the grantee must adhere to federal/state travel policy</a:t>
            </a:r>
          </a:p>
          <a:p>
            <a:pPr lvl="1"/>
            <a:r>
              <a:rPr lang="en-US" sz="1900" dirty="0" smtClean="0">
                <a:latin typeface="Arial" panose="020B0604020202020204" pitchFamily="34" charset="0"/>
                <a:cs typeface="Arial" panose="020B0604020202020204" pitchFamily="34" charset="0"/>
              </a:rPr>
              <a:t>www.gsa.gov/travel/plan-book/per-diem-rates</a:t>
            </a:r>
          </a:p>
          <a:p>
            <a:pPr lvl="1"/>
            <a:r>
              <a:rPr lang="en-US" sz="1900" dirty="0" smtClean="0">
                <a:latin typeface="Arial" panose="020B0604020202020204" pitchFamily="34" charset="0"/>
                <a:cs typeface="Arial" panose="020B0604020202020204" pitchFamily="34" charset="0"/>
              </a:rPr>
              <a:t>www.doa.virginia.gov/reference/CAPP/CAPP_Topics/20335-2015.pdf</a:t>
            </a:r>
          </a:p>
          <a:p>
            <a:pPr lvl="1"/>
            <a:r>
              <a:rPr lang="en-US" sz="1900" dirty="0" smtClean="0">
                <a:latin typeface="Arial" panose="020B0604020202020204" pitchFamily="34" charset="0"/>
                <a:cs typeface="Arial" panose="020B0604020202020204" pitchFamily="34" charset="0"/>
              </a:rPr>
              <a:t>If local travel policy differs from the federal/state travel policy, please provide or describe the policy in the justification</a:t>
            </a:r>
            <a:endParaRPr lang="en-US" sz="1900" dirty="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3899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sp>
        <p:nvSpPr>
          <p:cNvPr id="3" name="Content Placeholder 2"/>
          <p:cNvSpPr>
            <a:spLocks noGrp="1"/>
          </p:cNvSpPr>
          <p:nvPr>
            <p:ph idx="1"/>
          </p:nvPr>
        </p:nvSpPr>
        <p:spPr/>
        <p:txBody>
          <a:bodyPr>
            <a:normAutofit/>
          </a:bodyPr>
          <a:lstStyle/>
          <a:p>
            <a:r>
              <a:rPr lang="en-US" dirty="0" smtClean="0"/>
              <a:t>Tangible personal property (including information technology systems) having 1) a useful life of more than one year </a:t>
            </a:r>
            <a:r>
              <a:rPr lang="en-US" b="1" dirty="0" smtClean="0"/>
              <a:t>and</a:t>
            </a:r>
            <a:r>
              <a:rPr lang="en-US" dirty="0" smtClean="0"/>
              <a:t> 2) a per-unit acquisition cost of $5,000 or greater”</a:t>
            </a:r>
            <a:endParaRPr lang="en-US" dirty="0"/>
          </a:p>
          <a:p>
            <a:r>
              <a:rPr lang="en-US" dirty="0" smtClean="0"/>
              <a:t>Any equipment requests must include a written estimate of cost and local contract guidelines, if necessary. Grantees must document the necessity and cost effectiveness of requested expenditures</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3259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 and Other </a:t>
            </a:r>
            <a:endParaRPr lang="en-US" dirty="0"/>
          </a:p>
        </p:txBody>
      </p:sp>
      <p:sp>
        <p:nvSpPr>
          <p:cNvPr id="3" name="Content Placeholder 2"/>
          <p:cNvSpPr>
            <a:spLocks noGrp="1"/>
          </p:cNvSpPr>
          <p:nvPr>
            <p:ph idx="1"/>
          </p:nvPr>
        </p:nvSpPr>
        <p:spPr/>
        <p:txBody>
          <a:bodyPr>
            <a:normAutofit/>
          </a:bodyPr>
          <a:lstStyle/>
          <a:p>
            <a:r>
              <a:rPr lang="en-US" dirty="0"/>
              <a:t>All costs should be itemized within this category by major types  (office supplies, postage, etc.)</a:t>
            </a:r>
          </a:p>
          <a:p>
            <a:r>
              <a:rPr lang="en-US" dirty="0"/>
              <a:t>Show the basis for computation (“x” dollars per month for office supplies; “y” dollars per person for training materials; telephone - long distance at “z” dollars per month, etc.)</a:t>
            </a:r>
          </a:p>
          <a:p>
            <a:r>
              <a:rPr lang="en-US" dirty="0"/>
              <a:t>Additionally, the rationale used to determine the basis for each computation should be explained, as appropriate (e.g., the photocopying cost estimate was determined based on factors including X crime and Y court caseload statistics generating Z anticipated number of copies).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610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Budgeted Costs Must Be:</a:t>
            </a:r>
            <a:endParaRPr lang="en-US" dirty="0"/>
          </a:p>
        </p:txBody>
      </p:sp>
      <p:sp>
        <p:nvSpPr>
          <p:cNvPr id="3" name="Content Placeholder 2"/>
          <p:cNvSpPr>
            <a:spLocks noGrp="1"/>
          </p:cNvSpPr>
          <p:nvPr>
            <p:ph idx="1"/>
          </p:nvPr>
        </p:nvSpPr>
        <p:spPr/>
        <p:txBody>
          <a:bodyPr/>
          <a:lstStyle/>
          <a:p>
            <a:r>
              <a:rPr lang="en-US" dirty="0"/>
              <a:t>Allowable</a:t>
            </a:r>
          </a:p>
          <a:p>
            <a:r>
              <a:rPr lang="en-US" dirty="0"/>
              <a:t>Reasonable</a:t>
            </a:r>
          </a:p>
          <a:p>
            <a:r>
              <a:rPr lang="en-US" dirty="0"/>
              <a:t>Necessary </a:t>
            </a:r>
          </a:p>
          <a:p>
            <a:r>
              <a:rPr lang="en-US" dirty="0"/>
              <a:t>Allocable</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29146282"/>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a:t>
            </a:r>
            <a:endParaRPr lang="en-US" dirty="0"/>
          </a:p>
        </p:txBody>
      </p:sp>
      <p:sp>
        <p:nvSpPr>
          <p:cNvPr id="3" name="Content Placeholder 2"/>
          <p:cNvSpPr>
            <a:spLocks noGrp="1"/>
          </p:cNvSpPr>
          <p:nvPr>
            <p:ph idx="1"/>
          </p:nvPr>
        </p:nvSpPr>
        <p:spPr>
          <a:xfrm>
            <a:off x="628650" y="2013887"/>
            <a:ext cx="7886700" cy="4059839"/>
          </a:xfrm>
        </p:spPr>
        <p:txBody>
          <a:bodyPr>
            <a:noAutofit/>
          </a:bodyPr>
          <a:lstStyle/>
          <a:p>
            <a:r>
              <a:rPr lang="en-US" dirty="0"/>
              <a:t>Costs must be allowable under the federal grant that funds your program</a:t>
            </a:r>
          </a:p>
          <a:p>
            <a:r>
              <a:rPr lang="en-US" dirty="0"/>
              <a:t>Check the DCJS Grant Guidelines and authorizing language of the applicable funding stream for specific information about </a:t>
            </a:r>
            <a:r>
              <a:rPr lang="en-US" dirty="0" err="1"/>
              <a:t>allowability</a:t>
            </a:r>
            <a:r>
              <a:rPr lang="en-US" dirty="0"/>
              <a:t>:</a:t>
            </a:r>
          </a:p>
          <a:p>
            <a:pPr lvl="1"/>
            <a:r>
              <a:rPr lang="en-US" sz="1900" dirty="0" smtClean="0">
                <a:latin typeface="Arial Narrow" panose="020B0606020202030204" pitchFamily="34" charset="0"/>
                <a:cs typeface="Arial" panose="020B0604020202020204" pitchFamily="34" charset="0"/>
              </a:rPr>
              <a:t>VOCA </a:t>
            </a:r>
            <a:r>
              <a:rPr lang="en-US" sz="1900" dirty="0">
                <a:latin typeface="Arial Narrow" panose="020B0606020202030204" pitchFamily="34" charset="0"/>
                <a:cs typeface="Arial" panose="020B0604020202020204" pitchFamily="34" charset="0"/>
              </a:rPr>
              <a:t>(VSGP, Victim Witness, </a:t>
            </a:r>
            <a:r>
              <a:rPr lang="en-US" sz="1900" dirty="0" err="1">
                <a:latin typeface="Arial Narrow" panose="020B0606020202030204" pitchFamily="34" charset="0"/>
                <a:cs typeface="Arial" panose="020B0604020202020204" pitchFamily="34" charset="0"/>
              </a:rPr>
              <a:t>etc</a:t>
            </a:r>
            <a:r>
              <a:rPr lang="en-US" sz="1900" dirty="0">
                <a:latin typeface="Arial Narrow" panose="020B0606020202030204" pitchFamily="34" charset="0"/>
                <a:cs typeface="Arial" panose="020B0604020202020204" pitchFamily="34" charset="0"/>
              </a:rPr>
              <a:t>): VOCA Rule </a:t>
            </a:r>
            <a:r>
              <a:rPr lang="en-US" sz="1700" u="sng" dirty="0">
                <a:solidFill>
                  <a:srgbClr val="2969A3"/>
                </a:solidFill>
                <a:latin typeface="Arial Narrow" panose="020B0606020202030204" pitchFamily="34" charset="0"/>
                <a:cs typeface="Arial" panose="020B0604020202020204" pitchFamily="34" charset="0"/>
              </a:rPr>
              <a:t>https://www.govinfo.gov/content/pkg/FR-2016-07-08/pdf/2016-16085.pdf</a:t>
            </a:r>
          </a:p>
          <a:p>
            <a:pPr lvl="1"/>
            <a:r>
              <a:rPr lang="en-US" sz="1900" dirty="0">
                <a:latin typeface="Arial Narrow" panose="020B0606020202030204" pitchFamily="34" charset="0"/>
                <a:cs typeface="Arial" panose="020B0604020202020204" pitchFamily="34" charset="0"/>
              </a:rPr>
              <a:t>SASP</a:t>
            </a:r>
          </a:p>
          <a:p>
            <a:pPr marL="693738" lvl="1" indent="0">
              <a:buNone/>
            </a:pPr>
            <a:r>
              <a:rPr lang="en-US" altLang="en-US" sz="1900" dirty="0">
                <a:solidFill>
                  <a:srgbClr val="1155CC"/>
                </a:solidFill>
                <a:latin typeface="Arial Narrow" panose="020B0606020202030204" pitchFamily="34" charset="0"/>
                <a:cs typeface="Arial" panose="020B0604020202020204" pitchFamily="34" charset="0"/>
                <a:hlinkClick r:id="rId2"/>
              </a:rPr>
              <a:t>https://www.dcjs.virginia.gov/sites/dcjs.virginia.gov/files/grants/cy-2020-sexual-assault-services-program-sasp/cy2020saspguidelinesfinal.pdf</a:t>
            </a:r>
            <a:r>
              <a:rPr lang="en-US" altLang="en-US" sz="1900" dirty="0">
                <a:latin typeface="Arial Narrow" panose="020B0606020202030204" pitchFamily="34" charset="0"/>
              </a:rPr>
              <a:t> </a:t>
            </a:r>
            <a:endParaRPr lang="en-US" sz="1900" dirty="0">
              <a:latin typeface="Arial Narrow" panose="020B0606020202030204" pitchFamily="34" charset="0"/>
              <a:cs typeface="Arial" panose="020B0604020202020204" pitchFamily="34" charset="0"/>
            </a:endParaRPr>
          </a:p>
          <a:p>
            <a:pPr lvl="1"/>
            <a:r>
              <a:rPr lang="en-US" sz="1900" dirty="0">
                <a:latin typeface="Arial Narrow" panose="020B0606020202030204" pitchFamily="34" charset="0"/>
                <a:cs typeface="Arial" panose="020B0604020202020204" pitchFamily="34" charset="0"/>
              </a:rPr>
              <a:t>VSTOP: </a:t>
            </a:r>
            <a:r>
              <a:rPr lang="en-US" altLang="en-US" sz="1900" dirty="0">
                <a:solidFill>
                  <a:srgbClr val="1155CC"/>
                </a:solidFill>
                <a:latin typeface="Arial Narrow" panose="020B0606020202030204" pitchFamily="34" charset="0"/>
                <a:cs typeface="Arial" panose="020B0604020202020204" pitchFamily="34" charset="0"/>
                <a:hlinkClick r:id="rId3"/>
              </a:rPr>
              <a:t>https://www.dcjs.virginia.gov/sites/dcjs.virginia.gov/files/grants/cy-2019-2021-violence-against-women-v-stop/cy2019-2021-vstop-grant-guidelines.pdf</a:t>
            </a:r>
            <a:r>
              <a:rPr lang="en-US" altLang="en-US" sz="1900" dirty="0">
                <a:latin typeface="Arial Narrow" panose="020B0606020202030204" pitchFamily="34" charset="0"/>
                <a:cs typeface="Arial" panose="020B0604020202020204" pitchFamily="34" charset="0"/>
              </a:rPr>
              <a:t> </a:t>
            </a:r>
          </a:p>
          <a:p>
            <a:pPr lvl="1"/>
            <a:r>
              <a:rPr lang="en-US" sz="1900" dirty="0" smtClean="0">
                <a:latin typeface="Arial Narrow" panose="020B0606020202030204" pitchFamily="34" charset="0"/>
                <a:cs typeface="Arial" panose="020B0604020202020204" pitchFamily="34" charset="0"/>
              </a:rPr>
              <a:t>DOJ </a:t>
            </a:r>
            <a:r>
              <a:rPr lang="en-US" sz="1900" dirty="0">
                <a:latin typeface="Arial Narrow" panose="020B0606020202030204" pitchFamily="34" charset="0"/>
                <a:cs typeface="Arial" panose="020B0604020202020204" pitchFamily="34" charset="0"/>
              </a:rPr>
              <a:t>Financial </a:t>
            </a:r>
            <a:r>
              <a:rPr lang="en-US" sz="1900" dirty="0" smtClean="0">
                <a:latin typeface="Arial Narrow" panose="020B0606020202030204" pitchFamily="34" charset="0"/>
                <a:cs typeface="Arial" panose="020B0604020202020204" pitchFamily="34" charset="0"/>
              </a:rPr>
              <a:t>Guide: </a:t>
            </a:r>
            <a:r>
              <a:rPr lang="en-US" sz="1900" dirty="0" smtClean="0">
                <a:solidFill>
                  <a:schemeClr val="accent1">
                    <a:lumMod val="75000"/>
                  </a:schemeClr>
                </a:solidFill>
                <a:latin typeface="Arial Narrow" panose="020B0606020202030204" pitchFamily="34" charset="0"/>
                <a:cs typeface="Arial" panose="020B0604020202020204" pitchFamily="34" charset="0"/>
              </a:rPr>
              <a:t>https</a:t>
            </a:r>
            <a:r>
              <a:rPr lang="en-US" sz="1900" dirty="0">
                <a:solidFill>
                  <a:schemeClr val="accent1">
                    <a:lumMod val="75000"/>
                  </a:schemeClr>
                </a:solidFill>
                <a:latin typeface="Arial Narrow" panose="020B0606020202030204" pitchFamily="34" charset="0"/>
                <a:cs typeface="Arial" panose="020B0604020202020204" pitchFamily="34" charset="0"/>
              </a:rPr>
              <a:t>://ojp.gov/financialguide/doj/pdfs/DOJ_FinancialGuide.pdf</a:t>
            </a:r>
            <a:endParaRPr lang="en-US" sz="1900" dirty="0">
              <a:solidFill>
                <a:schemeClr val="accent1">
                  <a:lumMod val="75000"/>
                </a:schemeClr>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70049261"/>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a:t>
            </a:r>
            <a:endParaRPr lang="en-US" dirty="0"/>
          </a:p>
        </p:txBody>
      </p:sp>
      <p:sp>
        <p:nvSpPr>
          <p:cNvPr id="3" name="Content Placeholder 2"/>
          <p:cNvSpPr>
            <a:spLocks noGrp="1"/>
          </p:cNvSpPr>
          <p:nvPr>
            <p:ph idx="1"/>
          </p:nvPr>
        </p:nvSpPr>
        <p:spPr/>
        <p:txBody>
          <a:bodyPr/>
          <a:lstStyle/>
          <a:p>
            <a:r>
              <a:rPr lang="en-US" dirty="0" smtClean="0"/>
              <a:t>Requested costs must be reasonable </a:t>
            </a:r>
          </a:p>
          <a:p>
            <a:r>
              <a:rPr lang="en-US" dirty="0" smtClean="0"/>
              <a:t>The Department of Justice Financial Guide defines reasonable as: “Those costs that a prudent person would have incurred under similar circumstances.”</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14961571"/>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a:t>
            </a:r>
            <a:endParaRPr lang="en-US" dirty="0"/>
          </a:p>
        </p:txBody>
      </p:sp>
      <p:sp>
        <p:nvSpPr>
          <p:cNvPr id="3" name="Content Placeholder 2"/>
          <p:cNvSpPr>
            <a:spLocks noGrp="1"/>
          </p:cNvSpPr>
          <p:nvPr>
            <p:ph idx="1"/>
          </p:nvPr>
        </p:nvSpPr>
        <p:spPr/>
        <p:txBody>
          <a:bodyPr/>
          <a:lstStyle/>
          <a:p>
            <a:r>
              <a:rPr lang="en-US" dirty="0" smtClean="0"/>
              <a:t>Requested costs must be necessary to the operation of the program and delivery of services for crime victims </a:t>
            </a:r>
          </a:p>
          <a:p>
            <a:r>
              <a:rPr lang="en-US" dirty="0" smtClean="0"/>
              <a:t>The justification for each requested cost should make the necessity of the item clear </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04512678"/>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Allocable</a:t>
            </a:r>
            <a:endParaRPr lang="en-US" dirty="0"/>
          </a:p>
        </p:txBody>
      </p:sp>
      <p:sp>
        <p:nvSpPr>
          <p:cNvPr id="3" name="Content Placeholder 2"/>
          <p:cNvSpPr>
            <a:spLocks noGrp="1"/>
          </p:cNvSpPr>
          <p:nvPr>
            <p:ph idx="1"/>
          </p:nvPr>
        </p:nvSpPr>
        <p:spPr/>
        <p:txBody>
          <a:bodyPr/>
          <a:lstStyle/>
          <a:p>
            <a:r>
              <a:rPr lang="en-US" dirty="0" smtClean="0"/>
              <a:t>A cost is allocable if the goods or services involved are assignable to that Federal award </a:t>
            </a:r>
          </a:p>
          <a:p>
            <a:r>
              <a:rPr lang="en-US" dirty="0" smtClean="0"/>
              <a:t>The justification should make it clear that costs are allocable (e.g. stating that a computer purchased with grant funds will be used 100% of the time by a grant funded staff person)</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92472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Pre-Solicitation </a:t>
            </a:r>
            <a:r>
              <a:rPr lang="en-US" dirty="0" smtClean="0"/>
              <a:t>Process</a:t>
            </a:r>
            <a:endParaRPr lang="en-US" dirty="0"/>
          </a:p>
        </p:txBody>
      </p:sp>
      <p:sp>
        <p:nvSpPr>
          <p:cNvPr id="3" name="Content Placeholder 2"/>
          <p:cNvSpPr>
            <a:spLocks noGrp="1"/>
          </p:cNvSpPr>
          <p:nvPr>
            <p:ph idx="1"/>
          </p:nvPr>
        </p:nvSpPr>
        <p:spPr/>
        <p:txBody>
          <a:bodyPr>
            <a:normAutofit/>
          </a:bodyPr>
          <a:lstStyle/>
          <a:p>
            <a:pPr marL="0" indent="0">
              <a:buNone/>
            </a:pPr>
            <a:r>
              <a:rPr lang="en-US" sz="1900" b="1" dirty="0"/>
              <a:t>The timeline from federal application to award is as follows:</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Federal government announces new grant</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DCJS’ Grants Manager fills out an application online to apply</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Federal government sends an award package to the agency</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Grants Manager reviews award and provides input</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DCJS Director reviews award including special conditions</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DJCS Director signs and sends back to the federal government</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DCJS program coordinator creates solicitation/grant announcement</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DCJS director reviews and recommends changes</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Solicitation/grant announcement package is posted online</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524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Tips		</a:t>
            </a:r>
            <a:endParaRPr lang="en-US" dirty="0"/>
          </a:p>
        </p:txBody>
      </p:sp>
      <p:sp>
        <p:nvSpPr>
          <p:cNvPr id="3" name="Content Placeholder 2"/>
          <p:cNvSpPr>
            <a:spLocks noGrp="1"/>
          </p:cNvSpPr>
          <p:nvPr>
            <p:ph idx="1"/>
          </p:nvPr>
        </p:nvSpPr>
        <p:spPr/>
        <p:txBody>
          <a:bodyPr>
            <a:normAutofit/>
          </a:bodyPr>
          <a:lstStyle/>
          <a:p>
            <a:r>
              <a:rPr lang="en-US" dirty="0" smtClean="0"/>
              <a:t>Look at the allowable/unallowable expenses for your particular funding stream</a:t>
            </a:r>
          </a:p>
          <a:p>
            <a:r>
              <a:rPr lang="en-US" dirty="0" smtClean="0"/>
              <a:t>Double check your math!</a:t>
            </a:r>
          </a:p>
          <a:p>
            <a:r>
              <a:rPr lang="en-US" dirty="0" smtClean="0"/>
              <a:t>If a cost is in your itemized spreadsheet, then a matching cost should be justified in your narrative</a:t>
            </a:r>
          </a:p>
          <a:p>
            <a:r>
              <a:rPr lang="en-US" dirty="0" smtClean="0"/>
              <a:t>When justifying expenses, it should be clear:</a:t>
            </a:r>
          </a:p>
          <a:p>
            <a:pPr lvl="1"/>
            <a:r>
              <a:rPr lang="en-US" sz="1900" dirty="0" smtClean="0">
                <a:latin typeface="Arial" panose="020B0604020202020204" pitchFamily="34" charset="0"/>
                <a:cs typeface="Arial" panose="020B0604020202020204" pitchFamily="34" charset="0"/>
              </a:rPr>
              <a:t>How much the expense will total</a:t>
            </a:r>
          </a:p>
          <a:p>
            <a:pPr lvl="1"/>
            <a:r>
              <a:rPr lang="en-US" sz="1900" dirty="0" smtClean="0">
                <a:latin typeface="Arial" panose="020B0604020202020204" pitchFamily="34" charset="0"/>
                <a:cs typeface="Arial" panose="020B0604020202020204" pitchFamily="34" charset="0"/>
              </a:rPr>
              <a:t>How did you determine that total</a:t>
            </a:r>
          </a:p>
          <a:p>
            <a:pPr lvl="1"/>
            <a:r>
              <a:rPr lang="en-US" sz="1900" dirty="0" smtClean="0">
                <a:latin typeface="Arial" panose="020B0604020202020204" pitchFamily="34" charset="0"/>
                <a:cs typeface="Arial" panose="020B0604020202020204" pitchFamily="34" charset="0"/>
              </a:rPr>
              <a:t>What is the intended outcome or service from this expense</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84098517"/>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Review/Approval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3594900"/>
              </p:ext>
            </p:extLst>
          </p:nvPr>
        </p:nvGraphicFramePr>
        <p:xfrm>
          <a:off x="628649" y="1690689"/>
          <a:ext cx="7886700" cy="3020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864152636"/>
              </p:ext>
            </p:extLst>
          </p:nvPr>
        </p:nvGraphicFramePr>
        <p:xfrm>
          <a:off x="628649" y="3864076"/>
          <a:ext cx="7886700" cy="1563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76966629"/>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Revisions</a:t>
            </a:r>
            <a:endParaRPr lang="en-US" dirty="0"/>
          </a:p>
        </p:txBody>
      </p:sp>
      <p:sp>
        <p:nvSpPr>
          <p:cNvPr id="3" name="Content Placeholder 2"/>
          <p:cNvSpPr>
            <a:spLocks noGrp="1"/>
          </p:cNvSpPr>
          <p:nvPr>
            <p:ph idx="1"/>
          </p:nvPr>
        </p:nvSpPr>
        <p:spPr/>
        <p:txBody>
          <a:bodyPr/>
          <a:lstStyle/>
          <a:p>
            <a:r>
              <a:rPr lang="en-US" dirty="0"/>
              <a:t>A</a:t>
            </a:r>
            <a:r>
              <a:rPr lang="en-US" dirty="0" smtClean="0"/>
              <a:t>ny changes to your approved budget MUST be approved by your DCJS grant monitor in advance of funds being obligated and/or expended!</a:t>
            </a:r>
            <a:endParaRPr lang="en-US" dirty="0"/>
          </a:p>
          <a:p>
            <a:r>
              <a:rPr lang="en-US" dirty="0" smtClean="0"/>
              <a:t>There are two ways that budgets can be changed: A budget amendment and an in-line budget adjustment </a:t>
            </a:r>
          </a:p>
          <a:p>
            <a:pPr marL="0"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47235834"/>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Amendment</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llows grantees to move a portion of the approved budget from one line item to another (for example, Salary to Supplies)</a:t>
            </a:r>
          </a:p>
          <a:p>
            <a:r>
              <a:rPr lang="en-US" dirty="0" smtClean="0"/>
              <a:t>No more than 2 budget amendments will be permitted during the grant period</a:t>
            </a:r>
          </a:p>
          <a:p>
            <a:r>
              <a:rPr lang="en-US" dirty="0" smtClean="0"/>
              <a:t>Budget amendments must be submitted no later than 45 days prior to the end of the grant period</a:t>
            </a:r>
          </a:p>
          <a:p>
            <a:r>
              <a:rPr lang="en-US" dirty="0" smtClean="0"/>
              <a:t>The budget amendment request must make it clear:</a:t>
            </a:r>
          </a:p>
          <a:p>
            <a:pPr lvl="1"/>
            <a:r>
              <a:rPr lang="en-US" sz="1900" dirty="0" smtClean="0">
                <a:latin typeface="Arial" panose="020B0604020202020204" pitchFamily="34" charset="0"/>
                <a:cs typeface="Arial" panose="020B0604020202020204" pitchFamily="34" charset="0"/>
              </a:rPr>
              <a:t>Why the change is being requested</a:t>
            </a:r>
          </a:p>
          <a:p>
            <a:pPr lvl="1"/>
            <a:r>
              <a:rPr lang="en-US" sz="1900" dirty="0" smtClean="0">
                <a:latin typeface="Arial" panose="020B0604020202020204" pitchFamily="34" charset="0"/>
                <a:cs typeface="Arial" panose="020B0604020202020204" pitchFamily="34" charset="0"/>
              </a:rPr>
              <a:t>Where the funds are being moved from</a:t>
            </a:r>
          </a:p>
          <a:p>
            <a:pPr lvl="1"/>
            <a:r>
              <a:rPr lang="en-US" sz="1900" dirty="0" smtClean="0">
                <a:latin typeface="Arial" panose="020B0604020202020204" pitchFamily="34" charset="0"/>
                <a:cs typeface="Arial" panose="020B0604020202020204" pitchFamily="34" charset="0"/>
              </a:rPr>
              <a:t>Where the funds are being moved to</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258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Budget Adjustments </a:t>
            </a:r>
            <a:endParaRPr lang="en-US" dirty="0"/>
          </a:p>
        </p:txBody>
      </p:sp>
      <p:sp>
        <p:nvSpPr>
          <p:cNvPr id="3" name="Content Placeholder 2"/>
          <p:cNvSpPr>
            <a:spLocks noGrp="1"/>
          </p:cNvSpPr>
          <p:nvPr>
            <p:ph idx="1"/>
          </p:nvPr>
        </p:nvSpPr>
        <p:spPr/>
        <p:txBody>
          <a:bodyPr/>
          <a:lstStyle/>
          <a:p>
            <a:r>
              <a:rPr lang="en-US" dirty="0" smtClean="0"/>
              <a:t>In-Line Budget Adjustments allow grantees to move money within one line item</a:t>
            </a:r>
          </a:p>
          <a:p>
            <a:r>
              <a:rPr lang="en-US" dirty="0"/>
              <a:t>C</a:t>
            </a:r>
            <a:r>
              <a:rPr lang="en-US" dirty="0" smtClean="0"/>
              <a:t>an be reviewed anytime during the year, but must be approved by your grant monitor prior to the end of the fiscal year and prior to funds being expended </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2726928"/>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Request an In-Line Budget Adjustment</a:t>
            </a:r>
            <a:endParaRPr lang="en-US" dirty="0"/>
          </a:p>
        </p:txBody>
      </p:sp>
      <p:sp>
        <p:nvSpPr>
          <p:cNvPr id="3" name="Content Placeholder 2"/>
          <p:cNvSpPr>
            <a:spLocks noGrp="1"/>
          </p:cNvSpPr>
          <p:nvPr>
            <p:ph idx="1"/>
          </p:nvPr>
        </p:nvSpPr>
        <p:spPr/>
        <p:txBody>
          <a:bodyPr/>
          <a:lstStyle/>
          <a:p>
            <a:r>
              <a:rPr lang="en-US" dirty="0"/>
              <a:t>G</a:t>
            </a:r>
            <a:r>
              <a:rPr lang="en-US" dirty="0" smtClean="0"/>
              <a:t>rantees should send an email to the grant monitor that explains: </a:t>
            </a:r>
          </a:p>
          <a:p>
            <a:pPr lvl="1"/>
            <a:r>
              <a:rPr lang="en-US" sz="1900" dirty="0" smtClean="0">
                <a:latin typeface="Arial" panose="020B0604020202020204" pitchFamily="34" charset="0"/>
                <a:cs typeface="Arial" panose="020B0604020202020204" pitchFamily="34" charset="0"/>
              </a:rPr>
              <a:t>Why the change is being requested</a:t>
            </a:r>
          </a:p>
          <a:p>
            <a:pPr lvl="1"/>
            <a:r>
              <a:rPr lang="en-US" sz="1900" dirty="0" smtClean="0">
                <a:latin typeface="Arial" panose="020B0604020202020204" pitchFamily="34" charset="0"/>
                <a:cs typeface="Arial" panose="020B0604020202020204" pitchFamily="34" charset="0"/>
              </a:rPr>
              <a:t>Where the funds are being moved from</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Where the funds are being moved to</a:t>
            </a:r>
            <a:endParaRPr lang="en-US" dirty="0" smtClean="0"/>
          </a:p>
          <a:p>
            <a:r>
              <a:rPr lang="en-US" dirty="0" smtClean="0"/>
              <a:t>Once the adjustment has been approved, the grantee should retain documentation of the budget adjustment for their records.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9683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requesting changes to your budget…</a:t>
            </a:r>
            <a:endParaRPr lang="en-US" dirty="0"/>
          </a:p>
        </p:txBody>
      </p:sp>
      <p:sp>
        <p:nvSpPr>
          <p:cNvPr id="3" name="Content Placeholder 2"/>
          <p:cNvSpPr>
            <a:spLocks noGrp="1"/>
          </p:cNvSpPr>
          <p:nvPr>
            <p:ph idx="1"/>
          </p:nvPr>
        </p:nvSpPr>
        <p:spPr/>
        <p:txBody>
          <a:bodyPr>
            <a:normAutofit/>
          </a:bodyPr>
          <a:lstStyle/>
          <a:p>
            <a:r>
              <a:rPr lang="en-US" b="1" dirty="0" smtClean="0"/>
              <a:t>Remember:</a:t>
            </a:r>
          </a:p>
          <a:p>
            <a:pPr lvl="1"/>
            <a:r>
              <a:rPr lang="en-US" sz="1900" dirty="0" smtClean="0">
                <a:latin typeface="Arial" panose="020B0604020202020204" pitchFamily="34" charset="0"/>
                <a:cs typeface="Arial" panose="020B0604020202020204" pitchFamily="34" charset="0"/>
              </a:rPr>
              <a:t>Any changes must be approved prior to funds being expended!</a:t>
            </a:r>
          </a:p>
          <a:p>
            <a:pPr lvl="1"/>
            <a:r>
              <a:rPr lang="en-US" sz="1900" dirty="0" smtClean="0">
                <a:latin typeface="Arial" panose="020B0604020202020204" pitchFamily="34" charset="0"/>
                <a:cs typeface="Arial" panose="020B0604020202020204" pitchFamily="34" charset="0"/>
              </a:rPr>
              <a:t>Proposed costs must occur in the grant period</a:t>
            </a:r>
          </a:p>
          <a:p>
            <a:pPr lvl="1"/>
            <a:r>
              <a:rPr lang="en-US" sz="1900" dirty="0" smtClean="0">
                <a:latin typeface="Arial" panose="020B0604020202020204" pitchFamily="34" charset="0"/>
                <a:cs typeface="Arial" panose="020B0604020202020204" pitchFamily="34" charset="0"/>
              </a:rPr>
              <a:t>Double check the </a:t>
            </a:r>
            <a:r>
              <a:rPr lang="en-US" sz="1900" dirty="0" err="1" smtClean="0">
                <a:latin typeface="Arial" panose="020B0604020202020204" pitchFamily="34" charset="0"/>
                <a:cs typeface="Arial" panose="020B0604020202020204" pitchFamily="34" charset="0"/>
              </a:rPr>
              <a:t>allowables</a:t>
            </a:r>
            <a:r>
              <a:rPr lang="en-US" sz="1900" dirty="0" smtClean="0">
                <a:latin typeface="Arial" panose="020B0604020202020204" pitchFamily="34" charset="0"/>
                <a:cs typeface="Arial" panose="020B0604020202020204" pitchFamily="34" charset="0"/>
              </a:rPr>
              <a:t>/</a:t>
            </a:r>
            <a:r>
              <a:rPr lang="en-US" sz="1900" dirty="0" err="1" smtClean="0">
                <a:latin typeface="Arial" panose="020B0604020202020204" pitchFamily="34" charset="0"/>
                <a:cs typeface="Arial" panose="020B0604020202020204" pitchFamily="34" charset="0"/>
              </a:rPr>
              <a:t>unallowables</a:t>
            </a:r>
            <a:r>
              <a:rPr lang="en-US" sz="1900" dirty="0" smtClean="0">
                <a:latin typeface="Arial" panose="020B0604020202020204" pitchFamily="34" charset="0"/>
                <a:cs typeface="Arial" panose="020B0604020202020204" pitchFamily="34" charset="0"/>
              </a:rPr>
              <a:t> for your particular funding stream</a:t>
            </a:r>
          </a:p>
          <a:p>
            <a:pPr lvl="1"/>
            <a:r>
              <a:rPr lang="en-US" sz="1900" dirty="0" smtClean="0">
                <a:latin typeface="Arial" panose="020B0604020202020204" pitchFamily="34" charset="0"/>
                <a:cs typeface="Arial" panose="020B0604020202020204" pitchFamily="34" charset="0"/>
              </a:rPr>
              <a:t>Double check your math and that any documentation matches what’s submitted in GMIS</a:t>
            </a:r>
          </a:p>
          <a:p>
            <a:pPr lvl="1"/>
            <a:r>
              <a:rPr lang="en-US" sz="1900" dirty="0" smtClean="0">
                <a:latin typeface="Arial" panose="020B0604020202020204" pitchFamily="34" charset="0"/>
                <a:cs typeface="Arial" panose="020B0604020202020204" pitchFamily="34" charset="0"/>
              </a:rPr>
              <a:t>The normal requirements for justifications, etc. apply. </a:t>
            </a:r>
          </a:p>
          <a:p>
            <a:pPr marL="0"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9121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1a: Complete Part A of MTDC form	</a:t>
            </a:r>
            <a:endParaRPr lang="en-US" dirty="0"/>
          </a:p>
        </p:txBody>
      </p:sp>
      <p:pic>
        <p:nvPicPr>
          <p:cNvPr id="5" name="Picture Placeholder 4"/>
          <p:cNvPicPr>
            <a:picLocks noGrp="1" noChangeAspect="1"/>
          </p:cNvPicPr>
          <p:nvPr>
            <p:ph idx="1"/>
          </p:nvPr>
        </p:nvPicPr>
        <p:blipFill rotWithShape="1">
          <a:blip r:embed="rId2"/>
          <a:stretch/>
        </p:blipFill>
        <p:spPr>
          <a:xfrm>
            <a:off x="3771285" y="2450358"/>
            <a:ext cx="4610100" cy="1771650"/>
          </a:xfrm>
          <a:prstGeom prst="rect">
            <a:avLst/>
          </a:prstGeom>
        </p:spPr>
      </p:pic>
      <p:sp>
        <p:nvSpPr>
          <p:cNvPr id="4" name="Text Placeholder 3"/>
          <p:cNvSpPr>
            <a:spLocks noGrp="1"/>
          </p:cNvSpPr>
          <p:nvPr>
            <p:ph type="body" sz="half" idx="4294967295"/>
          </p:nvPr>
        </p:nvSpPr>
        <p:spPr>
          <a:xfrm>
            <a:off x="707922" y="2450358"/>
            <a:ext cx="2949575" cy="1204119"/>
          </a:xfrm>
        </p:spPr>
        <p:txBody>
          <a:bodyPr>
            <a:normAutofit/>
          </a:bodyPr>
          <a:lstStyle/>
          <a:p>
            <a:r>
              <a:rPr lang="en-US" sz="1900" dirty="0" smtClean="0"/>
              <a:t>Fill in blue cells, taking totals from the federal portion of your budget. (see next slide)</a:t>
            </a:r>
            <a:endParaRPr lang="en-US" sz="1900" dirty="0"/>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4516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a:t>
            </a:r>
            <a:r>
              <a:rPr lang="en-US" dirty="0" smtClean="0"/>
              <a:t>1b: </a:t>
            </a:r>
            <a:r>
              <a:rPr lang="en-US" dirty="0"/>
              <a:t>Complete </a:t>
            </a:r>
            <a:r>
              <a:rPr lang="en-US" dirty="0" smtClean="0"/>
              <a:t>Part </a:t>
            </a:r>
            <a:r>
              <a:rPr lang="en-US" dirty="0"/>
              <a:t>A of MTDC form	</a:t>
            </a:r>
          </a:p>
        </p:txBody>
      </p:sp>
      <p:pic>
        <p:nvPicPr>
          <p:cNvPr id="6" name="Content Placeholder 5"/>
          <p:cNvPicPr>
            <a:picLocks noGrp="1" noChangeAspect="1"/>
          </p:cNvPicPr>
          <p:nvPr>
            <p:ph idx="1"/>
          </p:nvPr>
        </p:nvPicPr>
        <p:blipFill>
          <a:blip r:embed="rId2"/>
          <a:stretch>
            <a:fillRect/>
          </a:stretch>
        </p:blipFill>
        <p:spPr>
          <a:xfrm>
            <a:off x="3071812" y="3994944"/>
            <a:ext cx="3000375" cy="304800"/>
          </a:xfrm>
          <a:prstGeom prst="rect">
            <a:avLst/>
          </a:prstGeom>
        </p:spPr>
      </p:pic>
      <p:sp>
        <p:nvSpPr>
          <p:cNvPr id="4" name="Text Placeholder 3"/>
          <p:cNvSpPr>
            <a:spLocks noGrp="1"/>
          </p:cNvSpPr>
          <p:nvPr>
            <p:ph sz="half" idx="4294967295"/>
          </p:nvPr>
        </p:nvSpPr>
        <p:spPr>
          <a:xfrm>
            <a:off x="5462219" y="2187045"/>
            <a:ext cx="3360737" cy="1755057"/>
          </a:xfrm>
        </p:spPr>
        <p:txBody>
          <a:bodyPr/>
          <a:lstStyle/>
          <a:p>
            <a:r>
              <a:rPr lang="en-US" sz="1900" dirty="0" smtClean="0"/>
              <a:t>Only </a:t>
            </a:r>
            <a:r>
              <a:rPr lang="en-US" sz="1900" dirty="0"/>
              <a:t>include federal portion of budget on MTDC form as both local match and general funds are considered part of the “match” for the grant </a:t>
            </a:r>
            <a:r>
              <a:rPr lang="en-US" sz="1900" dirty="0" smtClean="0"/>
              <a:t>award</a:t>
            </a:r>
            <a:endParaRPr lang="en-US" dirty="0" smtClean="0"/>
          </a:p>
        </p:txBody>
      </p:sp>
      <p:pic>
        <p:nvPicPr>
          <p:cNvPr id="8" name="Picture 7"/>
          <p:cNvPicPr>
            <a:picLocks noChangeAspect="1"/>
          </p:cNvPicPr>
          <p:nvPr/>
        </p:nvPicPr>
        <p:blipFill>
          <a:blip r:embed="rId3"/>
          <a:stretch>
            <a:fillRect/>
          </a:stretch>
        </p:blipFill>
        <p:spPr>
          <a:xfrm>
            <a:off x="911930" y="3229236"/>
            <a:ext cx="4394610" cy="741640"/>
          </a:xfrm>
          <a:prstGeom prst="rect">
            <a:avLst/>
          </a:prstGeom>
        </p:spPr>
      </p:pic>
      <p:pic>
        <p:nvPicPr>
          <p:cNvPr id="9" name="Picture 8"/>
          <p:cNvPicPr>
            <a:picLocks noChangeAspect="1"/>
          </p:cNvPicPr>
          <p:nvPr/>
        </p:nvPicPr>
        <p:blipFill>
          <a:blip r:embed="rId4"/>
          <a:stretch>
            <a:fillRect/>
          </a:stretch>
        </p:blipFill>
        <p:spPr>
          <a:xfrm>
            <a:off x="3909383" y="4712842"/>
            <a:ext cx="3233873" cy="1026319"/>
          </a:xfrm>
          <a:prstGeom prst="rect">
            <a:avLst/>
          </a:prstGeom>
        </p:spPr>
      </p:pic>
      <p:cxnSp>
        <p:nvCxnSpPr>
          <p:cNvPr id="13" name="Straight Arrow Connector 12"/>
          <p:cNvCxnSpPr/>
          <p:nvPr/>
        </p:nvCxnSpPr>
        <p:spPr>
          <a:xfrm flipH="1">
            <a:off x="2762250" y="2411313"/>
            <a:ext cx="275463" cy="7715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895475" y="4210050"/>
            <a:ext cx="1733550" cy="69532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12971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Part 2a: Complete </a:t>
            </a:r>
            <a:r>
              <a:rPr lang="en-US" dirty="0"/>
              <a:t>P</a:t>
            </a:r>
            <a:r>
              <a:rPr lang="en-US" dirty="0" smtClean="0"/>
              <a:t>art B </a:t>
            </a:r>
            <a:r>
              <a:rPr lang="en-US" dirty="0"/>
              <a:t>of MTDC form	</a:t>
            </a:r>
          </a:p>
        </p:txBody>
      </p:sp>
      <p:pic>
        <p:nvPicPr>
          <p:cNvPr id="8" name="Picture Placeholder 7"/>
          <p:cNvPicPr>
            <a:picLocks noGrp="1" noChangeAspect="1"/>
          </p:cNvPicPr>
          <p:nvPr>
            <p:ph idx="1"/>
          </p:nvPr>
        </p:nvPicPr>
        <p:blipFill rotWithShape="1">
          <a:blip r:embed="rId2"/>
          <a:stretch/>
        </p:blipFill>
        <p:spPr>
          <a:xfrm>
            <a:off x="3700923" y="2221143"/>
            <a:ext cx="4514850" cy="2495550"/>
          </a:xfrm>
          <a:prstGeom prst="rect">
            <a:avLst/>
          </a:prstGeom>
        </p:spPr>
      </p:pic>
      <p:sp>
        <p:nvSpPr>
          <p:cNvPr id="7" name="Text Placeholder 6"/>
          <p:cNvSpPr>
            <a:spLocks noGrp="1"/>
          </p:cNvSpPr>
          <p:nvPr>
            <p:ph type="body" sz="half" idx="4294967295"/>
          </p:nvPr>
        </p:nvSpPr>
        <p:spPr>
          <a:xfrm>
            <a:off x="398206" y="2221143"/>
            <a:ext cx="2949575" cy="1939413"/>
          </a:xfrm>
        </p:spPr>
        <p:txBody>
          <a:bodyPr>
            <a:normAutofit/>
          </a:bodyPr>
          <a:lstStyle/>
          <a:p>
            <a:r>
              <a:rPr lang="en-US" sz="1900" dirty="0" smtClean="0"/>
              <a:t>Make sure to tally up all costs disallowed from indirect base expenditures and like in part A, only the federal portion (see next slide).</a:t>
            </a:r>
            <a:endParaRPr lang="en-US" sz="1900" dirty="0"/>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84355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Pre-Award Process</a:t>
            </a:r>
            <a:endParaRPr lang="en-US" dirty="0"/>
          </a:p>
        </p:txBody>
      </p:sp>
      <p:sp>
        <p:nvSpPr>
          <p:cNvPr id="3" name="Content Placeholder 2"/>
          <p:cNvSpPr>
            <a:spLocks noGrp="1"/>
          </p:cNvSpPr>
          <p:nvPr>
            <p:ph idx="1"/>
          </p:nvPr>
        </p:nvSpPr>
        <p:spPr>
          <a:xfrm>
            <a:off x="628649" y="2059859"/>
            <a:ext cx="8152885" cy="4043363"/>
          </a:xfrm>
        </p:spPr>
        <p:txBody>
          <a:bodyPr>
            <a:noAutofit/>
          </a:bodyPr>
          <a:lstStyle/>
          <a:p>
            <a:pPr>
              <a:lnSpc>
                <a:spcPct val="100000"/>
              </a:lnSpc>
              <a:spcBef>
                <a:spcPts val="0"/>
              </a:spcBef>
              <a:spcAft>
                <a:spcPts val="600"/>
              </a:spcAft>
            </a:pPr>
            <a:r>
              <a:rPr lang="en-US" sz="1900" dirty="0" smtClean="0"/>
              <a:t>Grant applications are submitted by </a:t>
            </a:r>
            <a:r>
              <a:rPr lang="en-US" sz="1900" dirty="0" err="1" smtClean="0"/>
              <a:t>subgrantees</a:t>
            </a:r>
            <a:r>
              <a:rPr lang="en-US" sz="1900" dirty="0" smtClean="0"/>
              <a:t> to DCJS</a:t>
            </a:r>
          </a:p>
          <a:p>
            <a:pPr>
              <a:lnSpc>
                <a:spcPct val="100000"/>
              </a:lnSpc>
              <a:spcBef>
                <a:spcPts val="0"/>
              </a:spcBef>
              <a:spcAft>
                <a:spcPts val="600"/>
              </a:spcAft>
            </a:pPr>
            <a:r>
              <a:rPr lang="en-US" sz="1900" dirty="0" err="1" smtClean="0"/>
              <a:t>Facesheets</a:t>
            </a:r>
            <a:r>
              <a:rPr lang="en-US" sz="1900" dirty="0" smtClean="0"/>
              <a:t> and Itemized budgets are submitted to Grants Administration</a:t>
            </a:r>
          </a:p>
          <a:p>
            <a:pPr>
              <a:lnSpc>
                <a:spcPct val="100000"/>
              </a:lnSpc>
              <a:spcBef>
                <a:spcPts val="0"/>
              </a:spcBef>
              <a:spcAft>
                <a:spcPts val="600"/>
              </a:spcAft>
            </a:pPr>
            <a:r>
              <a:rPr lang="en-US" sz="1900" dirty="0" smtClean="0"/>
              <a:t>Grant Monitor reviews, recommends, and enters any special conditions</a:t>
            </a:r>
          </a:p>
          <a:p>
            <a:pPr>
              <a:lnSpc>
                <a:spcPct val="100000"/>
              </a:lnSpc>
              <a:spcBef>
                <a:spcPts val="0"/>
              </a:spcBef>
              <a:spcAft>
                <a:spcPts val="600"/>
              </a:spcAft>
            </a:pPr>
            <a:r>
              <a:rPr lang="en-US" sz="1900" dirty="0" smtClean="0"/>
              <a:t>Competitive applications are reviewed by teams of internal and external reviewers</a:t>
            </a:r>
          </a:p>
          <a:p>
            <a:pPr>
              <a:lnSpc>
                <a:spcPct val="100000"/>
              </a:lnSpc>
              <a:spcBef>
                <a:spcPts val="0"/>
              </a:spcBef>
              <a:spcAft>
                <a:spcPts val="600"/>
              </a:spcAft>
            </a:pPr>
            <a:r>
              <a:rPr lang="en-US" sz="1900" dirty="0" smtClean="0"/>
              <a:t>Grants Administration generates funding recommendations for the Criminal Justice Services Board (CJSB) Grants Committee, who provides recommendations for the full CJSB meeting</a:t>
            </a:r>
          </a:p>
          <a:p>
            <a:pPr>
              <a:lnSpc>
                <a:spcPct val="100000"/>
              </a:lnSpc>
              <a:spcBef>
                <a:spcPts val="0"/>
              </a:spcBef>
              <a:spcAft>
                <a:spcPts val="600"/>
              </a:spcAft>
            </a:pPr>
            <a:r>
              <a:rPr lang="en-US" sz="1900" dirty="0" smtClean="0"/>
              <a:t>CJSB reviews and approves/denies each application based on the grant subcommittee recommendations</a:t>
            </a:r>
          </a:p>
          <a:p>
            <a:pPr>
              <a:lnSpc>
                <a:spcPct val="100000"/>
              </a:lnSpc>
              <a:spcBef>
                <a:spcPts val="0"/>
              </a:spcBef>
              <a:spcAft>
                <a:spcPts val="600"/>
              </a:spcAft>
            </a:pPr>
            <a:r>
              <a:rPr lang="en-US" sz="1900" dirty="0" smtClean="0"/>
              <a:t>Award announcements are posted to the DCJS Website</a:t>
            </a:r>
            <a:endParaRPr lang="en-US" sz="19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0391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Step </a:t>
            </a:r>
            <a:r>
              <a:rPr lang="en-US" dirty="0" smtClean="0"/>
              <a:t>2b</a:t>
            </a:r>
            <a:r>
              <a:rPr lang="en-US" dirty="0"/>
              <a:t>: Complete </a:t>
            </a:r>
            <a:r>
              <a:rPr lang="en-US" dirty="0" smtClean="0"/>
              <a:t>Part B </a:t>
            </a:r>
            <a:r>
              <a:rPr lang="en-US" dirty="0"/>
              <a:t>of MTDC form</a:t>
            </a:r>
          </a:p>
        </p:txBody>
      </p:sp>
      <p:sp>
        <p:nvSpPr>
          <p:cNvPr id="7" name="Content Placeholder 6"/>
          <p:cNvSpPr>
            <a:spLocks noGrp="1"/>
          </p:cNvSpPr>
          <p:nvPr>
            <p:ph sz="half" idx="4294967295"/>
          </p:nvPr>
        </p:nvSpPr>
        <p:spPr>
          <a:xfrm>
            <a:off x="5641438" y="2203939"/>
            <a:ext cx="3360737" cy="3263900"/>
          </a:xfrm>
        </p:spPr>
        <p:txBody>
          <a:bodyPr/>
          <a:lstStyle/>
          <a:p>
            <a:endParaRPr lang="en-US" dirty="0" smtClean="0"/>
          </a:p>
          <a:p>
            <a:r>
              <a:rPr lang="en-US" sz="1900" dirty="0"/>
              <a:t>Part A would include the total of the entire budget category</a:t>
            </a:r>
          </a:p>
          <a:p>
            <a:pPr marL="0" indent="0">
              <a:buNone/>
            </a:pPr>
            <a:endParaRPr lang="en-US" sz="1900" dirty="0"/>
          </a:p>
          <a:p>
            <a:r>
              <a:rPr lang="en-US" sz="1900" dirty="0"/>
              <a:t>Part B would include just the total of the excluded expense</a:t>
            </a:r>
          </a:p>
        </p:txBody>
      </p:sp>
      <p:pic>
        <p:nvPicPr>
          <p:cNvPr id="12" name="Picture 11"/>
          <p:cNvPicPr>
            <a:picLocks noChangeAspect="1"/>
          </p:cNvPicPr>
          <p:nvPr/>
        </p:nvPicPr>
        <p:blipFill>
          <a:blip r:embed="rId2"/>
          <a:stretch>
            <a:fillRect/>
          </a:stretch>
        </p:blipFill>
        <p:spPr>
          <a:xfrm>
            <a:off x="2048745" y="2034474"/>
            <a:ext cx="3429000" cy="835819"/>
          </a:xfrm>
          <a:prstGeom prst="rect">
            <a:avLst/>
          </a:prstGeom>
        </p:spPr>
      </p:pic>
      <p:pic>
        <p:nvPicPr>
          <p:cNvPr id="13" name="Picture 12"/>
          <p:cNvPicPr>
            <a:picLocks noChangeAspect="1"/>
          </p:cNvPicPr>
          <p:nvPr/>
        </p:nvPicPr>
        <p:blipFill>
          <a:blip r:embed="rId3"/>
          <a:stretch>
            <a:fillRect/>
          </a:stretch>
        </p:blipFill>
        <p:spPr>
          <a:xfrm>
            <a:off x="2000898" y="4191220"/>
            <a:ext cx="3747195" cy="803522"/>
          </a:xfrm>
          <a:prstGeom prst="rect">
            <a:avLst/>
          </a:prstGeom>
        </p:spPr>
      </p:pic>
      <p:pic>
        <p:nvPicPr>
          <p:cNvPr id="16" name="Picture 15"/>
          <p:cNvPicPr>
            <a:picLocks noChangeAspect="1"/>
          </p:cNvPicPr>
          <p:nvPr/>
        </p:nvPicPr>
        <p:blipFill>
          <a:blip r:embed="rId4"/>
          <a:stretch>
            <a:fillRect/>
          </a:stretch>
        </p:blipFill>
        <p:spPr>
          <a:xfrm>
            <a:off x="2520756" y="3028645"/>
            <a:ext cx="2707481" cy="807244"/>
          </a:xfrm>
          <a:prstGeom prst="rect">
            <a:avLst/>
          </a:prstGeom>
        </p:spPr>
      </p:pic>
      <p:cxnSp>
        <p:nvCxnSpPr>
          <p:cNvPr id="19" name="Straight Arrow Connector 18"/>
          <p:cNvCxnSpPr/>
          <p:nvPr/>
        </p:nvCxnSpPr>
        <p:spPr>
          <a:xfrm>
            <a:off x="4220175" y="3623345"/>
            <a:ext cx="172498" cy="63817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35900" y="2034474"/>
            <a:ext cx="179120" cy="386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7038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Part 3a: Set Your Indirect Cost Rate and Finish </a:t>
            </a:r>
            <a:r>
              <a:rPr lang="en-US" dirty="0"/>
              <a:t>C</a:t>
            </a:r>
            <a:r>
              <a:rPr lang="en-US" dirty="0" smtClean="0"/>
              <a:t>alculation</a:t>
            </a:r>
            <a:endParaRPr lang="en-US" dirty="0"/>
          </a:p>
        </p:txBody>
      </p:sp>
      <p:pic>
        <p:nvPicPr>
          <p:cNvPr id="8" name="Picture Placeholder 7"/>
          <p:cNvPicPr>
            <a:picLocks noGrp="1" noChangeAspect="1"/>
          </p:cNvPicPr>
          <p:nvPr>
            <p:ph idx="1"/>
          </p:nvPr>
        </p:nvPicPr>
        <p:blipFill rotWithShape="1">
          <a:blip r:embed="rId2"/>
          <a:stretch/>
        </p:blipFill>
        <p:spPr>
          <a:xfrm>
            <a:off x="4743948" y="2079523"/>
            <a:ext cx="3195715" cy="4059238"/>
          </a:xfrm>
          <a:prstGeom prst="rect">
            <a:avLst/>
          </a:prstGeom>
        </p:spPr>
      </p:pic>
      <p:sp>
        <p:nvSpPr>
          <p:cNvPr id="7" name="Text Placeholder 6"/>
          <p:cNvSpPr>
            <a:spLocks noGrp="1"/>
          </p:cNvSpPr>
          <p:nvPr>
            <p:ph type="body" sz="half" idx="4294967295"/>
          </p:nvPr>
        </p:nvSpPr>
        <p:spPr>
          <a:xfrm>
            <a:off x="545691" y="2079523"/>
            <a:ext cx="3967316" cy="2086897"/>
          </a:xfrm>
        </p:spPr>
        <p:txBody>
          <a:bodyPr>
            <a:normAutofit/>
          </a:bodyPr>
          <a:lstStyle/>
          <a:p>
            <a:r>
              <a:rPr lang="en-US" sz="1900" dirty="0" smtClean="0"/>
              <a:t>You are able to set the indirect cost rate at 10% or lower per de Minimis or at your approved Indirect Cost Rate, if you have one.  This worksheet must be submitted quarterly to grantsmgmt@dcjs.virginia.gov</a:t>
            </a:r>
            <a:endParaRPr lang="en-US" sz="1900" dirty="0"/>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5670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500059" y="2234506"/>
            <a:ext cx="4467225" cy="1285875"/>
          </a:xfrm>
          <a:prstGeom prst="rect">
            <a:avLst/>
          </a:prstGeom>
        </p:spPr>
      </p:pic>
      <p:sp>
        <p:nvSpPr>
          <p:cNvPr id="7" name="Content Placeholder 6"/>
          <p:cNvSpPr>
            <a:spLocks noGrp="1"/>
          </p:cNvSpPr>
          <p:nvPr>
            <p:ph sz="half" idx="4294967295"/>
          </p:nvPr>
        </p:nvSpPr>
        <p:spPr>
          <a:xfrm>
            <a:off x="5576787" y="2119518"/>
            <a:ext cx="3214788" cy="3263900"/>
          </a:xfrm>
        </p:spPr>
        <p:txBody>
          <a:bodyPr>
            <a:noAutofit/>
          </a:bodyPr>
          <a:lstStyle/>
          <a:p>
            <a:r>
              <a:rPr lang="en-US" sz="1900" dirty="0" smtClean="0"/>
              <a:t>Your </a:t>
            </a:r>
            <a:r>
              <a:rPr lang="en-US" sz="1900" dirty="0"/>
              <a:t>rate calculation is based on Part D (base expenditures), which is the total of Part A (total direct expenditures less match) and subtract Part C (</a:t>
            </a:r>
            <a:r>
              <a:rPr lang="en-US" sz="1900" dirty="0" smtClean="0"/>
              <a:t>excluded expenditures</a:t>
            </a:r>
            <a:endParaRPr lang="en-US" sz="1900" dirty="0"/>
          </a:p>
          <a:p>
            <a:r>
              <a:rPr lang="en-US" sz="1900" dirty="0"/>
              <a:t>Take your set rate and multiply that by the base expenditures to determine indirect costs totals for the grant</a:t>
            </a:r>
          </a:p>
        </p:txBody>
      </p:sp>
      <p:pic>
        <p:nvPicPr>
          <p:cNvPr id="9" name="Picture 8"/>
          <p:cNvPicPr>
            <a:picLocks noChangeAspect="1"/>
          </p:cNvPicPr>
          <p:nvPr/>
        </p:nvPicPr>
        <p:blipFill>
          <a:blip r:embed="rId3"/>
          <a:stretch>
            <a:fillRect/>
          </a:stretch>
        </p:blipFill>
        <p:spPr>
          <a:xfrm>
            <a:off x="500059" y="4646414"/>
            <a:ext cx="4122993" cy="292894"/>
          </a:xfrm>
          <a:prstGeom prst="rect">
            <a:avLst/>
          </a:prstGeom>
        </p:spPr>
      </p:pic>
      <p:pic>
        <p:nvPicPr>
          <p:cNvPr id="10" name="Picture 9"/>
          <p:cNvPicPr>
            <a:picLocks noChangeAspect="1"/>
          </p:cNvPicPr>
          <p:nvPr/>
        </p:nvPicPr>
        <p:blipFill>
          <a:blip r:embed="rId4"/>
          <a:stretch>
            <a:fillRect/>
          </a:stretch>
        </p:blipFill>
        <p:spPr>
          <a:xfrm>
            <a:off x="540624" y="3591444"/>
            <a:ext cx="3736932" cy="763862"/>
          </a:xfrm>
          <a:prstGeom prst="rect">
            <a:avLst/>
          </a:prstGeom>
        </p:spPr>
      </p:pic>
      <p:cxnSp>
        <p:nvCxnSpPr>
          <p:cNvPr id="12" name="Straight Arrow Connector 11"/>
          <p:cNvCxnSpPr/>
          <p:nvPr/>
        </p:nvCxnSpPr>
        <p:spPr>
          <a:xfrm>
            <a:off x="440611" y="4017317"/>
            <a:ext cx="200025" cy="23217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2136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Training &amp; Technical Assistance for </a:t>
            </a:r>
            <a:r>
              <a:rPr lang="en-US" dirty="0" err="1" smtClean="0"/>
              <a:t>Subgrantees</a:t>
            </a:r>
            <a:r>
              <a:rPr lang="en-US" dirty="0" smtClean="0"/>
              <a:t> </a:t>
            </a:r>
            <a:endParaRPr lang="en-US" dirty="0"/>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22672920"/>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Committed to Your Success</a:t>
            </a:r>
            <a:endParaRPr lang="en-US" dirty="0"/>
          </a:p>
        </p:txBody>
      </p:sp>
      <p:sp>
        <p:nvSpPr>
          <p:cNvPr id="3" name="Content Placeholder 2"/>
          <p:cNvSpPr>
            <a:spLocks noGrp="1"/>
          </p:cNvSpPr>
          <p:nvPr>
            <p:ph idx="1"/>
          </p:nvPr>
        </p:nvSpPr>
        <p:spPr/>
        <p:txBody>
          <a:bodyPr>
            <a:noAutofit/>
          </a:bodyPr>
          <a:lstStyle/>
          <a:p>
            <a:pPr>
              <a:spcAft>
                <a:spcPts val="600"/>
              </a:spcAft>
            </a:pPr>
            <a:r>
              <a:rPr lang="en-US" dirty="0"/>
              <a:t>Technical assistance (TA) is the process of providing targeted support with a development need or problem to assure compliance with grant conditions and successful project implementation.</a:t>
            </a:r>
          </a:p>
          <a:p>
            <a:pPr>
              <a:spcAft>
                <a:spcPts val="600"/>
              </a:spcAft>
            </a:pPr>
            <a:r>
              <a:rPr lang="en-US" dirty="0"/>
              <a:t>Division of Programs and Services, Office on Victims Services Staff provide grant funding, training, technical assistance, and written resources to programs and individuals serving crime victims.</a:t>
            </a:r>
          </a:p>
          <a:p>
            <a:pPr>
              <a:spcAft>
                <a:spcPts val="600"/>
              </a:spcAft>
            </a:pPr>
            <a:r>
              <a:rPr lang="en-US" dirty="0"/>
              <a:t>DCJS has been strengthening staffing devoted to victims services in order to improve responsiveness and increase support to </a:t>
            </a:r>
            <a:r>
              <a:rPr lang="en-US" dirty="0" err="1"/>
              <a:t>subrecipients</a:t>
            </a:r>
            <a:r>
              <a:rPr lang="en-US" dirty="0"/>
              <a:t>. </a:t>
            </a:r>
          </a:p>
          <a:p>
            <a:pPr>
              <a:spcAft>
                <a:spcPts val="600"/>
              </a:spcAft>
            </a:pPr>
            <a:r>
              <a:rPr lang="en-US" dirty="0"/>
              <a:t>TA may be delivered in many different ways (e.g. phone and/r web conferencing, on-site, email, letter, small group facilitation) across a number of topics (e.g. program update forms, report requirements, budget amendments, allowable costs, GMIS).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54242465"/>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t>
            </a:r>
            <a:endParaRPr lang="en-US" dirty="0"/>
          </a:p>
        </p:txBody>
      </p:sp>
      <p:sp>
        <p:nvSpPr>
          <p:cNvPr id="3" name="Content Placeholder 2"/>
          <p:cNvSpPr>
            <a:spLocks noGrp="1"/>
          </p:cNvSpPr>
          <p:nvPr>
            <p:ph idx="1"/>
          </p:nvPr>
        </p:nvSpPr>
        <p:spPr/>
        <p:txBody>
          <a:bodyPr>
            <a:normAutofit/>
          </a:bodyPr>
          <a:lstStyle/>
          <a:p>
            <a:r>
              <a:rPr lang="en-US" sz="2100" dirty="0"/>
              <a:t>DCJS is committed to providing all </a:t>
            </a:r>
            <a:r>
              <a:rPr lang="en-US" sz="2100" dirty="0" err="1"/>
              <a:t>subgrantees</a:t>
            </a:r>
            <a:r>
              <a:rPr lang="en-US" sz="2100" dirty="0"/>
              <a:t> with the best subject matter and programmatic technical assistance possible. </a:t>
            </a:r>
          </a:p>
          <a:p>
            <a:r>
              <a:rPr lang="en-US" sz="2100" dirty="0" err="1"/>
              <a:t>Subgrantees</a:t>
            </a:r>
            <a:r>
              <a:rPr lang="en-US" sz="2100" dirty="0"/>
              <a:t>  can request program-specific training and technical Assistance by reaching out to the  assigned grant monitor. </a:t>
            </a:r>
          </a:p>
          <a:p>
            <a:r>
              <a:rPr lang="en-US" sz="2100" dirty="0"/>
              <a:t>Grant monitors will contact your agency to schedule a conference call or in-person session to meet your agency’s specific needs.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52895145"/>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of Practice</a:t>
            </a:r>
            <a:endParaRPr lang="en-US" dirty="0"/>
          </a:p>
        </p:txBody>
      </p:sp>
      <p:sp>
        <p:nvSpPr>
          <p:cNvPr id="3" name="Content Placeholder 2"/>
          <p:cNvSpPr>
            <a:spLocks noGrp="1"/>
          </p:cNvSpPr>
          <p:nvPr>
            <p:ph idx="1"/>
          </p:nvPr>
        </p:nvSpPr>
        <p:spPr/>
        <p:txBody>
          <a:bodyPr/>
          <a:lstStyle/>
          <a:p>
            <a:r>
              <a:rPr lang="en-US" dirty="0"/>
              <a:t>The goal is for </a:t>
            </a:r>
            <a:r>
              <a:rPr lang="en-US" dirty="0" err="1"/>
              <a:t>subrecipients</a:t>
            </a:r>
            <a:r>
              <a:rPr lang="en-US" dirty="0"/>
              <a:t> to receive grant guidance and support through consistent, professional customer service and a variety of technical assistance opportunities.  </a:t>
            </a:r>
            <a:endParaRPr lang="en-US"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67380109"/>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of Practice</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t>Grant </a:t>
            </a:r>
            <a:r>
              <a:rPr lang="en-US" b="1" dirty="0"/>
              <a:t>monitors </a:t>
            </a:r>
            <a:r>
              <a:rPr lang="en-US" b="1" dirty="0" smtClean="0"/>
              <a:t>will:</a:t>
            </a:r>
          </a:p>
          <a:p>
            <a:pPr>
              <a:spcBef>
                <a:spcPts val="0"/>
              </a:spcBef>
            </a:pPr>
            <a:r>
              <a:rPr lang="en-US" dirty="0" smtClean="0"/>
              <a:t>Provide Direct</a:t>
            </a:r>
            <a:r>
              <a:rPr lang="en-US" dirty="0"/>
              <a:t>, timely, and transparent communication to grantees, constituents, and other stakeholders; </a:t>
            </a:r>
          </a:p>
          <a:p>
            <a:pPr>
              <a:spcBef>
                <a:spcPts val="0"/>
              </a:spcBef>
            </a:pPr>
            <a:r>
              <a:rPr lang="en-US" dirty="0" smtClean="0"/>
              <a:t>Continue </a:t>
            </a:r>
            <a:r>
              <a:rPr lang="en-US" dirty="0"/>
              <a:t>regular communication and collaboration activities to improve relationships with grantees and other stakeholders</a:t>
            </a:r>
            <a:r>
              <a:rPr lang="en-US" dirty="0" smtClean="0"/>
              <a:t>;</a:t>
            </a:r>
          </a:p>
          <a:p>
            <a:pPr>
              <a:spcBef>
                <a:spcPts val="0"/>
              </a:spcBef>
            </a:pPr>
            <a:r>
              <a:rPr lang="en-US" dirty="0" smtClean="0"/>
              <a:t> Provide </a:t>
            </a:r>
            <a:r>
              <a:rPr lang="en-US" dirty="0"/>
              <a:t>regular opportunity for constituent and stakeholder feedback.</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94550874"/>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idx="1"/>
          </p:nvPr>
        </p:nvSpPr>
        <p:spPr/>
        <p:txBody>
          <a:bodyPr>
            <a:normAutofit/>
          </a:bodyPr>
          <a:lstStyle/>
          <a:p>
            <a:r>
              <a:rPr lang="en-US" dirty="0"/>
              <a:t>Monitors will respond to phone email inquiries within 2 business days.</a:t>
            </a:r>
          </a:p>
          <a:p>
            <a:r>
              <a:rPr lang="en-US" dirty="0"/>
              <a:t>Requests submitted in GMIS (i.e. progress reports, budget amendment requests) will be reviewed within 2 weeks.</a:t>
            </a:r>
          </a:p>
          <a:p>
            <a:r>
              <a:rPr lang="en-US" dirty="0"/>
              <a:t>Final approval for budget amendments is issued by Grants Administration and can take up to 21 working days (pending no additional revisions).</a:t>
            </a:r>
          </a:p>
          <a:p>
            <a:r>
              <a:rPr lang="en-US" dirty="0"/>
              <a:t>Check GMIS for the status of all requests.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635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 Services</a:t>
            </a:r>
            <a:endParaRPr lang="en-US" dirty="0"/>
          </a:p>
        </p:txBody>
      </p:sp>
      <p:sp>
        <p:nvSpPr>
          <p:cNvPr id="3" name="Content Placeholder 2"/>
          <p:cNvSpPr>
            <a:spLocks noGrp="1"/>
          </p:cNvSpPr>
          <p:nvPr>
            <p:ph idx="1"/>
          </p:nvPr>
        </p:nvSpPr>
        <p:spPr/>
        <p:txBody>
          <a:bodyPr>
            <a:normAutofit/>
          </a:bodyPr>
          <a:lstStyle/>
          <a:p>
            <a:r>
              <a:rPr lang="en-US" dirty="0"/>
              <a:t>To ensure </a:t>
            </a:r>
            <a:r>
              <a:rPr lang="en-US" dirty="0" err="1"/>
              <a:t>subrecipients</a:t>
            </a:r>
            <a:r>
              <a:rPr lang="en-US" dirty="0"/>
              <a:t> are educated regarding grant requirements, high-risk problem areas are identified and tracked through the monitoring process and serve as the basis to plan and formulate technical assistance and training for </a:t>
            </a:r>
            <a:r>
              <a:rPr lang="en-US" dirty="0" err="1"/>
              <a:t>subrecipients</a:t>
            </a:r>
            <a:r>
              <a:rPr lang="en-US" dirty="0" smtClean="0"/>
              <a:t>.</a:t>
            </a:r>
            <a:endParaRPr lang="en-US" dirty="0"/>
          </a:p>
          <a:p>
            <a:r>
              <a:rPr lang="en-US" dirty="0"/>
              <a:t>Monitors provide technical assistance (either group or one-on-one), webcasts, phone conferencing, and on-site visits, through the provision of the DCJS Monitoring </a:t>
            </a:r>
            <a:r>
              <a:rPr lang="en-US" dirty="0" smtClean="0"/>
              <a:t>Policy</a:t>
            </a:r>
            <a:endParaRPr lang="en-US" dirty="0"/>
          </a:p>
          <a:p>
            <a:r>
              <a:rPr lang="en-US" dirty="0"/>
              <a:t>Monitors maintain ongoing communication with project directors and other key officials to provide programmatic guidance, identify issues, ensure achievement of goals and objectives and provide tailored technical assistance as needed.</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5688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Post-Award Process</a:t>
            </a:r>
            <a:endParaRPr lang="en-US" dirty="0"/>
          </a:p>
        </p:txBody>
      </p:sp>
      <p:sp>
        <p:nvSpPr>
          <p:cNvPr id="3" name="Content Placeholder 2"/>
          <p:cNvSpPr>
            <a:spLocks noGrp="1"/>
          </p:cNvSpPr>
          <p:nvPr>
            <p:ph idx="1"/>
          </p:nvPr>
        </p:nvSpPr>
        <p:spPr/>
        <p:txBody>
          <a:bodyPr>
            <a:noAutofit/>
          </a:bodyPr>
          <a:lstStyle/>
          <a:p>
            <a:pPr>
              <a:lnSpc>
                <a:spcPct val="100000"/>
              </a:lnSpc>
              <a:spcBef>
                <a:spcPts val="0"/>
              </a:spcBef>
              <a:spcAft>
                <a:spcPts val="600"/>
              </a:spcAft>
            </a:pPr>
            <a:r>
              <a:rPr lang="en-US" sz="1900" dirty="0" err="1" smtClean="0"/>
              <a:t>Subgrantee</a:t>
            </a:r>
            <a:r>
              <a:rPr lang="en-US" sz="1900" dirty="0" smtClean="0"/>
              <a:t> emails Statement of Grant Award (SOGA) to DCJS </a:t>
            </a:r>
            <a:r>
              <a:rPr lang="en-US" sz="1900" i="1" dirty="0" smtClean="0"/>
              <a:t>within 60 days</a:t>
            </a:r>
          </a:p>
          <a:p>
            <a:pPr>
              <a:lnSpc>
                <a:spcPct val="100000"/>
              </a:lnSpc>
              <a:spcBef>
                <a:spcPts val="0"/>
              </a:spcBef>
              <a:spcAft>
                <a:spcPts val="600"/>
              </a:spcAft>
            </a:pPr>
            <a:r>
              <a:rPr lang="en-US" sz="1900" dirty="0" err="1" smtClean="0"/>
              <a:t>Subgrantee</a:t>
            </a:r>
            <a:r>
              <a:rPr lang="en-US" sz="1900" dirty="0" smtClean="0"/>
              <a:t> submits Special Conditions to Grant Monitor</a:t>
            </a:r>
          </a:p>
          <a:p>
            <a:pPr>
              <a:lnSpc>
                <a:spcPct val="100000"/>
              </a:lnSpc>
              <a:spcBef>
                <a:spcPts val="0"/>
              </a:spcBef>
              <a:spcAft>
                <a:spcPts val="600"/>
              </a:spcAft>
            </a:pPr>
            <a:r>
              <a:rPr lang="en-US" sz="1900" dirty="0" smtClean="0"/>
              <a:t>Grant Monitor reviews Special Conditions to approve or deny</a:t>
            </a:r>
          </a:p>
          <a:p>
            <a:pPr>
              <a:lnSpc>
                <a:spcPct val="100000"/>
              </a:lnSpc>
              <a:spcBef>
                <a:spcPts val="0"/>
              </a:spcBef>
              <a:spcAft>
                <a:spcPts val="600"/>
              </a:spcAft>
            </a:pPr>
            <a:r>
              <a:rPr lang="en-US" sz="1900" dirty="0" smtClean="0"/>
              <a:t>Once the SOGA has been accepted and special conditions are met, the </a:t>
            </a:r>
            <a:r>
              <a:rPr lang="en-US" sz="1900" dirty="0" err="1" smtClean="0"/>
              <a:t>subgrantee</a:t>
            </a:r>
            <a:r>
              <a:rPr lang="en-US" sz="1900" dirty="0" smtClean="0"/>
              <a:t> will be able to submit financial reports, request funds, etc</a:t>
            </a:r>
            <a:r>
              <a:rPr lang="en-US" sz="1900" dirty="0"/>
              <a:t>.</a:t>
            </a:r>
            <a:endParaRPr lang="en-US" sz="1900" dirty="0" smtClean="0"/>
          </a:p>
          <a:p>
            <a:pPr>
              <a:lnSpc>
                <a:spcPct val="100000"/>
              </a:lnSpc>
              <a:spcBef>
                <a:spcPts val="0"/>
              </a:spcBef>
              <a:spcAft>
                <a:spcPts val="600"/>
              </a:spcAft>
            </a:pPr>
            <a:r>
              <a:rPr lang="en-US" sz="1900" dirty="0" err="1" smtClean="0"/>
              <a:t>Subgrantee</a:t>
            </a:r>
            <a:r>
              <a:rPr lang="en-US" sz="1900" dirty="0" smtClean="0"/>
              <a:t> enters Request for Funds, Progress Reports, Financial Reports and Budget Amendments for review in GMIS</a:t>
            </a:r>
          </a:p>
          <a:p>
            <a:pPr>
              <a:lnSpc>
                <a:spcPct val="100000"/>
              </a:lnSpc>
              <a:spcBef>
                <a:spcPts val="0"/>
              </a:spcBef>
              <a:spcAft>
                <a:spcPts val="600"/>
              </a:spcAft>
            </a:pPr>
            <a:r>
              <a:rPr lang="en-US" sz="1900" dirty="0" smtClean="0"/>
              <a:t>Monitor reviews progress reports and budget amendments</a:t>
            </a:r>
          </a:p>
          <a:p>
            <a:pPr>
              <a:lnSpc>
                <a:spcPct val="100000"/>
              </a:lnSpc>
              <a:spcBef>
                <a:spcPts val="0"/>
              </a:spcBef>
              <a:spcAft>
                <a:spcPts val="600"/>
              </a:spcAft>
            </a:pPr>
            <a:r>
              <a:rPr lang="en-US" sz="1900" dirty="0" smtClean="0"/>
              <a:t>Grants Compliance Supervisor processes all requests for funds </a:t>
            </a:r>
          </a:p>
          <a:p>
            <a:pPr>
              <a:lnSpc>
                <a:spcPct val="100000"/>
              </a:lnSpc>
              <a:spcBef>
                <a:spcPts val="0"/>
              </a:spcBef>
            </a:pPr>
            <a:r>
              <a:rPr lang="en-US" sz="1900" dirty="0" smtClean="0"/>
              <a:t>Fiscal Grant Monitor performs are duties for grant closeout and contacts the </a:t>
            </a:r>
            <a:r>
              <a:rPr lang="en-US" sz="1900" dirty="0" err="1" smtClean="0"/>
              <a:t>subgrantee</a:t>
            </a:r>
            <a:r>
              <a:rPr lang="en-US" sz="1900" dirty="0" smtClean="0"/>
              <a:t> if additional items or actions are needed</a:t>
            </a:r>
          </a:p>
          <a:p>
            <a:endParaRPr lang="en-US" sz="19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6956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 Resources</a:t>
            </a:r>
            <a:endParaRPr lang="en-US" dirty="0"/>
          </a:p>
        </p:txBody>
      </p:sp>
      <p:sp>
        <p:nvSpPr>
          <p:cNvPr id="3" name="Content Placeholder 2"/>
          <p:cNvSpPr>
            <a:spLocks noGrp="1"/>
          </p:cNvSpPr>
          <p:nvPr>
            <p:ph idx="1"/>
          </p:nvPr>
        </p:nvSpPr>
        <p:spPr/>
        <p:txBody>
          <a:bodyPr/>
          <a:lstStyle/>
          <a:p>
            <a:pPr>
              <a:spcAft>
                <a:spcPts val="0"/>
              </a:spcAft>
            </a:pPr>
            <a:r>
              <a:rPr lang="en-US" b="1" dirty="0" smtClean="0"/>
              <a:t>For programmatic assistance related to your project:</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Contact your Grant Monitor</a:t>
            </a:r>
          </a:p>
          <a:p>
            <a:pPr>
              <a:spcAft>
                <a:spcPts val="0"/>
              </a:spcAft>
            </a:pPr>
            <a:r>
              <a:rPr lang="en-US" b="1" dirty="0" smtClean="0"/>
              <a:t>For financial </a:t>
            </a:r>
            <a:r>
              <a:rPr lang="en-US" b="1" dirty="0"/>
              <a:t>r</a:t>
            </a:r>
            <a:r>
              <a:rPr lang="en-US" b="1" dirty="0" smtClean="0"/>
              <a:t>eporting &amp; requests for funds:</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Mark.fero@dcjs.virginia.gov</a:t>
            </a:r>
          </a:p>
          <a:p>
            <a:pPr>
              <a:spcAft>
                <a:spcPts val="0"/>
              </a:spcAft>
            </a:pPr>
            <a:r>
              <a:rPr lang="en-US" b="1" dirty="0" smtClean="0"/>
              <a:t>For assistance with GMIS: </a:t>
            </a:r>
          </a:p>
          <a:p>
            <a:pPr lvl="1">
              <a:lnSpc>
                <a:spcPct val="100000"/>
              </a:lnSpc>
              <a:spcBef>
                <a:spcPts val="0"/>
              </a:spcBef>
            </a:pPr>
            <a:r>
              <a:rPr lang="en-US" sz="1900" dirty="0" smtClean="0">
                <a:latin typeface="Arial" panose="020B0604020202020204" pitchFamily="34" charset="0"/>
                <a:cs typeface="Arial" panose="020B0604020202020204" pitchFamily="34" charset="0"/>
              </a:rPr>
              <a:t>grantsweb@dcjs.virginia.gov</a:t>
            </a:r>
          </a:p>
          <a:p>
            <a:pPr lvl="1"/>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027771615"/>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Fiscal Grants Management Technical Assistance Websites:</a:t>
            </a:r>
            <a:endParaRPr lang="en-US" dirty="0"/>
          </a:p>
        </p:txBody>
      </p:sp>
      <p:sp>
        <p:nvSpPr>
          <p:cNvPr id="3" name="Content Placeholder 2"/>
          <p:cNvSpPr>
            <a:spLocks noGrp="1"/>
          </p:cNvSpPr>
          <p:nvPr>
            <p:ph idx="1"/>
          </p:nvPr>
        </p:nvSpPr>
        <p:spPr/>
        <p:txBody>
          <a:bodyPr/>
          <a:lstStyle/>
          <a:p>
            <a:r>
              <a:rPr lang="en-US" sz="2100" dirty="0">
                <a:hlinkClick r:id="rId2"/>
              </a:rPr>
              <a:t>DOJ Grants Financial Guide</a:t>
            </a:r>
            <a:endParaRPr lang="en-US" sz="2100" dirty="0"/>
          </a:p>
          <a:p>
            <a:r>
              <a:rPr lang="en-US" sz="2100" dirty="0">
                <a:hlinkClick r:id="rId3"/>
              </a:rPr>
              <a:t>Federal Accounting Standards Advisory Board Generally Accepted Accounting Principles</a:t>
            </a:r>
            <a:endParaRPr lang="en-US" sz="2100" dirty="0"/>
          </a:p>
          <a:p>
            <a:r>
              <a:rPr lang="en-US" sz="2100" dirty="0">
                <a:hlinkClick r:id="rId4"/>
              </a:rPr>
              <a:t>Victims of Crime Act Final Rule</a:t>
            </a:r>
            <a:endParaRPr lang="en-US" sz="21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99684376"/>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Best Practices &amp; Technical Assistance Websites:</a:t>
            </a:r>
            <a:endParaRPr lang="en-US" dirty="0"/>
          </a:p>
        </p:txBody>
      </p:sp>
      <p:sp>
        <p:nvSpPr>
          <p:cNvPr id="3" name="Content Placeholder 2"/>
          <p:cNvSpPr>
            <a:spLocks noGrp="1"/>
          </p:cNvSpPr>
          <p:nvPr>
            <p:ph idx="1"/>
          </p:nvPr>
        </p:nvSpPr>
        <p:spPr/>
        <p:txBody>
          <a:bodyPr>
            <a:normAutofit/>
          </a:bodyPr>
          <a:lstStyle/>
          <a:p>
            <a:r>
              <a:rPr lang="en-US" dirty="0">
                <a:hlinkClick r:id="rId2"/>
              </a:rPr>
              <a:t>OVC, Training and Technical Assistance Center (OVCTTAC)</a:t>
            </a:r>
            <a:endParaRPr lang="en-US" dirty="0"/>
          </a:p>
          <a:p>
            <a:r>
              <a:rPr lang="en-US" dirty="0">
                <a:hlinkClick r:id="rId3"/>
              </a:rPr>
              <a:t>National Organization for Victim Assistance (NOVA)</a:t>
            </a:r>
            <a:endParaRPr lang="en-US" dirty="0">
              <a:hlinkClick r:id=""/>
            </a:endParaRPr>
          </a:p>
          <a:p>
            <a:r>
              <a:rPr lang="en-US" dirty="0">
                <a:hlinkClick r:id=""/>
              </a:rPr>
              <a:t>National </a:t>
            </a:r>
            <a:r>
              <a:rPr lang="en-US" dirty="0">
                <a:hlinkClick r:id="rId4"/>
              </a:rPr>
              <a:t>Center for Victims of Crime (NCVC)</a:t>
            </a:r>
            <a:endParaRPr lang="en-US" dirty="0"/>
          </a:p>
          <a:p>
            <a:r>
              <a:rPr lang="en-US" dirty="0">
                <a:hlinkClick r:id="rId5"/>
              </a:rPr>
              <a:t>National Coalition Against Domestic Violence (NCADV)</a:t>
            </a:r>
            <a:endParaRPr lang="en-US" dirty="0"/>
          </a:p>
          <a:p>
            <a:r>
              <a:rPr lang="en-US" dirty="0">
                <a:hlinkClick r:id="rId6"/>
              </a:rPr>
              <a:t>National Network to End Domestic Violence (NNEDV)</a:t>
            </a:r>
            <a:endParaRPr lang="en-US" dirty="0"/>
          </a:p>
          <a:p>
            <a:r>
              <a:rPr lang="en-US" dirty="0">
                <a:hlinkClick r:id="rId7"/>
              </a:rPr>
              <a:t>National Sexual Violence Resource Center (NSRVC)</a:t>
            </a:r>
            <a:endParaRPr lang="en-US" dirty="0"/>
          </a:p>
          <a:p>
            <a:r>
              <a:rPr lang="en-US" dirty="0">
                <a:hlinkClick r:id="rId8"/>
              </a:rPr>
              <a:t>National Stalking Resource Center (NSRC)</a:t>
            </a:r>
            <a:endParaRPr lang="en-US" dirty="0"/>
          </a:p>
          <a:p>
            <a:r>
              <a:rPr lang="en-US" dirty="0">
                <a:hlinkClick r:id="rId9"/>
              </a:rPr>
              <a:t>Rape, Abuse, Incest, National Network (RAINN)</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48664610"/>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Statewide Best Practices &amp; Technical Assistance Websites:</a:t>
            </a:r>
            <a:endParaRPr lang="en-US" dirty="0"/>
          </a:p>
        </p:txBody>
      </p:sp>
      <p:sp>
        <p:nvSpPr>
          <p:cNvPr id="3" name="Content Placeholder 2"/>
          <p:cNvSpPr>
            <a:spLocks noGrp="1"/>
          </p:cNvSpPr>
          <p:nvPr>
            <p:ph idx="1"/>
          </p:nvPr>
        </p:nvSpPr>
        <p:spPr/>
        <p:txBody>
          <a:bodyPr>
            <a:normAutofit/>
          </a:bodyPr>
          <a:lstStyle/>
          <a:p>
            <a:r>
              <a:rPr lang="en-US" dirty="0">
                <a:hlinkClick r:id="rId2"/>
              </a:rPr>
              <a:t>Virginia Sexual and Domestic Violence Action Alliance </a:t>
            </a:r>
            <a:endParaRPr lang="en-US" dirty="0"/>
          </a:p>
          <a:p>
            <a:r>
              <a:rPr lang="en-US" dirty="0">
                <a:hlinkClick r:id="rId3"/>
              </a:rPr>
              <a:t>Virginia Victim Assistance Network</a:t>
            </a:r>
            <a:endParaRPr lang="en-US" dirty="0"/>
          </a:p>
          <a:p>
            <a:r>
              <a:rPr lang="en-US" dirty="0">
                <a:hlinkClick r:id="rId4"/>
              </a:rPr>
              <a:t>Virginia Poverty Law Center</a:t>
            </a:r>
            <a:endParaRPr lang="en-US" dirty="0"/>
          </a:p>
          <a:p>
            <a:r>
              <a:rPr lang="en-US" dirty="0">
                <a:hlinkClick r:id="rId5"/>
              </a:rPr>
              <a:t>Virginia Commonwealth University Center on Aging</a:t>
            </a: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7302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Arial" panose="020B0604020202020204" pitchFamily="34" charset="0"/>
                <a:cs typeface="Arial" panose="020B0604020202020204" pitchFamily="34" charset="0"/>
              </a:rPr>
              <a:t>Current Victims Services Grants</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Clr>
                <a:srgbClr val="FF0000"/>
              </a:buClr>
              <a:buFont typeface="Wingdings" panose="05000000000000000000" pitchFamily="2" charset="2"/>
              <a:buChar char="§"/>
            </a:pPr>
            <a:r>
              <a:rPr lang="en-US" sz="2400" dirty="0" smtClean="0"/>
              <a:t>Sexual Assault Services Program (SASP)</a:t>
            </a:r>
          </a:p>
          <a:p>
            <a:pPr>
              <a:buClr>
                <a:srgbClr val="FF0000"/>
              </a:buClr>
              <a:buFont typeface="Wingdings" panose="05000000000000000000" pitchFamily="2" charset="2"/>
              <a:buChar char="§"/>
            </a:pPr>
            <a:r>
              <a:rPr lang="en-US" sz="2400" dirty="0" smtClean="0"/>
              <a:t>Victim/Witness Grant Program (VWGP)</a:t>
            </a:r>
          </a:p>
          <a:p>
            <a:pPr>
              <a:buClr>
                <a:srgbClr val="FF0000"/>
              </a:buClr>
              <a:buFont typeface="Wingdings" panose="05000000000000000000" pitchFamily="2" charset="2"/>
              <a:buChar char="§"/>
            </a:pPr>
            <a:r>
              <a:rPr lang="en-US" sz="2400" dirty="0" smtClean="0"/>
              <a:t>Virginia Sexual &amp; Domestic Violence Victim Fund (VSDVVF)</a:t>
            </a:r>
          </a:p>
          <a:p>
            <a:pPr>
              <a:buClr>
                <a:srgbClr val="FF0000"/>
              </a:buClr>
              <a:buFont typeface="Wingdings" panose="05000000000000000000" pitchFamily="2" charset="2"/>
              <a:buChar char="§"/>
            </a:pPr>
            <a:r>
              <a:rPr lang="en-US" sz="2400" dirty="0" smtClean="0"/>
              <a:t>Virginia Services, Training, Officers, Prosecution </a:t>
            </a:r>
            <a:br>
              <a:rPr lang="en-US" sz="2400" dirty="0" smtClean="0"/>
            </a:br>
            <a:r>
              <a:rPr lang="en-US" sz="2400" dirty="0" smtClean="0"/>
              <a:t>(V-STOP)</a:t>
            </a:r>
          </a:p>
          <a:p>
            <a:pPr>
              <a:buClr>
                <a:srgbClr val="FF0000"/>
              </a:buClr>
              <a:buFont typeface="Wingdings" panose="05000000000000000000" pitchFamily="2" charset="2"/>
              <a:buChar char="§"/>
            </a:pPr>
            <a:r>
              <a:rPr lang="en-US" sz="2400" dirty="0" smtClean="0"/>
              <a:t>VOCA Victim Services Grant Program (VSGP)</a:t>
            </a:r>
            <a:endParaRPr lang="en-US"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7895" b="21599"/>
          <a:stretch/>
        </p:blipFill>
        <p:spPr>
          <a:xfrm>
            <a:off x="1" y="1"/>
            <a:ext cx="2409092" cy="2013438"/>
          </a:xfrm>
          <a:prstGeom prst="rect">
            <a:avLst/>
          </a:prstGeom>
        </p:spPr>
      </p:pic>
      <p:sp>
        <p:nvSpPr>
          <p:cNvPr id="5"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18823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 Overview </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r>
              <a:rPr lang="en-US" sz="1900" b="1" dirty="0" smtClean="0"/>
              <a:t>Review the Award Package and Approved Budget:</a:t>
            </a:r>
          </a:p>
          <a:p>
            <a:pPr lvl="1">
              <a:lnSpc>
                <a:spcPct val="100000"/>
              </a:lnSpc>
              <a:spcBef>
                <a:spcPts val="0"/>
              </a:spcBef>
              <a:spcAft>
                <a:spcPts val="1200"/>
              </a:spcAft>
              <a:buClr>
                <a:srgbClr val="FF0000"/>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Once the award has been accepted and the budget has been approved, </a:t>
            </a:r>
            <a:r>
              <a:rPr lang="en-US" sz="1900" dirty="0" err="1" smtClean="0">
                <a:latin typeface="Arial" panose="020B0604020202020204" pitchFamily="34" charset="0"/>
                <a:cs typeface="Arial" panose="020B0604020202020204" pitchFamily="34" charset="0"/>
              </a:rPr>
              <a:t>subgrantees</a:t>
            </a:r>
            <a:r>
              <a:rPr lang="en-US" sz="1900" dirty="0" smtClean="0">
                <a:latin typeface="Arial" panose="020B0604020202020204" pitchFamily="34" charset="0"/>
                <a:cs typeface="Arial" panose="020B0604020202020204" pitchFamily="34" charset="0"/>
              </a:rPr>
              <a:t> can implement the project</a:t>
            </a:r>
          </a:p>
          <a:p>
            <a:pPr lvl="1">
              <a:lnSpc>
                <a:spcPct val="100000"/>
              </a:lnSpc>
              <a:spcBef>
                <a:spcPts val="0"/>
              </a:spcBef>
              <a:spcAft>
                <a:spcPts val="1200"/>
              </a:spcAft>
              <a:buClr>
                <a:srgbClr val="FF0000"/>
              </a:buClr>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Financial reports, requests for funds, budget modifications are submitted through the Grants Management Online Information System (GMIS)</a:t>
            </a:r>
          </a:p>
          <a:p>
            <a:pPr lvl="1"/>
            <a:endParaRPr lang="en-US" dirty="0" smtClean="0"/>
          </a:p>
          <a:p>
            <a:endParaRPr lang="en-US" dirty="0"/>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370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a:t>
            </a:r>
            <a:r>
              <a:rPr lang="en-US" dirty="0" smtClean="0"/>
              <a:t>Overview</a:t>
            </a:r>
            <a:endParaRPr lang="en-US" dirty="0"/>
          </a:p>
        </p:txBody>
      </p:sp>
      <p:sp>
        <p:nvSpPr>
          <p:cNvPr id="3" name="Content Placeholder 2"/>
          <p:cNvSpPr>
            <a:spLocks noGrp="1"/>
          </p:cNvSpPr>
          <p:nvPr>
            <p:ph idx="1"/>
          </p:nvPr>
        </p:nvSpPr>
        <p:spPr/>
        <p:txBody>
          <a:bodyPr/>
          <a:lstStyle/>
          <a:p>
            <a:pPr marL="0" indent="0">
              <a:buNone/>
            </a:pPr>
            <a:r>
              <a:rPr lang="en-US" sz="1900" b="1" dirty="0"/>
              <a:t>Review the Program Guidelines and Approved Grant Activities: </a:t>
            </a:r>
          </a:p>
          <a:p>
            <a:pPr marL="457200" lvl="1">
              <a:lnSpc>
                <a:spcPct val="100000"/>
              </a:lnSpc>
              <a:spcBef>
                <a:spcPts val="0"/>
              </a:spcBef>
              <a:spcAft>
                <a:spcPts val="1200"/>
              </a:spcAft>
              <a:buClr>
                <a:srgbClr val="FF0000"/>
              </a:buClr>
              <a:buFont typeface="Wingdings" panose="05000000000000000000" pitchFamily="2" charset="2"/>
              <a:buChar char="§"/>
            </a:pPr>
            <a:r>
              <a:rPr lang="en-US" sz="1900" dirty="0" err="1">
                <a:latin typeface="Arial" panose="020B0604020202020204" pitchFamily="34" charset="0"/>
                <a:cs typeface="Arial" panose="020B0604020202020204" pitchFamily="34" charset="0"/>
              </a:rPr>
              <a:t>Subgrantees</a:t>
            </a:r>
            <a:r>
              <a:rPr lang="en-US" sz="1900" dirty="0">
                <a:latin typeface="Arial" panose="020B0604020202020204" pitchFamily="34" charset="0"/>
                <a:cs typeface="Arial" panose="020B0604020202020204" pitchFamily="34" charset="0"/>
              </a:rPr>
              <a:t> provide services as outlined in the grant application and in accordance with all federal regulations and program guidelines</a:t>
            </a:r>
          </a:p>
          <a:p>
            <a:pPr marL="457200" lvl="1">
              <a:lnSpc>
                <a:spcPct val="100000"/>
              </a:lnSpc>
              <a:spcBef>
                <a:spcPts val="0"/>
              </a:spcBef>
              <a:spcAft>
                <a:spcPts val="1200"/>
              </a:spcAft>
              <a:buClr>
                <a:srgbClr val="FF0000"/>
              </a:buClr>
              <a:buFont typeface="Wingdings" panose="05000000000000000000" pitchFamily="2" charset="2"/>
              <a:buChar char="§"/>
            </a:pPr>
            <a:r>
              <a:rPr lang="en-US" sz="1900" dirty="0" err="1">
                <a:latin typeface="Arial" panose="020B0604020202020204" pitchFamily="34" charset="0"/>
                <a:cs typeface="Arial" panose="020B0604020202020204" pitchFamily="34" charset="0"/>
              </a:rPr>
              <a:t>Subgrantees</a:t>
            </a:r>
            <a:r>
              <a:rPr lang="en-US" sz="1900" dirty="0">
                <a:latin typeface="Arial" panose="020B0604020202020204" pitchFamily="34" charset="0"/>
                <a:cs typeface="Arial" panose="020B0604020202020204" pitchFamily="34" charset="0"/>
              </a:rPr>
              <a:t> report quarterly on service outputs and outcomes on the required DCJS forms</a:t>
            </a:r>
          </a:p>
          <a:p>
            <a:pPr marL="457200" lvl="1">
              <a:lnSpc>
                <a:spcPct val="100000"/>
              </a:lnSpc>
              <a:spcBef>
                <a:spcPts val="0"/>
              </a:spcBef>
              <a:spcAft>
                <a:spcPts val="1200"/>
              </a:spcAft>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Progress reports are submitted through the Grants Management Online System (GMIS) as well as the Performance Management Tool (PMT)</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596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a:t>
            </a:r>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900" b="1" dirty="0"/>
              <a:t>Grant Monitoring</a:t>
            </a:r>
          </a:p>
          <a:p>
            <a:pPr lvl="1">
              <a:lnSpc>
                <a:spcPct val="100000"/>
              </a:lnSpc>
              <a:spcBef>
                <a:spcPts val="0"/>
              </a:spcBef>
              <a:spcAft>
                <a:spcPts val="1200"/>
              </a:spcAft>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Grant monitors work with the </a:t>
            </a:r>
            <a:r>
              <a:rPr lang="en-US" sz="1900" dirty="0" err="1">
                <a:latin typeface="Arial" panose="020B0604020202020204" pitchFamily="34" charset="0"/>
                <a:cs typeface="Arial" panose="020B0604020202020204" pitchFamily="34" charset="0"/>
              </a:rPr>
              <a:t>subgrantee</a:t>
            </a:r>
            <a:r>
              <a:rPr lang="en-US" sz="1900" dirty="0">
                <a:latin typeface="Arial" panose="020B0604020202020204" pitchFamily="34" charset="0"/>
                <a:cs typeface="Arial" panose="020B0604020202020204" pitchFamily="34" charset="0"/>
              </a:rPr>
              <a:t> to ensure successful implementation of the project </a:t>
            </a:r>
          </a:p>
          <a:p>
            <a:pPr lvl="1">
              <a:lnSpc>
                <a:spcPct val="100000"/>
              </a:lnSpc>
              <a:spcBef>
                <a:spcPts val="0"/>
              </a:spcBef>
              <a:spcAft>
                <a:spcPts val="1200"/>
              </a:spcAft>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Monitors complete desk reviews in preparation for site visits for all the sub grantees’ grant programs</a:t>
            </a:r>
          </a:p>
          <a:p>
            <a:pPr lvl="1">
              <a:lnSpc>
                <a:spcPct val="100000"/>
              </a:lnSpc>
              <a:spcBef>
                <a:spcPts val="0"/>
              </a:spcBef>
              <a:spcAft>
                <a:spcPts val="1200"/>
              </a:spcAft>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Monitors conduct on-site monitoring according to the agency’s risk-based monitoring policy</a:t>
            </a:r>
          </a:p>
          <a:p>
            <a:pPr lvl="1">
              <a:lnSpc>
                <a:spcPct val="100000"/>
              </a:lnSpc>
              <a:spcBef>
                <a:spcPts val="0"/>
              </a:spcBef>
              <a:spcAft>
                <a:spcPts val="1200"/>
              </a:spcAft>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Monitors provide onsite technical assistance to sub grantees on program management and reporting</a:t>
            </a:r>
          </a:p>
          <a:p>
            <a:pPr lvl="1">
              <a:buClr>
                <a:srgbClr val="FF0000"/>
              </a:buClr>
              <a:buFont typeface="Wingdings" panose="05000000000000000000" pitchFamily="2" charset="2"/>
              <a:buChar char="§"/>
            </a:pPr>
            <a:r>
              <a:rPr lang="en-US" sz="1900" dirty="0">
                <a:latin typeface="Arial" panose="020B0604020202020204" pitchFamily="34" charset="0"/>
                <a:cs typeface="Arial" panose="020B0604020202020204" pitchFamily="34" charset="0"/>
              </a:rPr>
              <a:t>Monitors also assist programs in problem solving to assure compliance with program and budget requirements</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916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Sexual Assault Services </a:t>
            </a:r>
            <a:br>
              <a:rPr lang="en-US" dirty="0" smtClean="0"/>
            </a:br>
            <a:r>
              <a:rPr lang="en-US" dirty="0" smtClean="0"/>
              <a:t>Program</a:t>
            </a:r>
            <a:r>
              <a:rPr lang="en-US" dirty="0"/>
              <a:t> </a:t>
            </a:r>
            <a:r>
              <a:rPr lang="en-US" dirty="0" smtClean="0"/>
              <a:t>(SASP)</a:t>
            </a:r>
            <a:endParaRPr lang="en-US" dirty="0"/>
          </a:p>
        </p:txBody>
      </p:sp>
      <p:sp>
        <p:nvSpPr>
          <p:cNvPr id="3" name="Content Placeholder 2"/>
          <p:cNvSpPr>
            <a:spLocks noGrp="1"/>
          </p:cNvSpPr>
          <p:nvPr>
            <p:ph idx="1"/>
          </p:nvPr>
        </p:nvSpPr>
        <p:spPr/>
        <p:txBody>
          <a:bodyPr/>
          <a:lstStyle/>
          <a:p>
            <a:r>
              <a:rPr lang="en-US" sz="1900" dirty="0" smtClean="0"/>
              <a:t>This grant program operates on a calendar </a:t>
            </a:r>
            <a:r>
              <a:rPr lang="en-US" sz="1900" dirty="0"/>
              <a:t>year - January – </a:t>
            </a:r>
            <a:r>
              <a:rPr lang="en-US" sz="1900" dirty="0" smtClean="0"/>
              <a:t>December</a:t>
            </a:r>
          </a:p>
          <a:p>
            <a:r>
              <a:rPr lang="en-US" sz="1900" dirty="0" smtClean="0"/>
              <a:t>1 Year Cycle</a:t>
            </a:r>
          </a:p>
          <a:p>
            <a:r>
              <a:rPr lang="en-US" sz="1900" dirty="0" smtClean="0"/>
              <a:t>One </a:t>
            </a:r>
            <a:r>
              <a:rPr lang="en-US" sz="1900" dirty="0"/>
              <a:t>annual report due – </a:t>
            </a:r>
            <a:r>
              <a:rPr lang="en-US" dirty="0" smtClean="0"/>
              <a:t>January 21</a:t>
            </a:r>
            <a:r>
              <a:rPr lang="en-US" baseline="30000" dirty="0" smtClean="0"/>
              <a:t>st</a:t>
            </a:r>
            <a:r>
              <a:rPr lang="en-US" dirty="0" smtClean="0"/>
              <a:t> for CY19</a:t>
            </a:r>
            <a:endParaRPr lang="en-US" sz="1900" dirty="0" smtClean="0"/>
          </a:p>
          <a:p>
            <a:r>
              <a:rPr lang="en-US" sz="1900" dirty="0" smtClean="0"/>
              <a:t>Budget </a:t>
            </a:r>
            <a:r>
              <a:rPr lang="en-US" sz="1900" dirty="0"/>
              <a:t>Amendments – </a:t>
            </a:r>
            <a:r>
              <a:rPr lang="en-US" dirty="0" smtClean="0"/>
              <a:t>45</a:t>
            </a:r>
            <a:r>
              <a:rPr lang="en-US" sz="1900" dirty="0" smtClean="0"/>
              <a:t> </a:t>
            </a:r>
            <a:r>
              <a:rPr lang="en-US" sz="1900" dirty="0"/>
              <a:t>days before the end of the grant </a:t>
            </a:r>
            <a:r>
              <a:rPr lang="en-US" sz="1900" dirty="0" smtClean="0"/>
              <a:t>period</a:t>
            </a:r>
            <a:endParaRPr lang="en-US" sz="1900" dirty="0"/>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259863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Victim Witness Grant </a:t>
            </a:r>
            <a:br>
              <a:rPr lang="en-US" dirty="0" smtClean="0"/>
            </a:br>
            <a:r>
              <a:rPr lang="en-US" dirty="0" smtClean="0"/>
              <a:t>Program</a:t>
            </a:r>
            <a:r>
              <a:rPr lang="en-US" dirty="0"/>
              <a:t> </a:t>
            </a:r>
            <a:r>
              <a:rPr lang="en-US" dirty="0" smtClean="0"/>
              <a:t>(VWGP)</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This grant program operates on a State </a:t>
            </a:r>
            <a:r>
              <a:rPr lang="en-US" sz="1900" dirty="0"/>
              <a:t>Fiscal Year – July 1st - June 30th</a:t>
            </a:r>
          </a:p>
          <a:p>
            <a:pPr>
              <a:lnSpc>
                <a:spcPct val="100000"/>
              </a:lnSpc>
              <a:spcBef>
                <a:spcPts val="0"/>
              </a:spcBef>
              <a:spcAft>
                <a:spcPts val="1200"/>
              </a:spcAft>
            </a:pPr>
            <a:r>
              <a:rPr lang="en-US" sz="1900" dirty="0"/>
              <a:t>3 Year Grant Cycle</a:t>
            </a:r>
          </a:p>
          <a:p>
            <a:pPr>
              <a:lnSpc>
                <a:spcPct val="100000"/>
              </a:lnSpc>
              <a:spcBef>
                <a:spcPts val="0"/>
              </a:spcBef>
              <a:spcAft>
                <a:spcPts val="1200"/>
              </a:spcAft>
            </a:pPr>
            <a:r>
              <a:rPr lang="en-US" sz="1900" dirty="0"/>
              <a:t>Progress reports – 4 times a year – due on the 15th day after the end of each quarter </a:t>
            </a:r>
          </a:p>
          <a:p>
            <a:pPr>
              <a:lnSpc>
                <a:spcPct val="100000"/>
              </a:lnSpc>
              <a:spcBef>
                <a:spcPts val="0"/>
              </a:spcBef>
              <a:spcAft>
                <a:spcPts val="1200"/>
              </a:spcAft>
            </a:pPr>
            <a:r>
              <a:rPr lang="en-US" sz="1900" dirty="0"/>
              <a:t>Financial reports – 4 times a year –due on the 15th day after the end of each quarter</a:t>
            </a:r>
          </a:p>
          <a:p>
            <a:pPr>
              <a:lnSpc>
                <a:spcPct val="100000"/>
              </a:lnSpc>
              <a:spcBef>
                <a:spcPts val="0"/>
              </a:spcBef>
              <a:spcAft>
                <a:spcPts val="1200"/>
              </a:spcAft>
            </a:pPr>
            <a:r>
              <a:rPr lang="en-US" sz="1900" dirty="0"/>
              <a:t>Budget Amendments - 45 days before the end of the grant period (May 15th)</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76451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Victims </a:t>
            </a:r>
            <a:r>
              <a:rPr lang="en-US" dirty="0"/>
              <a:t>Services Grant Program </a:t>
            </a:r>
            <a:r>
              <a:rPr lang="en-US" dirty="0" smtClean="0"/>
              <a:t>(VSGP)</a:t>
            </a:r>
            <a:endParaRPr lang="en-US" dirty="0"/>
          </a:p>
        </p:txBody>
      </p:sp>
      <p:sp>
        <p:nvSpPr>
          <p:cNvPr id="3" name="Content Placeholder 2"/>
          <p:cNvSpPr>
            <a:spLocks noGrp="1"/>
          </p:cNvSpPr>
          <p:nvPr>
            <p:ph idx="1"/>
          </p:nvPr>
        </p:nvSpPr>
        <p:spPr/>
        <p:txBody>
          <a:bodyPr/>
          <a:lstStyle/>
          <a:p>
            <a:r>
              <a:rPr lang="en-US" sz="1900" dirty="0" smtClean="0"/>
              <a:t>This grant program operates on a State </a:t>
            </a:r>
            <a:r>
              <a:rPr lang="en-US" sz="1900" dirty="0"/>
              <a:t>Fiscal Year – July 1st - June 30th</a:t>
            </a:r>
          </a:p>
          <a:p>
            <a:r>
              <a:rPr lang="en-US" sz="1900" dirty="0" smtClean="0"/>
              <a:t>2 </a:t>
            </a:r>
            <a:r>
              <a:rPr lang="en-US" sz="1900" dirty="0"/>
              <a:t>Year Grant Cycle</a:t>
            </a:r>
          </a:p>
          <a:p>
            <a:r>
              <a:rPr lang="en-US" sz="1900" dirty="0"/>
              <a:t>Progress reports – 4 times a year – due on the 15th day after the end of each quarter </a:t>
            </a:r>
          </a:p>
          <a:p>
            <a:r>
              <a:rPr lang="en-US" sz="1900" dirty="0"/>
              <a:t>Financial reports – 4 times a year –due on the 15th day after the end of each quarter</a:t>
            </a:r>
          </a:p>
          <a:p>
            <a:r>
              <a:rPr lang="en-US" sz="1900" dirty="0"/>
              <a:t>Budget Amendments - 45 days before the end of the grant period (May 15th)</a:t>
            </a:r>
          </a:p>
          <a:p>
            <a:pPr marL="0" indent="0">
              <a:buNone/>
            </a:pPr>
            <a:endParaRPr lang="en-US" dirty="0" smtClean="0"/>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75482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Virginia – Services, Training, Officers, Prosecution (V-STOP)</a:t>
            </a:r>
            <a:endParaRPr lang="en-US" dirty="0"/>
          </a:p>
        </p:txBody>
      </p:sp>
      <p:sp>
        <p:nvSpPr>
          <p:cNvPr id="3" name="Content Placeholder 2"/>
          <p:cNvSpPr>
            <a:spLocks noGrp="1"/>
          </p:cNvSpPr>
          <p:nvPr>
            <p:ph idx="1"/>
          </p:nvPr>
        </p:nvSpPr>
        <p:spPr/>
        <p:txBody>
          <a:bodyPr>
            <a:normAutofit/>
          </a:bodyPr>
          <a:lstStyle/>
          <a:p>
            <a:r>
              <a:rPr lang="en-US" sz="1900" dirty="0" smtClean="0"/>
              <a:t>This grant program operates on a Calendar </a:t>
            </a:r>
            <a:r>
              <a:rPr lang="en-US" sz="1900" dirty="0"/>
              <a:t>year - January – December Grant </a:t>
            </a:r>
            <a:r>
              <a:rPr lang="en-US" sz="1900" dirty="0" smtClean="0"/>
              <a:t>Year</a:t>
            </a:r>
          </a:p>
          <a:p>
            <a:r>
              <a:rPr lang="en-US" sz="1900" dirty="0" smtClean="0"/>
              <a:t>3 Year Grant Cycle</a:t>
            </a:r>
            <a:endParaRPr lang="en-US" sz="1900" dirty="0"/>
          </a:p>
          <a:p>
            <a:r>
              <a:rPr lang="en-US" sz="1900" dirty="0" smtClean="0"/>
              <a:t>Two </a:t>
            </a:r>
            <a:r>
              <a:rPr lang="en-US" sz="1900" dirty="0"/>
              <a:t>biannual reports – </a:t>
            </a:r>
            <a:r>
              <a:rPr lang="en-US" sz="1900" dirty="0" smtClean="0"/>
              <a:t>due on the 15</a:t>
            </a:r>
            <a:r>
              <a:rPr lang="en-US" sz="1900" baseline="30000" dirty="0" smtClean="0"/>
              <a:t>th</a:t>
            </a:r>
            <a:r>
              <a:rPr lang="en-US" sz="1900" dirty="0" smtClean="0"/>
              <a:t> after the close of the 2</a:t>
            </a:r>
            <a:r>
              <a:rPr lang="en-US" sz="1900" baseline="30000" dirty="0" smtClean="0"/>
              <a:t>nd</a:t>
            </a:r>
            <a:r>
              <a:rPr lang="en-US" sz="1900" dirty="0" smtClean="0"/>
              <a:t> and 4</a:t>
            </a:r>
            <a:r>
              <a:rPr lang="en-US" sz="1900" baseline="30000" dirty="0" smtClean="0"/>
              <a:t>th</a:t>
            </a:r>
            <a:r>
              <a:rPr lang="en-US" sz="1900" dirty="0" smtClean="0"/>
              <a:t> quarters (6/30 </a:t>
            </a:r>
            <a:r>
              <a:rPr lang="en-US" sz="1900" dirty="0"/>
              <a:t>and </a:t>
            </a:r>
            <a:r>
              <a:rPr lang="en-US" sz="1900" dirty="0" smtClean="0"/>
              <a:t>12/31)</a:t>
            </a:r>
            <a:endParaRPr lang="en-US" sz="1900" dirty="0"/>
          </a:p>
          <a:p>
            <a:r>
              <a:rPr lang="en-US" sz="1900" dirty="0" smtClean="0"/>
              <a:t>One </a:t>
            </a:r>
            <a:r>
              <a:rPr lang="en-US" sz="1900" dirty="0"/>
              <a:t>annual report – due </a:t>
            </a:r>
            <a:r>
              <a:rPr lang="en-US" sz="1900" dirty="0" smtClean="0"/>
              <a:t>1/31</a:t>
            </a:r>
          </a:p>
          <a:p>
            <a:r>
              <a:rPr lang="en-US" sz="1900" dirty="0" smtClean="0"/>
              <a:t>Budget amendments due </a:t>
            </a:r>
            <a:r>
              <a:rPr lang="en-US" dirty="0" smtClean="0"/>
              <a:t>45</a:t>
            </a:r>
            <a:r>
              <a:rPr lang="en-US" sz="1900" dirty="0" smtClean="0"/>
              <a:t> days prior to end of the grant period</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6248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Virginia Sexual &amp; Domestic Violence Victim </a:t>
            </a:r>
            <a:r>
              <a:rPr lang="en-US" dirty="0" smtClean="0"/>
              <a:t>Fund</a:t>
            </a:r>
            <a:r>
              <a:rPr lang="en-US" dirty="0"/>
              <a:t> </a:t>
            </a:r>
            <a:r>
              <a:rPr lang="en-US" dirty="0" smtClean="0"/>
              <a:t>(VSDVVF)</a:t>
            </a:r>
            <a:endParaRPr lang="en-US" dirty="0"/>
          </a:p>
        </p:txBody>
      </p:sp>
      <p:sp>
        <p:nvSpPr>
          <p:cNvPr id="3" name="Content Placeholder 2"/>
          <p:cNvSpPr>
            <a:spLocks noGrp="1"/>
          </p:cNvSpPr>
          <p:nvPr>
            <p:ph idx="1"/>
          </p:nvPr>
        </p:nvSpPr>
        <p:spPr/>
        <p:txBody>
          <a:bodyPr>
            <a:normAutofit/>
          </a:bodyPr>
          <a:lstStyle/>
          <a:p>
            <a:r>
              <a:rPr lang="en-US" sz="1900" dirty="0" smtClean="0"/>
              <a:t>This grant program operates on a State </a:t>
            </a:r>
            <a:r>
              <a:rPr lang="en-US" sz="1900" dirty="0"/>
              <a:t>Fiscal Year – July 1</a:t>
            </a:r>
            <a:r>
              <a:rPr lang="en-US" sz="1900" baseline="30000" dirty="0"/>
              <a:t>st</a:t>
            </a:r>
            <a:r>
              <a:rPr lang="en-US" sz="1900" dirty="0"/>
              <a:t> - June 30</a:t>
            </a:r>
            <a:r>
              <a:rPr lang="en-US" sz="1900" baseline="30000" dirty="0"/>
              <a:t>th</a:t>
            </a:r>
            <a:endParaRPr lang="en-US" sz="1900" dirty="0"/>
          </a:p>
          <a:p>
            <a:r>
              <a:rPr lang="en-US" sz="1900" dirty="0"/>
              <a:t>3 </a:t>
            </a:r>
            <a:r>
              <a:rPr lang="en-US" sz="1900" dirty="0" smtClean="0"/>
              <a:t>Year Grant Cycle</a:t>
            </a:r>
            <a:endParaRPr lang="en-US" sz="1900" dirty="0"/>
          </a:p>
          <a:p>
            <a:r>
              <a:rPr lang="en-US" sz="1900" dirty="0" smtClean="0"/>
              <a:t>Progress reports – 4 times a year – due on the 15</a:t>
            </a:r>
            <a:r>
              <a:rPr lang="en-US" sz="1900" baseline="30000" dirty="0" smtClean="0"/>
              <a:t>th</a:t>
            </a:r>
            <a:r>
              <a:rPr lang="en-US" sz="1900" dirty="0" smtClean="0"/>
              <a:t> day after the end of each quarter </a:t>
            </a:r>
          </a:p>
          <a:p>
            <a:r>
              <a:rPr lang="en-US" sz="1900" dirty="0" smtClean="0"/>
              <a:t>Financial reports – 4 times a year –due on the 15</a:t>
            </a:r>
            <a:r>
              <a:rPr lang="en-US" sz="1900" baseline="30000" dirty="0" smtClean="0"/>
              <a:t>th</a:t>
            </a:r>
            <a:r>
              <a:rPr lang="en-US" sz="1900" dirty="0" smtClean="0"/>
              <a:t> day after the end of each quarter</a:t>
            </a:r>
          </a:p>
          <a:p>
            <a:r>
              <a:rPr lang="en-US" sz="1900" dirty="0" smtClean="0"/>
              <a:t>Budget </a:t>
            </a:r>
            <a:r>
              <a:rPr lang="en-US" sz="1900" dirty="0"/>
              <a:t>Amendments - 45 days before the end of the grant period </a:t>
            </a:r>
            <a:r>
              <a:rPr lang="en-US" sz="1900" dirty="0" smtClean="0"/>
              <a:t>(May 15th)</a:t>
            </a:r>
            <a:endParaRPr lang="en-US" sz="1900" dirty="0"/>
          </a:p>
          <a:p>
            <a:pPr marL="0" indent="0">
              <a:buNone/>
            </a:pPr>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40302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Amendments</a:t>
            </a:r>
            <a:endParaRPr lang="en-US" dirty="0"/>
          </a:p>
        </p:txBody>
      </p:sp>
      <p:sp>
        <p:nvSpPr>
          <p:cNvPr id="3" name="Content Placeholder 2"/>
          <p:cNvSpPr>
            <a:spLocks noGrp="1"/>
          </p:cNvSpPr>
          <p:nvPr>
            <p:ph idx="1"/>
          </p:nvPr>
        </p:nvSpPr>
        <p:spPr/>
        <p:txBody>
          <a:bodyPr>
            <a:normAutofit/>
          </a:bodyPr>
          <a:lstStyle/>
          <a:p>
            <a:r>
              <a:rPr lang="en-US" sz="1900" dirty="0" smtClean="0"/>
              <a:t>Two per grant period</a:t>
            </a:r>
          </a:p>
          <a:p>
            <a:r>
              <a:rPr lang="en-US" sz="1900" dirty="0" smtClean="0"/>
              <a:t>Monitors have 2 weeks to approve or request revisions </a:t>
            </a:r>
          </a:p>
          <a:p>
            <a:r>
              <a:rPr lang="en-US" sz="1900" dirty="0" smtClean="0"/>
              <a:t>A final review is conducted by Grants Administration and can take up to twenty-one days for approval</a:t>
            </a:r>
          </a:p>
          <a:p>
            <a:r>
              <a:rPr lang="en-US" sz="1900" dirty="0" smtClean="0"/>
              <a:t>Upon approval, the </a:t>
            </a:r>
            <a:r>
              <a:rPr lang="en-US" sz="1900" dirty="0" err="1" smtClean="0"/>
              <a:t>subgrantee</a:t>
            </a:r>
            <a:r>
              <a:rPr lang="en-US" sz="1900" dirty="0" smtClean="0"/>
              <a:t> will receive an email from Grants </a:t>
            </a:r>
            <a:r>
              <a:rPr lang="en-US" sz="1900" dirty="0" err="1" smtClean="0"/>
              <a:t>Administraton</a:t>
            </a:r>
            <a:endParaRPr lang="en-US" sz="1900" dirty="0"/>
          </a:p>
          <a:p>
            <a:r>
              <a:rPr lang="en-US" sz="1900" dirty="0" err="1" smtClean="0"/>
              <a:t>Subgrantees</a:t>
            </a:r>
            <a:r>
              <a:rPr lang="en-US" sz="1900" dirty="0" smtClean="0"/>
              <a:t> can also check the status of the request in GMIS</a:t>
            </a:r>
            <a:endParaRPr lang="en-US" sz="19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434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Activity</a:t>
            </a:r>
            <a:endParaRPr lang="en-US" dirty="0"/>
          </a:p>
        </p:txBody>
      </p:sp>
      <p:sp>
        <p:nvSpPr>
          <p:cNvPr id="3" name="Content Placeholder 2"/>
          <p:cNvSpPr>
            <a:spLocks noGrp="1"/>
          </p:cNvSpPr>
          <p:nvPr>
            <p:ph idx="1"/>
          </p:nvPr>
        </p:nvSpPr>
        <p:spPr/>
        <p:txBody>
          <a:bodyPr>
            <a:normAutofit/>
          </a:bodyPr>
          <a:lstStyle/>
          <a:p>
            <a:r>
              <a:rPr lang="en-US" sz="1900" dirty="0" smtClean="0">
                <a:hlinkClick r:id="rId3"/>
              </a:rPr>
              <a:t>Time to play for fame, fortune, or at least bragging rights</a:t>
            </a:r>
            <a:endParaRPr lang="en-US" sz="1900" dirty="0" smtClean="0"/>
          </a:p>
          <a:p>
            <a:endParaRPr lang="en-US" dirty="0"/>
          </a:p>
          <a:p>
            <a:endParaRPr lang="en-US" sz="1900"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5"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ttps://jeopardylabs.com/play/grant-land</a:t>
            </a: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322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304800" y="120134"/>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121" y="2921540"/>
            <a:ext cx="5769010" cy="1874196"/>
          </a:xfrm>
          <a:prstGeom prst="rect">
            <a:avLst/>
          </a:prstGeom>
        </p:spPr>
      </p:pic>
    </p:spTree>
    <p:extLst>
      <p:ext uri="{BB962C8B-B14F-4D97-AF65-F5344CB8AC3E}">
        <p14:creationId xmlns:p14="http://schemas.microsoft.com/office/powerpoint/2010/main" val="8534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Sexual Assault Services Program (SASP)</a:t>
            </a:r>
            <a:endParaRPr lang="en-US" sz="3200" dirty="0"/>
          </a:p>
        </p:txBody>
      </p:sp>
      <p:sp>
        <p:nvSpPr>
          <p:cNvPr id="3" name="Content Placeholder 2"/>
          <p:cNvSpPr>
            <a:spLocks noGrp="1"/>
          </p:cNvSpPr>
          <p:nvPr>
            <p:ph idx="1"/>
          </p:nvPr>
        </p:nvSpPr>
        <p:spPr>
          <a:xfrm>
            <a:off x="628649" y="2133599"/>
            <a:ext cx="8152885" cy="4170486"/>
          </a:xfrm>
        </p:spPr>
        <p:txBody>
          <a:bodyPr>
            <a:normAutofit/>
          </a:bodyPr>
          <a:lstStyle/>
          <a:p>
            <a:pPr>
              <a:lnSpc>
                <a:spcPct val="100000"/>
              </a:lnSpc>
              <a:spcBef>
                <a:spcPts val="0"/>
              </a:spcBef>
              <a:spcAft>
                <a:spcPts val="1200"/>
              </a:spcAft>
            </a:pPr>
            <a:r>
              <a:rPr lang="en-US" altLang="en-US" sz="1900" dirty="0"/>
              <a:t>The Sexual Assault Services Formula Grant Program was created by the Violence Against Women and DOJ Reauthorization Act of 2005. </a:t>
            </a:r>
          </a:p>
          <a:p>
            <a:pPr>
              <a:lnSpc>
                <a:spcPct val="100000"/>
              </a:lnSpc>
              <a:spcBef>
                <a:spcPts val="0"/>
              </a:spcBef>
              <a:spcAft>
                <a:spcPts val="1200"/>
              </a:spcAft>
            </a:pPr>
            <a:r>
              <a:rPr lang="en-US" altLang="en-US" sz="1900" dirty="0"/>
              <a:t>It is the first federal funding stream solely dedicated to the provision of direct intervention and related assistance for victims of sexual assault. </a:t>
            </a:r>
          </a:p>
          <a:p>
            <a:pPr>
              <a:lnSpc>
                <a:spcPct val="100000"/>
              </a:lnSpc>
              <a:spcBef>
                <a:spcPts val="0"/>
              </a:spcBef>
              <a:spcAft>
                <a:spcPts val="1200"/>
              </a:spcAft>
            </a:pPr>
            <a:r>
              <a:rPr lang="en-US" altLang="en-US" sz="1900" dirty="0"/>
              <a:t>Funding through SASP supports rape crisis centers and other nonprofit, nongovernmental organizations or tribal programs that provide core services, direct intervention, and related assistance to victims of sexual assault.</a:t>
            </a:r>
            <a:endParaRPr lang="en-US" altLang="en-US" sz="1900" dirty="0">
              <a:solidFill>
                <a:srgbClr val="FF0000"/>
              </a:solidFill>
            </a:endParaRP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553458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950" dirty="0"/>
              <a:t>Special Conditions </a:t>
            </a:r>
            <a:br>
              <a:rPr lang="en-US" sz="4950" dirty="0"/>
            </a:br>
            <a:r>
              <a:rPr lang="en-US" sz="4950" dirty="0"/>
              <a:t>Driving School</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594"/>
            <a:ext cx="9144000" cy="7215188"/>
          </a:xfrm>
          <a:prstGeom prst="rect">
            <a:avLst/>
          </a:prstGeom>
        </p:spPr>
      </p:pic>
    </p:spTree>
    <p:extLst>
      <p:ext uri="{BB962C8B-B14F-4D97-AF65-F5344CB8AC3E}">
        <p14:creationId xmlns:p14="http://schemas.microsoft.com/office/powerpoint/2010/main" val="2396379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289" y="2157492"/>
            <a:ext cx="7133117" cy="1325563"/>
          </a:xfrm>
        </p:spPr>
        <p:txBody>
          <a:bodyPr>
            <a:normAutofit/>
          </a:bodyPr>
          <a:lstStyle/>
          <a:p>
            <a:r>
              <a:rPr lang="en-US" sz="2800" dirty="0" smtClean="0">
                <a:solidFill>
                  <a:schemeClr val="accent5">
                    <a:lumMod val="50000"/>
                  </a:schemeClr>
                </a:solidFill>
              </a:rPr>
              <a:t>Time to test those Special Condition Driving Skills.  It is time for ………</a:t>
            </a:r>
            <a:endParaRPr lang="en-US" sz="2800" dirty="0">
              <a:solidFill>
                <a:schemeClr val="accent5">
                  <a:lumMod val="50000"/>
                </a:schemeClr>
              </a:solidFill>
            </a:endParaRPr>
          </a:p>
        </p:txBody>
      </p:sp>
      <p:sp>
        <p:nvSpPr>
          <p:cNvPr id="4" name="Text Placeholder 3"/>
          <p:cNvSpPr>
            <a:spLocks noGrp="1"/>
          </p:cNvSpPr>
          <p:nvPr>
            <p:ph type="body" sz="half" idx="4294967295"/>
          </p:nvPr>
        </p:nvSpPr>
        <p:spPr>
          <a:xfrm>
            <a:off x="963747" y="3631525"/>
            <a:ext cx="6934200" cy="1214438"/>
          </a:xfrm>
        </p:spPr>
        <p:txBody>
          <a:bodyPr>
            <a:noAutofit/>
          </a:bodyPr>
          <a:lstStyle/>
          <a:p>
            <a:pPr marL="0" indent="0">
              <a:buNone/>
            </a:pPr>
            <a:r>
              <a:rPr lang="en-US" b="1" dirty="0" smtClean="0">
                <a:solidFill>
                  <a:schemeClr val="accent1">
                    <a:lumMod val="75000"/>
                  </a:schemeClr>
                </a:solidFill>
              </a:rPr>
              <a:t>The Amazing Race-Special Conditions Edition</a:t>
            </a:r>
            <a:endParaRPr lang="en-US" b="1" dirty="0">
              <a:solidFill>
                <a:schemeClr val="accent1">
                  <a:lumMod val="75000"/>
                </a:schemeClr>
              </a:solidFill>
            </a:endParaRPr>
          </a:p>
        </p:txBody>
      </p:sp>
      <p:sp>
        <p:nvSpPr>
          <p:cNvPr id="5"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
        <p:nvSpPr>
          <p:cNvPr id="3" name="TextBox 2"/>
          <p:cNvSpPr txBox="1"/>
          <p:nvPr/>
        </p:nvSpPr>
        <p:spPr>
          <a:xfrm>
            <a:off x="2918298" y="437746"/>
            <a:ext cx="5632315" cy="769441"/>
          </a:xfrm>
          <a:prstGeom prst="rect">
            <a:avLst/>
          </a:prstGeom>
          <a:noFill/>
        </p:spPr>
        <p:txBody>
          <a:bodyPr wrap="square" rtlCol="0">
            <a:spAutoFit/>
          </a:bodyPr>
          <a:lstStyle/>
          <a:p>
            <a:r>
              <a:rPr lang="en-US" sz="4400" b="1" dirty="0" smtClean="0"/>
              <a:t> Activity</a:t>
            </a:r>
            <a:endParaRPr lang="en-US" sz="4400" b="1" dirty="0"/>
          </a:p>
        </p:txBody>
      </p:sp>
    </p:spTree>
    <p:extLst>
      <p:ext uri="{BB962C8B-B14F-4D97-AF65-F5344CB8AC3E}">
        <p14:creationId xmlns:p14="http://schemas.microsoft.com/office/powerpoint/2010/main" val="16277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198" y="221414"/>
            <a:ext cx="6333607" cy="1394222"/>
          </a:xfrm>
        </p:spPr>
        <p:txBody>
          <a:bodyPr>
            <a:noAutofit/>
          </a:bodyPr>
          <a:lstStyle/>
          <a:p>
            <a:r>
              <a:rPr lang="en-US" dirty="0"/>
              <a:t>Fiscal Year</a:t>
            </a:r>
            <a:br>
              <a:rPr lang="en-US" dirty="0"/>
            </a:br>
            <a:r>
              <a:rPr lang="en-US" dirty="0">
                <a:solidFill>
                  <a:schemeClr val="tx2">
                    <a:lumMod val="60000"/>
                    <a:lumOff val="40000"/>
                  </a:schemeClr>
                </a:solidFill>
              </a:rPr>
              <a:t>Award Process</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300" dirty="0"/>
          </a:p>
          <a:p>
            <a:pPr marL="0" indent="0" algn="ctr">
              <a:buNone/>
            </a:pPr>
            <a:r>
              <a:rPr lang="en-US" sz="3300" b="1" dirty="0">
                <a:solidFill>
                  <a:schemeClr val="accent5">
                    <a:lumMod val="75000"/>
                  </a:schemeClr>
                </a:solidFill>
              </a:rPr>
              <a:t>Statements of Grant Award Package will be mailed by</a:t>
            </a:r>
          </a:p>
          <a:p>
            <a:pPr marL="0" indent="0" algn="ctr">
              <a:buNone/>
            </a:pPr>
            <a:r>
              <a:rPr lang="en-US" sz="3300" b="1" dirty="0">
                <a:solidFill>
                  <a:schemeClr val="accent5">
                    <a:lumMod val="75000"/>
                  </a:schemeClr>
                </a:solidFill>
              </a:rPr>
              <a:t>Grants Management of the Division of Finance and Administration</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2749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Conditions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a:t>The general award terms and conditions provided </a:t>
            </a:r>
            <a:r>
              <a:rPr lang="en-US" sz="1900" dirty="0" smtClean="0"/>
              <a:t>in the award package are </a:t>
            </a:r>
            <a:r>
              <a:rPr lang="en-US" sz="1900" dirty="0"/>
              <a:t>applicable to all </a:t>
            </a:r>
            <a:r>
              <a:rPr lang="en-US" sz="1900" dirty="0" smtClean="0"/>
              <a:t>subrecipients. </a:t>
            </a:r>
          </a:p>
          <a:p>
            <a:pPr>
              <a:lnSpc>
                <a:spcPct val="100000"/>
              </a:lnSpc>
              <a:spcBef>
                <a:spcPts val="0"/>
              </a:spcBef>
              <a:spcAft>
                <a:spcPts val="1200"/>
              </a:spcAft>
            </a:pPr>
            <a:r>
              <a:rPr lang="en-US" sz="1900" dirty="0" smtClean="0"/>
              <a:t>Each award also </a:t>
            </a:r>
            <a:r>
              <a:rPr lang="en-US" sz="1900" dirty="0"/>
              <a:t>has “program specific” award conditions that are included with each award made under the relevant grant program. </a:t>
            </a:r>
            <a:endParaRPr lang="en-US" sz="1900" dirty="0" smtClean="0"/>
          </a:p>
          <a:p>
            <a:r>
              <a:rPr lang="en-US" sz="1900" dirty="0" smtClean="0"/>
              <a:t>The </a:t>
            </a:r>
            <a:r>
              <a:rPr lang="en-US" sz="1900" dirty="0"/>
              <a:t>conditions are designed to ensure that </a:t>
            </a:r>
            <a:r>
              <a:rPr lang="en-US" sz="1900" dirty="0" smtClean="0"/>
              <a:t>subrecipients </a:t>
            </a:r>
            <a:r>
              <a:rPr lang="en-US" sz="1900" dirty="0"/>
              <a:t>comply with the program’s statutory scope and programmatic requirements.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81317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Read your award </a:t>
            </a:r>
            <a:r>
              <a:rPr lang="en-US" b="1" dirty="0" smtClean="0"/>
              <a:t>package thoroughly</a:t>
            </a:r>
            <a:endParaRPr lang="en-US" b="1" dirty="0"/>
          </a:p>
          <a:p>
            <a:pPr lvl="1">
              <a:lnSpc>
                <a:spcPct val="120000"/>
              </a:lnSpc>
              <a:spcBef>
                <a:spcPts val="0"/>
              </a:spcBef>
            </a:pPr>
            <a:r>
              <a:rPr lang="en-US" sz="2100" dirty="0">
                <a:latin typeface="Arial" panose="020B0604020202020204" pitchFamily="34" charset="0"/>
                <a:cs typeface="Arial" panose="020B0604020202020204" pitchFamily="34" charset="0"/>
              </a:rPr>
              <a:t>Sign the Statement of Grant </a:t>
            </a:r>
            <a:r>
              <a:rPr lang="en-US" sz="2100" dirty="0" smtClean="0">
                <a:latin typeface="Arial" panose="020B0604020202020204" pitchFamily="34" charset="0"/>
                <a:cs typeface="Arial" panose="020B0604020202020204" pitchFamily="34" charset="0"/>
              </a:rPr>
              <a:t>Award/Acceptance</a:t>
            </a:r>
            <a:endParaRPr lang="en-US" sz="2100" dirty="0">
              <a:latin typeface="Arial" panose="020B0604020202020204" pitchFamily="34" charset="0"/>
              <a:cs typeface="Arial" panose="020B0604020202020204" pitchFamily="34" charset="0"/>
            </a:endParaRPr>
          </a:p>
          <a:p>
            <a:pPr lvl="1">
              <a:lnSpc>
                <a:spcPct val="120000"/>
              </a:lnSpc>
              <a:spcBef>
                <a:spcPts val="0"/>
              </a:spcBef>
            </a:pPr>
            <a:r>
              <a:rPr lang="en-US" sz="2100" dirty="0">
                <a:latin typeface="Arial" panose="020B0604020202020204" pitchFamily="34" charset="0"/>
                <a:cs typeface="Arial" panose="020B0604020202020204" pitchFamily="34" charset="0"/>
              </a:rPr>
              <a:t>Some Special conditions are generic, not requiring any immediate </a:t>
            </a:r>
            <a:r>
              <a:rPr lang="en-US" sz="2100" dirty="0" smtClean="0">
                <a:latin typeface="Arial" panose="020B0604020202020204" pitchFamily="34" charset="0"/>
                <a:cs typeface="Arial" panose="020B0604020202020204" pitchFamily="34" charset="0"/>
              </a:rPr>
              <a:t>action</a:t>
            </a:r>
            <a:endParaRPr lang="en-US" sz="2100" dirty="0">
              <a:latin typeface="Arial" panose="020B0604020202020204" pitchFamily="34" charset="0"/>
              <a:cs typeface="Arial" panose="020B0604020202020204" pitchFamily="34" charset="0"/>
            </a:endParaRPr>
          </a:p>
          <a:p>
            <a:pPr lvl="1">
              <a:lnSpc>
                <a:spcPct val="120000"/>
              </a:lnSpc>
              <a:spcBef>
                <a:spcPts val="0"/>
              </a:spcBef>
            </a:pPr>
            <a:r>
              <a:rPr lang="en-US" sz="2100" dirty="0">
                <a:latin typeface="Arial" panose="020B0604020202020204" pitchFamily="34" charset="0"/>
                <a:cs typeface="Arial" panose="020B0604020202020204" pitchFamily="34" charset="0"/>
              </a:rPr>
              <a:t>Some special conditions require action</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lvl="1">
              <a:lnSpc>
                <a:spcPct val="120000"/>
              </a:lnSpc>
              <a:spcBef>
                <a:spcPts val="0"/>
              </a:spcBef>
              <a:spcAft>
                <a:spcPts val="1200"/>
              </a:spcAft>
            </a:pPr>
            <a:r>
              <a:rPr lang="en-US" sz="2100" b="1" dirty="0" smtClean="0">
                <a:latin typeface="Arial" panose="020B0604020202020204" pitchFamily="34" charset="0"/>
                <a:cs typeface="Arial" panose="020B0604020202020204" pitchFamily="34" charset="0"/>
              </a:rPr>
              <a:t>Submit </a:t>
            </a:r>
            <a:r>
              <a:rPr lang="en-US" sz="2100" b="1" dirty="0">
                <a:latin typeface="Arial" panose="020B0604020202020204" pitchFamily="34" charset="0"/>
                <a:cs typeface="Arial" panose="020B0604020202020204" pitchFamily="34" charset="0"/>
              </a:rPr>
              <a:t>all required Special </a:t>
            </a:r>
            <a:r>
              <a:rPr lang="en-US" sz="2100" b="1" dirty="0" smtClean="0">
                <a:latin typeface="Arial" panose="020B0604020202020204" pitchFamily="34" charset="0"/>
                <a:cs typeface="Arial" panose="020B0604020202020204" pitchFamily="34" charset="0"/>
              </a:rPr>
              <a:t>Conditions by the specified deadline</a:t>
            </a:r>
            <a:endParaRPr lang="en-US" sz="2100" dirty="0">
              <a:latin typeface="Arial" panose="020B0604020202020204" pitchFamily="34" charset="0"/>
              <a:cs typeface="Arial" panose="020B0604020202020204" pitchFamily="34" charset="0"/>
            </a:endParaRPr>
          </a:p>
          <a:p>
            <a:r>
              <a:rPr lang="en-US" b="1" dirty="0" smtClean="0"/>
              <a:t>Manage/track </a:t>
            </a:r>
            <a:r>
              <a:rPr lang="en-US" b="1" dirty="0"/>
              <a:t>your grant </a:t>
            </a:r>
            <a:r>
              <a:rPr lang="en-US" b="1" dirty="0" smtClean="0"/>
              <a:t>online</a:t>
            </a:r>
            <a:endParaRPr lang="en-US" b="1" dirty="0"/>
          </a:p>
          <a:p>
            <a:pPr lvl="1">
              <a:lnSpc>
                <a:spcPct val="120000"/>
              </a:lnSpc>
              <a:spcBef>
                <a:spcPts val="0"/>
              </a:spcBef>
            </a:pPr>
            <a:r>
              <a:rPr lang="en-US" sz="2200" dirty="0" smtClean="0">
                <a:latin typeface="Arial" panose="020B0604020202020204" pitchFamily="34" charset="0"/>
                <a:cs typeface="Arial" panose="020B0604020202020204" pitchFamily="34" charset="0"/>
              </a:rPr>
              <a:t>Obtain a GMIS Online username and password</a:t>
            </a:r>
          </a:p>
          <a:p>
            <a:pPr lvl="1">
              <a:lnSpc>
                <a:spcPct val="120000"/>
              </a:lnSpc>
              <a:spcBef>
                <a:spcPts val="0"/>
              </a:spcBef>
            </a:pPr>
            <a:r>
              <a:rPr lang="en-US" sz="2200" dirty="0" smtClean="0">
                <a:latin typeface="Arial" panose="020B0604020202020204" pitchFamily="34" charset="0"/>
                <a:cs typeface="Arial" panose="020B0604020202020204" pitchFamily="34" charset="0"/>
              </a:rPr>
              <a:t>Manage your budget and submit requests for funds</a:t>
            </a:r>
          </a:p>
          <a:p>
            <a:pPr lvl="1">
              <a:lnSpc>
                <a:spcPct val="120000"/>
              </a:lnSpc>
              <a:spcBef>
                <a:spcPts val="0"/>
              </a:spcBef>
            </a:pPr>
            <a:r>
              <a:rPr lang="en-US" sz="2200" dirty="0" smtClean="0">
                <a:latin typeface="Arial" panose="020B0604020202020204" pitchFamily="34" charset="0"/>
                <a:cs typeface="Arial" panose="020B0604020202020204" pitchFamily="34" charset="0"/>
              </a:rPr>
              <a:t>Submit financial and programmatic reports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(due on the 15</a:t>
            </a:r>
            <a:r>
              <a:rPr lang="en-US" sz="2200" baseline="30000" dirty="0" smtClean="0">
                <a:latin typeface="Arial" panose="020B0604020202020204" pitchFamily="34" charset="0"/>
                <a:cs typeface="Arial" panose="020B0604020202020204" pitchFamily="34" charset="0"/>
              </a:rPr>
              <a:t>th</a:t>
            </a:r>
            <a:r>
              <a:rPr lang="en-US" sz="2200" dirty="0" smtClean="0">
                <a:latin typeface="Arial" panose="020B0604020202020204" pitchFamily="34" charset="0"/>
                <a:cs typeface="Arial" panose="020B0604020202020204" pitchFamily="34" charset="0"/>
              </a:rPr>
              <a:t> following the close of each quarter)</a:t>
            </a:r>
          </a:p>
          <a:p>
            <a:pPr lvl="1">
              <a:lnSpc>
                <a:spcPct val="120000"/>
              </a:lnSpc>
              <a:spcBef>
                <a:spcPts val="0"/>
              </a:spcBef>
              <a:spcAft>
                <a:spcPts val="1200"/>
              </a:spcAft>
            </a:pPr>
            <a:r>
              <a:rPr lang="en-US" sz="2200" dirty="0" smtClean="0">
                <a:latin typeface="Arial" panose="020B0604020202020204" pitchFamily="34" charset="0"/>
                <a:cs typeface="Arial" panose="020B0604020202020204" pitchFamily="34" charset="0"/>
              </a:rPr>
              <a:t>Track the status of all requests in GMIS</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03429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Acceptance</a:t>
            </a:r>
            <a:endParaRPr lang="en-US" dirty="0"/>
          </a:p>
        </p:txBody>
      </p:sp>
      <p:sp>
        <p:nvSpPr>
          <p:cNvPr id="3" name="Content Placeholder 2"/>
          <p:cNvSpPr>
            <a:spLocks noGrp="1"/>
          </p:cNvSpPr>
          <p:nvPr>
            <p:ph idx="1"/>
          </p:nvPr>
        </p:nvSpPr>
        <p:spPr>
          <a:xfrm>
            <a:off x="628649" y="2117123"/>
            <a:ext cx="7979773" cy="4059839"/>
          </a:xfrm>
        </p:spPr>
        <p:txBody>
          <a:bodyPr>
            <a:normAutofit lnSpcReduction="10000"/>
          </a:bodyPr>
          <a:lstStyle/>
          <a:p>
            <a:pPr>
              <a:lnSpc>
                <a:spcPct val="100000"/>
              </a:lnSpc>
              <a:spcBef>
                <a:spcPts val="0"/>
              </a:spcBef>
              <a:spcAft>
                <a:spcPts val="1200"/>
              </a:spcAft>
            </a:pPr>
            <a:r>
              <a:rPr lang="en-US" sz="2100" b="1" dirty="0"/>
              <a:t>Acceptance of </a:t>
            </a:r>
            <a:r>
              <a:rPr lang="en-US" sz="2100" b="1" dirty="0" smtClean="0"/>
              <a:t>the </a:t>
            </a:r>
            <a:r>
              <a:rPr lang="en-US" sz="2100" b="1" dirty="0"/>
              <a:t>grant award by the </a:t>
            </a:r>
            <a:r>
              <a:rPr lang="en-US" sz="2100" b="1" dirty="0" err="1"/>
              <a:t>subgrantee</a:t>
            </a:r>
            <a:r>
              <a:rPr lang="en-US" sz="2100" b="1" dirty="0"/>
              <a:t> constitutes its agreement that it assumes full responsibility for the management of all aspects of the grant and the activities funded by the grant, </a:t>
            </a:r>
            <a:r>
              <a:rPr lang="en-US" sz="2100" b="1" dirty="0" smtClean="0"/>
              <a:t>including the following:</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A</a:t>
            </a:r>
            <a:r>
              <a:rPr lang="en-US" sz="1900" dirty="0" smtClean="0">
                <a:latin typeface="Arial" panose="020B0604020202020204" pitchFamily="34" charset="0"/>
                <a:cs typeface="Arial" panose="020B0604020202020204" pitchFamily="34" charset="0"/>
              </a:rPr>
              <a:t>ssuring </a:t>
            </a:r>
            <a:r>
              <a:rPr lang="en-US" sz="1900" dirty="0">
                <a:latin typeface="Arial" panose="020B0604020202020204" pitchFamily="34" charset="0"/>
                <a:cs typeface="Arial" panose="020B0604020202020204" pitchFamily="34" charset="0"/>
              </a:rPr>
              <a:t>proper fiscal management of and accounting for grant funds; </a:t>
            </a:r>
            <a:endParaRPr lang="en-US" sz="1900" dirty="0" smtClean="0">
              <a:latin typeface="Arial" panose="020B0604020202020204" pitchFamily="34" charset="0"/>
              <a:cs typeface="Arial" panose="020B0604020202020204" pitchFamily="34" charset="0"/>
            </a:endParaRP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A</a:t>
            </a:r>
            <a:r>
              <a:rPr lang="en-US" sz="1900" dirty="0" smtClean="0">
                <a:latin typeface="Arial" panose="020B0604020202020204" pitchFamily="34" charset="0"/>
                <a:cs typeface="Arial" panose="020B0604020202020204" pitchFamily="34" charset="0"/>
              </a:rPr>
              <a:t>ssuring </a:t>
            </a:r>
            <a:r>
              <a:rPr lang="en-US" sz="1900" dirty="0">
                <a:latin typeface="Arial" panose="020B0604020202020204" pitchFamily="34" charset="0"/>
                <a:cs typeface="Arial" panose="020B0604020202020204" pitchFamily="34" charset="0"/>
              </a:rPr>
              <a:t>that personnel paid with grant funds are hired, supervised and evaluated in accordance with established employment and personnel policies; and </a:t>
            </a:r>
            <a:endParaRPr lang="en-US" sz="1900" dirty="0" smtClean="0">
              <a:latin typeface="Arial" panose="020B0604020202020204" pitchFamily="34" charset="0"/>
              <a:cs typeface="Arial" panose="020B0604020202020204" pitchFamily="34" charset="0"/>
            </a:endParaRP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A</a:t>
            </a:r>
            <a:r>
              <a:rPr lang="en-US" sz="1900" dirty="0" smtClean="0">
                <a:latin typeface="Arial" panose="020B0604020202020204" pitchFamily="34" charset="0"/>
                <a:cs typeface="Arial" panose="020B0604020202020204" pitchFamily="34" charset="0"/>
              </a:rPr>
              <a:t>ssuring </a:t>
            </a:r>
            <a:r>
              <a:rPr lang="en-US" sz="1900" dirty="0">
                <a:latin typeface="Arial" panose="020B0604020202020204" pitchFamily="34" charset="0"/>
                <a:cs typeface="Arial" panose="020B0604020202020204" pitchFamily="34" charset="0"/>
              </a:rPr>
              <a:t>that all terms, conditions and assurances--those submitted with the grant application, and those issued with this award--are complied with.</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75337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Acceptance</a:t>
            </a:r>
            <a:endParaRPr lang="en-US" dirty="0"/>
          </a:p>
        </p:txBody>
      </p:sp>
      <p:sp>
        <p:nvSpPr>
          <p:cNvPr id="3" name="Content Placeholder 2"/>
          <p:cNvSpPr>
            <a:spLocks noGrp="1"/>
          </p:cNvSpPr>
          <p:nvPr>
            <p:ph idx="1"/>
          </p:nvPr>
        </p:nvSpPr>
        <p:spPr/>
        <p:txBody>
          <a:bodyPr>
            <a:normAutofit/>
          </a:bodyPr>
          <a:lstStyle/>
          <a:p>
            <a:pPr>
              <a:lnSpc>
                <a:spcPct val="110000"/>
              </a:lnSpc>
              <a:spcBef>
                <a:spcPts val="0"/>
              </a:spcBef>
              <a:spcAft>
                <a:spcPts val="1200"/>
              </a:spcAft>
            </a:pPr>
            <a:r>
              <a:rPr lang="en-US" sz="1900" b="1" dirty="0"/>
              <a:t>By signing the Statement of Grant Award/Acceptance, the </a:t>
            </a:r>
            <a:r>
              <a:rPr lang="en-US" sz="1900" b="1" dirty="0" err="1"/>
              <a:t>subgrantee</a:t>
            </a:r>
            <a:r>
              <a:rPr lang="en-US" sz="1900" b="1" dirty="0"/>
              <a:t> agrees to: </a:t>
            </a:r>
            <a:endParaRPr lang="en-US" sz="1900" b="1" dirty="0" smtClean="0"/>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U</a:t>
            </a:r>
            <a:r>
              <a:rPr lang="en-US" sz="1900" dirty="0" smtClean="0">
                <a:latin typeface="Arial" panose="020B0604020202020204" pitchFamily="34" charset="0"/>
                <a:cs typeface="Arial" panose="020B0604020202020204" pitchFamily="34" charset="0"/>
              </a:rPr>
              <a:t>se </a:t>
            </a:r>
            <a:r>
              <a:rPr lang="en-US" sz="1900" dirty="0">
                <a:latin typeface="Arial" panose="020B0604020202020204" pitchFamily="34" charset="0"/>
                <a:cs typeface="Arial" panose="020B0604020202020204" pitchFamily="34" charset="0"/>
              </a:rPr>
              <a:t>the grant funds to carry out the activities described in the grant application, as modified by the terms and conditions attached to this award or by subsequent amendments approved by DCJS; </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A</a:t>
            </a:r>
            <a:r>
              <a:rPr lang="en-US" sz="1900" dirty="0" smtClean="0">
                <a:latin typeface="Arial" panose="020B0604020202020204" pitchFamily="34" charset="0"/>
                <a:cs typeface="Arial" panose="020B0604020202020204" pitchFamily="34" charset="0"/>
              </a:rPr>
              <a:t>dhere </a:t>
            </a:r>
            <a:r>
              <a:rPr lang="en-US" sz="1900" dirty="0">
                <a:latin typeface="Arial" panose="020B0604020202020204" pitchFamily="34" charset="0"/>
                <a:cs typeface="Arial" panose="020B0604020202020204" pitchFamily="34" charset="0"/>
              </a:rPr>
              <a:t>to the approved budget contained in this award and amendments made to it in accord with these terms and conditions; and,</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Comply </a:t>
            </a:r>
            <a:r>
              <a:rPr lang="en-US" sz="1900" dirty="0">
                <a:latin typeface="Arial" panose="020B0604020202020204" pitchFamily="34" charset="0"/>
                <a:cs typeface="Arial" panose="020B0604020202020204" pitchFamily="34" charset="0"/>
              </a:rPr>
              <a:t>with all terms, conditions and assurances either attached to this award or submitted with the grant application.</a:t>
            </a:r>
          </a:p>
          <a:p>
            <a:pPr lvl="1"/>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66603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Fiscal Year Award Amounts</a:t>
            </a: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smtClean="0"/>
              <a:t>In </a:t>
            </a:r>
            <a:r>
              <a:rPr lang="en-US" dirty="0"/>
              <a:t>accordance with federal guidelines, only those costs directly related to and essential to providing direct services to crime </a:t>
            </a:r>
            <a:r>
              <a:rPr lang="en-US" dirty="0" smtClean="0"/>
              <a:t>victims can </a:t>
            </a:r>
            <a:r>
              <a:rPr lang="en-US" dirty="0"/>
              <a:t>be supported with grant funds</a:t>
            </a:r>
            <a:r>
              <a:rPr lang="en-US" dirty="0" smtClean="0"/>
              <a:t>. </a:t>
            </a:r>
          </a:p>
          <a:p>
            <a:endParaRPr lang="en-US" sz="3300" dirty="0"/>
          </a:p>
          <a:p>
            <a:pPr algn="ctr"/>
            <a:endParaRPr lang="en-US" sz="3300" dirty="0"/>
          </a:p>
          <a:p>
            <a:pPr algn="ctr"/>
            <a:endParaRPr lang="en-US" sz="3300"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7446244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Updated Requirements</a:t>
            </a:r>
            <a:endParaRPr lang="en-US" dirty="0"/>
          </a:p>
        </p:txBody>
      </p:sp>
      <p:sp>
        <p:nvSpPr>
          <p:cNvPr id="8" name="Content Placeholder 7"/>
          <p:cNvSpPr>
            <a:spLocks noGrp="1"/>
          </p:cNvSpPr>
          <p:nvPr>
            <p:ph idx="1"/>
          </p:nvPr>
        </p:nvSpPr>
        <p:spPr/>
        <p:txBody>
          <a:bodyPr>
            <a:normAutofit/>
          </a:bodyPr>
          <a:lstStyle/>
          <a:p>
            <a:pPr>
              <a:lnSpc>
                <a:spcPct val="100000"/>
              </a:lnSpc>
              <a:spcBef>
                <a:spcPts val="0"/>
              </a:spcBef>
              <a:spcAft>
                <a:spcPts val="1200"/>
              </a:spcAft>
            </a:pPr>
            <a:r>
              <a:rPr lang="en-US" sz="1900" dirty="0" smtClean="0"/>
              <a:t>#2. The </a:t>
            </a:r>
            <a:r>
              <a:rPr lang="en-US" sz="1900" dirty="0"/>
              <a:t>Uniform Administrative Requirements, Cost Principles, and Audit Requirements in 2 C.F.R. Part </a:t>
            </a:r>
            <a:r>
              <a:rPr lang="en-US" sz="1900" dirty="0" smtClean="0"/>
              <a:t>200</a:t>
            </a:r>
          </a:p>
          <a:p>
            <a:pPr>
              <a:lnSpc>
                <a:spcPct val="100000"/>
              </a:lnSpc>
              <a:spcBef>
                <a:spcPts val="0"/>
              </a:spcBef>
              <a:spcAft>
                <a:spcPts val="1200"/>
              </a:spcAft>
            </a:pPr>
            <a:r>
              <a:rPr lang="en-US" sz="1900" dirty="0" smtClean="0"/>
              <a:t>#3. Compliance with DOJ Financial Guide</a:t>
            </a:r>
          </a:p>
          <a:p>
            <a:pPr>
              <a:lnSpc>
                <a:spcPct val="100000"/>
              </a:lnSpc>
              <a:spcBef>
                <a:spcPts val="0"/>
              </a:spcBef>
              <a:spcAft>
                <a:spcPts val="1200"/>
              </a:spcAft>
            </a:pPr>
            <a:r>
              <a:rPr lang="en-US" sz="1900" dirty="0" smtClean="0"/>
              <a:t>#5. Requirements related to “de </a:t>
            </a:r>
            <a:r>
              <a:rPr lang="en-US" sz="1900" dirty="0" err="1" smtClean="0"/>
              <a:t>minimus</a:t>
            </a:r>
            <a:r>
              <a:rPr lang="en-US" sz="1900" dirty="0" smtClean="0"/>
              <a:t>” indirect cost rate</a:t>
            </a:r>
            <a:endParaRPr lang="en-US" sz="19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798100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Requirements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a:t>#6. </a:t>
            </a:r>
            <a:r>
              <a:rPr lang="en-US" sz="1900" dirty="0" smtClean="0"/>
              <a:t>Reporting potentially </a:t>
            </a:r>
            <a:r>
              <a:rPr lang="en-US" sz="1900" dirty="0"/>
              <a:t>duplicative </a:t>
            </a:r>
            <a:r>
              <a:rPr lang="en-US" sz="1900" dirty="0" smtClean="0"/>
              <a:t>funding</a:t>
            </a:r>
          </a:p>
          <a:p>
            <a:pPr>
              <a:lnSpc>
                <a:spcPct val="100000"/>
              </a:lnSpc>
              <a:spcBef>
                <a:spcPts val="0"/>
              </a:spcBef>
              <a:spcAft>
                <a:spcPts val="1200"/>
              </a:spcAft>
            </a:pPr>
            <a:r>
              <a:rPr lang="en-US" sz="1900" dirty="0" smtClean="0"/>
              <a:t>#7</a:t>
            </a:r>
            <a:r>
              <a:rPr lang="en-US" sz="1900" dirty="0"/>
              <a:t>. System for Award Management </a:t>
            </a:r>
            <a:r>
              <a:rPr lang="en-US" sz="1900" dirty="0" smtClean="0"/>
              <a:t>(SAM) registration</a:t>
            </a:r>
          </a:p>
          <a:p>
            <a:pPr>
              <a:lnSpc>
                <a:spcPct val="100000"/>
              </a:lnSpc>
              <a:spcBef>
                <a:spcPts val="0"/>
              </a:spcBef>
              <a:spcAft>
                <a:spcPts val="1200"/>
              </a:spcAft>
            </a:pPr>
            <a:r>
              <a:rPr lang="en-US" sz="1900" dirty="0" smtClean="0"/>
              <a:t>#8. Reporting breaches in confidentiality</a:t>
            </a:r>
          </a:p>
          <a:p>
            <a:pPr>
              <a:lnSpc>
                <a:spcPct val="100000"/>
              </a:lnSpc>
              <a:spcBef>
                <a:spcPts val="0"/>
              </a:spcBef>
              <a:spcAft>
                <a:spcPts val="1200"/>
              </a:spcAft>
            </a:pPr>
            <a:r>
              <a:rPr lang="en-US" sz="1900" dirty="0" smtClean="0"/>
              <a:t>#11. Prohibited conduct related to the trafficking of others</a:t>
            </a:r>
          </a:p>
          <a:p>
            <a:pPr>
              <a:lnSpc>
                <a:spcPct val="100000"/>
              </a:lnSpc>
              <a:spcBef>
                <a:spcPts val="0"/>
              </a:spcBef>
              <a:spcAft>
                <a:spcPts val="1200"/>
              </a:spcAft>
            </a:pPr>
            <a:r>
              <a:rPr lang="en-US" sz="1900" dirty="0" smtClean="0"/>
              <a:t>#13. Collecting and maintaining performance data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95567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Sexual Assault Services </a:t>
            </a:r>
            <a:r>
              <a:rPr lang="en-US" sz="3200" dirty="0" smtClean="0"/>
              <a:t>Program (SASP</a:t>
            </a:r>
            <a:r>
              <a:rPr lang="en-US" sz="3200" dirty="0"/>
              <a:t>)</a:t>
            </a:r>
          </a:p>
        </p:txBody>
      </p:sp>
      <p:sp>
        <p:nvSpPr>
          <p:cNvPr id="3" name="Content Placeholder 2"/>
          <p:cNvSpPr>
            <a:spLocks noGrp="1"/>
          </p:cNvSpPr>
          <p:nvPr>
            <p:ph idx="1"/>
          </p:nvPr>
        </p:nvSpPr>
        <p:spPr>
          <a:xfrm>
            <a:off x="628650" y="2010510"/>
            <a:ext cx="8152886" cy="4724401"/>
          </a:xfrm>
        </p:spPr>
        <p:txBody>
          <a:bodyPr>
            <a:normAutofit fontScale="55000" lnSpcReduction="20000"/>
          </a:bodyPr>
          <a:lstStyle/>
          <a:p>
            <a:pPr marL="0" indent="0">
              <a:lnSpc>
                <a:spcPct val="120000"/>
              </a:lnSpc>
              <a:spcBef>
                <a:spcPts val="0"/>
              </a:spcBef>
              <a:spcAft>
                <a:spcPts val="600"/>
              </a:spcAft>
              <a:buNone/>
            </a:pPr>
            <a:r>
              <a:rPr lang="en-US" sz="4000" b="1" dirty="0" smtClean="0"/>
              <a:t>The Office on Violence Against Women has identified the following priority areas for funding: </a:t>
            </a:r>
          </a:p>
          <a:p>
            <a:pPr>
              <a:lnSpc>
                <a:spcPct val="120000"/>
              </a:lnSpc>
              <a:spcBef>
                <a:spcPts val="0"/>
              </a:spcBef>
              <a:spcAft>
                <a:spcPts val="600"/>
              </a:spcAft>
            </a:pPr>
            <a:r>
              <a:rPr lang="en-US" sz="3500" dirty="0" smtClean="0">
                <a:latin typeface="Arial" panose="020B0604020202020204" pitchFamily="34" charset="0"/>
                <a:cs typeface="Arial" panose="020B0604020202020204" pitchFamily="34" charset="0"/>
              </a:rPr>
              <a:t>Supporting rape crisis centers in providing direct intervention and related assistance</a:t>
            </a:r>
          </a:p>
          <a:p>
            <a:pPr>
              <a:lnSpc>
                <a:spcPct val="120000"/>
              </a:lnSpc>
              <a:spcBef>
                <a:spcPts val="0"/>
              </a:spcBef>
              <a:spcAft>
                <a:spcPts val="600"/>
              </a:spcAft>
            </a:pPr>
            <a:r>
              <a:rPr lang="en-US" sz="3500" dirty="0" smtClean="0">
                <a:latin typeface="Arial" panose="020B0604020202020204" pitchFamily="34" charset="0"/>
                <a:cs typeface="Arial" panose="020B0604020202020204" pitchFamily="34" charset="0"/>
              </a:rPr>
              <a:t>Supporting dual programs that provide sexual assault and domestic violence services to enhance their provision of direct intervention and related assistance tailored for victims of sexual assault</a:t>
            </a:r>
          </a:p>
          <a:p>
            <a:pPr>
              <a:lnSpc>
                <a:spcPct val="120000"/>
              </a:lnSpc>
              <a:spcBef>
                <a:spcPts val="0"/>
              </a:spcBef>
              <a:spcAft>
                <a:spcPts val="600"/>
              </a:spcAft>
            </a:pPr>
            <a:r>
              <a:rPr lang="en-US" sz="3500" dirty="0" smtClean="0">
                <a:latin typeface="Arial" panose="020B0604020202020204" pitchFamily="34" charset="0"/>
                <a:cs typeface="Arial" panose="020B0604020202020204" pitchFamily="34" charset="0"/>
              </a:rPr>
              <a:t>Retaining core services for victims of sexual assault </a:t>
            </a:r>
          </a:p>
          <a:p>
            <a:pPr>
              <a:lnSpc>
                <a:spcPct val="120000"/>
              </a:lnSpc>
              <a:spcBef>
                <a:spcPts val="0"/>
              </a:spcBef>
              <a:spcAft>
                <a:spcPts val="600"/>
              </a:spcAft>
            </a:pPr>
            <a:r>
              <a:rPr lang="en-US" sz="3500" dirty="0" smtClean="0">
                <a:latin typeface="Arial" panose="020B0604020202020204" pitchFamily="34" charset="0"/>
                <a:cs typeface="Arial" panose="020B0604020202020204" pitchFamily="34" charset="0"/>
              </a:rPr>
              <a:t>Increasing support for underserved populations, particularly communities of color, in a culturally-appropriate manner, with a special emphasis on addressing the African-American, tribal, and Lesbian, Gay, Bisexual, and Transgender (LGBT) communities, as well as individuals with disabilities and Deaf individuals</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165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Compliance</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a:t>
            </a:r>
            <a:r>
              <a:rPr lang="en-US" sz="1900" dirty="0"/>
              <a:t>16-18 The </a:t>
            </a:r>
            <a:r>
              <a:rPr lang="en-US" sz="1900" dirty="0" err="1"/>
              <a:t>subgrantee</a:t>
            </a:r>
            <a:r>
              <a:rPr lang="en-US" sz="1900" dirty="0"/>
              <a:t> </a:t>
            </a:r>
            <a:r>
              <a:rPr lang="en-US" sz="1900" dirty="0" smtClean="0"/>
              <a:t>must </a:t>
            </a:r>
            <a:r>
              <a:rPr lang="en-US" sz="1900" dirty="0"/>
              <a:t>comply with all applicable requirements of 28 C.F.R. Part 42</a:t>
            </a:r>
            <a:r>
              <a:rPr lang="en-US" sz="1900" dirty="0" smtClean="0"/>
              <a:t>, 54, and 38 </a:t>
            </a:r>
            <a:r>
              <a:rPr lang="en-US" sz="1900" dirty="0"/>
              <a:t>specifically including any applicable requirements </a:t>
            </a:r>
            <a:r>
              <a:rPr lang="en-US" sz="1900" dirty="0" smtClean="0"/>
              <a:t>that </a:t>
            </a:r>
            <a:r>
              <a:rPr lang="en-US" sz="1900" dirty="0"/>
              <a:t>relate to an equal employment opportunity program, nondiscrimination on the basis of sex in certain "education programs</a:t>
            </a:r>
            <a:r>
              <a:rPr lang="en-US" sz="1900" dirty="0" smtClean="0"/>
              <a:t>."</a:t>
            </a:r>
          </a:p>
          <a:p>
            <a:pPr>
              <a:lnSpc>
                <a:spcPct val="100000"/>
              </a:lnSpc>
              <a:spcBef>
                <a:spcPts val="0"/>
              </a:spcBef>
              <a:spcAft>
                <a:spcPts val="1200"/>
              </a:spcAft>
            </a:pPr>
            <a:r>
              <a:rPr lang="en-US" sz="1900" dirty="0" smtClean="0"/>
              <a:t>As </a:t>
            </a:r>
            <a:r>
              <a:rPr lang="en-US" sz="1900" dirty="0"/>
              <a:t>a condition for receiving funding from </a:t>
            </a:r>
            <a:r>
              <a:rPr lang="en-US" sz="1900" dirty="0" smtClean="0"/>
              <a:t>OJP, </a:t>
            </a:r>
            <a:r>
              <a:rPr lang="en-US" sz="1900" dirty="0"/>
              <a:t>recipients must comply with applicable federal civil rights laws, including Title VI of the Civil Rights Act of 1964, Section 504 of the Rehabilitation Act of 1973, Title IX of the Education Amendments of 1972, the Age Discrimination Act of 1975, and the Department of Justice (DOJ) regulation for the Equal Treatment of Faith-Based Organizations. </a:t>
            </a:r>
            <a:endParaRPr lang="en-US" sz="1900" dirty="0" smtClean="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45300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a:t>
            </a:r>
            <a:endParaRPr lang="en-US" dirty="0"/>
          </a:p>
        </p:txBody>
      </p:sp>
      <p:sp>
        <p:nvSpPr>
          <p:cNvPr id="3" name="Content Placeholder 2"/>
          <p:cNvSpPr>
            <a:spLocks noGrp="1"/>
          </p:cNvSpPr>
          <p:nvPr>
            <p:ph idx="1"/>
          </p:nvPr>
        </p:nvSpPr>
        <p:spPr>
          <a:xfrm>
            <a:off x="628650" y="2125267"/>
            <a:ext cx="7886700" cy="4393099"/>
          </a:xfrm>
        </p:spPr>
        <p:txBody>
          <a:bodyPr>
            <a:normAutofit fontScale="25000" lnSpcReduction="20000"/>
          </a:bodyPr>
          <a:lstStyle/>
          <a:p>
            <a:pPr>
              <a:lnSpc>
                <a:spcPct val="120000"/>
              </a:lnSpc>
              <a:spcBef>
                <a:spcPts val="0"/>
              </a:spcBef>
              <a:spcAft>
                <a:spcPts val="1200"/>
              </a:spcAft>
            </a:pPr>
            <a:r>
              <a:rPr lang="en-US" sz="7600" dirty="0" smtClean="0"/>
              <a:t>For </a:t>
            </a:r>
            <a:r>
              <a:rPr lang="en-US" sz="7600" dirty="0" err="1" smtClean="0"/>
              <a:t>subgrantees</a:t>
            </a:r>
            <a:r>
              <a:rPr lang="en-US" sz="7600" dirty="0" smtClean="0"/>
              <a:t>, special conditions require a written conflict of interest policy, and certification that any potential conflicts of interest will be disclosed to DCJS. (</a:t>
            </a:r>
            <a:r>
              <a:rPr lang="fr-FR" sz="7600" dirty="0" smtClean="0"/>
              <a:t>2 C.F.R. Part 200, </a:t>
            </a:r>
            <a:r>
              <a:rPr lang="fr-FR" sz="7600" dirty="0" err="1" smtClean="0"/>
              <a:t>Subpart</a:t>
            </a:r>
            <a:r>
              <a:rPr lang="fr-FR" sz="7600" dirty="0" smtClean="0"/>
              <a:t> E § 200.112)</a:t>
            </a:r>
            <a:endParaRPr lang="en-US" sz="7600" dirty="0" smtClean="0"/>
          </a:p>
          <a:p>
            <a:pPr>
              <a:lnSpc>
                <a:spcPct val="120000"/>
              </a:lnSpc>
              <a:spcBef>
                <a:spcPts val="0"/>
              </a:spcBef>
              <a:spcAft>
                <a:spcPts val="1200"/>
              </a:spcAft>
            </a:pPr>
            <a:r>
              <a:rPr lang="en-US" sz="7600" dirty="0" smtClean="0"/>
              <a:t>For nonprofit agencies, the IRS 990 Form also asks for a written policy on conflicts of interest, as well as about processes to manage and determine conflicts of interest</a:t>
            </a:r>
          </a:p>
          <a:p>
            <a:pPr>
              <a:lnSpc>
                <a:spcPct val="120000"/>
              </a:lnSpc>
              <a:spcBef>
                <a:spcPts val="0"/>
              </a:spcBef>
              <a:spcAft>
                <a:spcPts val="1200"/>
              </a:spcAft>
            </a:pPr>
            <a:r>
              <a:rPr lang="en-US" sz="7600" dirty="0" smtClean="0"/>
              <a:t>A Conflict of Interest policy should require disclosure of a potential conflict and prohibit voting on matters in which there is a conflict </a:t>
            </a:r>
          </a:p>
          <a:p>
            <a:pPr>
              <a:lnSpc>
                <a:spcPct val="120000"/>
              </a:lnSpc>
              <a:spcBef>
                <a:spcPts val="0"/>
              </a:spcBef>
              <a:spcAft>
                <a:spcPts val="1200"/>
              </a:spcAft>
            </a:pPr>
            <a:r>
              <a:rPr lang="en-US" sz="7600" dirty="0" smtClean="0"/>
              <a:t>In addition to having conversations about conflict of interest in board meetings, an annual questionnaire may help identify existing and new  conflicts</a:t>
            </a:r>
            <a:endParaRPr lang="en-US" sz="5500" dirty="0" smtClean="0">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90365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a:t>
            </a:r>
            <a:endParaRPr lang="en-US" dirty="0"/>
          </a:p>
        </p:txBody>
      </p:sp>
      <p:sp>
        <p:nvSpPr>
          <p:cNvPr id="3" name="Content Placeholder 2"/>
          <p:cNvSpPr>
            <a:spLocks noGrp="1"/>
          </p:cNvSpPr>
          <p:nvPr>
            <p:ph idx="1"/>
          </p:nvPr>
        </p:nvSpPr>
        <p:spPr>
          <a:xfrm>
            <a:off x="628650" y="2125267"/>
            <a:ext cx="7886700" cy="4393099"/>
          </a:xfrm>
        </p:spPr>
        <p:txBody>
          <a:bodyPr>
            <a:normAutofit/>
          </a:bodyPr>
          <a:lstStyle/>
          <a:p>
            <a:pPr>
              <a:lnSpc>
                <a:spcPct val="120000"/>
              </a:lnSpc>
              <a:spcBef>
                <a:spcPts val="0"/>
              </a:spcBef>
            </a:pPr>
            <a:r>
              <a:rPr lang="en-US" sz="1900" b="1" dirty="0" smtClean="0"/>
              <a:t>Conflicts of interest can be financial, or non-financial</a:t>
            </a:r>
            <a:r>
              <a:rPr lang="en-US" sz="1900" dirty="0" smtClean="0"/>
              <a:t>	</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May be “conflict of loyalty,” for example: serving on two board of organizations in the  same field; being employed by a funding agency while serving on a board; being a parent of a child receiving services.</a:t>
            </a:r>
          </a:p>
          <a:p>
            <a:pPr lvl="1">
              <a:lnSpc>
                <a:spcPct val="100000"/>
              </a:lnSpc>
              <a:spcBef>
                <a:spcPts val="0"/>
              </a:spcBef>
              <a:spcAft>
                <a:spcPts val="1200"/>
              </a:spcAft>
            </a:pPr>
            <a:r>
              <a:rPr lang="en-US" sz="1900" dirty="0" smtClean="0">
                <a:latin typeface="Arial" panose="020B0604020202020204" pitchFamily="34" charset="0"/>
                <a:cs typeface="Arial" panose="020B0604020202020204" pitchFamily="34" charset="0"/>
              </a:rPr>
              <a:t>Conflicts of loyalty, or of interest, do not necessarily prohibit serving on a board, but should be acknowledged in the decision-making process.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4532681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#19. Restrictions on lobbying</a:t>
            </a:r>
          </a:p>
          <a:p>
            <a:pPr>
              <a:lnSpc>
                <a:spcPct val="100000"/>
              </a:lnSpc>
              <a:spcBef>
                <a:spcPts val="0"/>
              </a:spcBef>
              <a:spcAft>
                <a:spcPts val="1200"/>
              </a:spcAft>
            </a:pPr>
            <a:r>
              <a:rPr lang="en-US" sz="1900" dirty="0" smtClean="0"/>
              <a:t>#24</a:t>
            </a:r>
            <a:r>
              <a:rPr lang="en-US" sz="1900" dirty="0"/>
              <a:t>. Encouragement of policies to ban text messaging while </a:t>
            </a:r>
            <a:r>
              <a:rPr lang="en-US" sz="1900" dirty="0" smtClean="0"/>
              <a:t>driving</a:t>
            </a:r>
          </a:p>
          <a:p>
            <a:pPr>
              <a:lnSpc>
                <a:spcPct val="100000"/>
              </a:lnSpc>
              <a:spcBef>
                <a:spcPts val="0"/>
              </a:spcBef>
              <a:spcAft>
                <a:spcPts val="1200"/>
              </a:spcAft>
            </a:pPr>
            <a:r>
              <a:rPr lang="en-US" sz="1900" dirty="0"/>
              <a:t># 25.  Access to Grant </a:t>
            </a:r>
            <a:r>
              <a:rPr lang="en-US" sz="1900" dirty="0" smtClean="0"/>
              <a:t>Records</a:t>
            </a:r>
          </a:p>
          <a:p>
            <a:pPr>
              <a:lnSpc>
                <a:spcPct val="100000"/>
              </a:lnSpc>
              <a:spcBef>
                <a:spcPts val="0"/>
              </a:spcBef>
              <a:spcAft>
                <a:spcPts val="1200"/>
              </a:spcAft>
            </a:pPr>
            <a:r>
              <a:rPr lang="en-US" sz="1900" dirty="0" smtClean="0"/>
              <a:t>#26</a:t>
            </a:r>
            <a:r>
              <a:rPr lang="en-US" sz="1900" dirty="0"/>
              <a:t>.  VOCA </a:t>
            </a:r>
            <a:r>
              <a:rPr lang="en-US" sz="1900" dirty="0" smtClean="0"/>
              <a:t>Requirements</a:t>
            </a:r>
          </a:p>
          <a:p>
            <a:pPr>
              <a:lnSpc>
                <a:spcPct val="100000"/>
              </a:lnSpc>
              <a:spcBef>
                <a:spcPts val="0"/>
              </a:spcBef>
              <a:spcAft>
                <a:spcPts val="1200"/>
              </a:spcAft>
            </a:pPr>
            <a:r>
              <a:rPr lang="en-US" sz="1900" dirty="0" smtClean="0"/>
              <a:t>#27</a:t>
            </a:r>
            <a:r>
              <a:rPr lang="en-US" sz="1900" dirty="0"/>
              <a:t>.  Demographic Data</a:t>
            </a:r>
          </a:p>
          <a:p>
            <a:endParaRPr lang="en-US"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85504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#27</a:t>
            </a:r>
            <a:r>
              <a:rPr lang="en-US" sz="1900" dirty="0"/>
              <a:t>.  Demographic Data</a:t>
            </a:r>
          </a:p>
          <a:p>
            <a:pPr>
              <a:lnSpc>
                <a:spcPct val="100000"/>
              </a:lnSpc>
              <a:spcBef>
                <a:spcPts val="0"/>
              </a:spcBef>
              <a:spcAft>
                <a:spcPts val="1200"/>
              </a:spcAft>
            </a:pPr>
            <a:r>
              <a:rPr lang="en-US" sz="1900" dirty="0" smtClean="0"/>
              <a:t>#28</a:t>
            </a:r>
            <a:r>
              <a:rPr lang="en-US" sz="1900" dirty="0"/>
              <a:t>.  Discrimination Findings</a:t>
            </a:r>
          </a:p>
          <a:p>
            <a:pPr>
              <a:lnSpc>
                <a:spcPct val="100000"/>
              </a:lnSpc>
              <a:spcBef>
                <a:spcPts val="0"/>
              </a:spcBef>
              <a:spcAft>
                <a:spcPts val="1200"/>
              </a:spcAft>
            </a:pPr>
            <a:r>
              <a:rPr lang="en-US" sz="1900" dirty="0" smtClean="0"/>
              <a:t>#30</a:t>
            </a:r>
            <a:r>
              <a:rPr lang="en-US" sz="1900" dirty="0"/>
              <a:t>.  Performance Measurement </a:t>
            </a:r>
            <a:r>
              <a:rPr lang="en-US" sz="1900" dirty="0" smtClean="0"/>
              <a:t>Reporting</a:t>
            </a:r>
          </a:p>
          <a:p>
            <a:pPr>
              <a:lnSpc>
                <a:spcPct val="100000"/>
              </a:lnSpc>
              <a:spcBef>
                <a:spcPts val="0"/>
              </a:spcBef>
              <a:spcAft>
                <a:spcPts val="1200"/>
              </a:spcAft>
            </a:pPr>
            <a:r>
              <a:rPr lang="en-US" sz="1900" dirty="0" smtClean="0"/>
              <a:t>#31. Documentation Requirements </a:t>
            </a:r>
            <a:endParaRPr lang="en-US" sz="1900" dirty="0"/>
          </a:p>
          <a:p>
            <a:pPr>
              <a:lnSpc>
                <a:spcPct val="100000"/>
              </a:lnSpc>
              <a:spcBef>
                <a:spcPts val="0"/>
              </a:spcBef>
              <a:spcAft>
                <a:spcPts val="1200"/>
              </a:spcAft>
            </a:pPr>
            <a:r>
              <a:rPr lang="en-US" sz="1900" dirty="0" smtClean="0"/>
              <a:t>#32</a:t>
            </a:r>
            <a:r>
              <a:rPr lang="en-US" sz="1900" dirty="0"/>
              <a:t>. Additional Monitoring </a:t>
            </a:r>
            <a:r>
              <a:rPr lang="en-US" sz="1900" dirty="0" smtClean="0"/>
              <a:t>Requirements</a:t>
            </a:r>
          </a:p>
          <a:p>
            <a:pPr>
              <a:lnSpc>
                <a:spcPct val="100000"/>
              </a:lnSpc>
              <a:spcBef>
                <a:spcPts val="0"/>
              </a:spcBef>
              <a:spcAft>
                <a:spcPts val="1200"/>
              </a:spcAft>
            </a:pPr>
            <a:r>
              <a:rPr lang="en-US" sz="1900" dirty="0" smtClean="0"/>
              <a:t>#33</a:t>
            </a:r>
            <a:r>
              <a:rPr lang="en-US" sz="1900" dirty="0"/>
              <a:t>.  Record Retention and Access</a:t>
            </a:r>
          </a:p>
          <a:p>
            <a:endParaRPr lang="en-US" dirty="0"/>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6422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a:t>34.  Non-Supplanting </a:t>
            </a:r>
            <a:r>
              <a:rPr lang="en-US" sz="1900" dirty="0" smtClean="0"/>
              <a:t>Requirement</a:t>
            </a:r>
            <a:endParaRPr lang="en-US" sz="1900" dirty="0"/>
          </a:p>
          <a:p>
            <a:pPr>
              <a:lnSpc>
                <a:spcPct val="100000"/>
              </a:lnSpc>
              <a:spcBef>
                <a:spcPts val="0"/>
              </a:spcBef>
              <a:spcAft>
                <a:spcPts val="1200"/>
              </a:spcAft>
            </a:pPr>
            <a:r>
              <a:rPr lang="en-US" sz="1900" dirty="0" smtClean="0"/>
              <a:t>Funds </a:t>
            </a:r>
            <a:r>
              <a:rPr lang="en-US" sz="1900" dirty="0"/>
              <a:t>made available through this award will not be used to replace state or local funds that would, in the absence of this grant, be made available for the same purposes. Guidance on the non-supplanting requirement is available here: </a:t>
            </a:r>
            <a:endParaRPr lang="en-US" sz="1900" dirty="0" smtClean="0"/>
          </a:p>
          <a:p>
            <a:pPr>
              <a:lnSpc>
                <a:spcPct val="100000"/>
              </a:lnSpc>
              <a:spcBef>
                <a:spcPts val="0"/>
              </a:spcBef>
              <a:spcAft>
                <a:spcPts val="1200"/>
              </a:spcAft>
            </a:pPr>
            <a:r>
              <a:rPr lang="en-US" sz="1900" dirty="0" smtClean="0">
                <a:solidFill>
                  <a:schemeClr val="accent5">
                    <a:lumMod val="60000"/>
                    <a:lumOff val="40000"/>
                  </a:schemeClr>
                </a:solidFill>
              </a:rPr>
              <a:t>https</a:t>
            </a:r>
            <a:r>
              <a:rPr lang="en-US" sz="1900" dirty="0">
                <a:solidFill>
                  <a:schemeClr val="accent5">
                    <a:lumMod val="60000"/>
                    <a:lumOff val="40000"/>
                  </a:schemeClr>
                </a:solidFill>
              </a:rPr>
              <a:t>://ojp.gov/archives/financial_guides/financialguide11/PreawardRequirements/chapter5page6.htm</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02610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#37</a:t>
            </a:r>
            <a:r>
              <a:rPr lang="en-US" sz="1900" dirty="0"/>
              <a:t>.  Civil Rights Training </a:t>
            </a:r>
            <a:r>
              <a:rPr lang="en-US" sz="1900" dirty="0" smtClean="0"/>
              <a:t>Requirement</a:t>
            </a:r>
            <a:endParaRPr lang="en-US" sz="1900" dirty="0"/>
          </a:p>
          <a:p>
            <a:pPr>
              <a:lnSpc>
                <a:spcPct val="100000"/>
              </a:lnSpc>
              <a:spcBef>
                <a:spcPts val="0"/>
              </a:spcBef>
              <a:spcAft>
                <a:spcPts val="1200"/>
              </a:spcAft>
            </a:pPr>
            <a:r>
              <a:rPr lang="en-US" sz="1900" dirty="0" smtClean="0"/>
              <a:t>#38. Equal Employment Opportunity Plan (EEOP)</a:t>
            </a:r>
          </a:p>
          <a:p>
            <a:pPr>
              <a:lnSpc>
                <a:spcPct val="100000"/>
              </a:lnSpc>
              <a:spcBef>
                <a:spcPts val="0"/>
              </a:spcBef>
              <a:spcAft>
                <a:spcPts val="1200"/>
              </a:spcAft>
            </a:pPr>
            <a:r>
              <a:rPr lang="en-US" sz="1900" dirty="0" smtClean="0"/>
              <a:t>#39</a:t>
            </a:r>
            <a:r>
              <a:rPr lang="en-US" sz="1900" dirty="0"/>
              <a:t>.  Performance and Obligation </a:t>
            </a:r>
            <a:r>
              <a:rPr lang="en-US" sz="1900" dirty="0" smtClean="0"/>
              <a:t>Periods</a:t>
            </a:r>
          </a:p>
          <a:p>
            <a:pPr>
              <a:lnSpc>
                <a:spcPct val="100000"/>
              </a:lnSpc>
              <a:spcBef>
                <a:spcPts val="0"/>
              </a:spcBef>
              <a:spcAft>
                <a:spcPts val="1200"/>
              </a:spcAft>
            </a:pPr>
            <a:r>
              <a:rPr lang="en-US" sz="1900" dirty="0" smtClean="0"/>
              <a:t>#41</a:t>
            </a:r>
            <a:r>
              <a:rPr lang="en-US" sz="1900" dirty="0"/>
              <a:t>.  Project Initiation </a:t>
            </a:r>
            <a:endParaRPr lang="en-US" sz="1900" dirty="0" smtClean="0"/>
          </a:p>
          <a:p>
            <a:pPr>
              <a:lnSpc>
                <a:spcPct val="100000"/>
              </a:lnSpc>
              <a:spcBef>
                <a:spcPts val="0"/>
              </a:spcBef>
              <a:spcAft>
                <a:spcPts val="1200"/>
              </a:spcAft>
            </a:pPr>
            <a:r>
              <a:rPr lang="en-US" sz="1900" dirty="0" smtClean="0"/>
              <a:t>#42</a:t>
            </a:r>
            <a:r>
              <a:rPr lang="en-US" sz="1900" dirty="0"/>
              <a:t>.  Budget Amendments</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7665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(Cont.)</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#43</a:t>
            </a:r>
            <a:r>
              <a:rPr lang="en-US" sz="1900" dirty="0"/>
              <a:t>.  Financial Audits </a:t>
            </a:r>
            <a:endParaRPr lang="en-US" sz="1900" dirty="0" smtClean="0"/>
          </a:p>
          <a:p>
            <a:pPr>
              <a:lnSpc>
                <a:spcPct val="100000"/>
              </a:lnSpc>
              <a:spcBef>
                <a:spcPts val="0"/>
              </a:spcBef>
              <a:spcAft>
                <a:spcPts val="1200"/>
              </a:spcAft>
            </a:pPr>
            <a:r>
              <a:rPr lang="en-US" sz="1900" dirty="0" smtClean="0"/>
              <a:t>#45</a:t>
            </a:r>
            <a:r>
              <a:rPr lang="en-US" sz="1900" dirty="0"/>
              <a:t>.  Conflict of Interest </a:t>
            </a:r>
            <a:endParaRPr lang="en-US" sz="1900" dirty="0" smtClean="0"/>
          </a:p>
          <a:p>
            <a:pPr>
              <a:lnSpc>
                <a:spcPct val="100000"/>
              </a:lnSpc>
              <a:spcBef>
                <a:spcPts val="0"/>
              </a:spcBef>
              <a:spcAft>
                <a:spcPts val="1200"/>
              </a:spcAft>
            </a:pPr>
            <a:r>
              <a:rPr lang="en-US" sz="1900" dirty="0" smtClean="0"/>
              <a:t>#46</a:t>
            </a:r>
            <a:r>
              <a:rPr lang="en-US" sz="1900" dirty="0"/>
              <a:t>.  Financial Management </a:t>
            </a:r>
            <a:r>
              <a:rPr lang="en-US" sz="1900" dirty="0" smtClean="0"/>
              <a:t>Systems</a:t>
            </a:r>
          </a:p>
          <a:p>
            <a:pPr>
              <a:lnSpc>
                <a:spcPct val="100000"/>
              </a:lnSpc>
              <a:spcBef>
                <a:spcPts val="0"/>
              </a:spcBef>
              <a:spcAft>
                <a:spcPts val="1200"/>
              </a:spcAft>
            </a:pPr>
            <a:r>
              <a:rPr lang="en-US" sz="1900" dirty="0" smtClean="0"/>
              <a:t>#47</a:t>
            </a:r>
            <a:r>
              <a:rPr lang="en-US" sz="1900" dirty="0"/>
              <a:t>.  Project </a:t>
            </a:r>
            <a:r>
              <a:rPr lang="en-US" sz="1900" dirty="0" smtClean="0"/>
              <a:t>Income</a:t>
            </a:r>
          </a:p>
          <a:p>
            <a:pPr>
              <a:lnSpc>
                <a:spcPct val="100000"/>
              </a:lnSpc>
              <a:spcBef>
                <a:spcPts val="0"/>
              </a:spcBef>
              <a:spcAft>
                <a:spcPts val="1200"/>
              </a:spcAft>
            </a:pPr>
            <a:r>
              <a:rPr lang="en-US" sz="1900" dirty="0" smtClean="0"/>
              <a:t>#48</a:t>
            </a:r>
            <a:r>
              <a:rPr lang="en-US" sz="1900" dirty="0"/>
              <a:t>.  Computer </a:t>
            </a:r>
            <a:r>
              <a:rPr lang="en-US" sz="1900" dirty="0" smtClean="0"/>
              <a:t>Equipment</a:t>
            </a:r>
          </a:p>
          <a:p>
            <a:pPr>
              <a:lnSpc>
                <a:spcPct val="100000"/>
              </a:lnSpc>
              <a:spcBef>
                <a:spcPts val="0"/>
              </a:spcBef>
              <a:spcAft>
                <a:spcPts val="1200"/>
              </a:spcAft>
            </a:pPr>
            <a:r>
              <a:rPr lang="en-US" sz="1900" dirty="0" smtClean="0"/>
              <a:t>#49</a:t>
            </a:r>
            <a:r>
              <a:rPr lang="en-US" sz="1900" dirty="0"/>
              <a:t>.  E-mail and Internet </a:t>
            </a:r>
            <a:endParaRPr lang="en-US" sz="1900" dirty="0" smtClean="0"/>
          </a:p>
          <a:p>
            <a:pPr>
              <a:lnSpc>
                <a:spcPct val="100000"/>
              </a:lnSpc>
              <a:spcBef>
                <a:spcPts val="0"/>
              </a:spcBef>
              <a:spcAft>
                <a:spcPts val="1200"/>
              </a:spcAft>
            </a:pPr>
            <a:r>
              <a:rPr lang="en-US" sz="1900" dirty="0" smtClean="0"/>
              <a:t>#50</a:t>
            </a:r>
            <a:r>
              <a:rPr lang="en-US" sz="1900" dirty="0"/>
              <a:t>.  Change in Personnel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6367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67" y="2703377"/>
            <a:ext cx="6891664" cy="2077629"/>
          </a:xfrm>
        </p:spPr>
        <p:txBody>
          <a:bodyPr>
            <a:normAutofit/>
          </a:bodyPr>
          <a:lstStyle/>
          <a:p>
            <a:pPr algn="ctr"/>
            <a:r>
              <a:rPr lang="en-US" dirty="0" smtClean="0"/>
              <a:t>Important Information for Managing Your Award</a:t>
            </a:r>
            <a:endParaRPr lang="en-US" dirty="0"/>
          </a:p>
        </p:txBody>
      </p:sp>
      <p:sp>
        <p:nvSpPr>
          <p:cNvPr id="3"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0993343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Guidelines</a:t>
            </a:r>
            <a:endParaRPr lang="en-US" dirty="0"/>
          </a:p>
        </p:txBody>
      </p:sp>
      <p:sp>
        <p:nvSpPr>
          <p:cNvPr id="3" name="Content Placeholder 2"/>
          <p:cNvSpPr>
            <a:spLocks noGrp="1"/>
          </p:cNvSpPr>
          <p:nvPr>
            <p:ph idx="1"/>
          </p:nvPr>
        </p:nvSpPr>
        <p:spPr>
          <a:xfrm>
            <a:off x="375048" y="2057399"/>
            <a:ext cx="7998243" cy="4173583"/>
          </a:xfrm>
        </p:spPr>
        <p:txBody>
          <a:bodyPr>
            <a:normAutofit fontScale="70000" lnSpcReduction="20000"/>
          </a:bodyPr>
          <a:lstStyle/>
          <a:p>
            <a:pPr>
              <a:lnSpc>
                <a:spcPct val="120000"/>
              </a:lnSpc>
              <a:spcBef>
                <a:spcPts val="0"/>
              </a:spcBef>
              <a:spcAft>
                <a:spcPts val="1200"/>
              </a:spcAft>
            </a:pPr>
            <a:r>
              <a:rPr lang="en-US" sz="2700" dirty="0" err="1" smtClean="0"/>
              <a:t>Subgrantees</a:t>
            </a:r>
            <a:r>
              <a:rPr lang="en-US" sz="2700" dirty="0" smtClean="0"/>
              <a:t> have 60 days from the award date to accept the award.</a:t>
            </a:r>
          </a:p>
          <a:p>
            <a:pPr>
              <a:lnSpc>
                <a:spcPct val="120000"/>
              </a:lnSpc>
              <a:spcBef>
                <a:spcPts val="0"/>
              </a:spcBef>
              <a:spcAft>
                <a:spcPts val="1200"/>
              </a:spcAft>
            </a:pPr>
            <a:r>
              <a:rPr lang="en-US" sz="2700" dirty="0" smtClean="0"/>
              <a:t>The signed acceptance should be submitted to Grants Administration via email:  grantsmgmt@dcjs.virginia.gov.</a:t>
            </a:r>
          </a:p>
          <a:p>
            <a:pPr>
              <a:lnSpc>
                <a:spcPct val="120000"/>
              </a:lnSpc>
              <a:spcBef>
                <a:spcPts val="0"/>
              </a:spcBef>
              <a:spcAft>
                <a:spcPts val="1200"/>
              </a:spcAft>
            </a:pPr>
            <a:r>
              <a:rPr lang="en-US" sz="2700" dirty="0" smtClean="0"/>
              <a:t>If you are unable to accept the award within this time, you should notify DCJS immediately.</a:t>
            </a:r>
          </a:p>
          <a:p>
            <a:pPr>
              <a:lnSpc>
                <a:spcPct val="120000"/>
              </a:lnSpc>
              <a:spcBef>
                <a:spcPts val="0"/>
              </a:spcBef>
              <a:spcAft>
                <a:spcPts val="1200"/>
              </a:spcAft>
            </a:pPr>
            <a:r>
              <a:rPr lang="en-US" sz="2700" dirty="0" smtClean="0"/>
              <a:t>Failure to accept the award within 60 days may result in the awarding agency </a:t>
            </a:r>
            <a:r>
              <a:rPr lang="en-US" sz="2700" dirty="0" err="1" smtClean="0"/>
              <a:t>deobligating</a:t>
            </a:r>
            <a:r>
              <a:rPr lang="en-US" sz="2700" dirty="0" smtClean="0"/>
              <a:t> funds.  </a:t>
            </a:r>
          </a:p>
          <a:p>
            <a:pPr>
              <a:lnSpc>
                <a:spcPct val="120000"/>
              </a:lnSpc>
              <a:spcBef>
                <a:spcPts val="0"/>
              </a:spcBef>
              <a:spcAft>
                <a:spcPts val="1200"/>
              </a:spcAft>
            </a:pPr>
            <a:r>
              <a:rPr lang="en-US" sz="2700" dirty="0" smtClean="0"/>
              <a:t>Within 60 days, the </a:t>
            </a:r>
            <a:r>
              <a:rPr lang="en-US" sz="2700" dirty="0" err="1" smtClean="0"/>
              <a:t>subgrantee</a:t>
            </a:r>
            <a:r>
              <a:rPr lang="en-US" sz="2700" dirty="0" smtClean="0"/>
              <a:t> should initiate the project. If the project has not been implemented by that time, the </a:t>
            </a:r>
            <a:r>
              <a:rPr lang="en-US" sz="2700" dirty="0" err="1" smtClean="0"/>
              <a:t>subgrantee</a:t>
            </a:r>
            <a:r>
              <a:rPr lang="en-US" sz="2700" dirty="0" smtClean="0"/>
              <a:t> should notify DCJS immediately and outline the reasons for the delay in implementation as well as the anticipated start date.</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21656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00000"/>
              </a:lnSpc>
              <a:spcBef>
                <a:spcPts val="0"/>
              </a:spcBef>
              <a:spcAft>
                <a:spcPts val="1200"/>
              </a:spcAft>
            </a:pPr>
            <a:r>
              <a:rPr lang="en-US" sz="1900" dirty="0" smtClean="0"/>
              <a:t>Rape crisis centers and other nonprofit, nongovernmental organizations or tribal programs that provide core services, direct intervention, and related assistance to victims of sexual assault are eligible.  </a:t>
            </a:r>
          </a:p>
          <a:p>
            <a:pPr>
              <a:lnSpc>
                <a:spcPct val="100000"/>
              </a:lnSpc>
              <a:spcBef>
                <a:spcPts val="0"/>
              </a:spcBef>
              <a:spcAft>
                <a:spcPts val="1200"/>
              </a:spcAft>
            </a:pPr>
            <a:r>
              <a:rPr lang="en-US" sz="1900" dirty="0" smtClean="0"/>
              <a:t>SASP operates on a calendar year cycle (January – December), and requires one annual progress report due in GMIS on/by the last working day of January for activity occurring during the previous calendar year.</a:t>
            </a:r>
          </a:p>
          <a:p>
            <a:pPr lvl="1"/>
            <a:r>
              <a:rPr lang="en-US" sz="2500" dirty="0"/>
              <a:t>SASP CY2019-Due January </a:t>
            </a:r>
            <a:r>
              <a:rPr lang="en-US" sz="2500" dirty="0" smtClean="0"/>
              <a:t>21, </a:t>
            </a:r>
            <a:r>
              <a:rPr lang="en-US" sz="2500" dirty="0"/>
              <a:t>2020</a:t>
            </a:r>
            <a:endParaRPr lang="en-US" sz="3300" dirty="0"/>
          </a:p>
          <a:p>
            <a:pPr lvl="1"/>
            <a:r>
              <a:rPr lang="en-US" sz="2500" dirty="0"/>
              <a:t>SASP CY2020-Due January 15, 2021</a:t>
            </a:r>
            <a:endParaRPr lang="en-US" sz="3300" dirty="0"/>
          </a:p>
          <a:p>
            <a:pPr lvl="1">
              <a:lnSpc>
                <a:spcPct val="100000"/>
              </a:lnSpc>
              <a:spcBef>
                <a:spcPts val="0"/>
              </a:spcBef>
              <a:spcAft>
                <a:spcPts val="1200"/>
              </a:spcAft>
            </a:pPr>
            <a:endParaRPr lang="en-US" dirty="0" smtClean="0"/>
          </a:p>
          <a:p>
            <a:pPr>
              <a:lnSpc>
                <a:spcPct val="100000"/>
              </a:lnSpc>
              <a:spcBef>
                <a:spcPts val="0"/>
              </a:spcBef>
              <a:spcAft>
                <a:spcPts val="1200"/>
              </a:spcAft>
            </a:pPr>
            <a:r>
              <a:rPr lang="en-US" sz="1900" dirty="0" smtClean="0"/>
              <a:t>For more information on this grant program, contact the SASP Administrator, Andi Martin, andi.martin@dcjs.virginia.gov</a:t>
            </a:r>
            <a:endParaRPr lang="en-US" sz="1900" dirty="0"/>
          </a:p>
        </p:txBody>
      </p:sp>
      <p:sp>
        <p:nvSpPr>
          <p:cNvPr id="5" name="Title 1"/>
          <p:cNvSpPr>
            <a:spLocks noGrp="1"/>
          </p:cNvSpPr>
          <p:nvPr>
            <p:ph type="title"/>
          </p:nvPr>
        </p:nvSpPr>
        <p:spPr>
          <a:xfrm>
            <a:off x="2409092" y="365126"/>
            <a:ext cx="6372443" cy="1325563"/>
          </a:xfrm>
        </p:spPr>
        <p:txBody>
          <a:bodyPr>
            <a:normAutofit/>
          </a:bodyPr>
          <a:lstStyle/>
          <a:p>
            <a:r>
              <a:rPr lang="en-US" sz="3200" dirty="0"/>
              <a:t>Sexual Assault Services </a:t>
            </a:r>
            <a:r>
              <a:rPr lang="en-US" sz="3200" dirty="0" smtClean="0"/>
              <a:t>Program (SASP</a:t>
            </a:r>
            <a:r>
              <a:rPr lang="en-US" sz="3200" dirty="0"/>
              <a:t>)</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4225372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Program Update Form</a:t>
            </a:r>
            <a:endParaRPr lang="en-US" dirty="0"/>
          </a:p>
        </p:txBody>
      </p:sp>
      <p:sp>
        <p:nvSpPr>
          <p:cNvPr id="5" name="Text Placeholder 4"/>
          <p:cNvSpPr>
            <a:spLocks noGrp="1"/>
          </p:cNvSpPr>
          <p:nvPr>
            <p:ph idx="1"/>
          </p:nvPr>
        </p:nvSpPr>
        <p:spPr/>
        <p:txBody>
          <a:bodyPr>
            <a:normAutofit/>
          </a:bodyPr>
          <a:lstStyle/>
          <a:p>
            <a:r>
              <a:rPr lang="en-US" dirty="0" smtClean="0"/>
              <a:t>As stated in the award conditions, all </a:t>
            </a:r>
            <a:r>
              <a:rPr lang="en-US" dirty="0" err="1" smtClean="0"/>
              <a:t>subgrantees</a:t>
            </a:r>
            <a:r>
              <a:rPr lang="en-US" dirty="0" smtClean="0"/>
              <a:t> agree to submit to DCJS, the Program Update Form when there is a personnel change in the program. </a:t>
            </a:r>
          </a:p>
          <a:p>
            <a:r>
              <a:rPr lang="en-US" dirty="0" smtClean="0"/>
              <a:t>The form is available on the </a:t>
            </a:r>
            <a:r>
              <a:rPr lang="en-US" dirty="0"/>
              <a:t>DCJS website:  </a:t>
            </a:r>
            <a:r>
              <a:rPr lang="en-US" dirty="0">
                <a:solidFill>
                  <a:schemeClr val="accent5">
                    <a:lumMod val="60000"/>
                    <a:lumOff val="40000"/>
                  </a:schemeClr>
                </a:solidFill>
                <a:hlinkClick r:id="rId2"/>
              </a:rPr>
              <a:t>https://</a:t>
            </a:r>
            <a:r>
              <a:rPr lang="en-US" dirty="0" smtClean="0">
                <a:solidFill>
                  <a:schemeClr val="accent5">
                    <a:lumMod val="60000"/>
                    <a:lumOff val="40000"/>
                  </a:schemeClr>
                </a:solidFill>
                <a:hlinkClick r:id="rId2"/>
              </a:rPr>
              <a:t>www.dcjs.virginia.gov/victims-services/forms</a:t>
            </a:r>
            <a:r>
              <a:rPr lang="en-US" dirty="0" smtClean="0">
                <a:solidFill>
                  <a:schemeClr val="accent5">
                    <a:lumMod val="60000"/>
                    <a:lumOff val="40000"/>
                  </a:schemeClr>
                </a:solidFill>
              </a:rPr>
              <a:t> </a:t>
            </a:r>
            <a:endParaRPr lang="en-US" dirty="0">
              <a:solidFill>
                <a:schemeClr val="accent5">
                  <a:lumMod val="60000"/>
                  <a:lumOff val="40000"/>
                </a:schemeClr>
              </a:solidFill>
            </a:endParaRP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9301633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7865" y="625850"/>
            <a:ext cx="6247312" cy="554123"/>
          </a:xfrm>
        </p:spPr>
        <p:txBody>
          <a:bodyPr>
            <a:normAutofit fontScale="90000"/>
          </a:bodyPr>
          <a:lstStyle/>
          <a:p>
            <a:r>
              <a:rPr lang="en-US" sz="3600" dirty="0"/>
              <a:t>IMPORTANT: Notify DCJS!</a:t>
            </a:r>
          </a:p>
        </p:txBody>
      </p:sp>
      <p:sp>
        <p:nvSpPr>
          <p:cNvPr id="6" name="Content Placeholder 5"/>
          <p:cNvSpPr>
            <a:spLocks noGrp="1"/>
          </p:cNvSpPr>
          <p:nvPr>
            <p:ph idx="1"/>
          </p:nvPr>
        </p:nvSpPr>
        <p:spPr>
          <a:xfrm>
            <a:off x="702392" y="2214890"/>
            <a:ext cx="7886700" cy="3601031"/>
          </a:xfrm>
        </p:spPr>
        <p:txBody>
          <a:bodyPr>
            <a:normAutofit/>
          </a:bodyPr>
          <a:lstStyle/>
          <a:p>
            <a:pPr>
              <a:lnSpc>
                <a:spcPct val="100000"/>
              </a:lnSpc>
              <a:spcBef>
                <a:spcPts val="0"/>
              </a:spcBef>
              <a:spcAft>
                <a:spcPts val="1200"/>
              </a:spcAft>
            </a:pPr>
            <a:r>
              <a:rPr lang="en-US" sz="1900" dirty="0"/>
              <a:t>Staff turnover may or not be frequent at your grant-funded program, but no matter how important the position, create the habit of informing your grant monitor of those changes as soon as possible.</a:t>
            </a:r>
          </a:p>
          <a:p>
            <a:pPr>
              <a:lnSpc>
                <a:spcPct val="100000"/>
              </a:lnSpc>
              <a:spcBef>
                <a:spcPts val="0"/>
              </a:spcBef>
              <a:spcAft>
                <a:spcPts val="1200"/>
              </a:spcAft>
            </a:pPr>
            <a:r>
              <a:rPr lang="en-US" sz="1900" dirty="0"/>
              <a:t>Who we need to be informed of:</a:t>
            </a:r>
          </a:p>
          <a:p>
            <a:pPr lvl="2">
              <a:lnSpc>
                <a:spcPct val="100000"/>
              </a:lnSpc>
              <a:spcBef>
                <a:spcPts val="0"/>
              </a:spcBef>
            </a:pPr>
            <a:r>
              <a:rPr lang="en-US" sz="1900" dirty="0">
                <a:latin typeface="Arial" panose="020B0604020202020204" pitchFamily="34" charset="0"/>
                <a:cs typeface="Arial" panose="020B0604020202020204" pitchFamily="34" charset="0"/>
              </a:rPr>
              <a:t>Project Director, Project Administrator, Finance Officer (Found on </a:t>
            </a:r>
            <a:r>
              <a:rPr lang="en-US" sz="1900" dirty="0" smtClean="0">
                <a:latin typeface="Arial" panose="020B0604020202020204" pitchFamily="34" charset="0"/>
                <a:cs typeface="Arial" panose="020B0604020202020204" pitchFamily="34" charset="0"/>
              </a:rPr>
              <a:t>Face </a:t>
            </a:r>
            <a:r>
              <a:rPr lang="en-US" sz="1900" dirty="0">
                <a:latin typeface="Arial" panose="020B0604020202020204" pitchFamily="34" charset="0"/>
                <a:cs typeface="Arial" panose="020B0604020202020204" pitchFamily="34" charset="0"/>
              </a:rPr>
              <a:t>Sheets)</a:t>
            </a:r>
          </a:p>
          <a:p>
            <a:pPr lvl="2">
              <a:lnSpc>
                <a:spcPct val="100000"/>
              </a:lnSpc>
              <a:spcBef>
                <a:spcPts val="0"/>
              </a:spcBef>
              <a:spcAft>
                <a:spcPts val="1200"/>
              </a:spcAft>
            </a:pPr>
            <a:r>
              <a:rPr lang="en-US" sz="1900" dirty="0">
                <a:latin typeface="Arial" panose="020B0604020202020204" pitchFamily="34" charset="0"/>
                <a:cs typeface="Arial" panose="020B0604020202020204" pitchFamily="34" charset="0"/>
              </a:rPr>
              <a:t>Grant-funded staff (listed in Itemized Budget and Budget Narrative)</a:t>
            </a:r>
          </a:p>
          <a:p>
            <a:pPr>
              <a:lnSpc>
                <a:spcPct val="100000"/>
              </a:lnSpc>
              <a:spcBef>
                <a:spcPts val="0"/>
              </a:spcBef>
              <a:spcAft>
                <a:spcPts val="1200"/>
              </a:spcAft>
            </a:pPr>
            <a:r>
              <a:rPr lang="en-US" sz="1900" dirty="0"/>
              <a:t>The authorized grant officials are listed on grant application documents (face sheet)</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90588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090" y="299811"/>
            <a:ext cx="6106259" cy="1325563"/>
          </a:xfrm>
        </p:spPr>
        <p:txBody>
          <a:bodyPr/>
          <a:lstStyle/>
          <a:p>
            <a:r>
              <a:rPr lang="en-US" dirty="0"/>
              <a:t>IMPORTANT: Notify DCJS!</a:t>
            </a:r>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sz="1900" b="1" dirty="0"/>
              <a:t>Why these individuals are important to DCJS</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Project Director: Responsible for Day-to-Day grant operations</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Project Administrator: Responsible for the organization’s use of grant funds</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Finance Officer: Responsible for authorizing the program funding use as budgeted and the reporting of that use</a:t>
            </a:r>
          </a:p>
          <a:p>
            <a:pPr lvl="1">
              <a:lnSpc>
                <a:spcPct val="100000"/>
              </a:lnSpc>
              <a:spcBef>
                <a:spcPts val="0"/>
              </a:spcBef>
              <a:spcAft>
                <a:spcPts val="1200"/>
              </a:spcAft>
            </a:pPr>
            <a:r>
              <a:rPr lang="en-US" sz="1900" dirty="0">
                <a:latin typeface="Arial" panose="020B0604020202020204" pitchFamily="34" charset="0"/>
                <a:cs typeface="Arial" panose="020B0604020202020204" pitchFamily="34" charset="0"/>
              </a:rPr>
              <a:t>Grant-funded staff: Responsible for performing grant-funded services as outlined in grant application</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388219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Filling Out Program Update Form</a:t>
            </a:r>
            <a:endParaRPr lang="en-US" dirty="0"/>
          </a:p>
        </p:txBody>
      </p:sp>
      <p:sp>
        <p:nvSpPr>
          <p:cNvPr id="6" name="Text Placeholder 5"/>
          <p:cNvSpPr>
            <a:spLocks noGrp="1"/>
          </p:cNvSpPr>
          <p:nvPr>
            <p:ph type="body" sz="half" idx="2"/>
          </p:nvPr>
        </p:nvSpPr>
        <p:spPr/>
        <p:txBody>
          <a:bodyPr/>
          <a:lstStyle/>
          <a:p>
            <a:r>
              <a:rPr lang="en-US" dirty="0" smtClean="0"/>
              <a:t>This form can be found on the DCJS website at </a:t>
            </a:r>
            <a:r>
              <a:rPr lang="en-US" dirty="0" smtClean="0">
                <a:hlinkClick r:id="rId2"/>
              </a:rPr>
              <a:t>www.dcjs.virginia.gov/grants/forms</a:t>
            </a:r>
            <a:endParaRPr lang="en-US" dirty="0" smtClean="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018" y="223884"/>
            <a:ext cx="4764235" cy="6222232"/>
          </a:xfrm>
          <a:prstGeom prst="rect">
            <a:avLst/>
          </a:prstGeom>
        </p:spPr>
      </p:pic>
    </p:spTree>
    <p:extLst>
      <p:ext uri="{BB962C8B-B14F-4D97-AF65-F5344CB8AC3E}">
        <p14:creationId xmlns:p14="http://schemas.microsoft.com/office/powerpoint/2010/main" val="38865008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629841" y="1110342"/>
            <a:ext cx="2074170" cy="947057"/>
          </a:xfrm>
        </p:spPr>
        <p:txBody>
          <a:bodyPr>
            <a:normAutofit/>
          </a:bodyPr>
          <a:lstStyle/>
          <a:p>
            <a:r>
              <a:rPr lang="en-US" sz="1900" dirty="0" smtClean="0"/>
              <a:t>Part 1: Complete top of the form</a:t>
            </a:r>
            <a:endParaRPr lang="en-US" sz="1900" dirty="0"/>
          </a:p>
        </p:txBody>
      </p:sp>
      <p:sp>
        <p:nvSpPr>
          <p:cNvPr id="7" name="Text Placeholder 6"/>
          <p:cNvSpPr>
            <a:spLocks noGrp="1"/>
          </p:cNvSpPr>
          <p:nvPr>
            <p:ph type="body" sz="half" idx="2"/>
          </p:nvPr>
        </p:nvSpPr>
        <p:spPr/>
        <p:txBody>
          <a:bodyPr>
            <a:normAutofit/>
          </a:bodyPr>
          <a:lstStyle/>
          <a:p>
            <a:pPr>
              <a:lnSpc>
                <a:spcPct val="100000"/>
              </a:lnSpc>
              <a:spcBef>
                <a:spcPts val="0"/>
              </a:spcBef>
              <a:spcAft>
                <a:spcPts val="1200"/>
              </a:spcAft>
            </a:pPr>
            <a:r>
              <a:rPr lang="en-US" dirty="0"/>
              <a:t>Add organization name, relevant grant number(s) and check box for reason(s) for completing the form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61" y="3306306"/>
            <a:ext cx="8254622" cy="2377662"/>
          </a:xfrm>
          <a:prstGeom prst="rect">
            <a:avLst/>
          </a:prstGeom>
        </p:spPr>
      </p:pic>
    </p:spTree>
    <p:extLst>
      <p:ext uri="{BB962C8B-B14F-4D97-AF65-F5344CB8AC3E}">
        <p14:creationId xmlns:p14="http://schemas.microsoft.com/office/powerpoint/2010/main" val="133732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534088" y="979714"/>
            <a:ext cx="1921729" cy="3108960"/>
          </a:xfrm>
        </p:spPr>
        <p:txBody>
          <a:bodyPr>
            <a:noAutofit/>
          </a:bodyPr>
          <a:lstStyle/>
          <a:p>
            <a:r>
              <a:rPr lang="en-US" sz="1900" dirty="0" smtClean="0"/>
              <a:t>Part 2: </a:t>
            </a:r>
            <a:br>
              <a:rPr lang="en-US" sz="1900" dirty="0" smtClean="0"/>
            </a:br>
            <a:r>
              <a:rPr lang="en-US" sz="1900" dirty="0" smtClean="0"/>
              <a:t>Complete “Employee Separation” for staff departures or “New Staff/Hiring” for new or replacement of staff	</a:t>
            </a:r>
            <a:endParaRPr lang="en-US" sz="19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582" y="979714"/>
            <a:ext cx="6317798" cy="3952120"/>
          </a:xfrm>
          <a:prstGeom prst="rect">
            <a:avLst/>
          </a:prstGeom>
        </p:spPr>
      </p:pic>
    </p:spTree>
    <p:extLst>
      <p:ext uri="{BB962C8B-B14F-4D97-AF65-F5344CB8AC3E}">
        <p14:creationId xmlns:p14="http://schemas.microsoft.com/office/powerpoint/2010/main" val="85086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15499"/>
            <a:ext cx="7486650" cy="685800"/>
          </a:xfrm>
        </p:spPr>
        <p:txBody>
          <a:bodyPr>
            <a:normAutofit/>
          </a:bodyPr>
          <a:lstStyle/>
          <a:p>
            <a:r>
              <a:rPr lang="en-US" sz="1900" dirty="0"/>
              <a:t>Part </a:t>
            </a:r>
            <a:r>
              <a:rPr lang="en-US" sz="1900" dirty="0" smtClean="0"/>
              <a:t>3: </a:t>
            </a:r>
            <a:r>
              <a:rPr lang="en-US" sz="1900" dirty="0"/>
              <a:t>C</a:t>
            </a:r>
            <a:r>
              <a:rPr lang="en-US" sz="1900" dirty="0" smtClean="0"/>
              <a:t>omplete “Extended Leave” </a:t>
            </a:r>
            <a:r>
              <a:rPr lang="en-US" sz="1900" dirty="0"/>
              <a:t>for staff </a:t>
            </a:r>
            <a:r>
              <a:rPr lang="en-US" sz="1900" dirty="0" smtClean="0"/>
              <a:t>on any type of administrative leave but set to return</a:t>
            </a:r>
            <a:endParaRPr lang="en-US" sz="1900" dirty="0"/>
          </a:p>
        </p:txBody>
      </p:sp>
      <p:pic>
        <p:nvPicPr>
          <p:cNvPr id="5" name="Picture Placeholder 4"/>
          <p:cNvPicPr>
            <a:picLocks noGrp="1" noChangeAspect="1"/>
          </p:cNvPicPr>
          <p:nvPr>
            <p:ph type="pic" idx="1"/>
          </p:nvPr>
        </p:nvPicPr>
        <p:blipFill rotWithShape="1">
          <a:blip r:embed="rId2"/>
          <a:srcRect l="187" t="378" r="942" b="-289"/>
          <a:stretch/>
        </p:blipFill>
        <p:spPr>
          <a:xfrm>
            <a:off x="685800" y="530680"/>
            <a:ext cx="7486650" cy="3771900"/>
          </a:xfrm>
          <a:prstGeom prst="rect">
            <a:avLst/>
          </a:prstGeom>
        </p:spPr>
      </p:pic>
      <p:sp>
        <p:nvSpPr>
          <p:cNvPr id="4" name="Text Placeholder 3"/>
          <p:cNvSpPr>
            <a:spLocks noGrp="1"/>
          </p:cNvSpPr>
          <p:nvPr>
            <p:ph type="body" sz="half" idx="2"/>
          </p:nvPr>
        </p:nvSpPr>
        <p:spPr>
          <a:xfrm>
            <a:off x="685800" y="5220557"/>
            <a:ext cx="7486650" cy="764513"/>
          </a:xfrm>
        </p:spPr>
        <p:txBody>
          <a:bodyPr>
            <a:noAutofit/>
          </a:bodyPr>
          <a:lstStyle/>
          <a:p>
            <a:r>
              <a:rPr lang="en-US" dirty="0"/>
              <a:t>Like previous sections, check box for the relevant staff member and fill in all information of the highlighted contact information lines. This section is utilized for individuals scheduled to be out of the office for a month or greater. Required to include contact information for temporary replacement.</a:t>
            </a:r>
          </a:p>
        </p:txBody>
      </p:sp>
    </p:spTree>
    <p:extLst>
      <p:ext uri="{BB962C8B-B14F-4D97-AF65-F5344CB8AC3E}">
        <p14:creationId xmlns:p14="http://schemas.microsoft.com/office/powerpoint/2010/main" val="16599281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61" y="875211"/>
            <a:ext cx="2359704" cy="2787626"/>
          </a:xfrm>
        </p:spPr>
        <p:txBody>
          <a:bodyPr>
            <a:normAutofit fontScale="90000"/>
          </a:bodyPr>
          <a:lstStyle/>
          <a:p>
            <a:pPr>
              <a:lnSpc>
                <a:spcPct val="100000"/>
              </a:lnSpc>
              <a:spcAft>
                <a:spcPts val="1200"/>
              </a:spcAft>
            </a:pPr>
            <a:r>
              <a:rPr lang="en-US" sz="2100" dirty="0" smtClean="0"/>
              <a:t>Part 4: </a:t>
            </a:r>
            <a:br>
              <a:rPr lang="en-US" sz="2100" dirty="0" smtClean="0"/>
            </a:br>
            <a:r>
              <a:rPr lang="en-US" sz="2100" dirty="0" smtClean="0"/>
              <a:t>The current Project Administrator must sign for changes in the Project Director, Project Administrator or Finance Officer	</a:t>
            </a:r>
            <a:endParaRPr lang="en-US" sz="2100" dirty="0"/>
          </a:p>
        </p:txBody>
      </p:sp>
      <p:pic>
        <p:nvPicPr>
          <p:cNvPr id="5" name="Picture Placeholder 4"/>
          <p:cNvPicPr>
            <a:picLocks noGrp="1" noChangeAspect="1"/>
          </p:cNvPicPr>
          <p:nvPr>
            <p:ph type="pic" idx="1"/>
          </p:nvPr>
        </p:nvPicPr>
        <p:blipFill rotWithShape="1">
          <a:blip r:embed="rId2"/>
          <a:srcRect l="14725" t="-450" r="10330" b="-1065"/>
          <a:stretch/>
        </p:blipFill>
        <p:spPr>
          <a:xfrm>
            <a:off x="2599510" y="2879066"/>
            <a:ext cx="5826034" cy="1147634"/>
          </a:xfrm>
          <a:prstGeom prst="rect">
            <a:avLst/>
          </a:prstGeom>
        </p:spPr>
      </p:pic>
      <p:sp>
        <p:nvSpPr>
          <p:cNvPr id="4" name="Text Placeholder 3"/>
          <p:cNvSpPr>
            <a:spLocks noGrp="1"/>
          </p:cNvSpPr>
          <p:nvPr>
            <p:ph type="body" sz="half" idx="2"/>
          </p:nvPr>
        </p:nvSpPr>
        <p:spPr>
          <a:xfrm>
            <a:off x="2550024" y="4153066"/>
            <a:ext cx="6055631" cy="1277788"/>
          </a:xfrm>
        </p:spPr>
        <p:txBody>
          <a:bodyPr>
            <a:normAutofit/>
          </a:bodyPr>
          <a:lstStyle/>
          <a:p>
            <a:r>
              <a:rPr lang="en-US" dirty="0" smtClean="0"/>
              <a:t>As each of these contacts need to be up to date for all primary grant-related correspondence and reporting, it is important for the Project Administrator to sign in acknowledgment that they are aware of transition in these positions.  Grant-funded staff change forms do not have to be signed by the Project Administrator</a:t>
            </a:r>
            <a:endParaRPr lang="en-US" dirty="0"/>
          </a:p>
        </p:txBody>
      </p:sp>
    </p:spTree>
    <p:extLst>
      <p:ext uri="{BB962C8B-B14F-4D97-AF65-F5344CB8AC3E}">
        <p14:creationId xmlns:p14="http://schemas.microsoft.com/office/powerpoint/2010/main" val="89935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Please notify DCJS ASAP!	</a:t>
            </a:r>
            <a:endParaRPr lang="en-US" dirty="0"/>
          </a:p>
        </p:txBody>
      </p:sp>
      <p:pic>
        <p:nvPicPr>
          <p:cNvPr id="7" name="Content Placeholder 6"/>
          <p:cNvPicPr>
            <a:picLocks noGrp="1" noChangeAspect="1"/>
          </p:cNvPicPr>
          <p:nvPr>
            <p:ph idx="1"/>
          </p:nvPr>
        </p:nvPicPr>
        <p:blipFill>
          <a:blip r:embed="rId2"/>
          <a:stretch>
            <a:fillRect/>
          </a:stretch>
        </p:blipFill>
        <p:spPr>
          <a:xfrm>
            <a:off x="985592" y="3233874"/>
            <a:ext cx="7085341" cy="2278652"/>
          </a:xfrm>
          <a:prstGeom prst="rect">
            <a:avLst/>
          </a:prstGeom>
        </p:spPr>
      </p:pic>
      <p:sp>
        <p:nvSpPr>
          <p:cNvPr id="8" name="TextBox 7"/>
          <p:cNvSpPr txBox="1"/>
          <p:nvPr/>
        </p:nvSpPr>
        <p:spPr>
          <a:xfrm>
            <a:off x="1602921" y="2704577"/>
            <a:ext cx="6313170" cy="384721"/>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As a reminder, here is the top of the document….</a:t>
            </a:r>
          </a:p>
        </p:txBody>
      </p:sp>
      <p:sp>
        <p:nvSpPr>
          <p:cNvPr id="6"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40256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a:t>By accepting the </a:t>
            </a:r>
            <a:r>
              <a:rPr lang="en-US" sz="1900" dirty="0" smtClean="0"/>
              <a:t>grant </a:t>
            </a:r>
            <a:r>
              <a:rPr lang="en-US" sz="1900" dirty="0"/>
              <a:t>award, you are agreeing to submit online quarterly financial and progress reports for this grant throughout the grant period, as well as final reports to close the grant. </a:t>
            </a:r>
            <a:endParaRPr lang="en-US" sz="1900" dirty="0" smtClean="0"/>
          </a:p>
          <a:p>
            <a:pPr>
              <a:lnSpc>
                <a:spcPct val="100000"/>
              </a:lnSpc>
              <a:spcBef>
                <a:spcPts val="0"/>
              </a:spcBef>
              <a:spcAft>
                <a:spcPts val="1200"/>
              </a:spcAft>
            </a:pPr>
            <a:r>
              <a:rPr lang="en-US" sz="1900" dirty="0" smtClean="0"/>
              <a:t>No </a:t>
            </a:r>
            <a:r>
              <a:rPr lang="en-US" sz="1900" dirty="0"/>
              <a:t>eligible current recipient of funding will be considered for continuation funding if, as of the continuation application due date, any of the required financial and progress reports for the current grant are more than 30 days overdue. </a:t>
            </a:r>
            <a:endParaRPr lang="en-US" sz="1900" dirty="0" smtClean="0"/>
          </a:p>
          <a:p>
            <a:pPr>
              <a:lnSpc>
                <a:spcPct val="100000"/>
              </a:lnSpc>
              <a:spcBef>
                <a:spcPts val="0"/>
              </a:spcBef>
              <a:spcAft>
                <a:spcPts val="1200"/>
              </a:spcAft>
            </a:pPr>
            <a:r>
              <a:rPr lang="en-US" sz="1900" dirty="0" smtClean="0"/>
              <a:t>For </a:t>
            </a:r>
            <a:r>
              <a:rPr lang="en-US" sz="1900" dirty="0"/>
              <a:t>good cause, submitted in writing by the grant recipient, DCJS may waive this provision.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84952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Victim/Witness Grant Program (VWGP)</a:t>
            </a:r>
            <a:endParaRPr lang="en-US" sz="3200"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a:t>In 1984, the General Assembly created the victim/witness grant program and designated DCJS as the administering agency. The Victims of Crime Act (VOCA), passed by Congress in 1984, established a crime victims fund and authorized the Director of the Office for Victims of Crime to make annual VOCA victim assistance and compensation grants to states</a:t>
            </a:r>
            <a:r>
              <a:rPr lang="en-US" sz="1900" dirty="0" smtClean="0"/>
              <a:t>.</a:t>
            </a:r>
          </a:p>
          <a:p>
            <a:pPr>
              <a:lnSpc>
                <a:spcPct val="100000"/>
              </a:lnSpc>
              <a:spcBef>
                <a:spcPts val="0"/>
              </a:spcBef>
              <a:spcAft>
                <a:spcPts val="600"/>
              </a:spcAft>
            </a:pPr>
            <a:r>
              <a:rPr lang="en-US" sz="1900" dirty="0" smtClean="0"/>
              <a:t>Currently</a:t>
            </a:r>
            <a:r>
              <a:rPr lang="en-US" sz="1900" dirty="0"/>
              <a:t>, DCJS is using federal VOCA funds, as well as state Special Funds, and General Funds to support  Victim/Witness Programs</a:t>
            </a:r>
            <a:r>
              <a:rPr lang="en-US" sz="1900" dirty="0" smtClean="0"/>
              <a:t>.</a:t>
            </a:r>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0950047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Disbursement of Funds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Disbursement of funds will occur on a cost reimbursement basis for actual funds expended.  Actual expenditures should be quarterly and invoiced pursuant to approved line item budget categories in the grant award package.</a:t>
            </a:r>
            <a:endParaRPr lang="en-US" sz="19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9239802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 to Abide by the Terms of the Award</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If the </a:t>
            </a:r>
            <a:r>
              <a:rPr lang="en-US" sz="1900" dirty="0" err="1" smtClean="0"/>
              <a:t>subgrantee</a:t>
            </a:r>
            <a:r>
              <a:rPr lang="en-US" sz="1900" dirty="0" smtClean="0"/>
              <a:t> has failed to comply with the terms and conditions of the award, DCJS may take one or more enforcement actions which include disallowing costs, withholding of funds or future awards, or wholly or partially suspending the grant pending corrective action.</a:t>
            </a:r>
          </a:p>
          <a:p>
            <a:pPr>
              <a:lnSpc>
                <a:spcPct val="100000"/>
              </a:lnSpc>
              <a:spcBef>
                <a:spcPts val="0"/>
              </a:spcBef>
              <a:spcAft>
                <a:spcPts val="1200"/>
              </a:spcAft>
            </a:pPr>
            <a:r>
              <a:rPr lang="en-US" sz="1900" dirty="0" smtClean="0"/>
              <a:t>Support may be withheld if the </a:t>
            </a:r>
            <a:r>
              <a:rPr lang="en-US" sz="1900" dirty="0" err="1" smtClean="0"/>
              <a:t>subgrantee</a:t>
            </a:r>
            <a:r>
              <a:rPr lang="en-US" sz="1900" dirty="0" smtClean="0"/>
              <a:t> failed to meet the terms and conditions of previous awards (as noted in the award conditions); failed to show satisfactory progress achieving the objectives of the project; failed to comply with program guidelines (i.e. VOCA Rule).</a:t>
            </a:r>
          </a:p>
          <a:p>
            <a:pPr>
              <a:lnSpc>
                <a:spcPct val="100000"/>
              </a:lnSpc>
              <a:spcBef>
                <a:spcPts val="0"/>
              </a:spcBef>
              <a:spcAft>
                <a:spcPts val="1200"/>
              </a:spcAft>
            </a:pPr>
            <a:r>
              <a:rPr lang="en-US" sz="1900" dirty="0" smtClean="0"/>
              <a:t>Generally, DCJS will suspend (rather than immediately terminate) a grant and allow the </a:t>
            </a:r>
            <a:r>
              <a:rPr lang="en-US" sz="1900" dirty="0" err="1" smtClean="0"/>
              <a:t>subgrantee</a:t>
            </a:r>
            <a:r>
              <a:rPr lang="en-US" sz="1900" dirty="0" smtClean="0"/>
              <a:t> an opportunity to take appropriate corrective action before a final decision on funding has been made.</a:t>
            </a:r>
            <a:endParaRPr lang="en-US" sz="19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8898749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The resources provided in this presentation are to help you successfully comply with the terms and conditions of your award.</a:t>
            </a:r>
          </a:p>
          <a:p>
            <a:pPr>
              <a:lnSpc>
                <a:spcPct val="100000"/>
              </a:lnSpc>
              <a:spcBef>
                <a:spcPts val="0"/>
              </a:spcBef>
              <a:spcAft>
                <a:spcPts val="1200"/>
              </a:spcAft>
            </a:pPr>
            <a:r>
              <a:rPr lang="en-US" sz="1900" dirty="0" smtClean="0"/>
              <a:t>For questions regarding programmatic compliance, please contact your assigned grant monitor.</a:t>
            </a:r>
          </a:p>
          <a:p>
            <a:pPr>
              <a:lnSpc>
                <a:spcPct val="100000"/>
              </a:lnSpc>
              <a:spcBef>
                <a:spcPts val="0"/>
              </a:spcBef>
              <a:spcAft>
                <a:spcPts val="1200"/>
              </a:spcAft>
            </a:pPr>
            <a:r>
              <a:rPr lang="en-US" sz="1900" dirty="0" smtClean="0"/>
              <a:t>Be sure to reference the current grant number and include supporting details when you call/email.</a:t>
            </a:r>
          </a:p>
          <a:p>
            <a:pPr>
              <a:lnSpc>
                <a:spcPct val="100000"/>
              </a:lnSpc>
              <a:spcBef>
                <a:spcPts val="0"/>
              </a:spcBef>
              <a:spcAft>
                <a:spcPts val="1200"/>
              </a:spcAft>
            </a:pPr>
            <a:r>
              <a:rPr lang="en-US" sz="1900" dirty="0" smtClean="0"/>
              <a:t>All requests will be answered within 48 business hours.  </a:t>
            </a:r>
            <a:endParaRPr lang="en-US" sz="19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3533108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Compliance</a:t>
            </a:r>
            <a:endParaRPr lang="en-US" dirty="0"/>
          </a:p>
        </p:txBody>
      </p:sp>
      <p:sp>
        <p:nvSpPr>
          <p:cNvPr id="3" name="Subtitle 2"/>
          <p:cNvSpPr>
            <a:spLocks noGrp="1"/>
          </p:cNvSpPr>
          <p:nvPr>
            <p:ph idx="1"/>
          </p:nvPr>
        </p:nvSpPr>
        <p:spPr>
          <a:xfrm>
            <a:off x="628650" y="2939143"/>
            <a:ext cx="7886700" cy="3237819"/>
          </a:xfrm>
        </p:spPr>
        <p:txBody>
          <a:bodyPr>
            <a:normAutofit/>
          </a:bodyPr>
          <a:lstStyle/>
          <a:p>
            <a:pPr marL="0" indent="0" algn="ctr">
              <a:lnSpc>
                <a:spcPct val="100000"/>
              </a:lnSpc>
              <a:spcBef>
                <a:spcPts val="0"/>
              </a:spcBef>
              <a:spcAft>
                <a:spcPts val="1200"/>
              </a:spcAft>
              <a:buNone/>
            </a:pPr>
            <a:r>
              <a:rPr lang="en-US" sz="3200" b="1" dirty="0" smtClean="0"/>
              <a:t>Understanding Your Rights </a:t>
            </a:r>
          </a:p>
          <a:p>
            <a:pPr marL="0" indent="0" algn="ctr">
              <a:lnSpc>
                <a:spcPct val="100000"/>
              </a:lnSpc>
              <a:spcBef>
                <a:spcPts val="0"/>
              </a:spcBef>
              <a:spcAft>
                <a:spcPts val="1200"/>
              </a:spcAft>
              <a:buNone/>
            </a:pPr>
            <a:r>
              <a:rPr lang="en-US" sz="3200" b="1" dirty="0" smtClean="0"/>
              <a:t>and Responsibilities</a:t>
            </a:r>
            <a:endParaRPr lang="en-US" sz="3200" b="1"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083450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Sub-Grantee Compliance</a:t>
            </a:r>
            <a:endParaRPr lang="en-US" dirty="0"/>
          </a:p>
        </p:txBody>
      </p:sp>
      <p:sp>
        <p:nvSpPr>
          <p:cNvPr id="3" name="Content Placeholder 2"/>
          <p:cNvSpPr>
            <a:spLocks noGrp="1"/>
          </p:cNvSpPr>
          <p:nvPr>
            <p:ph idx="1"/>
          </p:nvPr>
        </p:nvSpPr>
        <p:spPr/>
        <p:txBody>
          <a:bodyPr/>
          <a:lstStyle/>
          <a:p>
            <a:r>
              <a:rPr lang="en-US" sz="1900" dirty="0"/>
              <a:t>Every sub-grantee of DCJS funding must comply with the same federal and state laws and regulations as DCJS.</a:t>
            </a:r>
          </a:p>
          <a:p>
            <a:pPr marL="0" indent="0">
              <a:buNone/>
            </a:pPr>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2532295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25" dirty="0"/>
              <a:t>Notice of Applicable Civil Rights Laws and Regulations </a:t>
            </a:r>
          </a:p>
        </p:txBody>
      </p:sp>
      <p:sp>
        <p:nvSpPr>
          <p:cNvPr id="3" name="Content Placeholder 2"/>
          <p:cNvSpPr>
            <a:spLocks noGrp="1"/>
          </p:cNvSpPr>
          <p:nvPr>
            <p:ph idx="1"/>
          </p:nvPr>
        </p:nvSpPr>
        <p:spPr>
          <a:xfrm>
            <a:off x="862149" y="1990191"/>
            <a:ext cx="7653199" cy="4206240"/>
          </a:xfrm>
        </p:spPr>
        <p:txBody>
          <a:bodyPr>
            <a:noAutofit/>
          </a:bodyPr>
          <a:lstStyle/>
          <a:p>
            <a:pPr>
              <a:lnSpc>
                <a:spcPct val="100000"/>
              </a:lnSpc>
              <a:spcBef>
                <a:spcPts val="0"/>
              </a:spcBef>
              <a:spcAft>
                <a:spcPts val="600"/>
              </a:spcAft>
            </a:pPr>
            <a:r>
              <a:rPr lang="en-US" sz="1900" b="1" dirty="0" smtClean="0"/>
              <a:t>Title </a:t>
            </a:r>
            <a:r>
              <a:rPr lang="en-US" sz="1900" b="1" dirty="0"/>
              <a:t>VI of the Civil Rights Act of 1964</a:t>
            </a:r>
            <a:r>
              <a:rPr lang="en-US" sz="1900" dirty="0"/>
              <a:t>, which prohibits discrimination on the basis of race, color or national origin in OJP and COPS funded programs or activities. (42 U.S.C. § 2000d and 28 C.F.R. §42.101 et seq.) </a:t>
            </a:r>
          </a:p>
          <a:p>
            <a:pPr>
              <a:lnSpc>
                <a:spcPct val="100000"/>
              </a:lnSpc>
              <a:spcBef>
                <a:spcPts val="0"/>
              </a:spcBef>
              <a:spcAft>
                <a:spcPts val="600"/>
              </a:spcAft>
            </a:pPr>
            <a:r>
              <a:rPr lang="en-US" sz="1900" b="1" dirty="0" smtClean="0"/>
              <a:t>The </a:t>
            </a:r>
            <a:r>
              <a:rPr lang="en-US" sz="1900" b="1" dirty="0"/>
              <a:t>Omnibus Crime Control and Safe Streets Act of 1968</a:t>
            </a:r>
            <a:r>
              <a:rPr lang="en-US" sz="1900" dirty="0"/>
              <a:t>, as amended, which prohibits discrimination on the basis of race, color, national origin, religion, or sex, in OJP, OVW, and COPS funded programs or activities. (42 U.S.C. § 3789d and 28 C.F.R. §42.201 et seq.) A chart of grant programs generally covered by this nondiscrimination provision is located here. </a:t>
            </a:r>
          </a:p>
          <a:p>
            <a:pPr>
              <a:lnSpc>
                <a:spcPct val="100000"/>
              </a:lnSpc>
              <a:spcBef>
                <a:spcPts val="0"/>
              </a:spcBef>
              <a:spcAft>
                <a:spcPts val="600"/>
              </a:spcAft>
            </a:pPr>
            <a:r>
              <a:rPr lang="en-US" sz="1900" b="1" dirty="0" smtClean="0"/>
              <a:t>Section </a:t>
            </a:r>
            <a:r>
              <a:rPr lang="en-US" sz="1900" b="1" dirty="0"/>
              <a:t>504 of the Rehabilitation Act</a:t>
            </a:r>
            <a:r>
              <a:rPr lang="en-US" sz="1900" dirty="0"/>
              <a:t>, which prohibits discrimination on the basis of disability in OJP and COPS funded programs or activities. (29 U.S.C. § 794 and 28 C.F.R. § 42.501 et seq</a:t>
            </a:r>
            <a:r>
              <a:rPr lang="en-US" sz="1900" dirty="0" smtClean="0"/>
              <a:t>.)</a:t>
            </a:r>
            <a:endParaRPr lang="en-US" sz="1900"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15938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25" dirty="0"/>
              <a:t>Notice of Applicable Civil Rights Laws and Regulations </a:t>
            </a:r>
          </a:p>
        </p:txBody>
      </p:sp>
      <p:sp>
        <p:nvSpPr>
          <p:cNvPr id="3" name="Content Placeholder 2"/>
          <p:cNvSpPr>
            <a:spLocks noGrp="1"/>
          </p:cNvSpPr>
          <p:nvPr>
            <p:ph idx="1"/>
          </p:nvPr>
        </p:nvSpPr>
        <p:spPr>
          <a:xfrm>
            <a:off x="862149" y="1989489"/>
            <a:ext cx="7653200" cy="3732038"/>
          </a:xfrm>
        </p:spPr>
        <p:txBody>
          <a:bodyPr>
            <a:normAutofit fontScale="85000" lnSpcReduction="20000"/>
          </a:bodyPr>
          <a:lstStyle/>
          <a:p>
            <a:pPr>
              <a:lnSpc>
                <a:spcPct val="110000"/>
              </a:lnSpc>
              <a:spcBef>
                <a:spcPts val="0"/>
              </a:spcBef>
              <a:spcAft>
                <a:spcPts val="1200"/>
              </a:spcAft>
            </a:pPr>
            <a:r>
              <a:rPr lang="en-US" sz="2200" b="1" dirty="0" smtClean="0"/>
              <a:t>Title </a:t>
            </a:r>
            <a:r>
              <a:rPr lang="en-US" sz="2200" b="1" dirty="0"/>
              <a:t>II of the Americans with Disabilities Act of 1990</a:t>
            </a:r>
            <a:r>
              <a:rPr lang="en-US" sz="2200" dirty="0"/>
              <a:t>, as it relates to discrimination on the basis of disability in OJP or COPS funded programs or activities. (42 U.S.C. § 12132 and 28 C.F.R. Pt. 35). </a:t>
            </a:r>
          </a:p>
          <a:p>
            <a:pPr>
              <a:lnSpc>
                <a:spcPct val="110000"/>
              </a:lnSpc>
              <a:spcBef>
                <a:spcPts val="0"/>
              </a:spcBef>
              <a:spcAft>
                <a:spcPts val="1200"/>
              </a:spcAft>
            </a:pPr>
            <a:r>
              <a:rPr lang="en-US" sz="2200" b="1" dirty="0" smtClean="0"/>
              <a:t>The </a:t>
            </a:r>
            <a:r>
              <a:rPr lang="en-US" sz="2200" b="1" dirty="0"/>
              <a:t>Age Discrimination Act of 1975 </a:t>
            </a:r>
            <a:r>
              <a:rPr lang="en-US" sz="2200" dirty="0"/>
              <a:t>as it relates to services discrimination on the basis of age in OJP or COPS funded programs or activities. (42 U.S.C. § 6102 and 28 C.F.R. § 42.700 et seq.) </a:t>
            </a:r>
          </a:p>
          <a:p>
            <a:pPr>
              <a:lnSpc>
                <a:spcPct val="110000"/>
              </a:lnSpc>
              <a:spcBef>
                <a:spcPts val="0"/>
              </a:spcBef>
              <a:spcAft>
                <a:spcPts val="1200"/>
              </a:spcAft>
            </a:pPr>
            <a:r>
              <a:rPr lang="en-US" sz="2200" b="1" dirty="0" smtClean="0"/>
              <a:t>Title </a:t>
            </a:r>
            <a:r>
              <a:rPr lang="en-US" sz="2200" b="1" dirty="0"/>
              <a:t>IX of the Education Amendments of 1972</a:t>
            </a:r>
            <a:r>
              <a:rPr lang="en-US" sz="2200" dirty="0"/>
              <a:t>, as it relates to discrimination on the basis of sex in OJP and COPS funded training or educational programs. (20 U.S.C. § 1681 and 28 C.F.R. </a:t>
            </a:r>
            <a:r>
              <a:rPr lang="en-US" sz="2200" dirty="0" err="1"/>
              <a:t>pt</a:t>
            </a:r>
            <a:r>
              <a:rPr lang="en-US" sz="2200" dirty="0"/>
              <a:t> 54).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9425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25" dirty="0"/>
              <a:t>Notice of Applicable Civil Rights Laws and Regulations </a:t>
            </a:r>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b="1" dirty="0" smtClean="0"/>
              <a:t>Services </a:t>
            </a:r>
            <a:r>
              <a:rPr lang="en-US" sz="1900" b="1" dirty="0"/>
              <a:t>to Limited English-Proficient Persons (LEP) </a:t>
            </a:r>
            <a:r>
              <a:rPr lang="en-US" sz="1900" dirty="0"/>
              <a:t>as </a:t>
            </a:r>
            <a:r>
              <a:rPr lang="en-US" sz="1900" dirty="0" smtClean="0"/>
              <a:t>it relates </a:t>
            </a:r>
            <a:r>
              <a:rPr lang="en-US" sz="1900" dirty="0"/>
              <a:t>to national origin discrimination on the basis of limited English proficiency. (http://www.lep.gov/). </a:t>
            </a:r>
          </a:p>
          <a:p>
            <a:pPr>
              <a:lnSpc>
                <a:spcPct val="100000"/>
              </a:lnSpc>
              <a:spcBef>
                <a:spcPts val="0"/>
              </a:spcBef>
              <a:spcAft>
                <a:spcPts val="1200"/>
              </a:spcAft>
            </a:pPr>
            <a:r>
              <a:rPr lang="en-US" sz="1900" b="1" dirty="0" smtClean="0"/>
              <a:t>Equal </a:t>
            </a:r>
            <a:r>
              <a:rPr lang="en-US" sz="1900" b="1" dirty="0"/>
              <a:t>Treatment for Faith-Based and Community Organizations is the Equal Treatment Regulation </a:t>
            </a:r>
            <a:r>
              <a:rPr lang="en-US" sz="1900" dirty="0"/>
              <a:t>as it relates to ensuring equal treatment for Faith-Based Organizations and nondiscrimination of beneficiaries on the basis of religious belief. (28 C.F.R. § 38 and Executive Order 13279).</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73605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Violence Against Women Act (VAWA) 2013</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sz="1900" dirty="0" smtClean="0"/>
              <a:t>October </a:t>
            </a:r>
            <a:r>
              <a:rPr lang="en-US" sz="1900" dirty="0"/>
              <a:t>1, 2013 effective date </a:t>
            </a:r>
          </a:p>
          <a:p>
            <a:pPr>
              <a:lnSpc>
                <a:spcPct val="100000"/>
              </a:lnSpc>
              <a:spcBef>
                <a:spcPts val="0"/>
              </a:spcBef>
              <a:spcAft>
                <a:spcPts val="1200"/>
              </a:spcAft>
            </a:pPr>
            <a:r>
              <a:rPr lang="en-US" sz="1900" dirty="0" smtClean="0"/>
              <a:t>Covers </a:t>
            </a:r>
            <a:r>
              <a:rPr lang="en-US" sz="1900" dirty="0"/>
              <a:t>employment practices </a:t>
            </a:r>
          </a:p>
          <a:p>
            <a:pPr>
              <a:lnSpc>
                <a:spcPct val="100000"/>
              </a:lnSpc>
              <a:spcBef>
                <a:spcPts val="0"/>
              </a:spcBef>
              <a:spcAft>
                <a:spcPts val="1200"/>
              </a:spcAft>
            </a:pPr>
            <a:r>
              <a:rPr lang="en-US" sz="1900" dirty="0" smtClean="0"/>
              <a:t>“</a:t>
            </a:r>
            <a:r>
              <a:rPr lang="en-US" sz="1900" dirty="0"/>
              <a:t>actual or perceived” </a:t>
            </a:r>
          </a:p>
          <a:p>
            <a:pPr>
              <a:lnSpc>
                <a:spcPct val="100000"/>
              </a:lnSpc>
              <a:spcBef>
                <a:spcPts val="0"/>
              </a:spcBef>
              <a:spcAft>
                <a:spcPts val="1200"/>
              </a:spcAft>
            </a:pPr>
            <a:r>
              <a:rPr lang="en-US" sz="1900" dirty="0" smtClean="0"/>
              <a:t>Applies </a:t>
            </a:r>
            <a:r>
              <a:rPr lang="en-US" sz="1900" dirty="0"/>
              <a:t>to all recipients, including funded f</a:t>
            </a:r>
            <a:r>
              <a:rPr lang="en-US" sz="1900" dirty="0" smtClean="0"/>
              <a:t>aith </a:t>
            </a:r>
            <a:r>
              <a:rPr lang="en-US" sz="1900" dirty="0"/>
              <a:t>b</a:t>
            </a:r>
            <a:r>
              <a:rPr lang="en-US" sz="1900" dirty="0" smtClean="0"/>
              <a:t>ased </a:t>
            </a:r>
            <a:r>
              <a:rPr lang="en-US" sz="1900" dirty="0"/>
              <a:t>o</a:t>
            </a:r>
            <a:r>
              <a:rPr lang="en-US" sz="1900" dirty="0" smtClean="0"/>
              <a:t>rganizations</a:t>
            </a:r>
            <a:r>
              <a:rPr lang="en-US" sz="1900" dirty="0"/>
              <a:t>, s</a:t>
            </a:r>
            <a:r>
              <a:rPr lang="en-US" sz="1900" dirty="0" smtClean="0"/>
              <a:t>tate </a:t>
            </a:r>
            <a:r>
              <a:rPr lang="en-US" sz="1900" dirty="0"/>
              <a:t>a</a:t>
            </a:r>
            <a:r>
              <a:rPr lang="en-US" sz="1900" dirty="0" smtClean="0"/>
              <a:t>dministering </a:t>
            </a:r>
            <a:r>
              <a:rPr lang="en-US" sz="1900" dirty="0"/>
              <a:t>a</a:t>
            </a:r>
            <a:r>
              <a:rPr lang="en-US" sz="1900" dirty="0" smtClean="0"/>
              <a:t>gencies</a:t>
            </a:r>
            <a:r>
              <a:rPr lang="en-US" sz="1900" dirty="0"/>
              <a:t>, and law enforcement agencies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54480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Rights Compliance under VAWA 2013</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No </a:t>
            </a:r>
            <a:r>
              <a:rPr lang="en-US" sz="1900" dirty="0"/>
              <a:t>person in the United States shall, on the basis of </a:t>
            </a:r>
            <a:r>
              <a:rPr lang="en-US" sz="1900" u="sng" dirty="0"/>
              <a:t>actual or perceived</a:t>
            </a:r>
            <a:r>
              <a:rPr lang="en-US" sz="1900" dirty="0"/>
              <a:t> race, color, religion, national origin, sex, </a:t>
            </a:r>
            <a:r>
              <a:rPr lang="en-US" sz="1900" u="sng" dirty="0"/>
              <a:t>gender identity</a:t>
            </a:r>
            <a:r>
              <a:rPr lang="en-US" sz="1900" dirty="0"/>
              <a:t> (as defined in paragraph 249(c)(4) of title 18, United States Code),</a:t>
            </a:r>
            <a:r>
              <a:rPr lang="en-US" sz="1900" u="sng" dirty="0"/>
              <a:t>sexual orientation</a:t>
            </a:r>
            <a:r>
              <a:rPr lang="en-US" sz="1900" dirty="0"/>
              <a:t>, or disability, be excluded from participation in, be denied the benefits of, or be subjected to discrimination under any program or activity funded in whole or in part with funds made available under [VAWA], and any other program or activity funded in whole or in part with funds appropriated for grants, cooperative agreements, and other assistance administered by the Office on Violence Against Women.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41823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Victim/Witness Grant Program (VWGP)</a:t>
            </a:r>
          </a:p>
        </p:txBody>
      </p:sp>
      <p:sp>
        <p:nvSpPr>
          <p:cNvPr id="3" name="Content Placeholder 2"/>
          <p:cNvSpPr>
            <a:spLocks noGrp="1"/>
          </p:cNvSpPr>
          <p:nvPr>
            <p:ph idx="1"/>
          </p:nvPr>
        </p:nvSpPr>
        <p:spPr/>
        <p:txBody>
          <a:bodyPr/>
          <a:lstStyle/>
          <a:p>
            <a:pPr marL="0" indent="0">
              <a:buNone/>
            </a:pPr>
            <a:r>
              <a:rPr lang="en-US" b="1" dirty="0"/>
              <a:t>Purpose: </a:t>
            </a:r>
            <a:endParaRPr lang="en-US" b="1" dirty="0" smtClean="0"/>
          </a:p>
          <a:p>
            <a:pPr marL="0" indent="0" algn="ctr">
              <a:lnSpc>
                <a:spcPct val="100000"/>
              </a:lnSpc>
              <a:buNone/>
            </a:pPr>
            <a:r>
              <a:rPr lang="en-US" sz="2400" dirty="0" smtClean="0"/>
              <a:t>To </a:t>
            </a:r>
            <a:r>
              <a:rPr lang="en-US" sz="2400" dirty="0"/>
              <a:t>provide financial support to local victim/witness programs and statewide victim assistance programs designed to provide </a:t>
            </a:r>
            <a:r>
              <a:rPr lang="en-US" sz="2400" dirty="0" smtClean="0"/>
              <a:t>direct </a:t>
            </a:r>
            <a:r>
              <a:rPr lang="en-US" sz="2400" dirty="0"/>
              <a:t>services, information, </a:t>
            </a:r>
            <a:r>
              <a:rPr lang="en-US" sz="2400" dirty="0" smtClean="0"/>
              <a:t/>
            </a:r>
            <a:br>
              <a:rPr lang="en-US" sz="2400" dirty="0" smtClean="0"/>
            </a:br>
            <a:r>
              <a:rPr lang="en-US" sz="2400" dirty="0" smtClean="0"/>
              <a:t>and </a:t>
            </a:r>
            <a:r>
              <a:rPr lang="en-US" sz="2400" dirty="0"/>
              <a:t>assistance required </a:t>
            </a:r>
            <a:r>
              <a:rPr lang="en-US" sz="2400" dirty="0" smtClean="0"/>
              <a:t>by</a:t>
            </a:r>
            <a:r>
              <a:rPr lang="en-US" sz="2400" dirty="0"/>
              <a:t> Virginia’s </a:t>
            </a:r>
            <a:r>
              <a:rPr lang="en-US" sz="2400" dirty="0" smtClean="0"/>
              <a:t/>
            </a:r>
            <a:br>
              <a:rPr lang="en-US" sz="2400" dirty="0" smtClean="0"/>
            </a:br>
            <a:r>
              <a:rPr lang="en-US" sz="2400" dirty="0" smtClean="0"/>
              <a:t>Crime </a:t>
            </a:r>
            <a:r>
              <a:rPr lang="en-US" sz="2400" dirty="0"/>
              <a:t>Victim and Witness Rights Act.</a:t>
            </a:r>
          </a:p>
          <a:p>
            <a:endParaRPr lang="en-US" dirty="0"/>
          </a:p>
        </p:txBody>
      </p:sp>
      <p:sp>
        <p:nvSpPr>
          <p:cNvPr id="4" name="Footer Placeholder 4"/>
          <p:cNvSpPr>
            <a:spLocks noGrp="1"/>
          </p:cNvSpPr>
          <p:nvPr>
            <p:ph type="ftr" sz="quarter" idx="11"/>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979712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 Segregation or Sex-Specific Services</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1900" dirty="0" smtClean="0"/>
              <a:t>If </a:t>
            </a:r>
            <a:r>
              <a:rPr lang="en-US" sz="1900" dirty="0"/>
              <a:t>sex segregation or sex-specific programming is </a:t>
            </a:r>
            <a:r>
              <a:rPr lang="en-US" sz="1900" u="sng" dirty="0"/>
              <a:t>necessary to the essential operation of a program</a:t>
            </a:r>
            <a:r>
              <a:rPr lang="en-US" sz="1900" dirty="0"/>
              <a:t>, nothing in this paragraph shall prevent any such program or activity from consideration of an individual’s sex. In such circumstances, grantees may meet the requirements of this paragraph by providing </a:t>
            </a:r>
            <a:r>
              <a:rPr lang="en-US" sz="1900" u="sng" dirty="0"/>
              <a:t>comparable services</a:t>
            </a:r>
            <a:r>
              <a:rPr lang="en-US" sz="1900" dirty="0"/>
              <a:t> to individuals who cannot be provided with the sex-segregated or sex-specific programming.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3943573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 Segregation or </a:t>
            </a:r>
            <a:br>
              <a:rPr lang="en-US" dirty="0" smtClean="0"/>
            </a:br>
            <a:r>
              <a:rPr lang="en-US" dirty="0" smtClean="0"/>
              <a:t>Sex-Specific Services</a:t>
            </a:r>
            <a:endParaRPr lang="en-US" dirty="0"/>
          </a:p>
        </p:txBody>
      </p:sp>
      <p:sp>
        <p:nvSpPr>
          <p:cNvPr id="3" name="Content Placeholder 2"/>
          <p:cNvSpPr>
            <a:spLocks noGrp="1"/>
          </p:cNvSpPr>
          <p:nvPr>
            <p:ph idx="1"/>
          </p:nvPr>
        </p:nvSpPr>
        <p:spPr/>
        <p:txBody>
          <a:bodyPr>
            <a:normAutofit/>
          </a:bodyPr>
          <a:lstStyle/>
          <a:p>
            <a:pPr>
              <a:spcAft>
                <a:spcPts val="0"/>
              </a:spcAft>
            </a:pPr>
            <a:r>
              <a:rPr lang="en-US" b="1" dirty="0" smtClean="0"/>
              <a:t>Sex-Segregated </a:t>
            </a:r>
            <a:r>
              <a:rPr lang="en-US" b="1" dirty="0"/>
              <a:t>Programming </a:t>
            </a:r>
          </a:p>
          <a:p>
            <a:pPr marL="213122" indent="0">
              <a:spcAft>
                <a:spcPts val="2400"/>
              </a:spcAft>
              <a:buNone/>
            </a:pPr>
            <a:r>
              <a:rPr lang="en-US" dirty="0" smtClean="0"/>
              <a:t>When </a:t>
            </a:r>
            <a:r>
              <a:rPr lang="en-US" dirty="0"/>
              <a:t>males and females receive services in separate settings </a:t>
            </a:r>
          </a:p>
          <a:p>
            <a:pPr>
              <a:spcAft>
                <a:spcPts val="0"/>
              </a:spcAft>
            </a:pPr>
            <a:r>
              <a:rPr lang="en-US" b="1" dirty="0" smtClean="0"/>
              <a:t>Sex-Specific </a:t>
            </a:r>
            <a:r>
              <a:rPr lang="en-US" b="1" dirty="0"/>
              <a:t>Programming </a:t>
            </a:r>
          </a:p>
          <a:p>
            <a:pPr marL="213122" indent="0">
              <a:buNone/>
              <a:tabLst>
                <a:tab pos="342900" algn="l"/>
              </a:tabLst>
            </a:pPr>
            <a:r>
              <a:rPr lang="en-US" dirty="0" smtClean="0"/>
              <a:t>When </a:t>
            </a:r>
            <a:r>
              <a:rPr lang="en-US" dirty="0"/>
              <a:t>a recipient designs programming differently for males and females </a:t>
            </a:r>
          </a:p>
          <a:p>
            <a:r>
              <a:rPr lang="en-US" b="1" dirty="0" smtClean="0"/>
              <a:t>Beneficiaries </a:t>
            </a:r>
            <a:r>
              <a:rPr lang="en-US" b="1" dirty="0"/>
              <a:t>choose the appropriate program based upon gender identity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2654530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 Segregation or </a:t>
            </a:r>
            <a:br>
              <a:rPr lang="en-US" dirty="0" smtClean="0"/>
            </a:br>
            <a:r>
              <a:rPr lang="en-US" dirty="0" smtClean="0"/>
              <a:t>Sex-Specific Services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t>
            </a:r>
            <a:r>
              <a:rPr lang="en-US" b="1" dirty="0"/>
              <a:t>Necessary for the Essential Operation of the Programming” </a:t>
            </a:r>
          </a:p>
          <a:p>
            <a:r>
              <a:rPr lang="en-US" dirty="0" smtClean="0"/>
              <a:t>Fact-specific </a:t>
            </a:r>
            <a:r>
              <a:rPr lang="en-US" dirty="0"/>
              <a:t>inquiry; consider: </a:t>
            </a:r>
          </a:p>
          <a:p>
            <a:pPr marL="556022" indent="-342900">
              <a:spcAft>
                <a:spcPts val="600"/>
              </a:spcAft>
              <a:buFont typeface="Arial" panose="020B0604020202020204" pitchFamily="34" charset="0"/>
              <a:buChar char="•"/>
            </a:pPr>
            <a:r>
              <a:rPr lang="en-US" dirty="0" smtClean="0"/>
              <a:t>Nature </a:t>
            </a:r>
            <a:r>
              <a:rPr lang="en-US" dirty="0"/>
              <a:t>of the service </a:t>
            </a:r>
          </a:p>
          <a:p>
            <a:pPr marL="556022" indent="-342900">
              <a:spcAft>
                <a:spcPts val="600"/>
              </a:spcAft>
              <a:buFont typeface="Arial" panose="020B0604020202020204" pitchFamily="34" charset="0"/>
              <a:buChar char="•"/>
            </a:pPr>
            <a:r>
              <a:rPr lang="en-US" dirty="0" smtClean="0"/>
              <a:t>Consequences </a:t>
            </a:r>
            <a:r>
              <a:rPr lang="en-US" dirty="0"/>
              <a:t>to beneficiaries of making sex-segregated or sex-specific </a:t>
            </a:r>
          </a:p>
          <a:p>
            <a:pPr marL="556022" indent="-342900">
              <a:spcAft>
                <a:spcPts val="600"/>
              </a:spcAft>
              <a:buFont typeface="Arial" panose="020B0604020202020204" pitchFamily="34" charset="0"/>
              <a:buChar char="•"/>
            </a:pPr>
            <a:r>
              <a:rPr lang="en-US" dirty="0" smtClean="0"/>
              <a:t>Literature </a:t>
            </a:r>
            <a:r>
              <a:rPr lang="en-US" dirty="0"/>
              <a:t>on Efficacy </a:t>
            </a:r>
          </a:p>
          <a:p>
            <a:pPr marL="556022" indent="-342900">
              <a:buFont typeface="Arial" panose="020B0604020202020204" pitchFamily="34" charset="0"/>
              <a:buChar char="•"/>
            </a:pPr>
            <a:r>
              <a:rPr lang="en-US" dirty="0" smtClean="0"/>
              <a:t>Impact </a:t>
            </a:r>
            <a:r>
              <a:rPr lang="en-US" dirty="0"/>
              <a:t>on transgender clients </a:t>
            </a:r>
          </a:p>
          <a:p>
            <a:r>
              <a:rPr lang="en-US" dirty="0" smtClean="0"/>
              <a:t>Reasons </a:t>
            </a:r>
            <a:r>
              <a:rPr lang="en-US" dirty="0"/>
              <a:t>may not be trivial, based solely on convenience, or rooted in stereotypes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5380360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Comparable Services</a:t>
            </a:r>
            <a:endParaRPr lang="en-US" dirty="0"/>
          </a:p>
        </p:txBody>
      </p:sp>
      <p:sp>
        <p:nvSpPr>
          <p:cNvPr id="3" name="Content Placeholder 2"/>
          <p:cNvSpPr>
            <a:spLocks noGrp="1"/>
          </p:cNvSpPr>
          <p:nvPr>
            <p:ph idx="1"/>
          </p:nvPr>
        </p:nvSpPr>
        <p:spPr/>
        <p:txBody>
          <a:bodyPr/>
          <a:lstStyle/>
          <a:p>
            <a:r>
              <a:rPr lang="en-US" dirty="0"/>
              <a:t>Comparable Services: designed to confer a substantially equal benefit</a:t>
            </a:r>
          </a:p>
          <a:p>
            <a:r>
              <a:rPr lang="en-US" dirty="0" smtClean="0"/>
              <a:t>Consider </a:t>
            </a:r>
            <a:r>
              <a:rPr lang="en-US" dirty="0"/>
              <a:t>the following:</a:t>
            </a:r>
          </a:p>
          <a:p>
            <a:pPr marL="556022" indent="-342900">
              <a:spcAft>
                <a:spcPts val="600"/>
              </a:spcAft>
              <a:buFont typeface="Arial" panose="020B0604020202020204" pitchFamily="34" charset="0"/>
              <a:buChar char="•"/>
            </a:pPr>
            <a:r>
              <a:rPr lang="en-US" dirty="0" smtClean="0"/>
              <a:t>Nature</a:t>
            </a:r>
            <a:r>
              <a:rPr lang="en-US" dirty="0"/>
              <a:t>, quality, and duration of the </a:t>
            </a:r>
            <a:r>
              <a:rPr lang="en-US" dirty="0" smtClean="0"/>
              <a:t>service</a:t>
            </a:r>
            <a:endParaRPr lang="en-US" dirty="0"/>
          </a:p>
          <a:p>
            <a:pPr marL="556022" indent="-342900">
              <a:spcAft>
                <a:spcPts val="600"/>
              </a:spcAft>
              <a:buFont typeface="Arial" panose="020B0604020202020204" pitchFamily="34" charset="0"/>
              <a:buChar char="•"/>
            </a:pPr>
            <a:r>
              <a:rPr lang="en-US" dirty="0" smtClean="0"/>
              <a:t>Relative </a:t>
            </a:r>
            <a:r>
              <a:rPr lang="en-US" dirty="0"/>
              <a:t>benefits of different therapeutic modalities</a:t>
            </a:r>
          </a:p>
          <a:p>
            <a:pPr marL="556022" indent="-342900">
              <a:buFont typeface="Arial" panose="020B0604020202020204" pitchFamily="34" charset="0"/>
              <a:buChar char="•"/>
            </a:pPr>
            <a:r>
              <a:rPr lang="en-US" dirty="0" smtClean="0"/>
              <a:t>Geographic </a:t>
            </a:r>
            <a:r>
              <a:rPr lang="en-US" dirty="0"/>
              <a:t>location</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6236938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Identity</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What </a:t>
            </a:r>
            <a:r>
              <a:rPr lang="en-US" b="1" dirty="0"/>
              <a:t>is Gender Identity? </a:t>
            </a:r>
          </a:p>
          <a:p>
            <a:r>
              <a:rPr lang="en-US" dirty="0" smtClean="0"/>
              <a:t>“</a:t>
            </a:r>
            <a:r>
              <a:rPr lang="en-US" dirty="0"/>
              <a:t>Actual or perceived gender-related characteristics” (from Matthew Shepard- James Bird Hate Crimes Prevention Act) </a:t>
            </a:r>
          </a:p>
          <a:p>
            <a:r>
              <a:rPr lang="en-US" dirty="0" smtClean="0"/>
              <a:t>A </a:t>
            </a:r>
            <a:r>
              <a:rPr lang="en-US" dirty="0"/>
              <a:t>person’s internal view of the individual’s gender </a:t>
            </a:r>
          </a:p>
          <a:p>
            <a:r>
              <a:rPr lang="en-US" dirty="0" smtClean="0"/>
              <a:t>May </a:t>
            </a:r>
            <a:r>
              <a:rPr lang="en-US" dirty="0"/>
              <a:t>or may not correspond to sex assigned at birth </a:t>
            </a:r>
          </a:p>
          <a:p>
            <a:r>
              <a:rPr lang="en-US" dirty="0" smtClean="0"/>
              <a:t>Transgender</a:t>
            </a:r>
            <a:r>
              <a:rPr lang="en-US" dirty="0"/>
              <a:t>, male, and female are examples of gender identities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68622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Identity</a:t>
            </a:r>
            <a:endParaRPr lang="en-US" dirty="0"/>
          </a:p>
        </p:txBody>
      </p:sp>
      <p:sp>
        <p:nvSpPr>
          <p:cNvPr id="3" name="Content Placeholder 2"/>
          <p:cNvSpPr>
            <a:spLocks noGrp="1"/>
          </p:cNvSpPr>
          <p:nvPr>
            <p:ph idx="1"/>
          </p:nvPr>
        </p:nvSpPr>
        <p:spPr/>
        <p:txBody>
          <a:bodyPr>
            <a:normAutofit/>
          </a:bodyPr>
          <a:lstStyle/>
          <a:p>
            <a:r>
              <a:rPr lang="en-US" b="1" dirty="0" smtClean="0"/>
              <a:t>Serving </a:t>
            </a:r>
            <a:r>
              <a:rPr lang="en-US" b="1" dirty="0"/>
              <a:t>Transgender Clients </a:t>
            </a:r>
          </a:p>
          <a:p>
            <a:pPr marL="556022" indent="-342900">
              <a:spcAft>
                <a:spcPts val="600"/>
              </a:spcAft>
              <a:buFont typeface="Arial" panose="020B0604020202020204" pitchFamily="34" charset="0"/>
              <a:buChar char="•"/>
            </a:pPr>
            <a:r>
              <a:rPr lang="en-US" dirty="0" smtClean="0"/>
              <a:t>Assign </a:t>
            </a:r>
            <a:r>
              <a:rPr lang="en-US" dirty="0"/>
              <a:t>clients to service which corresponds to the gender with which the client identifies </a:t>
            </a:r>
          </a:p>
          <a:p>
            <a:pPr marL="556022" indent="-342900">
              <a:spcAft>
                <a:spcPts val="600"/>
              </a:spcAft>
              <a:buFont typeface="Arial" panose="020B0604020202020204" pitchFamily="34" charset="0"/>
              <a:buChar char="•"/>
            </a:pPr>
            <a:r>
              <a:rPr lang="en-US" dirty="0" smtClean="0"/>
              <a:t>Consider </a:t>
            </a:r>
            <a:r>
              <a:rPr lang="en-US" dirty="0"/>
              <a:t>transgender victim’s health and safety in making housing assignments </a:t>
            </a:r>
          </a:p>
          <a:p>
            <a:pPr marL="556022" indent="-342900">
              <a:spcAft>
                <a:spcPts val="600"/>
              </a:spcAft>
              <a:buFont typeface="Arial" panose="020B0604020202020204" pitchFamily="34" charset="0"/>
              <a:buChar char="•"/>
            </a:pPr>
            <a:r>
              <a:rPr lang="en-US" dirty="0" smtClean="0"/>
              <a:t>Transgender </a:t>
            </a:r>
            <a:r>
              <a:rPr lang="en-US" dirty="0"/>
              <a:t>client’s own views regarding personal safety deserves serious consideration </a:t>
            </a:r>
          </a:p>
          <a:p>
            <a:pPr marL="556022" indent="-342900">
              <a:spcAft>
                <a:spcPts val="600"/>
              </a:spcAft>
              <a:buFont typeface="Arial" panose="020B0604020202020204" pitchFamily="34" charset="0"/>
              <a:buChar char="•"/>
            </a:pPr>
            <a:r>
              <a:rPr lang="en-US" dirty="0" smtClean="0"/>
              <a:t>Do </a:t>
            </a:r>
            <a:r>
              <a:rPr lang="en-US" dirty="0"/>
              <a:t>not isolate or segregate </a:t>
            </a:r>
          </a:p>
          <a:p>
            <a:pPr marL="556022" indent="-342900">
              <a:spcAft>
                <a:spcPts val="600"/>
              </a:spcAft>
              <a:buFont typeface="Arial" panose="020B0604020202020204" pitchFamily="34" charset="0"/>
              <a:buChar char="•"/>
            </a:pPr>
            <a:r>
              <a:rPr lang="en-US" dirty="0" smtClean="0"/>
              <a:t>Do </a:t>
            </a:r>
            <a:r>
              <a:rPr lang="en-US" dirty="0"/>
              <a:t>not make burdensome demands for identity documents </a:t>
            </a:r>
          </a:p>
          <a:p>
            <a:pPr marL="556022" indent="-342900">
              <a:spcAft>
                <a:spcPts val="600"/>
              </a:spcAft>
              <a:buFont typeface="Arial" panose="020B0604020202020204" pitchFamily="34" charset="0"/>
              <a:buChar char="•"/>
            </a:pPr>
            <a:r>
              <a:rPr lang="en-US" dirty="0" smtClean="0"/>
              <a:t>Do </a:t>
            </a:r>
            <a:r>
              <a:rPr lang="en-US" dirty="0"/>
              <a:t>not inquire into surgery or other medical interventions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1819679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Rights Training Requirement</a:t>
            </a:r>
            <a:endParaRPr lang="en-US" dirty="0"/>
          </a:p>
        </p:txBody>
      </p:sp>
      <p:sp>
        <p:nvSpPr>
          <p:cNvPr id="3" name="Content Placeholder 2"/>
          <p:cNvSpPr>
            <a:spLocks noGrp="1"/>
          </p:cNvSpPr>
          <p:nvPr>
            <p:ph idx="1"/>
          </p:nvPr>
        </p:nvSpPr>
        <p:spPr/>
        <p:txBody>
          <a:bodyPr>
            <a:normAutofit/>
          </a:bodyPr>
          <a:lstStyle/>
          <a:p>
            <a:r>
              <a:rPr lang="en-US" dirty="0" smtClean="0"/>
              <a:t>To meet the civil rights training requirements, sub-grantees must view the </a:t>
            </a:r>
            <a:r>
              <a:rPr lang="en-US" dirty="0"/>
              <a:t>online training modules offered through the Office on Civil Rights at </a:t>
            </a:r>
            <a:r>
              <a:rPr lang="en-US" dirty="0">
                <a:hlinkClick r:id="rId2"/>
              </a:rPr>
              <a:t>https://ojp.gov/about/ocr/assistance.htm</a:t>
            </a:r>
            <a:r>
              <a:rPr lang="en-US" dirty="0"/>
              <a:t> or online training offered by DCJS.  </a:t>
            </a:r>
            <a:endParaRPr lang="en-US" dirty="0" smtClean="0"/>
          </a:p>
          <a:p>
            <a:r>
              <a:rPr lang="en-US" dirty="0" smtClean="0"/>
              <a:t>The sub-grantee </a:t>
            </a:r>
            <a:r>
              <a:rPr lang="en-US" dirty="0"/>
              <a:t>must review these training modules at least </a:t>
            </a:r>
            <a:r>
              <a:rPr lang="en-US" u="sng" dirty="0"/>
              <a:t>once per grant cycle</a:t>
            </a:r>
            <a:r>
              <a:rPr lang="en-US" dirty="0"/>
              <a:t> and must view the </a:t>
            </a:r>
            <a:r>
              <a:rPr lang="en-US" u="sng" dirty="0"/>
              <a:t>civil rights overview</a:t>
            </a:r>
            <a:r>
              <a:rPr lang="en-US" dirty="0"/>
              <a:t>, </a:t>
            </a:r>
            <a:r>
              <a:rPr lang="en-US" u="sng" dirty="0"/>
              <a:t>standard assurances modules</a:t>
            </a:r>
            <a:r>
              <a:rPr lang="en-US" dirty="0"/>
              <a:t>, and the module on </a:t>
            </a:r>
            <a:r>
              <a:rPr lang="en-US" u="sng" dirty="0"/>
              <a:t>the obligations to provide services to limited English proficient (LEP) individuals</a:t>
            </a:r>
            <a:r>
              <a:rPr lang="en-US" dirty="0"/>
              <a:t>.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27362366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Rights Training Requirement</a:t>
            </a:r>
            <a:endParaRPr lang="en-US" dirty="0"/>
          </a:p>
        </p:txBody>
      </p:sp>
      <p:sp>
        <p:nvSpPr>
          <p:cNvPr id="3" name="Content Placeholder 2"/>
          <p:cNvSpPr>
            <a:spLocks noGrp="1"/>
          </p:cNvSpPr>
          <p:nvPr>
            <p:ph idx="1"/>
          </p:nvPr>
        </p:nvSpPr>
        <p:spPr/>
        <p:txBody>
          <a:bodyPr>
            <a:normAutofit/>
          </a:bodyPr>
          <a:lstStyle/>
          <a:p>
            <a:r>
              <a:rPr lang="en-US" dirty="0" smtClean="0"/>
              <a:t>The Project Director must view </a:t>
            </a:r>
            <a:r>
              <a:rPr lang="en-US" dirty="0"/>
              <a:t>the training on Civil Rights available on the DCJS website (Victims Services page) or at https://ojp.gov/about/ocr/ocr-training-videos/video-ocr-training.htm. </a:t>
            </a:r>
            <a:r>
              <a:rPr lang="en-US" dirty="0" smtClean="0"/>
              <a:t> </a:t>
            </a:r>
          </a:p>
          <a:p>
            <a:r>
              <a:rPr lang="en-US" dirty="0" smtClean="0"/>
              <a:t>The Project Director must accept </a:t>
            </a:r>
            <a:r>
              <a:rPr lang="en-US" dirty="0"/>
              <a:t>responsibility for ensuring that project staff understands their responsibilities as outlined in the presentations. </a:t>
            </a:r>
            <a:endParaRPr lang="en-US" dirty="0" smtClean="0"/>
          </a:p>
          <a:p>
            <a:r>
              <a:rPr lang="en-US" dirty="0" smtClean="0"/>
              <a:t>If any questions arise about </a:t>
            </a:r>
            <a:r>
              <a:rPr lang="en-US" dirty="0"/>
              <a:t>the material presented and </a:t>
            </a:r>
            <a:r>
              <a:rPr lang="en-US" dirty="0" smtClean="0"/>
              <a:t>sub-grantee responsibilities, they should </a:t>
            </a:r>
            <a:r>
              <a:rPr lang="en-US" dirty="0"/>
              <a:t>contact </a:t>
            </a:r>
            <a:r>
              <a:rPr lang="en-US" dirty="0" smtClean="0"/>
              <a:t>their </a:t>
            </a:r>
            <a:r>
              <a:rPr lang="en-US" dirty="0"/>
              <a:t>grant monitor. 	</a:t>
            </a:r>
          </a:p>
          <a:p>
            <a:endParaRPr lang="en-US" dirty="0"/>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3472997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Rights Training Requirement</a:t>
            </a:r>
            <a:endParaRPr lang="en-US" dirty="0"/>
          </a:p>
        </p:txBody>
      </p:sp>
      <p:sp>
        <p:nvSpPr>
          <p:cNvPr id="3" name="Content Placeholder 2"/>
          <p:cNvSpPr>
            <a:spLocks noGrp="1"/>
          </p:cNvSpPr>
          <p:nvPr>
            <p:ph idx="1"/>
          </p:nvPr>
        </p:nvSpPr>
        <p:spPr/>
        <p:txBody>
          <a:bodyPr>
            <a:normAutofit/>
          </a:bodyPr>
          <a:lstStyle/>
          <a:p>
            <a:r>
              <a:rPr lang="en-US" dirty="0" smtClean="0"/>
              <a:t>Every sub-grantee program/organization must complete the Certification of Compliance with Regulations Office For Civil Rights Form</a:t>
            </a:r>
            <a:endParaRPr lang="en-US" dirty="0"/>
          </a:p>
          <a:p>
            <a:r>
              <a:rPr lang="en-US" b="1" dirty="0" smtClean="0"/>
              <a:t>The </a:t>
            </a:r>
            <a:r>
              <a:rPr lang="en-US" b="1" dirty="0"/>
              <a:t>original </a:t>
            </a:r>
            <a:r>
              <a:rPr lang="en-US" b="1" dirty="0" smtClean="0"/>
              <a:t>form should be returned to </a:t>
            </a:r>
            <a:r>
              <a:rPr lang="en-US" dirty="0"/>
              <a:t>grantsmgmt@dcjs.virginia.gov within 45 days of the grant award beginning date.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5187121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Civil Rights Compliance for Sub-Grantee Programs</a:t>
            </a:r>
            <a:endParaRPr lang="en-US" dirty="0"/>
          </a:p>
        </p:txBody>
      </p:sp>
      <p:sp>
        <p:nvSpPr>
          <p:cNvPr id="3" name="Content Placeholder 2"/>
          <p:cNvSpPr>
            <a:spLocks noGrp="1"/>
          </p:cNvSpPr>
          <p:nvPr>
            <p:ph idx="1"/>
          </p:nvPr>
        </p:nvSpPr>
        <p:spPr>
          <a:xfrm>
            <a:off x="628650" y="2117123"/>
            <a:ext cx="8084276" cy="4192237"/>
          </a:xfrm>
        </p:spPr>
        <p:txBody>
          <a:bodyPr>
            <a:noAutofit/>
          </a:bodyPr>
          <a:lstStyle/>
          <a:p>
            <a:r>
              <a:rPr lang="en-US" dirty="0" smtClean="0"/>
              <a:t>All sub-grantee programs (regardless </a:t>
            </a:r>
            <a:r>
              <a:rPr lang="en-US" dirty="0"/>
              <a:t>of the type of entity or the amount awarded) are subject to prohibitions against discrimination in any program or activity, and must take reasonable steps to provide meaningful access for persons with limited English proficiency. </a:t>
            </a:r>
          </a:p>
          <a:p>
            <a:r>
              <a:rPr lang="en-US" dirty="0" smtClean="0"/>
              <a:t>Every sub-grantee program </a:t>
            </a:r>
            <a:r>
              <a:rPr lang="en-US" dirty="0"/>
              <a:t>will maintain data (and submit when required) to ensure that: </a:t>
            </a:r>
            <a:r>
              <a:rPr lang="en-US" dirty="0" smtClean="0"/>
              <a:t>services </a:t>
            </a:r>
            <a:r>
              <a:rPr lang="en-US" dirty="0"/>
              <a:t>are delivered in an equitable manner to all segments of the service population; </a:t>
            </a:r>
            <a:r>
              <a:rPr lang="en-US" dirty="0" smtClean="0"/>
              <a:t>employment </a:t>
            </a:r>
            <a:r>
              <a:rPr lang="en-US" dirty="0"/>
              <a:t>practices comply with Equal Opportunity Requirements, 28 CFR 42.207 and 42.301 </a:t>
            </a:r>
            <a:r>
              <a:rPr lang="en-US" i="1" dirty="0"/>
              <a:t>et seq</a:t>
            </a:r>
            <a:r>
              <a:rPr lang="en-US" dirty="0"/>
              <a:t>.; </a:t>
            </a:r>
            <a:r>
              <a:rPr lang="en-US" dirty="0" smtClean="0"/>
              <a:t>projects </a:t>
            </a:r>
            <a:r>
              <a:rPr lang="en-US" dirty="0"/>
              <a:t>and activities provide meaningful access for people with limited English proficiency as required by Title VI of the Civil Rights Act, (</a:t>
            </a:r>
            <a:r>
              <a:rPr lang="en-US" i="1" dirty="0"/>
              <a:t>See also</a:t>
            </a:r>
            <a:r>
              <a:rPr lang="en-US" dirty="0"/>
              <a:t>, 2000 Executive Order #13166). </a:t>
            </a:r>
          </a:p>
        </p:txBody>
      </p:sp>
      <p:sp>
        <p:nvSpPr>
          <p:cNvPr id="4" name="Footer Placeholder 4"/>
          <p:cNvSpPr>
            <a:spLocks noGrp="1"/>
          </p:cNvSpPr>
          <p:nvPr>
            <p:ph type="ftr" sz="quarter" idx="4294967295"/>
          </p:nvPr>
        </p:nvSpPr>
        <p:spPr>
          <a:xfrm>
            <a:off x="952437" y="6356351"/>
            <a:ext cx="5162613" cy="365125"/>
          </a:xfrm>
          <a:prstGeom prst="rect">
            <a:avLst/>
          </a:prstGeom>
        </p:spPr>
        <p:txBody>
          <a:bodyPr/>
          <a:lstStyle>
            <a:lvl1pPr>
              <a:defRPr sz="1100" b="1">
                <a:solidFill>
                  <a:schemeClr val="accent1">
                    <a:lumMod val="50000"/>
                  </a:schemeClr>
                </a:solidFill>
              </a:defRPr>
            </a:lvl1pPr>
          </a:lstStyle>
          <a:p>
            <a:pPr algn="l"/>
            <a:r>
              <a:rPr lang="en-US" dirty="0" smtClean="0"/>
              <a:t>Virginia Department of Criminal Justice Services</a:t>
            </a:r>
            <a:endParaRPr lang="en-US" dirty="0"/>
          </a:p>
        </p:txBody>
      </p:sp>
    </p:spTree>
    <p:extLst>
      <p:ext uri="{BB962C8B-B14F-4D97-AF65-F5344CB8AC3E}">
        <p14:creationId xmlns:p14="http://schemas.microsoft.com/office/powerpoint/2010/main" val="1387883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10788</TotalTime>
  <Words>30356</Words>
  <Application>Microsoft Office PowerPoint</Application>
  <PresentationFormat>On-screen Show (4:3)</PresentationFormat>
  <Paragraphs>2703</Paragraphs>
  <Slides>393</Slides>
  <Notes>129</Notes>
  <HiddenSlides>36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393</vt:i4>
      </vt:variant>
    </vt:vector>
  </HeadingPairs>
  <TitlesOfParts>
    <vt:vector size="401" baseType="lpstr">
      <vt:lpstr>Arial</vt:lpstr>
      <vt:lpstr>Arial</vt:lpstr>
      <vt:lpstr>Arial Narrow</vt:lpstr>
      <vt:lpstr>Calibri</vt:lpstr>
      <vt:lpstr>Calibri Light</vt:lpstr>
      <vt:lpstr>Times New Roman</vt:lpstr>
      <vt:lpstr>Wingdings</vt:lpstr>
      <vt:lpstr>Office Theme</vt:lpstr>
      <vt:lpstr>On The Road To Excellence</vt:lpstr>
      <vt:lpstr>We want to hear from you</vt:lpstr>
      <vt:lpstr>PowerPoint Presentation</vt:lpstr>
      <vt:lpstr>Current Victims Services Grants</vt:lpstr>
      <vt:lpstr>Sexual Assault Services Program (SASP)</vt:lpstr>
      <vt:lpstr>Sexual Assault Services Program (SASP)</vt:lpstr>
      <vt:lpstr>Sexual Assault Services Program (SASP)</vt:lpstr>
      <vt:lpstr>Victim/Witness Grant Program (VWGP)</vt:lpstr>
      <vt:lpstr>Victim/Witness Grant Program (VWGP)</vt:lpstr>
      <vt:lpstr>Victim/Witness Grant Program (VWGP)</vt:lpstr>
      <vt:lpstr>Victim/Witness Grant Program (VWGP)</vt:lpstr>
      <vt:lpstr>Victim/Witness Grant Program (VWGP)</vt:lpstr>
      <vt:lpstr>Victim/Witness Grant Program (VWGP)</vt:lpstr>
      <vt:lpstr>Virginia Sexual &amp; Domestic Violence Victim Fund (VSDVVF)</vt:lpstr>
      <vt:lpstr>Virginia Sexual &amp; Domestic Violence Victim Fund (VSDVVF)</vt:lpstr>
      <vt:lpstr>Virginia Sexual &amp; Domestic Violence Victim Fund (VSDVVF)</vt:lpstr>
      <vt:lpstr>Virginia Sexual &amp; Domestic Violence Victim Fund (VSDVVF)</vt:lpstr>
      <vt:lpstr>Virginia Sexual &amp; Domestic Violence Victim Fund (VSDVVF)</vt:lpstr>
      <vt:lpstr>Virginia Services, Training, Officers, Prosecution (V-STOP)</vt:lpstr>
      <vt:lpstr>Virginia Services, Training, Officers, Prosecution (V-STOP)</vt:lpstr>
      <vt:lpstr>Virginia Services, Training, Officers, Prosecution (V-STOP)</vt:lpstr>
      <vt:lpstr>Virginia Services, Training, Officers, Prosecution (V-STOP)</vt:lpstr>
      <vt:lpstr>Virginia Services, Training, Officers, Prosecution (V-STOP)</vt:lpstr>
      <vt:lpstr>VOCA Victims Services Grant Program (VSGP)</vt:lpstr>
      <vt:lpstr>VOCA Victims Services Grant Program (VSGP)</vt:lpstr>
      <vt:lpstr>VOCA Victims Services Grant Program (VSGP)</vt:lpstr>
      <vt:lpstr>VOCA Victims Services Grant Program (VSGP)</vt:lpstr>
      <vt:lpstr>VOCA Victims Services Grant Program (VSGP)</vt:lpstr>
      <vt:lpstr>VOCA Victims Services Grant Program (VSGP)</vt:lpstr>
      <vt:lpstr>Grant Land</vt:lpstr>
      <vt:lpstr>Life Cycle of a DCJS Subaward</vt:lpstr>
      <vt:lpstr>Life Cycle of a DCJS Subaward</vt:lpstr>
      <vt:lpstr>Life Cycle of a DCJS Subaward</vt:lpstr>
      <vt:lpstr>Life Cycle of a DCJS Subaward</vt:lpstr>
      <vt:lpstr>PowerPoint Presentation</vt:lpstr>
      <vt:lpstr>Pre-Solicitation Process</vt:lpstr>
      <vt:lpstr>Pre-Solicitation Process</vt:lpstr>
      <vt:lpstr>Pre-Award Process</vt:lpstr>
      <vt:lpstr>Post-Award Process</vt:lpstr>
      <vt:lpstr>Financial Management Overview </vt:lpstr>
      <vt:lpstr>Financial Management Overview</vt:lpstr>
      <vt:lpstr>Financial Management Overview</vt:lpstr>
      <vt:lpstr>Sexual Assault Services  Program (SASP)</vt:lpstr>
      <vt:lpstr>Victim Witness Grant  Program (VWGP)</vt:lpstr>
      <vt:lpstr>Victims Services Grant Program (VSGP)</vt:lpstr>
      <vt:lpstr>Virginia – Services, Training, Officers, Prosecution (V-STOP)</vt:lpstr>
      <vt:lpstr>Virginia Sexual &amp; Domestic Violence Victim Fund (VSDVVF)</vt:lpstr>
      <vt:lpstr>Budget Amendments</vt:lpstr>
      <vt:lpstr> Activity</vt:lpstr>
      <vt:lpstr>Special Conditions  Driving School</vt:lpstr>
      <vt:lpstr>Time to test those Special Condition Driving Skills.  It is time for ………</vt:lpstr>
      <vt:lpstr>Fiscal Year Award Process</vt:lpstr>
      <vt:lpstr>General Conditions</vt:lpstr>
      <vt:lpstr>Acknowledgment </vt:lpstr>
      <vt:lpstr>Award Acceptance</vt:lpstr>
      <vt:lpstr>Award Acceptance</vt:lpstr>
      <vt:lpstr>Fiscal Year Award Amounts</vt:lpstr>
      <vt:lpstr>Updated Requirements</vt:lpstr>
      <vt:lpstr>Updated Requirements</vt:lpstr>
      <vt:lpstr>Civil Rights Compliance</vt:lpstr>
      <vt:lpstr>Conflict of Interest </vt:lpstr>
      <vt:lpstr>Conflict of Interest </vt:lpstr>
      <vt:lpstr>Requirements</vt:lpstr>
      <vt:lpstr>Requirements</vt:lpstr>
      <vt:lpstr>Requirements</vt:lpstr>
      <vt:lpstr>Requirements</vt:lpstr>
      <vt:lpstr>Requirements (Cont.)</vt:lpstr>
      <vt:lpstr>Important Information for Managing Your Award</vt:lpstr>
      <vt:lpstr>Read the Guidelines</vt:lpstr>
      <vt:lpstr>Program Update Form</vt:lpstr>
      <vt:lpstr>IMPORTANT: Notify DCJS!</vt:lpstr>
      <vt:lpstr>IMPORTANT: Notify DCJS!</vt:lpstr>
      <vt:lpstr>Filling Out Program Update Form</vt:lpstr>
      <vt:lpstr>Part 1: Complete top of the form</vt:lpstr>
      <vt:lpstr>Part 2:  Complete “Employee Separation” for staff departures or “New Staff/Hiring” for new or replacement of staff </vt:lpstr>
      <vt:lpstr>Part 3: Complete “Extended Leave” for staff on any type of administrative leave but set to return</vt:lpstr>
      <vt:lpstr>Part 4:  The current Project Administrator must sign for changes in the Project Director, Project Administrator or Finance Officer </vt:lpstr>
      <vt:lpstr>Please notify DCJS ASAP! </vt:lpstr>
      <vt:lpstr>Reporting Requirements</vt:lpstr>
      <vt:lpstr>Disbursement of Funds</vt:lpstr>
      <vt:lpstr>Failure to Abide by the Terms of the Award</vt:lpstr>
      <vt:lpstr>Technical Assistance</vt:lpstr>
      <vt:lpstr>Civil Rights Compliance</vt:lpstr>
      <vt:lpstr>Sub-Grantee Compliance</vt:lpstr>
      <vt:lpstr>Notice of Applicable Civil Rights Laws and Regulations </vt:lpstr>
      <vt:lpstr>Notice of Applicable Civil Rights Laws and Regulations </vt:lpstr>
      <vt:lpstr>Notice of Applicable Civil Rights Laws and Regulations </vt:lpstr>
      <vt:lpstr>Violence Against Women Act (VAWA) 2013</vt:lpstr>
      <vt:lpstr>Civil Rights Compliance under VAWA 2013</vt:lpstr>
      <vt:lpstr>Sex Segregation or Sex-Specific Services</vt:lpstr>
      <vt:lpstr>Sex Segregation or  Sex-Specific Services</vt:lpstr>
      <vt:lpstr>Sex Segregation or  Sex-Specific Services</vt:lpstr>
      <vt:lpstr>Comparable Services</vt:lpstr>
      <vt:lpstr>Gender Identity</vt:lpstr>
      <vt:lpstr>Gender Identity</vt:lpstr>
      <vt:lpstr>Civil Rights Training Requirement</vt:lpstr>
      <vt:lpstr>Civil Rights Training Requirement</vt:lpstr>
      <vt:lpstr>Civil Rights Training Requirement</vt:lpstr>
      <vt:lpstr>Civil Rights Compliance for Sub-Grantee Programs</vt:lpstr>
      <vt:lpstr>Civil Rights Compliance for Sub-Grantee Programs</vt:lpstr>
      <vt:lpstr>Complaint Procedures</vt:lpstr>
      <vt:lpstr>Complaint Procedures</vt:lpstr>
      <vt:lpstr>Complaint Procedures</vt:lpstr>
      <vt:lpstr>Complaint Procedures</vt:lpstr>
      <vt:lpstr>Complaint Procedures</vt:lpstr>
      <vt:lpstr>Questions?</vt:lpstr>
      <vt:lpstr>CONFIDENTIALITY. It’s kind of Important. </vt:lpstr>
      <vt:lpstr>What is confidentiality?</vt:lpstr>
      <vt:lpstr>Confidentiality </vt:lpstr>
      <vt:lpstr>Reaction to a breach in Confidentiality?</vt:lpstr>
      <vt:lpstr>Promoting Confidentiality  in Practice</vt:lpstr>
      <vt:lpstr>Policy Should Include:</vt:lpstr>
      <vt:lpstr>Victim Records</vt:lpstr>
      <vt:lpstr>PowerPoint Presentation</vt:lpstr>
      <vt:lpstr>Exceptions to Confidentiality</vt:lpstr>
      <vt:lpstr>VA. CODE ANN. § 63.2-104.1 (2016), states:</vt:lpstr>
      <vt:lpstr>Comply with the Law: </vt:lpstr>
      <vt:lpstr>I lied. Confidentiality is REALLY IMPORTANT</vt:lpstr>
      <vt:lpstr>Checkpoints for your agency</vt:lpstr>
      <vt:lpstr>Sample Policy</vt:lpstr>
      <vt:lpstr>Sample Confidentiality Policy</vt:lpstr>
      <vt:lpstr>“A tree is known by its fruit; a man by his deeds. A good deed is never lost; he who sows courtesy reaps friendship, and he who plants kindness gathers love.”  </vt:lpstr>
      <vt:lpstr>PowerPoint Presentation</vt:lpstr>
      <vt:lpstr>Victims Services Grant Programs Allowable vs. Unallowable Costs and Program Activities </vt:lpstr>
      <vt:lpstr>Goal of this Workshop</vt:lpstr>
      <vt:lpstr>Victims Services Grant Programs</vt:lpstr>
      <vt:lpstr>Victims of Crime Act (VOCA)</vt:lpstr>
      <vt:lpstr>Priority Areas</vt:lpstr>
      <vt:lpstr>Victims of Crime Act (VOCA)</vt:lpstr>
      <vt:lpstr>Allowable Direct Services</vt:lpstr>
      <vt:lpstr>Allowable Direct Services</vt:lpstr>
      <vt:lpstr>Allowable Admin Costs </vt:lpstr>
      <vt:lpstr>Allowable Costs</vt:lpstr>
      <vt:lpstr>Allowability </vt:lpstr>
      <vt:lpstr>VOCA Unallowables</vt:lpstr>
      <vt:lpstr>VOCA Allowable Costs Examples (non-exhaustive)</vt:lpstr>
      <vt:lpstr>VOCA Allowable Costs Examples (non-exhaustive)</vt:lpstr>
      <vt:lpstr>Virginia Services, Training, Officers, Prosecution (VSTOP)</vt:lpstr>
      <vt:lpstr>VSTOP Funding</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Costs  21 Purpose Areas</vt:lpstr>
      <vt:lpstr>VSTOP Allowable Cost Examples, non-exhaustive </vt:lpstr>
      <vt:lpstr>VSTOP Allowable Cost Examples, non-exhaustive </vt:lpstr>
      <vt:lpstr>VSTOP Allowable Cost Examples, non-exhaustive </vt:lpstr>
      <vt:lpstr>VSTOP Allowable Cost Examples, non-exhaustive </vt:lpstr>
      <vt:lpstr>VSTOP Allowable Cost Examples, non-exhaustive</vt:lpstr>
      <vt:lpstr>VSTOP Allowable Cost Examples, non-exhaustive, cont. </vt:lpstr>
      <vt:lpstr>VSTOP Allowable Cost Examples, non-exhaustive</vt:lpstr>
      <vt:lpstr>VSTOP Allowable Cost Examples, non-exhaustive</vt:lpstr>
      <vt:lpstr>VSTOP Allowable Cost Examples, non-exhaustive</vt:lpstr>
      <vt:lpstr>VSTOP Unallowable Cost Examples, non-exhaustive </vt:lpstr>
      <vt:lpstr>VSTOP Unallowable Cost Examples, non-exhaustive</vt:lpstr>
      <vt:lpstr>VSTOP Unallowable Cost Examples, non-exhaustive</vt:lpstr>
      <vt:lpstr>SASP Allowables</vt:lpstr>
      <vt:lpstr>Examples of SASP Allowable Costs, non-exhaustive</vt:lpstr>
      <vt:lpstr>Examples of SASP Allowable Costs, non-exhaustive</vt:lpstr>
      <vt:lpstr>Examples of SASP Allowable Costs, non-exhaustive</vt:lpstr>
      <vt:lpstr>Examples of SASP Allowable Costs, non-exhaustive</vt:lpstr>
      <vt:lpstr>Examples of SASP Unallowable Costs, non-exhaustive</vt:lpstr>
      <vt:lpstr>Examples of SASP Unallowable Costs, non-exhaustive</vt:lpstr>
      <vt:lpstr>Examples of SASP Unallowable Costs, non-exhaustive</vt:lpstr>
      <vt:lpstr>Examples of SASP Unallowable Costs, non-exhaustive</vt:lpstr>
      <vt:lpstr>Examples of SASP Unallowable Costs, non-exhaustive</vt:lpstr>
      <vt:lpstr>Examples of SASP Unallowable Costs, non-exhaustive</vt:lpstr>
      <vt:lpstr>Virginia Sexual &amp; Domestic Violence Victim Fund (VSDVVF)</vt:lpstr>
      <vt:lpstr>Activity</vt:lpstr>
      <vt:lpstr>Corral Those Costs!</vt:lpstr>
      <vt:lpstr>Corral Those Costs!</vt:lpstr>
      <vt:lpstr>Corral Those Costs!</vt:lpstr>
      <vt:lpstr>Corral Those Costs!</vt:lpstr>
      <vt:lpstr>Corral Those Costs!</vt:lpstr>
      <vt:lpstr>Corral Those Costs!</vt:lpstr>
      <vt:lpstr>Corral Those Costs!</vt:lpstr>
      <vt:lpstr>Corral Those Costs!</vt:lpstr>
      <vt:lpstr>Corral Those Costs!</vt:lpstr>
      <vt:lpstr>Corral Those Costs!</vt:lpstr>
      <vt:lpstr>Corral Those Costs!</vt:lpstr>
      <vt:lpstr>Corral Those Costs!</vt:lpstr>
      <vt:lpstr>Corral Those Costs!</vt:lpstr>
      <vt:lpstr>Corral Those Costs!</vt:lpstr>
      <vt:lpstr>PowerPoint Presentation</vt:lpstr>
      <vt:lpstr>Victims Services Programmatic Reporting Requirements</vt:lpstr>
      <vt:lpstr>Reporting Requirements</vt:lpstr>
      <vt:lpstr>Purpose</vt:lpstr>
      <vt:lpstr>Standard Components </vt:lpstr>
      <vt:lpstr>Narrative Reports</vt:lpstr>
      <vt:lpstr>Grantee Reporting Instructions</vt:lpstr>
      <vt:lpstr>VS Grant Programs</vt:lpstr>
      <vt:lpstr>VSDVVF Reporting</vt:lpstr>
      <vt:lpstr>VSDVVF Reporting Forms</vt:lpstr>
      <vt:lpstr>SASP Reporting</vt:lpstr>
      <vt:lpstr>SASP Report Form</vt:lpstr>
      <vt:lpstr>Things to remember…</vt:lpstr>
      <vt:lpstr>VSTOP Reporting</vt:lpstr>
      <vt:lpstr>VSTOP Reporting</vt:lpstr>
      <vt:lpstr>Annual Progress Report Form</vt:lpstr>
      <vt:lpstr>Things to remember…</vt:lpstr>
      <vt:lpstr>VSTOP Narrative Form</vt:lpstr>
      <vt:lpstr>Victim Witness Reporting</vt:lpstr>
      <vt:lpstr>V/W Progress Report</vt:lpstr>
      <vt:lpstr>Victims Services Grant Program Reporting</vt:lpstr>
      <vt:lpstr>VSGP Narrative Form</vt:lpstr>
      <vt:lpstr>Overdue Reports for Continuation Applicants</vt:lpstr>
      <vt:lpstr>Quarterly Review Process</vt:lpstr>
      <vt:lpstr>Common Errors</vt:lpstr>
      <vt:lpstr>Common Errors</vt:lpstr>
      <vt:lpstr>Reporting Deadlines</vt:lpstr>
      <vt:lpstr>Technical Assistance</vt:lpstr>
      <vt:lpstr>Victim Services Grant Program (VSGP)  Office of Justice Programs Office for Victims of Crime Performance Measurement  Tool (PMT)</vt:lpstr>
      <vt:lpstr>Overview</vt:lpstr>
      <vt:lpstr>PMT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Navigating the System</vt:lpstr>
      <vt:lpstr>OVC PMT SAR &amp; Data Entry</vt:lpstr>
      <vt:lpstr>OVC PMT 1. SAR</vt:lpstr>
      <vt:lpstr>OVC PMT 2. Data Entry</vt:lpstr>
      <vt:lpstr>OVC PMT Entering Quarterly Data</vt:lpstr>
      <vt:lpstr>OVC PMT Entering Data</vt:lpstr>
      <vt:lpstr>OVC PMT Navigating the System</vt:lpstr>
      <vt:lpstr>OVC PMT Navigating the System</vt:lpstr>
      <vt:lpstr>OVC PMT Navigating the System</vt:lpstr>
      <vt:lpstr>OVC PMT Entering Data</vt:lpstr>
      <vt:lpstr>OVC PMT Entering Data</vt:lpstr>
      <vt:lpstr>OVC PMT Entering Data</vt:lpstr>
      <vt:lpstr>OVC PMT Entering Data</vt:lpstr>
      <vt:lpstr>OVC PMT Entering Quarterly Data</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 Population Demographics Tab</vt:lpstr>
      <vt:lpstr>OVC PMT Entering Data</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Direct Services Tab</vt:lpstr>
      <vt:lpstr>OVC PMT Entering Data: Review Tab</vt:lpstr>
      <vt:lpstr>OVC PMT DCJS Review</vt:lpstr>
      <vt:lpstr>OVC PMT Quarterly Submissions</vt:lpstr>
      <vt:lpstr>OVC PMT Navigating the System</vt:lpstr>
      <vt:lpstr>OVC PMT Navigating the System</vt:lpstr>
      <vt:lpstr>OVC PMT Quarterly Submissions</vt:lpstr>
      <vt:lpstr>Reporting Deadlines:</vt:lpstr>
      <vt:lpstr>For OVCPMT Assistance:</vt:lpstr>
      <vt:lpstr>For Technical Assistance:</vt:lpstr>
      <vt:lpstr>When you hear ‘Program Evaluation’ or have attempted it in the past, you may have had one or more of the following reactions:</vt:lpstr>
      <vt:lpstr>Hopefully, by the end of this presentation, your reaction toward Program Evaluation  will be more like...</vt:lpstr>
      <vt:lpstr>What is Program Evaluation?</vt:lpstr>
      <vt:lpstr>Measuring Outcomes</vt:lpstr>
      <vt:lpstr>Grant Requirements</vt:lpstr>
      <vt:lpstr>Steps to Program Evaluation</vt:lpstr>
      <vt:lpstr>1. Constructing the Evaluation</vt:lpstr>
      <vt:lpstr>Ethical and Practical Considerations</vt:lpstr>
      <vt:lpstr>2. Goals and Objectives</vt:lpstr>
      <vt:lpstr>3. Collect Data</vt:lpstr>
      <vt:lpstr>4. Interpret Data</vt:lpstr>
      <vt:lpstr>Now What?</vt:lpstr>
      <vt:lpstr>Logic Model</vt:lpstr>
      <vt:lpstr>Logic Model</vt:lpstr>
      <vt:lpstr>Resources</vt:lpstr>
      <vt:lpstr>References</vt:lpstr>
      <vt:lpstr>Questions?</vt:lpstr>
      <vt:lpstr>PowerPoint Presentation</vt:lpstr>
      <vt:lpstr>Session Objectives  </vt:lpstr>
      <vt:lpstr>Grant Monitoring Overview</vt:lpstr>
      <vt:lpstr>Grant Monitoring Overview</vt:lpstr>
      <vt:lpstr>Purpose</vt:lpstr>
      <vt:lpstr>Authority</vt:lpstr>
      <vt:lpstr>Policy</vt:lpstr>
      <vt:lpstr>Policy</vt:lpstr>
      <vt:lpstr>Grant Monitoring  Risk Assessment</vt:lpstr>
      <vt:lpstr>Risk Assessment:  Monitoring Policy</vt:lpstr>
      <vt:lpstr>Risk Assessment:  Monitoring Policy</vt:lpstr>
      <vt:lpstr>Risk Assessment:  Scoring</vt:lpstr>
      <vt:lpstr>Risk Assessment:  Monitoring Plan</vt:lpstr>
      <vt:lpstr>Risk Assessment:  High Risk Monitoring </vt:lpstr>
      <vt:lpstr>Risk Assessment: Moderate Risk Monitoring </vt:lpstr>
      <vt:lpstr>Risk Assessment:  Low Risk Monitoring</vt:lpstr>
      <vt:lpstr>Monitoring Frequency</vt:lpstr>
      <vt:lpstr>Monitoring Practices</vt:lpstr>
      <vt:lpstr>Grant Monitoring Practices</vt:lpstr>
      <vt:lpstr>Grant Monitoring Practices</vt:lpstr>
      <vt:lpstr>Notification</vt:lpstr>
      <vt:lpstr>File Review &amp; Preparation</vt:lpstr>
      <vt:lpstr>Supporting Documentation, Data Gathering and Analysis </vt:lpstr>
      <vt:lpstr>Supporting Documentation, Data Gathering and Analysis </vt:lpstr>
      <vt:lpstr>Items for Review</vt:lpstr>
      <vt:lpstr>Equipment</vt:lpstr>
      <vt:lpstr>Publications</vt:lpstr>
      <vt:lpstr>Property Records</vt:lpstr>
      <vt:lpstr>Equipment Disposal</vt:lpstr>
      <vt:lpstr>Items for Review</vt:lpstr>
      <vt:lpstr>Fiscal Accountability</vt:lpstr>
      <vt:lpstr>Fiscal Accountability</vt:lpstr>
      <vt:lpstr>Fiscal Accountability</vt:lpstr>
      <vt:lpstr>Financial Management Requirements</vt:lpstr>
      <vt:lpstr>Financial Management Requirements</vt:lpstr>
      <vt:lpstr>Frequent Findings </vt:lpstr>
      <vt:lpstr>Frequent Findings</vt:lpstr>
      <vt:lpstr>Frequent Findings</vt:lpstr>
      <vt:lpstr>Frequent Findings</vt:lpstr>
      <vt:lpstr>Frequent Findings</vt:lpstr>
      <vt:lpstr>Exit Conference</vt:lpstr>
      <vt:lpstr>Following the Visit</vt:lpstr>
      <vt:lpstr>Fiscal Desk Reviews</vt:lpstr>
      <vt:lpstr>Fiscal Desk Reviews</vt:lpstr>
      <vt:lpstr>Fiscal Desk Reviews</vt:lpstr>
      <vt:lpstr>Fiscal Desk Reviews</vt:lpstr>
      <vt:lpstr>Conclusion</vt:lpstr>
      <vt:lpstr>For More Information:</vt:lpstr>
      <vt:lpstr>Activity</vt:lpstr>
      <vt:lpstr>PowerPoint Presentation</vt:lpstr>
      <vt:lpstr>Budget Construction </vt:lpstr>
      <vt:lpstr>Direct &amp; Indirect Costs</vt:lpstr>
      <vt:lpstr>Direct Costs</vt:lpstr>
      <vt:lpstr>Direct Costs</vt:lpstr>
      <vt:lpstr>Indirect Costs</vt:lpstr>
      <vt:lpstr>Indirect Costs</vt:lpstr>
      <vt:lpstr>Modified Total Direct Costs (MTDC)</vt:lpstr>
      <vt:lpstr>MTDC Calculation Sheet</vt:lpstr>
      <vt:lpstr>Reminders</vt:lpstr>
      <vt:lpstr>Reminders:</vt:lpstr>
      <vt:lpstr>Salary and Fringe</vt:lpstr>
      <vt:lpstr>Consultants</vt:lpstr>
      <vt:lpstr>Travel</vt:lpstr>
      <vt:lpstr>Equipment</vt:lpstr>
      <vt:lpstr>Supplies and Other </vt:lpstr>
      <vt:lpstr>Budgeted Costs Must Be:</vt:lpstr>
      <vt:lpstr>Allowable</vt:lpstr>
      <vt:lpstr>Reasonable</vt:lpstr>
      <vt:lpstr>Necessary </vt:lpstr>
      <vt:lpstr>Allocable</vt:lpstr>
      <vt:lpstr>Budget Tips  </vt:lpstr>
      <vt:lpstr>Review/Approval Process</vt:lpstr>
      <vt:lpstr>Budget Revisions</vt:lpstr>
      <vt:lpstr>Budget Amendment</vt:lpstr>
      <vt:lpstr>In-Line Budget Adjustments </vt:lpstr>
      <vt:lpstr>To Request an In-Line Budget Adjustment</vt:lpstr>
      <vt:lpstr>When requesting changes to your budget…</vt:lpstr>
      <vt:lpstr>Step 1a: Complete Part A of MTDC form </vt:lpstr>
      <vt:lpstr>Step 1b: Complete Part A of MTDC form </vt:lpstr>
      <vt:lpstr>Part 2a: Complete Part B of MTDC form </vt:lpstr>
      <vt:lpstr>Step 2b: Complete Part B of MTDC form</vt:lpstr>
      <vt:lpstr>Part 3a: Set Your Indirect Cost Rate and Finish Calculation</vt:lpstr>
      <vt:lpstr>PowerPoint Presentation</vt:lpstr>
      <vt:lpstr>Training &amp; Technical Assistance for Subgrantees </vt:lpstr>
      <vt:lpstr>Committed to Your Success</vt:lpstr>
      <vt:lpstr>Availability </vt:lpstr>
      <vt:lpstr>Standards of Practice</vt:lpstr>
      <vt:lpstr>Standards of Practice</vt:lpstr>
      <vt:lpstr>Responsiveness</vt:lpstr>
      <vt:lpstr>Technical Assistance Services</vt:lpstr>
      <vt:lpstr>Technical Assistance Resources</vt:lpstr>
      <vt:lpstr>Fiscal Grants Management Technical Assistance Websites:</vt:lpstr>
      <vt:lpstr>National Best Practices &amp; Technical Assistance Websites:</vt:lpstr>
      <vt:lpstr>Statewide Best Practices &amp; Technical Assistance Websites: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Road To Excellence</dc:title>
  <dc:creator>VITA Program</dc:creator>
  <cp:lastModifiedBy>VITA Program</cp:lastModifiedBy>
  <cp:revision>176</cp:revision>
  <cp:lastPrinted>2019-11-05T14:11:35Z</cp:lastPrinted>
  <dcterms:created xsi:type="dcterms:W3CDTF">2019-09-06T13:45:55Z</dcterms:created>
  <dcterms:modified xsi:type="dcterms:W3CDTF">2020-03-18T15:54:51Z</dcterms:modified>
</cp:coreProperties>
</file>