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2"/>
  </p:notesMasterIdLst>
  <p:handoutMasterIdLst>
    <p:handoutMasterId r:id="rId83"/>
  </p:handoutMasterIdLst>
  <p:sldIdLst>
    <p:sldId id="308" r:id="rId2"/>
    <p:sldId id="310" r:id="rId3"/>
    <p:sldId id="311" r:id="rId4"/>
    <p:sldId id="472" r:id="rId5"/>
    <p:sldId id="646" r:id="rId6"/>
    <p:sldId id="647" r:id="rId7"/>
    <p:sldId id="648" r:id="rId8"/>
    <p:sldId id="312" r:id="rId9"/>
    <p:sldId id="649" r:id="rId10"/>
    <p:sldId id="700" r:id="rId11"/>
    <p:sldId id="650" r:id="rId12"/>
    <p:sldId id="651" r:id="rId13"/>
    <p:sldId id="701" r:id="rId14"/>
    <p:sldId id="652" r:id="rId15"/>
    <p:sldId id="710" r:id="rId16"/>
    <p:sldId id="653" r:id="rId17"/>
    <p:sldId id="654" r:id="rId18"/>
    <p:sldId id="655" r:id="rId19"/>
    <p:sldId id="702" r:id="rId20"/>
    <p:sldId id="703" r:id="rId21"/>
    <p:sldId id="656" r:id="rId22"/>
    <p:sldId id="382" r:id="rId23"/>
    <p:sldId id="663" r:id="rId24"/>
    <p:sldId id="664" r:id="rId25"/>
    <p:sldId id="665" r:id="rId26"/>
    <p:sldId id="666" r:id="rId27"/>
    <p:sldId id="667" r:id="rId28"/>
    <p:sldId id="698" r:id="rId29"/>
    <p:sldId id="699" r:id="rId30"/>
    <p:sldId id="575" r:id="rId31"/>
    <p:sldId id="668" r:id="rId32"/>
    <p:sldId id="669" r:id="rId33"/>
    <p:sldId id="695" r:id="rId34"/>
    <p:sldId id="696" r:id="rId35"/>
    <p:sldId id="697" r:id="rId36"/>
    <p:sldId id="391" r:id="rId37"/>
    <p:sldId id="670" r:id="rId38"/>
    <p:sldId id="671" r:id="rId39"/>
    <p:sldId id="672" r:id="rId40"/>
    <p:sldId id="657" r:id="rId41"/>
    <p:sldId id="658" r:id="rId42"/>
    <p:sldId id="659" r:id="rId43"/>
    <p:sldId id="682" r:id="rId44"/>
    <p:sldId id="660" r:id="rId45"/>
    <p:sldId id="661" r:id="rId46"/>
    <p:sldId id="394" r:id="rId47"/>
    <p:sldId id="673" r:id="rId48"/>
    <p:sldId id="674" r:id="rId49"/>
    <p:sldId id="675" r:id="rId50"/>
    <p:sldId id="676" r:id="rId51"/>
    <p:sldId id="677" r:id="rId52"/>
    <p:sldId id="396" r:id="rId53"/>
    <p:sldId id="678" r:id="rId54"/>
    <p:sldId id="540" r:id="rId55"/>
    <p:sldId id="705" r:id="rId56"/>
    <p:sldId id="679" r:id="rId57"/>
    <p:sldId id="680" r:id="rId58"/>
    <p:sldId id="681" r:id="rId59"/>
    <p:sldId id="707" r:id="rId60"/>
    <p:sldId id="706" r:id="rId61"/>
    <p:sldId id="708" r:id="rId62"/>
    <p:sldId id="709" r:id="rId63"/>
    <p:sldId id="484" r:id="rId64"/>
    <p:sldId id="683" r:id="rId65"/>
    <p:sldId id="684" r:id="rId66"/>
    <p:sldId id="692" r:id="rId67"/>
    <p:sldId id="693" r:id="rId68"/>
    <p:sldId id="694" r:id="rId69"/>
    <p:sldId id="544" r:id="rId70"/>
    <p:sldId id="685" r:id="rId71"/>
    <p:sldId id="398" r:id="rId72"/>
    <p:sldId id="686" r:id="rId73"/>
    <p:sldId id="569" r:id="rId74"/>
    <p:sldId id="687" r:id="rId75"/>
    <p:sldId id="688" r:id="rId76"/>
    <p:sldId id="425" r:id="rId77"/>
    <p:sldId id="689" r:id="rId78"/>
    <p:sldId id="690" r:id="rId79"/>
    <p:sldId id="691" r:id="rId80"/>
    <p:sldId id="579" r:id="rId8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7" autoAdjust="0"/>
    <p:restoredTop sz="94586"/>
  </p:normalViewPr>
  <p:slideViewPr>
    <p:cSldViewPr snapToGrid="0" snapToObjects="1">
      <p:cViewPr varScale="1">
        <p:scale>
          <a:sx n="102" d="100"/>
          <a:sy n="102" d="100"/>
        </p:scale>
        <p:origin x="1048"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829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47098F1-34D6-4846-B965-0E43260B7A58}" type="datetimeFigureOut">
              <a:rPr lang="en-US" smtClean="0"/>
              <a:pPr/>
              <a:t>6/20/19</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68C4D21-8A95-4D50-B605-822B3D916807}" type="slidenum">
              <a:rPr lang="en-US" smtClean="0"/>
              <a:pPr/>
              <a:t>‹#›</a:t>
            </a:fld>
            <a:endParaRPr lang="en-US"/>
          </a:p>
        </p:txBody>
      </p:sp>
    </p:spTree>
    <p:extLst>
      <p:ext uri="{BB962C8B-B14F-4D97-AF65-F5344CB8AC3E}">
        <p14:creationId xmlns:p14="http://schemas.microsoft.com/office/powerpoint/2010/main" val="1096578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18C73E1-FFAD-6A40-915F-2DEA649C901B}" type="datetimeFigureOut">
              <a:rPr lang="en-US" smtClean="0"/>
              <a:pPr/>
              <a:t>6/20/19</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0C1502B-5BC2-914B-8EBE-67BFC399FFE9}" type="slidenum">
              <a:rPr lang="en-US" smtClean="0"/>
              <a:pPr/>
              <a:t>‹#›</a:t>
            </a:fld>
            <a:endParaRPr lang="en-US"/>
          </a:p>
        </p:txBody>
      </p:sp>
    </p:spTree>
    <p:extLst>
      <p:ext uri="{BB962C8B-B14F-4D97-AF65-F5344CB8AC3E}">
        <p14:creationId xmlns:p14="http://schemas.microsoft.com/office/powerpoint/2010/main" val="1021562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eaLnBrk="1" latinLnBrk="0" hangingPunct="1"/>
            <a:fld id="{4A00392E-8AC1-3943-B5F3-D6B0AC6EAF92}" type="datetime1">
              <a:rPr lang="en-US" smtClean="0"/>
              <a:t>6/20/19</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eaLnBrk="1" latinLnBrk="0" hangingPunct="1"/>
            <a:fld id="{8ACBE8A0-9B99-B64D-B98B-F51115627143}" type="datetime1">
              <a:rPr lang="en-US" smtClean="0"/>
              <a:t>6/20/19</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A5926201-B870-A049-BA56-66311F9F17C7}" type="datetime1">
              <a:rPr lang="en-US" smtClean="0"/>
              <a:t>6/20/19</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eaLnBrk="1" latinLnBrk="0" hangingPunct="1"/>
            <a:fld id="{41A32316-7373-5245-8A20-D6760D96FD71}" type="datetime1">
              <a:rPr lang="en-US" smtClean="0"/>
              <a:t>6/20/19</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eaLnBrk="1" latinLnBrk="0" hangingPunct="1"/>
            <a:fld id="{2187E0AB-C86A-8A49-B18F-12193352CD09}" type="datetime1">
              <a:rPr lang="en-US" smtClean="0"/>
              <a:t>6/20/19</a:t>
            </a:fld>
            <a:endParaRPr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B45D4D45-989D-B74E-8E64-DBE1F7A13216}" type="datetime1">
              <a:rPr lang="en-US" smtClean="0"/>
              <a:t>6/20/19</a:t>
            </a:fld>
            <a:endParaRPr lang="en-US"/>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DEA45EA9-91E1-1449-82CA-E739222E5B8D}" type="datetime1">
              <a:rPr lang="en-US" smtClean="0"/>
              <a:t>6/20/19</a:t>
            </a:fld>
            <a:endParaRPr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B2CE4F9B-185A-C44B-9113-16C38F6113D2}" type="datetime1">
              <a:rPr lang="en-US" smtClean="0"/>
              <a:t>6/20/19</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3CE8F036-EACB-7443-8B86-902DE5148BA6}" type="datetime1">
              <a:rPr lang="en-US" smtClean="0"/>
              <a:t>6/20/19</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7AD20557-1E3E-0944-A154-1A4833CF357D}" type="datetime1">
              <a:rPr lang="en-US" smtClean="0"/>
              <a:t>6/20/19</a:t>
            </a:fld>
            <a:endParaRPr lang="en-US" sz="1400"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sldNum="0" hdr="0" ftr="0" dt="0"/>
  <p:txStyles>
    <p:titleStyle>
      <a:lvl1pPr algn="ctr" defTabSz="914400" rtl="0" eaLnBrk="1" latinLnBrk="0" hangingPunct="1">
        <a:spcBef>
          <a:spcPct val="0"/>
        </a:spcBef>
        <a:buNone/>
        <a:defRPr sz="44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hyperlink" Target="mailto:ejcasey@wm.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354842"/>
            <a:ext cx="8284192" cy="3562063"/>
          </a:xfrm>
        </p:spPr>
        <p:txBody>
          <a:bodyPr>
            <a:noAutofit/>
          </a:bodyPr>
          <a:lstStyle/>
          <a:p>
            <a:r>
              <a:rPr lang="en-US" sz="4000" b="1" dirty="0">
                <a:solidFill>
                  <a:schemeClr val="tx1"/>
                </a:solidFill>
              </a:rPr>
              <a:t>Selected Appellate Decisions</a:t>
            </a:r>
            <a:br>
              <a:rPr lang="en-US" sz="4000" b="1" dirty="0">
                <a:solidFill>
                  <a:schemeClr val="tx1"/>
                </a:solidFill>
              </a:rPr>
            </a:br>
            <a:r>
              <a:rPr lang="en-US" sz="4000" b="1" dirty="0">
                <a:solidFill>
                  <a:schemeClr val="tx1"/>
                </a:solidFill>
              </a:rPr>
              <a:t>for</a:t>
            </a:r>
            <a:br>
              <a:rPr lang="en-US" sz="4000" b="1" dirty="0">
                <a:solidFill>
                  <a:schemeClr val="tx1"/>
                </a:solidFill>
              </a:rPr>
            </a:br>
            <a:r>
              <a:rPr lang="en-US" sz="4000" b="1" dirty="0">
                <a:solidFill>
                  <a:schemeClr val="tx1"/>
                </a:solidFill>
              </a:rPr>
              <a:t>Law Enforcement Officers</a:t>
            </a:r>
            <a:br>
              <a:rPr lang="en-US" sz="4000" b="1" dirty="0">
                <a:solidFill>
                  <a:schemeClr val="tx1"/>
                </a:solidFill>
              </a:rPr>
            </a:br>
            <a:br>
              <a:rPr lang="en-US" sz="4000" b="1" dirty="0">
                <a:solidFill>
                  <a:schemeClr val="tx1"/>
                </a:solidFill>
              </a:rPr>
            </a:br>
            <a:r>
              <a:rPr lang="en-US" sz="3200" dirty="0">
                <a:solidFill>
                  <a:schemeClr val="tx1"/>
                </a:solidFill>
              </a:rPr>
              <a:t>June 1, 2018– June 1, 2019</a:t>
            </a:r>
          </a:p>
        </p:txBody>
      </p:sp>
      <p:sp>
        <p:nvSpPr>
          <p:cNvPr id="3" name="Content Placeholder 2"/>
          <p:cNvSpPr>
            <a:spLocks noGrp="1"/>
          </p:cNvSpPr>
          <p:nvPr>
            <p:ph idx="1"/>
          </p:nvPr>
        </p:nvSpPr>
        <p:spPr>
          <a:xfrm>
            <a:off x="576072" y="3916906"/>
            <a:ext cx="8229600" cy="1874293"/>
          </a:xfrm>
        </p:spPr>
        <p:txBody>
          <a:bodyPr>
            <a:normAutofit fontScale="92500" lnSpcReduction="20000"/>
          </a:bodyPr>
          <a:lstStyle/>
          <a:p>
            <a:pPr marL="0" indent="0" algn="ctr"/>
            <a:r>
              <a:rPr lang="en-US" b="1" dirty="0">
                <a:solidFill>
                  <a:srgbClr val="C00000"/>
                </a:solidFill>
              </a:rPr>
              <a:t>U. S. Supreme Court</a:t>
            </a:r>
          </a:p>
          <a:p>
            <a:pPr marL="0" indent="0" algn="ctr"/>
            <a:r>
              <a:rPr lang="en-US" b="1" dirty="0">
                <a:solidFill>
                  <a:srgbClr val="C00000"/>
                </a:solidFill>
              </a:rPr>
              <a:t>Fourth Circuit Court of Appeals</a:t>
            </a:r>
          </a:p>
          <a:p>
            <a:pPr marL="0" indent="0" algn="ctr"/>
            <a:r>
              <a:rPr lang="en-US" b="1" dirty="0">
                <a:solidFill>
                  <a:srgbClr val="C00000"/>
                </a:solidFill>
              </a:rPr>
              <a:t>Virginia Supreme Court</a:t>
            </a:r>
          </a:p>
          <a:p>
            <a:pPr marL="0" indent="0" algn="ctr"/>
            <a:r>
              <a:rPr lang="en-US" b="1" dirty="0">
                <a:solidFill>
                  <a:srgbClr val="C00000"/>
                </a:solidFill>
              </a:rPr>
              <a:t>Virginia Court of Appeals</a:t>
            </a:r>
            <a:endParaRPr lang="en-US" dirty="0">
              <a:solidFill>
                <a:srgbClr val="C00000"/>
              </a:solidFill>
            </a:endParaRPr>
          </a:p>
          <a:p>
            <a:pPr lvl="1"/>
            <a:endParaRPr lang="en-US" dirty="0"/>
          </a:p>
        </p:txBody>
      </p:sp>
    </p:spTree>
    <p:extLst>
      <p:ext uri="{BB962C8B-B14F-4D97-AF65-F5344CB8AC3E}">
        <p14:creationId xmlns:p14="http://schemas.microsoft.com/office/powerpoint/2010/main" val="298319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8E54-156B-6042-942C-842691E3D766}"/>
              </a:ext>
            </a:extLst>
          </p:cNvPr>
          <p:cNvSpPr>
            <a:spLocks noGrp="1"/>
          </p:cNvSpPr>
          <p:nvPr>
            <p:ph type="title"/>
          </p:nvPr>
        </p:nvSpPr>
        <p:spPr/>
        <p:txBody>
          <a:bodyPr/>
          <a:lstStyle/>
          <a:p>
            <a:r>
              <a:rPr lang="en-US" i="1" dirty="0"/>
              <a:t>Carpenter </a:t>
            </a:r>
            <a:r>
              <a:rPr lang="en-US" dirty="0"/>
              <a:t>Lesson</a:t>
            </a:r>
            <a:endParaRPr lang="en-US" i="1" dirty="0"/>
          </a:p>
        </p:txBody>
      </p:sp>
      <p:sp>
        <p:nvSpPr>
          <p:cNvPr id="3" name="Content Placeholder 2">
            <a:extLst>
              <a:ext uri="{FF2B5EF4-FFF2-40B4-BE49-F238E27FC236}">
                <a16:creationId xmlns:a16="http://schemas.microsoft.com/office/drawing/2014/main" id="{CD809A6D-BC5D-5A4B-A511-5C00569A5DDA}"/>
              </a:ext>
            </a:extLst>
          </p:cNvPr>
          <p:cNvSpPr>
            <a:spLocks noGrp="1"/>
          </p:cNvSpPr>
          <p:nvPr>
            <p:ph idx="1"/>
          </p:nvPr>
        </p:nvSpPr>
        <p:spPr>
          <a:xfrm>
            <a:off x="457200" y="1600201"/>
            <a:ext cx="8229600" cy="4427112"/>
          </a:xfrm>
        </p:spPr>
        <p:txBody>
          <a:bodyPr>
            <a:normAutofit fontScale="85000" lnSpcReduction="10000"/>
          </a:bodyPr>
          <a:lstStyle/>
          <a:p>
            <a:r>
              <a:rPr lang="en-US" dirty="0"/>
              <a:t>In any case where you are seeking historical cell-site location data, law enforcement officers should obtain a search warrant for that data. </a:t>
            </a:r>
          </a:p>
          <a:p>
            <a:r>
              <a:rPr lang="en-US" dirty="0"/>
              <a:t>Although traditional Fourth Amendment exceptions, such as exigent circumstances, consent of the device’s owner, etc., may still apply in individual cases, the default rule should be to get a warrant. </a:t>
            </a:r>
          </a:p>
          <a:p>
            <a:pPr lvl="1"/>
            <a:r>
              <a:rPr lang="en-US" dirty="0"/>
              <a:t>Remember that §19.2-70.3(E)(5) requires you to file a written statement with the Clerk if you obtain real-time location data without a warrant in an emergency. </a:t>
            </a:r>
          </a:p>
        </p:txBody>
      </p:sp>
    </p:spTree>
    <p:extLst>
      <p:ext uri="{BB962C8B-B14F-4D97-AF65-F5344CB8AC3E}">
        <p14:creationId xmlns:p14="http://schemas.microsoft.com/office/powerpoint/2010/main" val="2532040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1C366-FF71-B047-A419-455823AB59F3}"/>
              </a:ext>
            </a:extLst>
          </p:cNvPr>
          <p:cNvSpPr>
            <a:spLocks noGrp="1"/>
          </p:cNvSpPr>
          <p:nvPr>
            <p:ph type="title"/>
          </p:nvPr>
        </p:nvSpPr>
        <p:spPr/>
        <p:txBody>
          <a:bodyPr/>
          <a:lstStyle/>
          <a:p>
            <a:r>
              <a:rPr lang="en-US" dirty="0"/>
              <a:t>Inventory Searches</a:t>
            </a:r>
          </a:p>
        </p:txBody>
      </p:sp>
      <p:sp>
        <p:nvSpPr>
          <p:cNvPr id="3" name="Content Placeholder 2">
            <a:extLst>
              <a:ext uri="{FF2B5EF4-FFF2-40B4-BE49-F238E27FC236}">
                <a16:creationId xmlns:a16="http://schemas.microsoft.com/office/drawing/2014/main" id="{E0ABE93F-9CCB-094C-804D-BD61384A5ACF}"/>
              </a:ext>
            </a:extLst>
          </p:cNvPr>
          <p:cNvSpPr>
            <a:spLocks noGrp="1"/>
          </p:cNvSpPr>
          <p:nvPr>
            <p:ph idx="1"/>
          </p:nvPr>
        </p:nvSpPr>
        <p:spPr>
          <a:xfrm>
            <a:off x="457200" y="1600201"/>
            <a:ext cx="8229600" cy="4452869"/>
          </a:xfrm>
        </p:spPr>
        <p:txBody>
          <a:bodyPr>
            <a:normAutofit fontScale="85000" lnSpcReduction="20000"/>
          </a:bodyPr>
          <a:lstStyle/>
          <a:p>
            <a:r>
              <a:rPr lang="en-US" dirty="0"/>
              <a:t>Officer conducted inventory search of car because the car “was being towed and that way we were not responsible for anything left in that vehicle.” </a:t>
            </a:r>
          </a:p>
          <a:p>
            <a:r>
              <a:rPr lang="en-US" dirty="0"/>
              <a:t>Government introduced no other testimony or documentary evidence regarding the Department’s policy on inventory searches of cars. </a:t>
            </a:r>
          </a:p>
          <a:p>
            <a:r>
              <a:rPr lang="en-US" dirty="0"/>
              <a:t>Court: Evidence suppressed. There must be “sufficient evidence” of inventory policy, whether through introduction of written police department rules and regulations or through police officer testimony.</a:t>
            </a:r>
          </a:p>
          <a:p>
            <a:r>
              <a:rPr lang="en-US" i="1" dirty="0"/>
              <a:t>U.S. v. Young</a:t>
            </a:r>
            <a:r>
              <a:rPr lang="en-US" dirty="0"/>
              <a:t>: 4</a:t>
            </a:r>
            <a:r>
              <a:rPr lang="en-US" baseline="30000" dirty="0"/>
              <a:t>th</a:t>
            </a:r>
            <a:r>
              <a:rPr lang="en-US" dirty="0"/>
              <a:t> Circuit, October 25, 2018</a:t>
            </a:r>
          </a:p>
          <a:p>
            <a:endParaRPr lang="en-US" dirty="0"/>
          </a:p>
        </p:txBody>
      </p:sp>
    </p:spTree>
    <p:extLst>
      <p:ext uri="{BB962C8B-B14F-4D97-AF65-F5344CB8AC3E}">
        <p14:creationId xmlns:p14="http://schemas.microsoft.com/office/powerpoint/2010/main" val="1499425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2123F-F89E-7D42-8FC7-5702F4346EDF}"/>
              </a:ext>
            </a:extLst>
          </p:cNvPr>
          <p:cNvSpPr>
            <a:spLocks noGrp="1"/>
          </p:cNvSpPr>
          <p:nvPr>
            <p:ph type="title"/>
          </p:nvPr>
        </p:nvSpPr>
        <p:spPr/>
        <p:txBody>
          <a:bodyPr>
            <a:normAutofit fontScale="90000"/>
          </a:bodyPr>
          <a:lstStyle/>
          <a:p>
            <a:r>
              <a:rPr lang="en-US" dirty="0"/>
              <a:t>Search Warrant Based on Marijuana Possession</a:t>
            </a:r>
          </a:p>
        </p:txBody>
      </p:sp>
      <p:sp>
        <p:nvSpPr>
          <p:cNvPr id="3" name="Content Placeholder 2">
            <a:extLst>
              <a:ext uri="{FF2B5EF4-FFF2-40B4-BE49-F238E27FC236}">
                <a16:creationId xmlns:a16="http://schemas.microsoft.com/office/drawing/2014/main" id="{BEB4AAF2-C420-EB4B-B087-64C219549C3C}"/>
              </a:ext>
            </a:extLst>
          </p:cNvPr>
          <p:cNvSpPr>
            <a:spLocks noGrp="1"/>
          </p:cNvSpPr>
          <p:nvPr>
            <p:ph idx="1"/>
          </p:nvPr>
        </p:nvSpPr>
        <p:spPr>
          <a:xfrm>
            <a:off x="457200" y="1600201"/>
            <a:ext cx="8229600" cy="4517264"/>
          </a:xfrm>
        </p:spPr>
        <p:txBody>
          <a:bodyPr>
            <a:normAutofit fontScale="85000" lnSpcReduction="10000"/>
          </a:bodyPr>
          <a:lstStyle/>
          <a:p>
            <a:r>
              <a:rPr lang="en-US" i="1" dirty="0"/>
              <a:t>U.S. v. Lyles</a:t>
            </a:r>
            <a:r>
              <a:rPr lang="en-US" dirty="0"/>
              <a:t>: 4</a:t>
            </a:r>
            <a:r>
              <a:rPr lang="en-US" baseline="30000" dirty="0"/>
              <a:t>th</a:t>
            </a:r>
            <a:r>
              <a:rPr lang="en-US" dirty="0"/>
              <a:t> Cir., December 14, 2018</a:t>
            </a:r>
          </a:p>
          <a:p>
            <a:r>
              <a:rPr lang="en-US" dirty="0"/>
              <a:t>Court suppressed a warrant for a house based on finding 3 marijuana stems and rolling papers during a single trash pull. </a:t>
            </a:r>
          </a:p>
          <a:p>
            <a:pPr lvl="1"/>
            <a:r>
              <a:rPr lang="en-US" dirty="0"/>
              <a:t>Warrant sought evidence of possession of controlled substances, possession with intent to distribute controlled substances, and money laundering </a:t>
            </a:r>
          </a:p>
          <a:p>
            <a:r>
              <a:rPr lang="en-US" dirty="0"/>
              <a:t>“The miniscule quantity of marijuana detected in the trash pull, again, does not provide the requisite foundation to search any and all persons in the home, let alone any other location.” </a:t>
            </a:r>
          </a:p>
          <a:p>
            <a:endParaRPr lang="en-US" dirty="0"/>
          </a:p>
        </p:txBody>
      </p:sp>
    </p:spTree>
    <p:extLst>
      <p:ext uri="{BB962C8B-B14F-4D97-AF65-F5344CB8AC3E}">
        <p14:creationId xmlns:p14="http://schemas.microsoft.com/office/powerpoint/2010/main" val="2089009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19FA3-A7C5-154C-833F-8BEFD03A6D75}"/>
              </a:ext>
            </a:extLst>
          </p:cNvPr>
          <p:cNvSpPr>
            <a:spLocks noGrp="1"/>
          </p:cNvSpPr>
          <p:nvPr>
            <p:ph type="title"/>
          </p:nvPr>
        </p:nvSpPr>
        <p:spPr/>
        <p:txBody>
          <a:bodyPr/>
          <a:lstStyle/>
          <a:p>
            <a:r>
              <a:rPr lang="en-US" dirty="0"/>
              <a:t>Scope of Warrant</a:t>
            </a:r>
          </a:p>
        </p:txBody>
      </p:sp>
      <p:sp>
        <p:nvSpPr>
          <p:cNvPr id="3" name="Content Placeholder 2">
            <a:extLst>
              <a:ext uri="{FF2B5EF4-FFF2-40B4-BE49-F238E27FC236}">
                <a16:creationId xmlns:a16="http://schemas.microsoft.com/office/drawing/2014/main" id="{D085AA3A-EBEB-B547-9279-554B553DC953}"/>
              </a:ext>
            </a:extLst>
          </p:cNvPr>
          <p:cNvSpPr>
            <a:spLocks noGrp="1"/>
          </p:cNvSpPr>
          <p:nvPr>
            <p:ph idx="1"/>
          </p:nvPr>
        </p:nvSpPr>
        <p:spPr>
          <a:xfrm>
            <a:off x="457200" y="1600201"/>
            <a:ext cx="8229600" cy="4375596"/>
          </a:xfrm>
        </p:spPr>
        <p:txBody>
          <a:bodyPr>
            <a:normAutofit fontScale="77500" lnSpcReduction="20000"/>
          </a:bodyPr>
          <a:lstStyle/>
          <a:p>
            <a:r>
              <a:rPr lang="en-US" dirty="0"/>
              <a:t>Warrant permitted the seizure of any computers, toiletries, or jewelry, and the search of every book, record, and document in the home</a:t>
            </a:r>
          </a:p>
          <a:p>
            <a:r>
              <a:rPr lang="en-US" dirty="0"/>
              <a:t>Court: The connection of such things to the personal possession of marijuana is, “to put it gently, tenuous.” </a:t>
            </a:r>
          </a:p>
          <a:p>
            <a:r>
              <a:rPr lang="en-US" dirty="0"/>
              <a:t>Court: Warrant application lacked any nexus between cell phones and marijuana possession. </a:t>
            </a:r>
          </a:p>
          <a:p>
            <a:r>
              <a:rPr lang="en-US" dirty="0"/>
              <a:t>Insufficient reason to believe that any cell phone in the home, no matter who owns it, will reveal evidence pertinent to marijuana possession simply because three marijuana stems were found in a nearby trash bag.</a:t>
            </a:r>
          </a:p>
        </p:txBody>
      </p:sp>
    </p:spTree>
    <p:extLst>
      <p:ext uri="{BB962C8B-B14F-4D97-AF65-F5344CB8AC3E}">
        <p14:creationId xmlns:p14="http://schemas.microsoft.com/office/powerpoint/2010/main" val="3136506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222D5-F6E5-FF49-88C1-5B4E6F6E8C7A}"/>
              </a:ext>
            </a:extLst>
          </p:cNvPr>
          <p:cNvSpPr>
            <a:spLocks noGrp="1"/>
          </p:cNvSpPr>
          <p:nvPr>
            <p:ph type="title"/>
          </p:nvPr>
        </p:nvSpPr>
        <p:spPr/>
        <p:txBody>
          <a:bodyPr/>
          <a:lstStyle/>
          <a:p>
            <a:r>
              <a:rPr lang="en-US" dirty="0"/>
              <a:t>31 Day Delay to Get Warrant</a:t>
            </a:r>
          </a:p>
        </p:txBody>
      </p:sp>
      <p:sp>
        <p:nvSpPr>
          <p:cNvPr id="3" name="Content Placeholder 2">
            <a:extLst>
              <a:ext uri="{FF2B5EF4-FFF2-40B4-BE49-F238E27FC236}">
                <a16:creationId xmlns:a16="http://schemas.microsoft.com/office/drawing/2014/main" id="{94F703CA-ADAD-8846-855C-A848353C3961}"/>
              </a:ext>
            </a:extLst>
          </p:cNvPr>
          <p:cNvSpPr>
            <a:spLocks noGrp="1"/>
          </p:cNvSpPr>
          <p:nvPr>
            <p:ph idx="1"/>
          </p:nvPr>
        </p:nvSpPr>
        <p:spPr/>
        <p:txBody>
          <a:bodyPr>
            <a:normAutofit fontScale="85000" lnSpcReduction="20000"/>
          </a:bodyPr>
          <a:lstStyle/>
          <a:p>
            <a:r>
              <a:rPr lang="en-US" i="1" u="sng" dirty="0"/>
              <a:t>U.S. v. Pratt</a:t>
            </a:r>
            <a:r>
              <a:rPr lang="en-US" dirty="0"/>
              <a:t>: 4</a:t>
            </a:r>
            <a:r>
              <a:rPr lang="en-US" baseline="30000" dirty="0"/>
              <a:t>th</a:t>
            </a:r>
            <a:r>
              <a:rPr lang="en-US" dirty="0"/>
              <a:t> Cir., February 8, 2019</a:t>
            </a:r>
          </a:p>
          <a:p>
            <a:r>
              <a:rPr lang="en-US" dirty="0"/>
              <a:t>Defendant prostituted a child, trafficking her over state lines and producing child pornography by taking photos of her with his phone. </a:t>
            </a:r>
          </a:p>
          <a:p>
            <a:r>
              <a:rPr lang="en-US" dirty="0"/>
              <a:t>When FBI agents arrested the defendant, he confessed that his phone had images of the victim on his phone. </a:t>
            </a:r>
          </a:p>
          <a:p>
            <a:r>
              <a:rPr lang="en-US" dirty="0"/>
              <a:t>Agents seized the phone. However, agents did not obtain a warrant for the phone for another 31 days.</a:t>
            </a:r>
          </a:p>
          <a:p>
            <a:r>
              <a:rPr lang="en-US" dirty="0"/>
              <a:t>After obtaining and executing the warrant, they discovered child pornography on the device. </a:t>
            </a:r>
          </a:p>
          <a:p>
            <a:endParaRPr lang="en-US" dirty="0"/>
          </a:p>
        </p:txBody>
      </p:sp>
    </p:spTree>
    <p:extLst>
      <p:ext uri="{BB962C8B-B14F-4D97-AF65-F5344CB8AC3E}">
        <p14:creationId xmlns:p14="http://schemas.microsoft.com/office/powerpoint/2010/main" val="1901071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EE956-1F03-9B4D-BF70-998492C4BA0E}"/>
              </a:ext>
            </a:extLst>
          </p:cNvPr>
          <p:cNvSpPr>
            <a:spLocks noGrp="1"/>
          </p:cNvSpPr>
          <p:nvPr>
            <p:ph type="title"/>
          </p:nvPr>
        </p:nvSpPr>
        <p:spPr/>
        <p:txBody>
          <a:bodyPr/>
          <a:lstStyle/>
          <a:p>
            <a:r>
              <a:rPr lang="en-US" dirty="0"/>
              <a:t>Court: Evidence Suppressed</a:t>
            </a:r>
          </a:p>
        </p:txBody>
      </p:sp>
      <p:sp>
        <p:nvSpPr>
          <p:cNvPr id="3" name="Content Placeholder 2">
            <a:extLst>
              <a:ext uri="{FF2B5EF4-FFF2-40B4-BE49-F238E27FC236}">
                <a16:creationId xmlns:a16="http://schemas.microsoft.com/office/drawing/2014/main" id="{68C7A6BC-9046-F64A-968A-07495509D607}"/>
              </a:ext>
            </a:extLst>
          </p:cNvPr>
          <p:cNvSpPr>
            <a:spLocks noGrp="1"/>
          </p:cNvSpPr>
          <p:nvPr>
            <p:ph idx="1"/>
          </p:nvPr>
        </p:nvSpPr>
        <p:spPr>
          <a:xfrm>
            <a:off x="457200" y="1600202"/>
            <a:ext cx="8229600" cy="3759450"/>
          </a:xfrm>
        </p:spPr>
        <p:txBody>
          <a:bodyPr>
            <a:normAutofit/>
          </a:bodyPr>
          <a:lstStyle/>
          <a:p>
            <a:r>
              <a:rPr lang="en-US" sz="2800" dirty="0"/>
              <a:t>Court: 31-day delay violates the Fourth Amendment where the government neither proceeds diligently nor presents an overriding reason for the delay. </a:t>
            </a:r>
          </a:p>
          <a:p>
            <a:r>
              <a:rPr lang="en-US" sz="2800" dirty="0"/>
              <a:t>Court rejected the argument that the phone was, in and of itself, evidence and therefore could be held indefinitely because it had independent evidentiary value, like a murder weapon.</a:t>
            </a:r>
          </a:p>
          <a:p>
            <a:endParaRPr lang="en-US" dirty="0"/>
          </a:p>
        </p:txBody>
      </p:sp>
    </p:spTree>
    <p:extLst>
      <p:ext uri="{BB962C8B-B14F-4D97-AF65-F5344CB8AC3E}">
        <p14:creationId xmlns:p14="http://schemas.microsoft.com/office/powerpoint/2010/main" val="1451327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38F8A-5351-6640-ABA9-7CC93E6E653D}"/>
              </a:ext>
            </a:extLst>
          </p:cNvPr>
          <p:cNvSpPr>
            <a:spLocks noGrp="1"/>
          </p:cNvSpPr>
          <p:nvPr>
            <p:ph type="title"/>
          </p:nvPr>
        </p:nvSpPr>
        <p:spPr>
          <a:xfrm>
            <a:off x="457200" y="94334"/>
            <a:ext cx="8229600" cy="1143000"/>
          </a:xfrm>
        </p:spPr>
        <p:txBody>
          <a:bodyPr/>
          <a:lstStyle/>
          <a:p>
            <a:r>
              <a:rPr lang="en-US" dirty="0"/>
              <a:t>What Delays Are Permissible?</a:t>
            </a:r>
          </a:p>
        </p:txBody>
      </p:sp>
      <p:sp>
        <p:nvSpPr>
          <p:cNvPr id="3" name="Content Placeholder 2">
            <a:extLst>
              <a:ext uri="{FF2B5EF4-FFF2-40B4-BE49-F238E27FC236}">
                <a16:creationId xmlns:a16="http://schemas.microsoft.com/office/drawing/2014/main" id="{641EEC1F-E82A-2340-8A42-1F7ED10E5CB5}"/>
              </a:ext>
            </a:extLst>
          </p:cNvPr>
          <p:cNvSpPr>
            <a:spLocks noGrp="1"/>
          </p:cNvSpPr>
          <p:nvPr>
            <p:ph idx="1"/>
          </p:nvPr>
        </p:nvSpPr>
        <p:spPr>
          <a:xfrm>
            <a:off x="321972" y="1237334"/>
            <a:ext cx="8641724" cy="5165724"/>
          </a:xfrm>
        </p:spPr>
        <p:txBody>
          <a:bodyPr>
            <a:normAutofit fontScale="77500" lnSpcReduction="20000"/>
          </a:bodyPr>
          <a:lstStyle/>
          <a:p>
            <a:r>
              <a:rPr lang="en-US" i="1" dirty="0"/>
              <a:t>Pratt</a:t>
            </a:r>
            <a:r>
              <a:rPr lang="en-US" dirty="0"/>
              <a:t> Court distinguished a number of other cases where similar delays were lawful. </a:t>
            </a:r>
          </a:p>
          <a:p>
            <a:r>
              <a:rPr lang="en-US" dirty="0"/>
              <a:t>For example, in </a:t>
            </a:r>
            <a:r>
              <a:rPr lang="en-US" i="1" dirty="0" err="1"/>
              <a:t>Vallimont</a:t>
            </a:r>
            <a:r>
              <a:rPr lang="en-US" dirty="0"/>
              <a:t>, delay was reasonable because the investigator was diverted to other cases, the county’s resources were overwhelmed, and the defendant diminished his privacy interest by giving another person access to the computer. </a:t>
            </a:r>
          </a:p>
          <a:p>
            <a:r>
              <a:rPr lang="en-US" dirty="0"/>
              <a:t>Also: </a:t>
            </a:r>
            <a:r>
              <a:rPr lang="en-US" i="1" dirty="0" err="1"/>
              <a:t>Laist</a:t>
            </a:r>
            <a:r>
              <a:rPr lang="en-US" i="1" dirty="0"/>
              <a:t> - </a:t>
            </a:r>
            <a:r>
              <a:rPr lang="en-US" dirty="0"/>
              <a:t>delay was reasonable because the agents worked diligently on the affidavit; they were responsible for investigations in ten counties; and the defendant consented to the seizure and had been allowed to keep certain files, diminishing his privacy interest. </a:t>
            </a:r>
          </a:p>
          <a:p>
            <a:r>
              <a:rPr lang="en-US" dirty="0"/>
              <a:t>Court also cited with approval delays due to weekends, holidays, tactical decisions, legal questions, and technical needs. </a:t>
            </a:r>
          </a:p>
          <a:p>
            <a:endParaRPr lang="en-US" dirty="0"/>
          </a:p>
        </p:txBody>
      </p:sp>
    </p:spTree>
    <p:extLst>
      <p:ext uri="{BB962C8B-B14F-4D97-AF65-F5344CB8AC3E}">
        <p14:creationId xmlns:p14="http://schemas.microsoft.com/office/powerpoint/2010/main" val="872654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AD3F-B782-E84F-A0C0-868DB3154B19}"/>
              </a:ext>
            </a:extLst>
          </p:cNvPr>
          <p:cNvSpPr>
            <a:spLocks noGrp="1"/>
          </p:cNvSpPr>
          <p:nvPr>
            <p:ph type="title"/>
          </p:nvPr>
        </p:nvSpPr>
        <p:spPr/>
        <p:txBody>
          <a:bodyPr/>
          <a:lstStyle/>
          <a:p>
            <a:r>
              <a:rPr lang="en-US" dirty="0"/>
              <a:t>Exigent Circumstances</a:t>
            </a:r>
          </a:p>
        </p:txBody>
      </p:sp>
      <p:sp>
        <p:nvSpPr>
          <p:cNvPr id="3" name="Content Placeholder 2">
            <a:extLst>
              <a:ext uri="{FF2B5EF4-FFF2-40B4-BE49-F238E27FC236}">
                <a16:creationId xmlns:a16="http://schemas.microsoft.com/office/drawing/2014/main" id="{7EB7810D-6A7C-3B46-9347-A5BD5C557780}"/>
              </a:ext>
            </a:extLst>
          </p:cNvPr>
          <p:cNvSpPr>
            <a:spLocks noGrp="1"/>
          </p:cNvSpPr>
          <p:nvPr>
            <p:ph idx="1"/>
          </p:nvPr>
        </p:nvSpPr>
        <p:spPr>
          <a:xfrm>
            <a:off x="457200" y="1600201"/>
            <a:ext cx="8390586" cy="4324081"/>
          </a:xfrm>
        </p:spPr>
        <p:txBody>
          <a:bodyPr>
            <a:normAutofit fontScale="85000" lnSpcReduction="20000"/>
          </a:bodyPr>
          <a:lstStyle/>
          <a:p>
            <a:r>
              <a:rPr lang="en-US" dirty="0"/>
              <a:t>Court: Exigent circumstances existed when officer saw a firearm in plain view on the floorboard of the vehicle from which the defendant had just fled, leaving the door open.</a:t>
            </a:r>
          </a:p>
          <a:p>
            <a:r>
              <a:rPr lang="en-US" dirty="0"/>
              <a:t>Firearm was in the middle of the road where members of the crowd or the defendant, if he had returned to his vehicle, could immediately have accessed the loaded firearm. </a:t>
            </a:r>
          </a:p>
          <a:p>
            <a:r>
              <a:rPr lang="en-US" dirty="0"/>
              <a:t>Court found that there was not sufficient time to secure a warrant as numerous people could have potentially obtained the firearm in the interim. </a:t>
            </a:r>
          </a:p>
          <a:p>
            <a:r>
              <a:rPr lang="en-US" i="1" dirty="0"/>
              <a:t>Moore v. Commonwealth,</a:t>
            </a:r>
            <a:r>
              <a:rPr lang="en-US" dirty="0"/>
              <a:t> 69 Va. App. 30 (2018)</a:t>
            </a:r>
          </a:p>
        </p:txBody>
      </p:sp>
    </p:spTree>
    <p:extLst>
      <p:ext uri="{BB962C8B-B14F-4D97-AF65-F5344CB8AC3E}">
        <p14:creationId xmlns:p14="http://schemas.microsoft.com/office/powerpoint/2010/main" val="631197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A28C4-5F1C-1E46-9F48-7E07D37E588A}"/>
              </a:ext>
            </a:extLst>
          </p:cNvPr>
          <p:cNvSpPr>
            <a:spLocks noGrp="1"/>
          </p:cNvSpPr>
          <p:nvPr>
            <p:ph type="title"/>
          </p:nvPr>
        </p:nvSpPr>
        <p:spPr/>
        <p:txBody>
          <a:bodyPr/>
          <a:lstStyle/>
          <a:p>
            <a:r>
              <a:rPr lang="en-US" dirty="0"/>
              <a:t>K9 and Probable Cause</a:t>
            </a:r>
          </a:p>
        </p:txBody>
      </p:sp>
      <p:sp>
        <p:nvSpPr>
          <p:cNvPr id="3" name="Content Placeholder 2">
            <a:extLst>
              <a:ext uri="{FF2B5EF4-FFF2-40B4-BE49-F238E27FC236}">
                <a16:creationId xmlns:a16="http://schemas.microsoft.com/office/drawing/2014/main" id="{DFFFA543-ECD5-F04B-8060-BA2CA1A3E043}"/>
              </a:ext>
            </a:extLst>
          </p:cNvPr>
          <p:cNvSpPr>
            <a:spLocks noGrp="1"/>
          </p:cNvSpPr>
          <p:nvPr>
            <p:ph idx="1"/>
          </p:nvPr>
        </p:nvSpPr>
        <p:spPr>
          <a:xfrm>
            <a:off x="321971" y="1417638"/>
            <a:ext cx="8500057" cy="5059474"/>
          </a:xfrm>
        </p:spPr>
        <p:txBody>
          <a:bodyPr>
            <a:normAutofit fontScale="85000" lnSpcReduction="20000"/>
          </a:bodyPr>
          <a:lstStyle/>
          <a:p>
            <a:r>
              <a:rPr lang="en-US" dirty="0"/>
              <a:t>K9 indicated that defendant, a passenger, possessed drugs during traffic stop, but officers could not find drugs during search on side of the road. </a:t>
            </a:r>
          </a:p>
          <a:p>
            <a:r>
              <a:rPr lang="en-US" dirty="0"/>
              <a:t>Officers transported defendant to police facility where they found drugs. </a:t>
            </a:r>
          </a:p>
          <a:p>
            <a:r>
              <a:rPr lang="en-US" dirty="0"/>
              <a:t>Court: Affirmed. Coupled with the evidence of the officer’s training and experience, the history of the K-9 team, and the officer’s testimony that the dog alerted consistent with her training, there was more than sufficient evidence to support the conclusion that the dog was reliable. </a:t>
            </a:r>
          </a:p>
          <a:p>
            <a:r>
              <a:rPr lang="en-US" i="1" dirty="0"/>
              <a:t>Haywood v. Commonwealth,</a:t>
            </a:r>
            <a:r>
              <a:rPr lang="en-US" dirty="0"/>
              <a:t> Ct. App., October 9, 2018 (Unp.)</a:t>
            </a:r>
          </a:p>
          <a:p>
            <a:pPr lvl="1"/>
            <a:endParaRPr lang="en-US" dirty="0"/>
          </a:p>
        </p:txBody>
      </p:sp>
    </p:spTree>
    <p:extLst>
      <p:ext uri="{BB962C8B-B14F-4D97-AF65-F5344CB8AC3E}">
        <p14:creationId xmlns:p14="http://schemas.microsoft.com/office/powerpoint/2010/main" val="3485447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120F1-FA55-BF4D-A8E8-467725241085}"/>
              </a:ext>
            </a:extLst>
          </p:cNvPr>
          <p:cNvSpPr>
            <a:spLocks noGrp="1"/>
          </p:cNvSpPr>
          <p:nvPr>
            <p:ph type="title"/>
          </p:nvPr>
        </p:nvSpPr>
        <p:spPr/>
        <p:txBody>
          <a:bodyPr/>
          <a:lstStyle/>
          <a:p>
            <a:r>
              <a:rPr lang="en-US" dirty="0"/>
              <a:t>Pat-Down v. Search</a:t>
            </a:r>
          </a:p>
        </p:txBody>
      </p:sp>
      <p:sp>
        <p:nvSpPr>
          <p:cNvPr id="3" name="Content Placeholder 2">
            <a:extLst>
              <a:ext uri="{FF2B5EF4-FFF2-40B4-BE49-F238E27FC236}">
                <a16:creationId xmlns:a16="http://schemas.microsoft.com/office/drawing/2014/main" id="{A8D05F66-83FC-604E-9E8D-E9EC757CC6FB}"/>
              </a:ext>
            </a:extLst>
          </p:cNvPr>
          <p:cNvSpPr>
            <a:spLocks noGrp="1"/>
          </p:cNvSpPr>
          <p:nvPr>
            <p:ph idx="1"/>
          </p:nvPr>
        </p:nvSpPr>
        <p:spPr>
          <a:xfrm>
            <a:off x="457199" y="1600201"/>
            <a:ext cx="8403465" cy="4530143"/>
          </a:xfrm>
        </p:spPr>
        <p:txBody>
          <a:bodyPr>
            <a:normAutofit fontScale="85000" lnSpcReduction="20000"/>
          </a:bodyPr>
          <a:lstStyle/>
          <a:p>
            <a:r>
              <a:rPr lang="en-US" dirty="0"/>
              <a:t>Officer responded to a call for a larceny &amp; saw  defendant, who matched the description of the fleeing suspect, “crouching down” in the dark behind trucks in a parking lot adjacent to the store. </a:t>
            </a:r>
          </a:p>
          <a:p>
            <a:r>
              <a:rPr lang="en-US" dirty="0"/>
              <a:t>Defendant fled &amp; jumped into bushes when the officer was “within an arm’s length” of him. </a:t>
            </a:r>
          </a:p>
          <a:p>
            <a:r>
              <a:rPr lang="en-US" dirty="0"/>
              <a:t>Officer had to pull the defendant out of the bushes before he detained him. </a:t>
            </a:r>
          </a:p>
          <a:p>
            <a:r>
              <a:rPr lang="en-US" dirty="0"/>
              <a:t>Officer patted-down the defendant and felt a “round, cylindrical tube” in the defendant’s pocket. </a:t>
            </a:r>
          </a:p>
          <a:p>
            <a:r>
              <a:rPr lang="en-US" dirty="0"/>
              <a:t>Officer removed it and found that it contained cocaine </a:t>
            </a:r>
          </a:p>
        </p:txBody>
      </p:sp>
    </p:spTree>
    <p:extLst>
      <p:ext uri="{BB962C8B-B14F-4D97-AF65-F5344CB8AC3E}">
        <p14:creationId xmlns:p14="http://schemas.microsoft.com/office/powerpoint/2010/main" val="170342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13" y="274638"/>
            <a:ext cx="8625384" cy="5198114"/>
          </a:xfrm>
        </p:spPr>
        <p:txBody>
          <a:bodyPr/>
          <a:lstStyle/>
          <a:p>
            <a:r>
              <a:rPr lang="en-US" sz="3200" dirty="0">
                <a:solidFill>
                  <a:schemeClr val="tx1"/>
                </a:solidFill>
                <a:latin typeface="Arial" pitchFamily="34" charset="0"/>
                <a:cs typeface="Arial" pitchFamily="34" charset="0"/>
              </a:rPr>
              <a:t>Please refer to</a:t>
            </a:r>
            <a:br>
              <a:rPr lang="en-US" dirty="0"/>
            </a:br>
            <a:br>
              <a:rPr lang="en-US" dirty="0"/>
            </a:br>
            <a:r>
              <a:rPr lang="en-US" b="1" dirty="0"/>
              <a:t>2019 Appellate Update </a:t>
            </a:r>
            <a:br>
              <a:rPr lang="en-US" b="1" dirty="0"/>
            </a:br>
            <a:r>
              <a:rPr lang="en-US" b="1" dirty="0"/>
              <a:t>Master List </a:t>
            </a:r>
            <a:br>
              <a:rPr lang="en-US" sz="4800" dirty="0"/>
            </a:br>
            <a:br>
              <a:rPr lang="en-US" dirty="0"/>
            </a:br>
            <a:r>
              <a:rPr lang="en-US" sz="3200" dirty="0">
                <a:solidFill>
                  <a:schemeClr val="tx1"/>
                </a:solidFill>
                <a:latin typeface="Arial" pitchFamily="34" charset="0"/>
                <a:cs typeface="Arial" pitchFamily="34" charset="0"/>
              </a:rPr>
              <a:t>for a complete listing of new cases</a:t>
            </a:r>
            <a:r>
              <a:rPr lang="en-US" sz="3200" dirty="0">
                <a:solidFill>
                  <a:schemeClr val="tx1"/>
                </a:solidFill>
              </a:rPr>
              <a:t> </a:t>
            </a:r>
            <a:br>
              <a:rPr lang="en-US" sz="3200" dirty="0">
                <a:solidFill>
                  <a:schemeClr val="tx1"/>
                </a:solidFill>
                <a:latin typeface="Arial" pitchFamily="34" charset="0"/>
                <a:cs typeface="Arial" pitchFamily="34" charset="0"/>
              </a:rPr>
            </a:br>
            <a:r>
              <a:rPr lang="en-US" sz="3200" dirty="0">
                <a:solidFill>
                  <a:schemeClr val="tx1"/>
                </a:solidFill>
                <a:latin typeface="Arial" pitchFamily="34" charset="0"/>
                <a:cs typeface="Arial" pitchFamily="34" charset="0"/>
              </a:rPr>
              <a:t>of interest to law enforcement officers.</a:t>
            </a:r>
            <a:endParaRPr lang="en-US" sz="32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2A9B9-72FE-0F4B-95DA-0792FC4C3FEC}"/>
              </a:ext>
            </a:extLst>
          </p:cNvPr>
          <p:cNvSpPr>
            <a:spLocks noGrp="1"/>
          </p:cNvSpPr>
          <p:nvPr>
            <p:ph type="title"/>
          </p:nvPr>
        </p:nvSpPr>
        <p:spPr/>
        <p:txBody>
          <a:bodyPr/>
          <a:lstStyle/>
          <a:p>
            <a:r>
              <a:rPr lang="en-US" dirty="0"/>
              <a:t>Court: Suppressed</a:t>
            </a:r>
          </a:p>
        </p:txBody>
      </p:sp>
      <p:sp>
        <p:nvSpPr>
          <p:cNvPr id="3" name="Content Placeholder 2">
            <a:extLst>
              <a:ext uri="{FF2B5EF4-FFF2-40B4-BE49-F238E27FC236}">
                <a16:creationId xmlns:a16="http://schemas.microsoft.com/office/drawing/2014/main" id="{761F77A1-9C1D-9340-BF29-798B8DF0AC44}"/>
              </a:ext>
            </a:extLst>
          </p:cNvPr>
          <p:cNvSpPr>
            <a:spLocks noGrp="1"/>
          </p:cNvSpPr>
          <p:nvPr>
            <p:ph idx="1"/>
          </p:nvPr>
        </p:nvSpPr>
        <p:spPr>
          <a:xfrm>
            <a:off x="457200" y="1600201"/>
            <a:ext cx="8339070" cy="4543022"/>
          </a:xfrm>
        </p:spPr>
        <p:txBody>
          <a:bodyPr>
            <a:normAutofit fontScale="85000" lnSpcReduction="20000"/>
          </a:bodyPr>
          <a:lstStyle/>
          <a:p>
            <a:r>
              <a:rPr lang="en-US" dirty="0"/>
              <a:t>Officer had a reasonable basis for frisking the defendant but lacked probable cause to remove the tube from his pocket. </a:t>
            </a:r>
          </a:p>
          <a:p>
            <a:r>
              <a:rPr lang="en-US" dirty="0"/>
              <a:t>The “plain feel” doctrine applies only when the object at issue is immediately recognized as being illegal. </a:t>
            </a:r>
          </a:p>
          <a:p>
            <a:r>
              <a:rPr lang="en-US" dirty="0"/>
              <a:t>Court complained that the officer did not say whether he suspected that the tube could be drug paraphernalia or that he suspected the object he felt was a weapon. </a:t>
            </a:r>
          </a:p>
          <a:p>
            <a:r>
              <a:rPr lang="en-US" i="1" dirty="0"/>
              <a:t>Weathersby v. Commonwealth, </a:t>
            </a:r>
            <a:r>
              <a:rPr lang="en-US" dirty="0"/>
              <a:t>Ct. App., October 9, 2018 (Unp.)</a:t>
            </a:r>
          </a:p>
          <a:p>
            <a:endParaRPr lang="en-US" dirty="0"/>
          </a:p>
        </p:txBody>
      </p:sp>
    </p:spTree>
    <p:extLst>
      <p:ext uri="{BB962C8B-B14F-4D97-AF65-F5344CB8AC3E}">
        <p14:creationId xmlns:p14="http://schemas.microsoft.com/office/powerpoint/2010/main" val="503989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8AF0E-AAA5-C841-AE26-CB7560154C73}"/>
              </a:ext>
            </a:extLst>
          </p:cNvPr>
          <p:cNvSpPr>
            <a:spLocks noGrp="1"/>
          </p:cNvSpPr>
          <p:nvPr>
            <p:ph type="title"/>
          </p:nvPr>
        </p:nvSpPr>
        <p:spPr/>
        <p:txBody>
          <a:bodyPr>
            <a:normAutofit/>
          </a:bodyPr>
          <a:lstStyle/>
          <a:p>
            <a:r>
              <a:rPr lang="en-US" dirty="0"/>
              <a:t>Warrantless Arrest in Curtilage</a:t>
            </a:r>
          </a:p>
        </p:txBody>
      </p:sp>
      <p:sp>
        <p:nvSpPr>
          <p:cNvPr id="3" name="Content Placeholder 2">
            <a:extLst>
              <a:ext uri="{FF2B5EF4-FFF2-40B4-BE49-F238E27FC236}">
                <a16:creationId xmlns:a16="http://schemas.microsoft.com/office/drawing/2014/main" id="{C9B155B9-C989-8544-A207-0AF5EF361FCC}"/>
              </a:ext>
            </a:extLst>
          </p:cNvPr>
          <p:cNvSpPr>
            <a:spLocks noGrp="1"/>
          </p:cNvSpPr>
          <p:nvPr>
            <p:ph idx="1"/>
          </p:nvPr>
        </p:nvSpPr>
        <p:spPr>
          <a:xfrm>
            <a:off x="292994" y="1417638"/>
            <a:ext cx="8851006" cy="4712706"/>
          </a:xfrm>
        </p:spPr>
        <p:txBody>
          <a:bodyPr>
            <a:normAutofit fontScale="77500" lnSpcReduction="20000"/>
          </a:bodyPr>
          <a:lstStyle/>
          <a:p>
            <a:r>
              <a:rPr lang="en-US" dirty="0"/>
              <a:t>Defendant led police on a high-speed chase on his motorcycle.</a:t>
            </a:r>
          </a:p>
          <a:p>
            <a:r>
              <a:rPr lang="en-US" dirty="0"/>
              <a:t>30-40 minutes later, officers identified defendant and located him at his home. They banged on his door and demanded he exit. Defendant stepped out onto driveway and officers arrested him. </a:t>
            </a:r>
          </a:p>
          <a:p>
            <a:r>
              <a:rPr lang="en-US" dirty="0"/>
              <a:t>Court: Warrantless arrest suppressed. At the time of arrest, although they had probable cause, officers had no exigency. </a:t>
            </a:r>
          </a:p>
          <a:p>
            <a:r>
              <a:rPr lang="en-US" dirty="0"/>
              <a:t>When he exited the house, defendant seemingly posed no threat to the officers, nor did he show any signs that he intended to flee, nor was there evidence to destroy.</a:t>
            </a:r>
          </a:p>
          <a:p>
            <a:r>
              <a:rPr lang="en-US" i="1" dirty="0"/>
              <a:t>Carroll v. Commonwealth, </a:t>
            </a:r>
            <a:r>
              <a:rPr lang="en-US" dirty="0"/>
              <a:t>Ct. App., November 20, 2018 (Unpublished)</a:t>
            </a:r>
          </a:p>
        </p:txBody>
      </p:sp>
    </p:spTree>
    <p:extLst>
      <p:ext uri="{BB962C8B-B14F-4D97-AF65-F5344CB8AC3E}">
        <p14:creationId xmlns:p14="http://schemas.microsoft.com/office/powerpoint/2010/main" val="1873883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1582" y="2101022"/>
            <a:ext cx="7772400" cy="1362075"/>
          </a:xfrm>
        </p:spPr>
        <p:txBody>
          <a:bodyPr/>
          <a:lstStyle/>
          <a:p>
            <a:pPr algn="ctr"/>
            <a:r>
              <a:rPr lang="en-US" dirty="0"/>
              <a:t>PART TWO:</a:t>
            </a:r>
            <a:br>
              <a:rPr lang="en-US" dirty="0"/>
            </a:br>
            <a:r>
              <a:rPr lang="en-US" dirty="0"/>
              <a:t>Crimes and Offenses</a:t>
            </a:r>
          </a:p>
        </p:txBody>
      </p:sp>
    </p:spTree>
    <p:extLst>
      <p:ext uri="{BB962C8B-B14F-4D97-AF65-F5344CB8AC3E}">
        <p14:creationId xmlns:p14="http://schemas.microsoft.com/office/powerpoint/2010/main" val="492199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Animal Cruelty</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41677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Brutal Slaughter of Animal</a:t>
            </a:r>
          </a:p>
        </p:txBody>
      </p:sp>
      <p:sp>
        <p:nvSpPr>
          <p:cNvPr id="5" name="Content Placeholder 4"/>
          <p:cNvSpPr>
            <a:spLocks noGrp="1"/>
          </p:cNvSpPr>
          <p:nvPr>
            <p:ph idx="1"/>
          </p:nvPr>
        </p:nvSpPr>
        <p:spPr/>
        <p:txBody>
          <a:bodyPr>
            <a:normAutofit fontScale="92500" lnSpcReduction="10000"/>
          </a:bodyPr>
          <a:lstStyle/>
          <a:p>
            <a:r>
              <a:rPr lang="en-US" i="1" dirty="0"/>
              <a:t>Sutter v. Commonwealth, </a:t>
            </a:r>
            <a:r>
              <a:rPr lang="en-US" dirty="0"/>
              <a:t>Ct. App. September 26, 2018 (Unpublished)</a:t>
            </a:r>
          </a:p>
          <a:p>
            <a:r>
              <a:rPr lang="en-US" dirty="0"/>
              <a:t>Defendant and her boyfriend took a pig from the ASPCA after hours without authority and stabbed it to death with over thirty-one stab wounds, nearly decapitating it. </a:t>
            </a:r>
          </a:p>
          <a:p>
            <a:r>
              <a:rPr lang="en-US" dirty="0"/>
              <a:t>Court: Conviction affirmed. Killing was inconsistent with approved methods of slaughter. </a:t>
            </a:r>
          </a:p>
        </p:txBody>
      </p:sp>
    </p:spTree>
    <p:extLst>
      <p:ext uri="{BB962C8B-B14F-4D97-AF65-F5344CB8AC3E}">
        <p14:creationId xmlns:p14="http://schemas.microsoft.com/office/powerpoint/2010/main" val="2957386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1626"/>
          </a:xfrm>
        </p:spPr>
        <p:txBody>
          <a:bodyPr/>
          <a:lstStyle/>
          <a:p>
            <a:r>
              <a:rPr lang="en-US" dirty="0"/>
              <a:t>Court’s Explanation:</a:t>
            </a:r>
          </a:p>
        </p:txBody>
      </p:sp>
      <p:sp>
        <p:nvSpPr>
          <p:cNvPr id="3" name="Content Placeholder 2"/>
          <p:cNvSpPr>
            <a:spLocks noGrp="1"/>
          </p:cNvSpPr>
          <p:nvPr>
            <p:ph idx="1"/>
          </p:nvPr>
        </p:nvSpPr>
        <p:spPr>
          <a:xfrm>
            <a:off x="457200" y="1086265"/>
            <a:ext cx="8229600" cy="5064134"/>
          </a:xfrm>
        </p:spPr>
        <p:txBody>
          <a:bodyPr>
            <a:normAutofit fontScale="85000" lnSpcReduction="10000"/>
          </a:bodyPr>
          <a:lstStyle/>
          <a:p>
            <a:r>
              <a:rPr lang="en-US" dirty="0"/>
              <a:t>“Our holding in this particular case should not be interpreted in any way as somehow criminalizing the lawful conduct of the thousands of individuals (be they farmers, butchers, or otherwise) or businesses that routinely slaughter livestock, which they lawfully possess, in the normal course of their daily business.” </a:t>
            </a:r>
          </a:p>
          <a:p>
            <a:r>
              <a:rPr lang="en-US" dirty="0"/>
              <a:t>“Rather, our opinion in this case bears specifically on the bizarre decision and conduct of appellant and her co-defendant, who decided to kill an animal – which was not theirs – in the yard and parking lot of the local SPCA and animal shelter, where appellant was then employed.”</a:t>
            </a:r>
          </a:p>
          <a:p>
            <a:endParaRPr lang="en-US" dirty="0"/>
          </a:p>
        </p:txBody>
      </p:sp>
    </p:spTree>
    <p:extLst>
      <p:ext uri="{BB962C8B-B14F-4D97-AF65-F5344CB8AC3E}">
        <p14:creationId xmlns:p14="http://schemas.microsoft.com/office/powerpoint/2010/main" val="865406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Assaults</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7396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Forceful Attempt to Kiss</a:t>
            </a:r>
          </a:p>
        </p:txBody>
      </p:sp>
      <p:sp>
        <p:nvSpPr>
          <p:cNvPr id="3" name="Content Placeholder 2"/>
          <p:cNvSpPr>
            <a:spLocks noGrp="1"/>
          </p:cNvSpPr>
          <p:nvPr>
            <p:ph idx="1"/>
          </p:nvPr>
        </p:nvSpPr>
        <p:spPr/>
        <p:txBody>
          <a:bodyPr>
            <a:normAutofit fontScale="92500" lnSpcReduction="20000"/>
          </a:bodyPr>
          <a:lstStyle/>
          <a:p>
            <a:r>
              <a:rPr lang="en-US" i="1" dirty="0"/>
              <a:t>Kelly v. Commonwealth</a:t>
            </a:r>
            <a:r>
              <a:rPr lang="en-US" dirty="0"/>
              <a:t>, 9 Va. App. 617  (2019)</a:t>
            </a:r>
          </a:p>
          <a:p>
            <a:r>
              <a:rPr lang="en-US" dirty="0"/>
              <a:t>Defendant convicted of Assault when he grabbed victim’s face against her will while she was trying to pull away from him as she repeatedly told him, “No.” </a:t>
            </a:r>
          </a:p>
          <a:p>
            <a:r>
              <a:rPr lang="en-US" dirty="0"/>
              <a:t>Court rejected his defense that he had “implied consent” to the touching because he and victim were coworkers and he did it “in an effort to express his gratitude.”</a:t>
            </a:r>
          </a:p>
          <a:p>
            <a:endParaRPr lang="en-US" dirty="0"/>
          </a:p>
        </p:txBody>
      </p:sp>
    </p:spTree>
    <p:extLst>
      <p:ext uri="{BB962C8B-B14F-4D97-AF65-F5344CB8AC3E}">
        <p14:creationId xmlns:p14="http://schemas.microsoft.com/office/powerpoint/2010/main" val="188926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Aggravated Malicious Wounding</a:t>
            </a:r>
          </a:p>
        </p:txBody>
      </p:sp>
      <p:sp>
        <p:nvSpPr>
          <p:cNvPr id="3" name="Content Placeholder 2"/>
          <p:cNvSpPr>
            <a:spLocks noGrp="1"/>
          </p:cNvSpPr>
          <p:nvPr>
            <p:ph idx="1"/>
          </p:nvPr>
        </p:nvSpPr>
        <p:spPr>
          <a:xfrm>
            <a:off x="457200" y="1600201"/>
            <a:ext cx="8229600" cy="4381903"/>
          </a:xfrm>
        </p:spPr>
        <p:txBody>
          <a:bodyPr>
            <a:normAutofit fontScale="85000" lnSpcReduction="20000"/>
          </a:bodyPr>
          <a:lstStyle/>
          <a:p>
            <a:r>
              <a:rPr lang="en-US" i="1" dirty="0"/>
              <a:t>Ellis v. Commonwealth, </a:t>
            </a:r>
            <a:r>
              <a:rPr lang="en-US" dirty="0"/>
              <a:t>Ct. App., May 28, 2019</a:t>
            </a:r>
          </a:p>
          <a:p>
            <a:r>
              <a:rPr lang="en-US" dirty="0"/>
              <a:t>Defendant savagely attacked and killed his mother with his bare hands, and then with a hammer, while she was asleep.</a:t>
            </a:r>
          </a:p>
          <a:p>
            <a:r>
              <a:rPr lang="en-US" dirty="0"/>
              <a:t>The medical examiner found that the victim had suffered numerous injuries that would have been fatal if inflicted in isolation. </a:t>
            </a:r>
          </a:p>
          <a:p>
            <a:r>
              <a:rPr lang="en-US" dirty="0"/>
              <a:t>The victim suffered multiple contusions, which develop only while a victim remains alive. </a:t>
            </a:r>
          </a:p>
          <a:p>
            <a:r>
              <a:rPr lang="en-US" dirty="0"/>
              <a:t>The trial court convicted the defendant of First Degree Murder and Aggravated Malicious Wounding.</a:t>
            </a:r>
          </a:p>
        </p:txBody>
      </p:sp>
    </p:spTree>
    <p:extLst>
      <p:ext uri="{BB962C8B-B14F-4D97-AF65-F5344CB8AC3E}">
        <p14:creationId xmlns:p14="http://schemas.microsoft.com/office/powerpoint/2010/main" val="1496546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Affirmed</a:t>
            </a:r>
          </a:p>
        </p:txBody>
      </p:sp>
      <p:sp>
        <p:nvSpPr>
          <p:cNvPr id="3" name="Content Placeholder 2"/>
          <p:cNvSpPr>
            <a:spLocks noGrp="1"/>
          </p:cNvSpPr>
          <p:nvPr>
            <p:ph idx="1"/>
          </p:nvPr>
        </p:nvSpPr>
        <p:spPr>
          <a:xfrm>
            <a:off x="457200" y="1600201"/>
            <a:ext cx="8432428" cy="4381903"/>
          </a:xfrm>
        </p:spPr>
        <p:txBody>
          <a:bodyPr>
            <a:normAutofit fontScale="85000" lnSpcReduction="20000"/>
          </a:bodyPr>
          <a:lstStyle/>
          <a:p>
            <a:r>
              <a:rPr lang="en-US" dirty="0"/>
              <a:t>Court: If, as in this case, it is established by the evidence and reasonable inferences therefrom that there was a temporal interval between the initial malicious wounding, with the victim remaining alive, and the subsequent death of the victim, then the defendant can be convicted of both aggravated malicious wounding and murder.</a:t>
            </a:r>
          </a:p>
          <a:p>
            <a:r>
              <a:rPr lang="en-US" dirty="0"/>
              <a:t>Although the Court agreed that a victim must survive, if only briefly, for an injury to be considered “permanent” within the context of § 18.2-51.2, in this case the evidence proved that the victim remained alive during intervals of the attack. </a:t>
            </a:r>
          </a:p>
          <a:p>
            <a:endParaRPr lang="en-US" dirty="0"/>
          </a:p>
        </p:txBody>
      </p:sp>
    </p:spTree>
    <p:extLst>
      <p:ext uri="{BB962C8B-B14F-4D97-AF65-F5344CB8AC3E}">
        <p14:creationId xmlns:p14="http://schemas.microsoft.com/office/powerpoint/2010/main" val="338904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Topics for Presentation</a:t>
            </a:r>
          </a:p>
        </p:txBody>
      </p:sp>
      <p:sp>
        <p:nvSpPr>
          <p:cNvPr id="5" name="Content Placeholder 4"/>
          <p:cNvSpPr>
            <a:spLocks noGrp="1"/>
          </p:cNvSpPr>
          <p:nvPr>
            <p:ph sz="half" idx="1"/>
          </p:nvPr>
        </p:nvSpPr>
        <p:spPr/>
        <p:txBody>
          <a:bodyPr>
            <a:normAutofit/>
          </a:bodyPr>
          <a:lstStyle/>
          <a:p>
            <a:r>
              <a:rPr lang="en-US" dirty="0"/>
              <a:t>Fifth Amendment</a:t>
            </a:r>
          </a:p>
          <a:p>
            <a:r>
              <a:rPr lang="en-US" dirty="0"/>
              <a:t>Fourth Amendment</a:t>
            </a:r>
          </a:p>
          <a:p>
            <a:r>
              <a:rPr lang="en-US" dirty="0"/>
              <a:t>Crimes Against Persons </a:t>
            </a:r>
          </a:p>
          <a:p>
            <a:r>
              <a:rPr lang="en-US" dirty="0"/>
              <a:t>Crimes Against Property</a:t>
            </a:r>
          </a:p>
          <a:p>
            <a:endParaRPr lang="en-US" dirty="0"/>
          </a:p>
        </p:txBody>
      </p:sp>
      <p:sp>
        <p:nvSpPr>
          <p:cNvPr id="6" name="Content Placeholder 5"/>
          <p:cNvSpPr>
            <a:spLocks noGrp="1"/>
          </p:cNvSpPr>
          <p:nvPr>
            <p:ph sz="half" idx="2"/>
          </p:nvPr>
        </p:nvSpPr>
        <p:spPr/>
        <p:txBody>
          <a:bodyPr>
            <a:normAutofit/>
          </a:bodyPr>
          <a:lstStyle/>
          <a:p>
            <a:r>
              <a:rPr lang="en-US" dirty="0"/>
              <a:t>Drug &amp; Gun Offenses</a:t>
            </a:r>
          </a:p>
          <a:p>
            <a:r>
              <a:rPr lang="en-US" dirty="0"/>
              <a:t>Traffic Offenses</a:t>
            </a:r>
          </a:p>
          <a:p>
            <a:r>
              <a:rPr lang="en-US" dirty="0"/>
              <a:t>Police Use of Force</a:t>
            </a:r>
          </a:p>
        </p:txBody>
      </p:sp>
    </p:spTree>
    <p:extLst>
      <p:ext uri="{BB962C8B-B14F-4D97-AF65-F5344CB8AC3E}">
        <p14:creationId xmlns:p14="http://schemas.microsoft.com/office/powerpoint/2010/main" val="1246702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Child Abuse &amp; Neglect</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885552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Child Drowning</a:t>
            </a:r>
          </a:p>
        </p:txBody>
      </p:sp>
      <p:sp>
        <p:nvSpPr>
          <p:cNvPr id="3" name="Content Placeholder 2"/>
          <p:cNvSpPr>
            <a:spLocks noGrp="1"/>
          </p:cNvSpPr>
          <p:nvPr>
            <p:ph idx="1"/>
          </p:nvPr>
        </p:nvSpPr>
        <p:spPr>
          <a:xfrm>
            <a:off x="457200" y="1417638"/>
            <a:ext cx="8598916" cy="4596096"/>
          </a:xfrm>
        </p:spPr>
        <p:txBody>
          <a:bodyPr>
            <a:normAutofit fontScale="92500" lnSpcReduction="10000"/>
          </a:bodyPr>
          <a:lstStyle/>
          <a:p>
            <a:r>
              <a:rPr lang="en-US" i="1" dirty="0"/>
              <a:t>Caswell v. Commonwealth</a:t>
            </a:r>
            <a:r>
              <a:rPr lang="en-US" dirty="0"/>
              <a:t>: Ct. App., July 24, 2018 (Unp.)</a:t>
            </a:r>
          </a:p>
          <a:p>
            <a:r>
              <a:rPr lang="en-US" dirty="0"/>
              <a:t>Defendant, a babysitter, was aware that the older child knew how to unlock a sliding door in the house but could not swim without floatation devices and supervision. </a:t>
            </a:r>
          </a:p>
          <a:p>
            <a:r>
              <a:rPr lang="en-US" dirty="0"/>
              <a:t>Children’s mother asked defendant to secure a sliding door that led to the family’s swimming pool. </a:t>
            </a:r>
          </a:p>
          <a:p>
            <a:r>
              <a:rPr lang="en-US" dirty="0"/>
              <a:t>Defendant did not secure the door. </a:t>
            </a:r>
          </a:p>
          <a:p>
            <a:endParaRPr lang="en-US" dirty="0"/>
          </a:p>
        </p:txBody>
      </p:sp>
    </p:spTree>
    <p:extLst>
      <p:ext uri="{BB962C8B-B14F-4D97-AF65-F5344CB8AC3E}">
        <p14:creationId xmlns:p14="http://schemas.microsoft.com/office/powerpoint/2010/main" val="1994002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Conviction Affirmed for Allowing Child to Drown</a:t>
            </a:r>
          </a:p>
        </p:txBody>
      </p:sp>
      <p:sp>
        <p:nvSpPr>
          <p:cNvPr id="3" name="Content Placeholder 2"/>
          <p:cNvSpPr>
            <a:spLocks noGrp="1"/>
          </p:cNvSpPr>
          <p:nvPr>
            <p:ph idx="1"/>
          </p:nvPr>
        </p:nvSpPr>
        <p:spPr>
          <a:xfrm>
            <a:off x="457200" y="1600201"/>
            <a:ext cx="8229600" cy="4581658"/>
          </a:xfrm>
        </p:spPr>
        <p:txBody>
          <a:bodyPr>
            <a:normAutofit fontScale="92500" lnSpcReduction="10000"/>
          </a:bodyPr>
          <a:lstStyle/>
          <a:p>
            <a:r>
              <a:rPr lang="en-US" dirty="0"/>
              <a:t>The evidence demonstrated that the defendant did not have contact with the children for about two hours, even though their playroom was visible from the kitchen, where she claimed she had been. </a:t>
            </a:r>
          </a:p>
          <a:p>
            <a:r>
              <a:rPr lang="en-US" dirty="0"/>
              <a:t>Court: Leaving the sliding glass door in a playroom unsecure meant exposing the children to extreme danger, specifically the access to a five-foot-deep swimming pool that was just steps away from their playroom. </a:t>
            </a:r>
          </a:p>
          <a:p>
            <a:endParaRPr lang="en-US" dirty="0"/>
          </a:p>
        </p:txBody>
      </p:sp>
    </p:spTree>
    <p:extLst>
      <p:ext uri="{BB962C8B-B14F-4D97-AF65-F5344CB8AC3E}">
        <p14:creationId xmlns:p14="http://schemas.microsoft.com/office/powerpoint/2010/main" val="888099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Child Solicitation</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45333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Solicitation by Text Message</a:t>
            </a:r>
          </a:p>
        </p:txBody>
      </p:sp>
      <p:sp>
        <p:nvSpPr>
          <p:cNvPr id="5" name="Content Placeholder 4"/>
          <p:cNvSpPr>
            <a:spLocks noGrp="1"/>
          </p:cNvSpPr>
          <p:nvPr>
            <p:ph idx="1"/>
          </p:nvPr>
        </p:nvSpPr>
        <p:spPr>
          <a:xfrm>
            <a:off x="457200" y="1600201"/>
            <a:ext cx="8417128" cy="4190999"/>
          </a:xfrm>
        </p:spPr>
        <p:txBody>
          <a:bodyPr>
            <a:normAutofit fontScale="85000" lnSpcReduction="10000"/>
          </a:bodyPr>
          <a:lstStyle/>
          <a:p>
            <a:r>
              <a:rPr lang="en-US" i="1" u="sng" dirty="0"/>
              <a:t>Commonwealth v. </a:t>
            </a:r>
            <a:r>
              <a:rPr lang="en-US" i="1" u="sng" dirty="0" err="1"/>
              <a:t>Murgia</a:t>
            </a:r>
            <a:r>
              <a:rPr lang="en-US" dirty="0"/>
              <a:t>: May 16, 2019</a:t>
            </a:r>
          </a:p>
          <a:p>
            <a:r>
              <a:rPr lang="en-US" dirty="0"/>
              <a:t>Defendant sent 16-year-old track athlete sexually suggestive messages, including one in which he described in lengthy detail a dream in which he engaged in various sexual acts with the child. </a:t>
            </a:r>
          </a:p>
          <a:p>
            <a:r>
              <a:rPr lang="en-US" dirty="0"/>
              <a:t>Defendant referred to the victim in text messages as “</a:t>
            </a:r>
            <a:r>
              <a:rPr lang="en-US" dirty="0" err="1"/>
              <a:t>yo</a:t>
            </a:r>
            <a:r>
              <a:rPr lang="en-US" dirty="0"/>
              <a:t> sexy self and told her, “I’m </a:t>
            </a:r>
            <a:r>
              <a:rPr lang="en-US" dirty="0" err="1"/>
              <a:t>gonna</a:t>
            </a:r>
            <a:r>
              <a:rPr lang="en-US" dirty="0"/>
              <a:t> stretch your tight ass legs out and loosen them hips up, too.”</a:t>
            </a:r>
          </a:p>
          <a:p>
            <a:r>
              <a:rPr lang="en-US" dirty="0"/>
              <a:t>Court of Appeals reversed conviction for solicitation of a minor under 18.2-374.3(D). </a:t>
            </a:r>
          </a:p>
        </p:txBody>
      </p:sp>
    </p:spTree>
    <p:extLst>
      <p:ext uri="{BB962C8B-B14F-4D97-AF65-F5344CB8AC3E}">
        <p14:creationId xmlns:p14="http://schemas.microsoft.com/office/powerpoint/2010/main" val="31122508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Va. Supreme Court Reinstates Conviction</a:t>
            </a:r>
          </a:p>
        </p:txBody>
      </p:sp>
      <p:sp>
        <p:nvSpPr>
          <p:cNvPr id="3" name="Content Placeholder 2"/>
          <p:cNvSpPr>
            <a:spLocks noGrp="1"/>
          </p:cNvSpPr>
          <p:nvPr>
            <p:ph idx="1"/>
          </p:nvPr>
        </p:nvSpPr>
        <p:spPr>
          <a:xfrm>
            <a:off x="457200" y="1613080"/>
            <a:ext cx="8229600" cy="4135870"/>
          </a:xfrm>
        </p:spPr>
        <p:txBody>
          <a:bodyPr>
            <a:normAutofit/>
          </a:bodyPr>
          <a:lstStyle/>
          <a:p>
            <a:r>
              <a:rPr lang="en-US" sz="2800" dirty="0"/>
              <a:t>Commonwealth was not required to prove that the defendant actually committed a crime of solicitation, only that he used a communications system for the purpose of soliciting the act.</a:t>
            </a:r>
          </a:p>
          <a:p>
            <a:r>
              <a:rPr lang="en-US" sz="2800" dirty="0"/>
              <a:t>Intent may be inferred from the “words alone” used by the accused.</a:t>
            </a:r>
          </a:p>
          <a:p>
            <a:r>
              <a:rPr lang="en-US" sz="2800" dirty="0"/>
              <a:t>Defendant used a communications system for the purpose of soliciting the victim to commit sexual acts proscribed by Code § 18.2-374.3(D). </a:t>
            </a:r>
          </a:p>
        </p:txBody>
      </p:sp>
    </p:spTree>
    <p:extLst>
      <p:ext uri="{BB962C8B-B14F-4D97-AF65-F5344CB8AC3E}">
        <p14:creationId xmlns:p14="http://schemas.microsoft.com/office/powerpoint/2010/main" val="8698204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068556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444" y="274638"/>
            <a:ext cx="8627952" cy="1143000"/>
          </a:xfrm>
        </p:spPr>
        <p:txBody>
          <a:bodyPr>
            <a:normAutofit fontScale="90000"/>
          </a:bodyPr>
          <a:lstStyle/>
          <a:p>
            <a:r>
              <a:rPr lang="en-US" dirty="0"/>
              <a:t>Accommodation is a Prior Conviction</a:t>
            </a:r>
          </a:p>
        </p:txBody>
      </p:sp>
      <p:sp>
        <p:nvSpPr>
          <p:cNvPr id="3" name="Content Placeholder 2"/>
          <p:cNvSpPr>
            <a:spLocks noGrp="1"/>
          </p:cNvSpPr>
          <p:nvPr>
            <p:ph idx="1"/>
          </p:nvPr>
        </p:nvSpPr>
        <p:spPr>
          <a:xfrm>
            <a:off x="457200" y="1600201"/>
            <a:ext cx="8229600" cy="4412502"/>
          </a:xfrm>
        </p:spPr>
        <p:txBody>
          <a:bodyPr>
            <a:normAutofit fontScale="85000" lnSpcReduction="10000"/>
          </a:bodyPr>
          <a:lstStyle/>
          <a:p>
            <a:r>
              <a:rPr lang="en-US" i="1" dirty="0"/>
              <a:t>Jones v. Commonwealth</a:t>
            </a:r>
            <a:r>
              <a:rPr lang="en-US" dirty="0"/>
              <a:t>: 69 Va. App. 582 (2018)</a:t>
            </a:r>
          </a:p>
          <a:p>
            <a:r>
              <a:rPr lang="en-US" dirty="0"/>
              <a:t>Court: Any prior conviction of an offense under     § 18.2-248, including a conviction as an accommodation under § 18.2-248(D), triggers the enhanced punishment provisions of § 18.2-248(C).</a:t>
            </a:r>
          </a:p>
          <a:p>
            <a:r>
              <a:rPr lang="en-US" dirty="0"/>
              <a:t>Accommodation language in § 18.2-248(D) is a partial affirmative defense to mitigate the punishment for the crime of distribution of a controlled substance; however, it is not a separate offense requiring that the Commonwealth prove different elements.</a:t>
            </a:r>
          </a:p>
          <a:p>
            <a:endParaRPr lang="en-US" dirty="0"/>
          </a:p>
        </p:txBody>
      </p:sp>
    </p:spTree>
    <p:extLst>
      <p:ext uri="{BB962C8B-B14F-4D97-AF65-F5344CB8AC3E}">
        <p14:creationId xmlns:p14="http://schemas.microsoft.com/office/powerpoint/2010/main" val="41776506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Conspiracy</a:t>
            </a:r>
          </a:p>
        </p:txBody>
      </p:sp>
      <p:sp>
        <p:nvSpPr>
          <p:cNvPr id="3" name="Content Placeholder 2"/>
          <p:cNvSpPr>
            <a:spLocks noGrp="1"/>
          </p:cNvSpPr>
          <p:nvPr>
            <p:ph idx="1"/>
          </p:nvPr>
        </p:nvSpPr>
        <p:spPr>
          <a:xfrm>
            <a:off x="457200" y="1600201"/>
            <a:ext cx="8229600" cy="4565497"/>
          </a:xfrm>
        </p:spPr>
        <p:txBody>
          <a:bodyPr>
            <a:normAutofit fontScale="85000" lnSpcReduction="20000"/>
          </a:bodyPr>
          <a:lstStyle/>
          <a:p>
            <a:r>
              <a:rPr lang="en-US" i="1" dirty="0" err="1"/>
              <a:t>Lavalliere</a:t>
            </a:r>
            <a:r>
              <a:rPr lang="en-US" i="1" dirty="0"/>
              <a:t> v. Commonwealth, </a:t>
            </a:r>
            <a:r>
              <a:rPr lang="en-US" dirty="0"/>
              <a:t>Ct. App., April 9, 2019 (Unpublished)</a:t>
            </a:r>
          </a:p>
          <a:p>
            <a:r>
              <a:rPr lang="en-US" dirty="0"/>
              <a:t>Defendant purchased large quantities of heroin between fifteen and thirty times from his source. He also purchased it, even when he bought larger amounts, at the same rate, and did not negotiate or receive a discount. </a:t>
            </a:r>
          </a:p>
          <a:p>
            <a:r>
              <a:rPr lang="en-US" dirty="0"/>
              <a:t>At trial, his source testified that the defendant was one of his best customers and that he “felt bad” about always charging the same rate. He also alerted the defendant when a batch of heroin was possibly subpar.</a:t>
            </a:r>
          </a:p>
          <a:p>
            <a:endParaRPr lang="en-US" dirty="0"/>
          </a:p>
        </p:txBody>
      </p:sp>
    </p:spTree>
    <p:extLst>
      <p:ext uri="{BB962C8B-B14F-4D97-AF65-F5344CB8AC3E}">
        <p14:creationId xmlns:p14="http://schemas.microsoft.com/office/powerpoint/2010/main" val="41097506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Conspiracy Conviction Affirmed</a:t>
            </a:r>
          </a:p>
        </p:txBody>
      </p:sp>
      <p:sp>
        <p:nvSpPr>
          <p:cNvPr id="3" name="Content Placeholder 2"/>
          <p:cNvSpPr>
            <a:spLocks noGrp="1"/>
          </p:cNvSpPr>
          <p:nvPr>
            <p:ph idx="1"/>
          </p:nvPr>
        </p:nvSpPr>
        <p:spPr/>
        <p:txBody>
          <a:bodyPr>
            <a:normAutofit fontScale="85000" lnSpcReduction="10000"/>
          </a:bodyPr>
          <a:lstStyle/>
          <a:p>
            <a:r>
              <a:rPr lang="en-US" dirty="0"/>
              <a:t>“The existence of a chain of commerce does not, in and of itself, constitute a conspiracy solely because the goods sold, and re-sold, are illegal.”</a:t>
            </a:r>
          </a:p>
          <a:p>
            <a:r>
              <a:rPr lang="en-US" dirty="0"/>
              <a:t>Given that the source had an interest in defendant’s re-distribution and that he continued to supply defendant, who was only able to be such a valuable customer because he was reselling, Court found that the evidence was sufficient to show that the source furthered, promoted or cooperated in defendant’s redistribution.</a:t>
            </a:r>
          </a:p>
          <a:p>
            <a:endParaRPr lang="en-US" dirty="0"/>
          </a:p>
          <a:p>
            <a:endParaRPr lang="en-US" dirty="0"/>
          </a:p>
          <a:p>
            <a:endParaRPr lang="en-US" dirty="0"/>
          </a:p>
        </p:txBody>
      </p:sp>
    </p:spTree>
    <p:extLst>
      <p:ext uri="{BB962C8B-B14F-4D97-AF65-F5344CB8AC3E}">
        <p14:creationId xmlns:p14="http://schemas.microsoft.com/office/powerpoint/2010/main" val="3798526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Fifth Amendment</a:t>
            </a:r>
          </a:p>
        </p:txBody>
      </p:sp>
      <p:sp>
        <p:nvSpPr>
          <p:cNvPr id="3" name="Text Placeholder 2"/>
          <p:cNvSpPr>
            <a:spLocks noGrp="1"/>
          </p:cNvSpPr>
          <p:nvPr>
            <p:ph type="body" idx="1"/>
          </p:nvPr>
        </p:nvSpPr>
        <p:spPr/>
        <p:txBody>
          <a:bodyPr/>
          <a:lstStyle/>
          <a:p>
            <a:r>
              <a:rPr lang="en-US" dirty="0"/>
              <a:t>New Cases on Interviews &amp; Interrogations</a:t>
            </a:r>
          </a:p>
        </p:txBody>
      </p:sp>
    </p:spTree>
    <p:extLst>
      <p:ext uri="{BB962C8B-B14F-4D97-AF65-F5344CB8AC3E}">
        <p14:creationId xmlns:p14="http://schemas.microsoft.com/office/powerpoint/2010/main" val="1722837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Extortion &amp; Human Trafficking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127066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Trafficking</a:t>
            </a:r>
          </a:p>
        </p:txBody>
      </p:sp>
      <p:sp>
        <p:nvSpPr>
          <p:cNvPr id="3" name="Content Placeholder 2"/>
          <p:cNvSpPr>
            <a:spLocks noGrp="1"/>
          </p:cNvSpPr>
          <p:nvPr>
            <p:ph idx="1"/>
          </p:nvPr>
        </p:nvSpPr>
        <p:spPr/>
        <p:txBody>
          <a:bodyPr>
            <a:normAutofit fontScale="92500" lnSpcReduction="20000"/>
          </a:bodyPr>
          <a:lstStyle/>
          <a:p>
            <a:r>
              <a:rPr lang="en-US" i="1" dirty="0"/>
              <a:t>Carr v. Commonwealth,</a:t>
            </a:r>
            <a:r>
              <a:rPr lang="en-US" dirty="0"/>
              <a:t> 69 Va. App. 106 (2018) </a:t>
            </a:r>
          </a:p>
          <a:p>
            <a:r>
              <a:rPr lang="en-US" dirty="0"/>
              <a:t>Defendants forced the victim to return under duress to hotel to resume prostitution after she tried to escape. </a:t>
            </a:r>
          </a:p>
          <a:p>
            <a:r>
              <a:rPr lang="en-US" dirty="0"/>
              <a:t>Abduction conviction affirmed. Victim’s eventual escape from that hotel did not override the fact that the defendant intended to deprive the victim of her personal liberty at the time he forced her to return.</a:t>
            </a:r>
          </a:p>
        </p:txBody>
      </p:sp>
    </p:spTree>
    <p:extLst>
      <p:ext uri="{BB962C8B-B14F-4D97-AF65-F5344CB8AC3E}">
        <p14:creationId xmlns:p14="http://schemas.microsoft.com/office/powerpoint/2010/main" val="10658313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Sex Trafficking Conviction </a:t>
            </a:r>
            <a:br>
              <a:rPr lang="en-US" dirty="0"/>
            </a:br>
            <a:r>
              <a:rPr lang="en-US" dirty="0"/>
              <a:t>Under § 18.2-357.1 Affirmed </a:t>
            </a:r>
          </a:p>
        </p:txBody>
      </p:sp>
      <p:sp>
        <p:nvSpPr>
          <p:cNvPr id="3" name="Content Placeholder 2"/>
          <p:cNvSpPr>
            <a:spLocks noGrp="1"/>
          </p:cNvSpPr>
          <p:nvPr>
            <p:ph idx="1"/>
          </p:nvPr>
        </p:nvSpPr>
        <p:spPr>
          <a:xfrm>
            <a:off x="457200" y="1793384"/>
            <a:ext cx="8229600" cy="4504299"/>
          </a:xfrm>
        </p:spPr>
        <p:txBody>
          <a:bodyPr>
            <a:normAutofit fontScale="85000" lnSpcReduction="10000"/>
          </a:bodyPr>
          <a:lstStyle/>
          <a:p>
            <a:r>
              <a:rPr lang="en-US" dirty="0"/>
              <a:t>Court: Sex-trafficking statute does not require force or coercion. </a:t>
            </a:r>
          </a:p>
          <a:p>
            <a:r>
              <a:rPr lang="en-US" dirty="0"/>
              <a:t>Defendant’s involvement in the victim’s return to the hotel to resume prostitution, and the payment of his hotel room from her prostitution earnings, were sufficient to prove the defendant’s guilt. </a:t>
            </a:r>
          </a:p>
          <a:p>
            <a:r>
              <a:rPr lang="en-US" dirty="0"/>
              <a:t>The Court rejected the defendant’s argument that the victim was a “willing participant” who engaged in prostitution to support her heroin habit and acquire money to obtain “a better life.” </a:t>
            </a:r>
          </a:p>
          <a:p>
            <a:endParaRPr lang="en-US" dirty="0"/>
          </a:p>
        </p:txBody>
      </p:sp>
    </p:spTree>
    <p:extLst>
      <p:ext uri="{BB962C8B-B14F-4D97-AF65-F5344CB8AC3E}">
        <p14:creationId xmlns:p14="http://schemas.microsoft.com/office/powerpoint/2010/main" val="3256595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Sex Trafficking under § 18.2-357.1</a:t>
            </a:r>
          </a:p>
        </p:txBody>
      </p:sp>
      <p:sp>
        <p:nvSpPr>
          <p:cNvPr id="3" name="Content Placeholder 2"/>
          <p:cNvSpPr>
            <a:spLocks noGrp="1"/>
          </p:cNvSpPr>
          <p:nvPr>
            <p:ph idx="1"/>
          </p:nvPr>
        </p:nvSpPr>
        <p:spPr>
          <a:xfrm>
            <a:off x="318443" y="1417638"/>
            <a:ext cx="8507114" cy="4902086"/>
          </a:xfrm>
        </p:spPr>
        <p:txBody>
          <a:bodyPr>
            <a:normAutofit fontScale="77500" lnSpcReduction="20000"/>
          </a:bodyPr>
          <a:lstStyle/>
          <a:p>
            <a:r>
              <a:rPr lang="en-US" i="1" dirty="0"/>
              <a:t>Johnson v. Commonwealth</a:t>
            </a:r>
            <a:r>
              <a:rPr lang="en-US" dirty="0"/>
              <a:t>, </a:t>
            </a:r>
            <a:r>
              <a:rPr lang="sk-SK" dirty="0"/>
              <a:t>69 Va.App. 639 </a:t>
            </a:r>
            <a:r>
              <a:rPr lang="en-US" dirty="0"/>
              <a:t>(2019) </a:t>
            </a:r>
          </a:p>
          <a:p>
            <a:r>
              <a:rPr lang="en-US" dirty="0"/>
              <a:t>Court: § 18.2-357.1(A) (Pandering) does not require the element of force, intimidation, or the threat of force or violence, although subsection (B) does. </a:t>
            </a:r>
          </a:p>
          <a:p>
            <a:r>
              <a:rPr lang="en-US" dirty="0"/>
              <a:t>The fact one of the women was engaged in prostitution before she met the defendant and continued to engage in prostitution after he was incarcerated did not change the fact that he solicited, invited, recruited, encouraged or otherwise caused her to engage in prostitution after she met him. </a:t>
            </a:r>
          </a:p>
          <a:p>
            <a:r>
              <a:rPr lang="en-US" dirty="0"/>
              <a:t>Statute does not require the accused to have been the sole cause or the original cause for the person to engage in prostitution.</a:t>
            </a:r>
          </a:p>
        </p:txBody>
      </p:sp>
    </p:spTree>
    <p:extLst>
      <p:ext uri="{BB962C8B-B14F-4D97-AF65-F5344CB8AC3E}">
        <p14:creationId xmlns:p14="http://schemas.microsoft.com/office/powerpoint/2010/main" val="9261139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Robbery &amp; Extortion</a:t>
            </a:r>
          </a:p>
        </p:txBody>
      </p:sp>
      <p:sp>
        <p:nvSpPr>
          <p:cNvPr id="3" name="Content Placeholder 2"/>
          <p:cNvSpPr>
            <a:spLocks noGrp="1"/>
          </p:cNvSpPr>
          <p:nvPr>
            <p:ph idx="1"/>
          </p:nvPr>
        </p:nvSpPr>
        <p:spPr>
          <a:xfrm>
            <a:off x="457200" y="1600201"/>
            <a:ext cx="8229600" cy="4381903"/>
          </a:xfrm>
        </p:spPr>
        <p:txBody>
          <a:bodyPr>
            <a:normAutofit fontScale="85000" lnSpcReduction="20000"/>
          </a:bodyPr>
          <a:lstStyle/>
          <a:p>
            <a:r>
              <a:rPr lang="en-US" i="1" dirty="0"/>
              <a:t>Livingston v. Commonwealth, </a:t>
            </a:r>
            <a:r>
              <a:rPr lang="en-US" dirty="0"/>
              <a:t>Ct. App., June 5, 2018 (Unp.)</a:t>
            </a:r>
          </a:p>
          <a:p>
            <a:r>
              <a:rPr lang="en-US" dirty="0"/>
              <a:t>Defendants threatened the victim at his residence, demanding money. One showed the victim a firearm and said he was “going to have to take blood.” Defendant said, “Let’s smoke him now. We have enough room in the trunk. Let’s do it right now.” </a:t>
            </a:r>
          </a:p>
          <a:p>
            <a:r>
              <a:rPr lang="en-US" dirty="0"/>
              <a:t>Victim took them to an ATM and gave them cash.</a:t>
            </a:r>
          </a:p>
          <a:p>
            <a:r>
              <a:rPr lang="en-US" dirty="0"/>
              <a:t>Victim testified that he felt helpless because he was afraid he would be shot if he tried to run away.  </a:t>
            </a:r>
          </a:p>
          <a:p>
            <a:endParaRPr lang="en-US" dirty="0"/>
          </a:p>
        </p:txBody>
      </p:sp>
    </p:spTree>
    <p:extLst>
      <p:ext uri="{BB962C8B-B14F-4D97-AF65-F5344CB8AC3E}">
        <p14:creationId xmlns:p14="http://schemas.microsoft.com/office/powerpoint/2010/main" val="15126830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Conviction Affirmed</a:t>
            </a:r>
          </a:p>
        </p:txBody>
      </p:sp>
      <p:sp>
        <p:nvSpPr>
          <p:cNvPr id="3" name="Content Placeholder 2"/>
          <p:cNvSpPr>
            <a:spLocks noGrp="1"/>
          </p:cNvSpPr>
          <p:nvPr>
            <p:ph idx="1"/>
          </p:nvPr>
        </p:nvSpPr>
        <p:spPr/>
        <p:txBody>
          <a:bodyPr>
            <a:normAutofit/>
          </a:bodyPr>
          <a:lstStyle/>
          <a:p>
            <a:r>
              <a:rPr lang="en-US" dirty="0"/>
              <a:t>Court held that the evidence was sufficient to prove that the defendant was guilty of abduction for pecuniary gain. </a:t>
            </a:r>
          </a:p>
          <a:p>
            <a:r>
              <a:rPr lang="en-US" dirty="0"/>
              <a:t>Court found that the threat to “smoke” the victim, coupled with the co-defendant’s threat and display of a handgun in his waistband, were intended to collect the debt by intimidating the victim.</a:t>
            </a:r>
          </a:p>
          <a:p>
            <a:endParaRPr lang="en-US" dirty="0"/>
          </a:p>
        </p:txBody>
      </p:sp>
    </p:spTree>
    <p:extLst>
      <p:ext uri="{BB962C8B-B14F-4D97-AF65-F5344CB8AC3E}">
        <p14:creationId xmlns:p14="http://schemas.microsoft.com/office/powerpoint/2010/main" val="30610580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Firearms offenses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337903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Shooting at an Occupied Vehicle</a:t>
            </a:r>
          </a:p>
        </p:txBody>
      </p:sp>
      <p:sp>
        <p:nvSpPr>
          <p:cNvPr id="3" name="Content Placeholder 2"/>
          <p:cNvSpPr>
            <a:spLocks noGrp="1"/>
          </p:cNvSpPr>
          <p:nvPr>
            <p:ph idx="1"/>
          </p:nvPr>
        </p:nvSpPr>
        <p:spPr/>
        <p:txBody>
          <a:bodyPr>
            <a:normAutofit fontScale="92500" lnSpcReduction="10000"/>
          </a:bodyPr>
          <a:lstStyle/>
          <a:p>
            <a:r>
              <a:rPr lang="en-US" i="1" u="sng" dirty="0"/>
              <a:t>Jones v. Commonwealth</a:t>
            </a:r>
            <a:r>
              <a:rPr lang="en-US" i="1" dirty="0"/>
              <a:t>: </a:t>
            </a:r>
            <a:r>
              <a:rPr lang="en-US" dirty="0"/>
              <a:t>821 S.E.2d 540 (2018)</a:t>
            </a:r>
          </a:p>
          <a:p>
            <a:r>
              <a:rPr lang="en-US" dirty="0"/>
              <a:t>Defendant, while inside a vehicle, shot another person who was also inside the vehicle. </a:t>
            </a:r>
          </a:p>
          <a:p>
            <a:r>
              <a:rPr lang="en-US" dirty="0"/>
              <a:t>Va. Supreme Court ruled that the statute does not require that the shooter be located outside of the vehicle when he fired shots at an occupied vehicle. </a:t>
            </a:r>
          </a:p>
        </p:txBody>
      </p:sp>
    </p:spTree>
    <p:extLst>
      <p:ext uri="{BB962C8B-B14F-4D97-AF65-F5344CB8AC3E}">
        <p14:creationId xmlns:p14="http://schemas.microsoft.com/office/powerpoint/2010/main" val="3042560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a Firearm in Robbery</a:t>
            </a:r>
          </a:p>
        </p:txBody>
      </p:sp>
      <p:sp>
        <p:nvSpPr>
          <p:cNvPr id="3" name="Content Placeholder 2"/>
          <p:cNvSpPr>
            <a:spLocks noGrp="1"/>
          </p:cNvSpPr>
          <p:nvPr>
            <p:ph idx="1"/>
          </p:nvPr>
        </p:nvSpPr>
        <p:spPr>
          <a:xfrm>
            <a:off x="183607" y="1339912"/>
            <a:ext cx="8813125" cy="4698749"/>
          </a:xfrm>
        </p:spPr>
        <p:txBody>
          <a:bodyPr>
            <a:normAutofit fontScale="77500" lnSpcReduction="20000"/>
          </a:bodyPr>
          <a:lstStyle/>
          <a:p>
            <a:r>
              <a:rPr lang="en-US" i="1" dirty="0"/>
              <a:t>Barney v. Commonwealth, </a:t>
            </a:r>
            <a:r>
              <a:rPr lang="en-US" dirty="0"/>
              <a:t>69 Va. App. 604 (2019)</a:t>
            </a:r>
          </a:p>
          <a:p>
            <a:r>
              <a:rPr lang="en-US" dirty="0"/>
              <a:t>Defendant committed two robberies. </a:t>
            </a:r>
          </a:p>
          <a:p>
            <a:r>
              <a:rPr lang="en-US" dirty="0"/>
              <a:t>During the robberies, defendant made statements and gestures to imply that she had a firearm. </a:t>
            </a:r>
          </a:p>
          <a:p>
            <a:r>
              <a:rPr lang="en-US" dirty="0"/>
              <a:t>Her co-conspirator kept his hand in his pocket and told the clerk not to move “and won’t nobody get hurt.”</a:t>
            </a:r>
          </a:p>
          <a:p>
            <a:r>
              <a:rPr lang="en-US" dirty="0"/>
              <a:t>Defendant gave the clerk at the first robbery a note that said the clerk should give them the money “and not make a sound if she wanted to live.” </a:t>
            </a:r>
          </a:p>
          <a:p>
            <a:r>
              <a:rPr lang="en-US" dirty="0"/>
              <a:t>At the second robbery, defendant told the clerk she had “two guns” facing her, and “if the clerk went any slower that she was going to shoot her.” </a:t>
            </a:r>
          </a:p>
          <a:p>
            <a:endParaRPr lang="en-US" dirty="0"/>
          </a:p>
        </p:txBody>
      </p:sp>
    </p:spTree>
    <p:extLst>
      <p:ext uri="{BB962C8B-B14F-4D97-AF65-F5344CB8AC3E}">
        <p14:creationId xmlns:p14="http://schemas.microsoft.com/office/powerpoint/2010/main" val="15745256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Evidence Sufficient</a:t>
            </a:r>
          </a:p>
        </p:txBody>
      </p:sp>
      <p:sp>
        <p:nvSpPr>
          <p:cNvPr id="3" name="Content Placeholder 2"/>
          <p:cNvSpPr>
            <a:spLocks noGrp="1"/>
          </p:cNvSpPr>
          <p:nvPr>
            <p:ph idx="1"/>
          </p:nvPr>
        </p:nvSpPr>
        <p:spPr>
          <a:xfrm>
            <a:off x="457200" y="1600202"/>
            <a:ext cx="8229600" cy="3442578"/>
          </a:xfrm>
        </p:spPr>
        <p:txBody>
          <a:bodyPr>
            <a:normAutofit fontScale="92500" lnSpcReduction="20000"/>
          </a:bodyPr>
          <a:lstStyle/>
          <a:p>
            <a:r>
              <a:rPr lang="en-US" dirty="0"/>
              <a:t>Court agreed that evidence was sufficient that, because the defendant said she had a gun in the second robbery, she used one at the first robbery, even though no firearm or facsimile of a firearm was ever seen or recovered.</a:t>
            </a:r>
          </a:p>
          <a:p>
            <a:r>
              <a:rPr lang="en-US" i="1" dirty="0"/>
              <a:t>Note: Conviction reversed on jury instruction error.</a:t>
            </a:r>
          </a:p>
          <a:p>
            <a:endParaRPr lang="en-US" dirty="0"/>
          </a:p>
        </p:txBody>
      </p:sp>
    </p:spTree>
    <p:extLst>
      <p:ext uri="{BB962C8B-B14F-4D97-AF65-F5344CB8AC3E}">
        <p14:creationId xmlns:p14="http://schemas.microsoft.com/office/powerpoint/2010/main" val="276101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C730-653F-6743-B901-826F3F9D1612}"/>
              </a:ext>
            </a:extLst>
          </p:cNvPr>
          <p:cNvSpPr>
            <a:spLocks noGrp="1"/>
          </p:cNvSpPr>
          <p:nvPr>
            <p:ph type="title"/>
          </p:nvPr>
        </p:nvSpPr>
        <p:spPr/>
        <p:txBody>
          <a:bodyPr/>
          <a:lstStyle/>
          <a:p>
            <a:r>
              <a:rPr lang="en-US" dirty="0"/>
              <a:t>Right to Remain Silent</a:t>
            </a:r>
          </a:p>
        </p:txBody>
      </p:sp>
      <p:sp>
        <p:nvSpPr>
          <p:cNvPr id="3" name="Content Placeholder 2">
            <a:extLst>
              <a:ext uri="{FF2B5EF4-FFF2-40B4-BE49-F238E27FC236}">
                <a16:creationId xmlns:a16="http://schemas.microsoft.com/office/drawing/2014/main" id="{FFF3C643-E68B-1D40-AB71-0DDC2417EC90}"/>
              </a:ext>
            </a:extLst>
          </p:cNvPr>
          <p:cNvSpPr>
            <a:spLocks noGrp="1"/>
          </p:cNvSpPr>
          <p:nvPr>
            <p:ph idx="1"/>
          </p:nvPr>
        </p:nvSpPr>
        <p:spPr>
          <a:xfrm>
            <a:off x="457199" y="1278229"/>
            <a:ext cx="8686801" cy="4813478"/>
          </a:xfrm>
        </p:spPr>
        <p:txBody>
          <a:bodyPr>
            <a:normAutofit fontScale="77500" lnSpcReduction="20000"/>
          </a:bodyPr>
          <a:lstStyle/>
          <a:p>
            <a:r>
              <a:rPr lang="en-US" dirty="0"/>
              <a:t>Defendant in custody. When agents read </a:t>
            </a:r>
            <a:r>
              <a:rPr lang="en-US" i="1" dirty="0"/>
              <a:t>Miranda </a:t>
            </a:r>
            <a:r>
              <a:rPr lang="en-US" dirty="0"/>
              <a:t>warnings, defendant interrupted approximately halfway through to inform the officers that he “wasn’t going to say anything at all.” </a:t>
            </a:r>
          </a:p>
          <a:p>
            <a:r>
              <a:rPr lang="en-US" dirty="0"/>
              <a:t>Agents continued the </a:t>
            </a:r>
            <a:r>
              <a:rPr lang="en-US" i="1" dirty="0"/>
              <a:t>Miranda</a:t>
            </a:r>
            <a:r>
              <a:rPr lang="en-US" dirty="0"/>
              <a:t> warnings, defendant indicated he understood his rights, and defendant made a statement. </a:t>
            </a:r>
          </a:p>
          <a:p>
            <a:r>
              <a:rPr lang="en-US" dirty="0"/>
              <a:t>Court: Statement suppressed. Defendant unambiguously invoked his right to remain silent, but nevertheless the officers continued interrogating him and thus failed to scrupulously honor the defendant’s invocation. </a:t>
            </a:r>
          </a:p>
          <a:p>
            <a:r>
              <a:rPr lang="en-US" dirty="0"/>
              <a:t>Once a suspect unambiguously invokes the right to remain silent, all questioning must cease. </a:t>
            </a:r>
          </a:p>
          <a:p>
            <a:r>
              <a:rPr lang="en-US" i="1" dirty="0"/>
              <a:t>U.S. v. Abdallah, </a:t>
            </a:r>
            <a:r>
              <a:rPr lang="en-US" dirty="0"/>
              <a:t>4</a:t>
            </a:r>
            <a:r>
              <a:rPr lang="en-US" baseline="30000" dirty="0"/>
              <a:t>th</a:t>
            </a:r>
            <a:r>
              <a:rPr lang="en-US" dirty="0"/>
              <a:t> Circuit December 2018</a:t>
            </a:r>
            <a:endParaRPr lang="en-US" i="1" dirty="0"/>
          </a:p>
        </p:txBody>
      </p:sp>
    </p:spTree>
    <p:extLst>
      <p:ext uri="{BB962C8B-B14F-4D97-AF65-F5344CB8AC3E}">
        <p14:creationId xmlns:p14="http://schemas.microsoft.com/office/powerpoint/2010/main" val="19140419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Firearm as Accessory</a:t>
            </a:r>
          </a:p>
        </p:txBody>
      </p:sp>
      <p:sp>
        <p:nvSpPr>
          <p:cNvPr id="3" name="Content Placeholder 2"/>
          <p:cNvSpPr>
            <a:spLocks noGrp="1"/>
          </p:cNvSpPr>
          <p:nvPr>
            <p:ph idx="1"/>
          </p:nvPr>
        </p:nvSpPr>
        <p:spPr>
          <a:xfrm>
            <a:off x="229509" y="1600201"/>
            <a:ext cx="8675420" cy="4351304"/>
          </a:xfrm>
        </p:spPr>
        <p:txBody>
          <a:bodyPr>
            <a:normAutofit fontScale="85000" lnSpcReduction="20000"/>
          </a:bodyPr>
          <a:lstStyle/>
          <a:p>
            <a:r>
              <a:rPr lang="en-US" i="1" dirty="0"/>
              <a:t>Harris v. Commonwealth, </a:t>
            </a:r>
            <a:r>
              <a:rPr lang="en-US" dirty="0"/>
              <a:t>Ct. App., October 9, 2018 (Unpublished)</a:t>
            </a:r>
          </a:p>
          <a:p>
            <a:r>
              <a:rPr lang="en-US" dirty="0"/>
              <a:t>Defendant and his confederate robbed the victim at gunpoint while she was at home. Throughout the robbery, the defendant’s confederate held a shotgun and pointed it at the victim. The defendant never handled any firearm. As they fled, the defendant told his confederate to shoot into the house.</a:t>
            </a:r>
          </a:p>
          <a:p>
            <a:r>
              <a:rPr lang="en-US" dirty="0"/>
              <a:t>Court: Defendant, who was acting in concert with his confederate, was guilty as a principal in the second degree of possessing and using the firearm used by his accomplice.</a:t>
            </a:r>
          </a:p>
          <a:p>
            <a:endParaRPr lang="en-US" dirty="0"/>
          </a:p>
          <a:p>
            <a:endParaRPr lang="en-US" dirty="0"/>
          </a:p>
        </p:txBody>
      </p:sp>
    </p:spTree>
    <p:extLst>
      <p:ext uri="{BB962C8B-B14F-4D97-AF65-F5344CB8AC3E}">
        <p14:creationId xmlns:p14="http://schemas.microsoft.com/office/powerpoint/2010/main" val="18596624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Shooting into Occupied Dwelling</a:t>
            </a:r>
          </a:p>
        </p:txBody>
      </p:sp>
      <p:sp>
        <p:nvSpPr>
          <p:cNvPr id="3" name="Content Placeholder 2"/>
          <p:cNvSpPr>
            <a:spLocks noGrp="1"/>
          </p:cNvSpPr>
          <p:nvPr>
            <p:ph idx="1"/>
          </p:nvPr>
        </p:nvSpPr>
        <p:spPr/>
        <p:txBody>
          <a:bodyPr>
            <a:normAutofit fontScale="92500" lnSpcReduction="20000"/>
          </a:bodyPr>
          <a:lstStyle/>
          <a:p>
            <a:r>
              <a:rPr lang="en-US" i="1" dirty="0"/>
              <a:t>Tate v. Commonwealth, </a:t>
            </a:r>
            <a:r>
              <a:rPr lang="en-US" dirty="0"/>
              <a:t>Ct. App., April 16, 2019 (Unpublished)</a:t>
            </a:r>
          </a:p>
          <a:p>
            <a:r>
              <a:rPr lang="en-US" dirty="0"/>
              <a:t>Defendant fired multiple shots into two separate occupied rooms at a motel.</a:t>
            </a:r>
          </a:p>
          <a:p>
            <a:r>
              <a:rPr lang="en-US" dirty="0"/>
              <a:t>Court: Unit of prosecution under § 18.2-279 is each separate act of shooting. </a:t>
            </a:r>
          </a:p>
          <a:p>
            <a:r>
              <a:rPr lang="en-US" dirty="0"/>
              <a:t>Gravamen of the offense is the distinct act of shooting at an occupied building in a manner that may put the occupant or occupants in peril. </a:t>
            </a:r>
          </a:p>
        </p:txBody>
      </p:sp>
    </p:spTree>
    <p:extLst>
      <p:ext uri="{BB962C8B-B14F-4D97-AF65-F5344CB8AC3E}">
        <p14:creationId xmlns:p14="http://schemas.microsoft.com/office/powerpoint/2010/main" val="10129406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Identity Theft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97010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Stealing Checks</a:t>
            </a:r>
          </a:p>
        </p:txBody>
      </p:sp>
      <p:sp>
        <p:nvSpPr>
          <p:cNvPr id="3" name="Content Placeholder 2"/>
          <p:cNvSpPr>
            <a:spLocks noGrp="1"/>
          </p:cNvSpPr>
          <p:nvPr>
            <p:ph idx="1"/>
          </p:nvPr>
        </p:nvSpPr>
        <p:spPr>
          <a:xfrm>
            <a:off x="457200" y="1600201"/>
            <a:ext cx="8386526" cy="4305405"/>
          </a:xfrm>
        </p:spPr>
        <p:txBody>
          <a:bodyPr>
            <a:normAutofit fontScale="85000" lnSpcReduction="20000"/>
          </a:bodyPr>
          <a:lstStyle/>
          <a:p>
            <a:r>
              <a:rPr lang="en-US" i="1" dirty="0"/>
              <a:t>Taylor v. Commonwealth, </a:t>
            </a:r>
            <a:r>
              <a:rPr lang="en-US" dirty="0"/>
              <a:t>Ct. App., December 4, 2018 (Unpublished)</a:t>
            </a:r>
          </a:p>
          <a:p>
            <a:r>
              <a:rPr lang="en-US" dirty="0"/>
              <a:t>Defendant stole checks, entered a bank, signed the back of the check with her own name and presented her own identification to the bank teller.</a:t>
            </a:r>
          </a:p>
          <a:p>
            <a:r>
              <a:rPr lang="en-US" dirty="0"/>
              <a:t>However, the bank teller discovered the fraud and contacted the victim and the police. </a:t>
            </a:r>
          </a:p>
          <a:p>
            <a:r>
              <a:rPr lang="en-US" dirty="0"/>
              <a:t>Court: Because presenting the check to be cashed with the victim’s name, account number and forged signature, defendant “used” this identifying information within the meaning of the statute.</a:t>
            </a:r>
          </a:p>
          <a:p>
            <a:endParaRPr lang="en-US" dirty="0"/>
          </a:p>
        </p:txBody>
      </p:sp>
    </p:spTree>
    <p:extLst>
      <p:ext uri="{BB962C8B-B14F-4D97-AF65-F5344CB8AC3E}">
        <p14:creationId xmlns:p14="http://schemas.microsoft.com/office/powerpoint/2010/main" val="39143511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Larceny</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7266402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E9E70-0287-EA46-B325-A58BC571190B}"/>
              </a:ext>
            </a:extLst>
          </p:cNvPr>
          <p:cNvSpPr>
            <a:spLocks noGrp="1"/>
          </p:cNvSpPr>
          <p:nvPr>
            <p:ph type="title"/>
          </p:nvPr>
        </p:nvSpPr>
        <p:spPr/>
        <p:txBody>
          <a:bodyPr/>
          <a:lstStyle/>
          <a:p>
            <a:r>
              <a:rPr lang="en-US" dirty="0"/>
              <a:t>Larceny of Firearm</a:t>
            </a:r>
          </a:p>
        </p:txBody>
      </p:sp>
      <p:sp>
        <p:nvSpPr>
          <p:cNvPr id="3" name="Content Placeholder 2">
            <a:extLst>
              <a:ext uri="{FF2B5EF4-FFF2-40B4-BE49-F238E27FC236}">
                <a16:creationId xmlns:a16="http://schemas.microsoft.com/office/drawing/2014/main" id="{4E36B262-795C-FA48-A80F-65FD9EDE8910}"/>
              </a:ext>
            </a:extLst>
          </p:cNvPr>
          <p:cNvSpPr>
            <a:spLocks noGrp="1"/>
          </p:cNvSpPr>
          <p:nvPr>
            <p:ph idx="1"/>
          </p:nvPr>
        </p:nvSpPr>
        <p:spPr/>
        <p:txBody>
          <a:bodyPr>
            <a:normAutofit fontScale="92500" lnSpcReduction="20000"/>
          </a:bodyPr>
          <a:lstStyle/>
          <a:p>
            <a:r>
              <a:rPr lang="en-US" i="1" dirty="0"/>
              <a:t>Speller v. Commonwealth</a:t>
            </a:r>
            <a:r>
              <a:rPr lang="en-US" dirty="0"/>
              <a:t>: 69 Va. App. 378, (2018)</a:t>
            </a:r>
          </a:p>
          <a:p>
            <a:r>
              <a:rPr lang="en-US" dirty="0"/>
              <a:t>To obtain a conviction for grand larceny of a firearm, when a value of more than $200 is not shown, the Commonwealth must prove that the item stolen was “any instrument designed, made, and intended to fire or expel a projectile by means of an explosion.” </a:t>
            </a:r>
          </a:p>
          <a:p>
            <a:r>
              <a:rPr lang="en-US" dirty="0"/>
              <a:t>Sufficient if proven by circumstantial evidence.</a:t>
            </a:r>
          </a:p>
        </p:txBody>
      </p:sp>
    </p:spTree>
    <p:extLst>
      <p:ext uri="{BB962C8B-B14F-4D97-AF65-F5344CB8AC3E}">
        <p14:creationId xmlns:p14="http://schemas.microsoft.com/office/powerpoint/2010/main" val="33918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Embezzling a Borrowed, </a:t>
            </a:r>
            <a:br>
              <a:rPr lang="en-US" dirty="0"/>
            </a:br>
            <a:r>
              <a:rPr lang="en-US" dirty="0"/>
              <a:t>Rented Car</a:t>
            </a:r>
          </a:p>
        </p:txBody>
      </p:sp>
      <p:sp>
        <p:nvSpPr>
          <p:cNvPr id="5" name="Content Placeholder 4"/>
          <p:cNvSpPr>
            <a:spLocks noGrp="1"/>
          </p:cNvSpPr>
          <p:nvPr>
            <p:ph idx="1"/>
          </p:nvPr>
        </p:nvSpPr>
        <p:spPr>
          <a:xfrm>
            <a:off x="457200" y="1600201"/>
            <a:ext cx="8229600" cy="4305208"/>
          </a:xfrm>
        </p:spPr>
        <p:txBody>
          <a:bodyPr>
            <a:normAutofit fontScale="92500" lnSpcReduction="20000"/>
          </a:bodyPr>
          <a:lstStyle/>
          <a:p>
            <a:r>
              <a:rPr lang="en-US" i="1" dirty="0"/>
              <a:t>Pittman v. Commonwealth</a:t>
            </a:r>
            <a:r>
              <a:rPr lang="en-US" dirty="0"/>
              <a:t>, 69 Va. App. 632  (2019)</a:t>
            </a:r>
          </a:p>
          <a:p>
            <a:r>
              <a:rPr lang="en-US" dirty="0"/>
              <a:t>Defendant took a car that the victim rented, by asking if she could briefly borrow it for an errand.</a:t>
            </a:r>
          </a:p>
          <a:p>
            <a:r>
              <a:rPr lang="en-US" dirty="0"/>
              <a:t>Defendant never returned the car, which finally showed up weeks later in an impound yard in New York, badly damaged. </a:t>
            </a:r>
          </a:p>
          <a:p>
            <a:r>
              <a:rPr lang="en-US" dirty="0"/>
              <a:t>Trial court convicted defendant of embezzlement.</a:t>
            </a:r>
          </a:p>
          <a:p>
            <a:endParaRPr lang="en-US" dirty="0"/>
          </a:p>
        </p:txBody>
      </p:sp>
    </p:spTree>
    <p:extLst>
      <p:ext uri="{BB962C8B-B14F-4D97-AF65-F5344CB8AC3E}">
        <p14:creationId xmlns:p14="http://schemas.microsoft.com/office/powerpoint/2010/main" val="10401159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Court: Embezzlement Conviction Affirmed</a:t>
            </a:r>
          </a:p>
        </p:txBody>
      </p:sp>
      <p:sp>
        <p:nvSpPr>
          <p:cNvPr id="3" name="Content Placeholder 2"/>
          <p:cNvSpPr>
            <a:spLocks noGrp="1"/>
          </p:cNvSpPr>
          <p:nvPr>
            <p:ph idx="1"/>
          </p:nvPr>
        </p:nvSpPr>
        <p:spPr>
          <a:xfrm>
            <a:off x="260110" y="1600201"/>
            <a:ext cx="8614218" cy="4596096"/>
          </a:xfrm>
        </p:spPr>
        <p:txBody>
          <a:bodyPr>
            <a:normAutofit fontScale="85000" lnSpcReduction="10000"/>
          </a:bodyPr>
          <a:lstStyle/>
          <a:p>
            <a:r>
              <a:rPr lang="en-US" dirty="0"/>
              <a:t>Court explained that there is no fiduciary or other special relationship required to prove embezzlement. </a:t>
            </a:r>
          </a:p>
          <a:p>
            <a:r>
              <a:rPr lang="en-US" dirty="0"/>
              <a:t>It is sufficient as a matter of law to “wrongfully and fraudulently use, dispose of, conceal or embezzle any . . . personal property . . . which shall have been . . . delivered to him by another.” </a:t>
            </a:r>
          </a:p>
          <a:p>
            <a:r>
              <a:rPr lang="en-US" dirty="0"/>
              <a:t>Commonwealth sufficiently proved both a delivery of personal property from the victim to the defendant and that the defendant had the requisite fraudulent intent to convert it to her own use.  </a:t>
            </a:r>
          </a:p>
          <a:p>
            <a:endParaRPr lang="en-US" dirty="0"/>
          </a:p>
        </p:txBody>
      </p:sp>
    </p:spTree>
    <p:extLst>
      <p:ext uri="{BB962C8B-B14F-4D97-AF65-F5344CB8AC3E}">
        <p14:creationId xmlns:p14="http://schemas.microsoft.com/office/powerpoint/2010/main" val="36851395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Attempted Petit Larceny </a:t>
            </a:r>
            <a:r>
              <a:rPr lang="mr-IN" dirty="0"/>
              <a:t>–</a:t>
            </a:r>
            <a:r>
              <a:rPr lang="en-US" dirty="0"/>
              <a:t> </a:t>
            </a:r>
            <a:br>
              <a:rPr lang="en-US" dirty="0"/>
            </a:br>
            <a:r>
              <a:rPr lang="en-US" dirty="0"/>
              <a:t>3</a:t>
            </a:r>
            <a:r>
              <a:rPr lang="en-US" baseline="30000" dirty="0"/>
              <a:t>rd</a:t>
            </a:r>
            <a:r>
              <a:rPr lang="en-US" dirty="0"/>
              <a:t> Offense</a:t>
            </a:r>
          </a:p>
        </p:txBody>
      </p:sp>
      <p:sp>
        <p:nvSpPr>
          <p:cNvPr id="3" name="Content Placeholder 2"/>
          <p:cNvSpPr>
            <a:spLocks noGrp="1"/>
          </p:cNvSpPr>
          <p:nvPr>
            <p:ph idx="1"/>
          </p:nvPr>
        </p:nvSpPr>
        <p:spPr/>
        <p:txBody>
          <a:bodyPr/>
          <a:lstStyle/>
          <a:p>
            <a:r>
              <a:rPr lang="en-US" i="1" dirty="0"/>
              <a:t>Coleman v. Commonwealth, </a:t>
            </a:r>
            <a:r>
              <a:rPr lang="en-US" dirty="0"/>
              <a:t>Ct. App.,  August 7, 2018 (Unp.)</a:t>
            </a:r>
          </a:p>
          <a:p>
            <a:r>
              <a:rPr lang="en-US" dirty="0"/>
              <a:t>Court: Attempted petit larceny can be enhanced to a felony under § 18.2-104 if defendant has 2+ prior larceny convictions.</a:t>
            </a:r>
          </a:p>
          <a:p>
            <a:r>
              <a:rPr lang="en-US" dirty="0"/>
              <a:t>Note: Prior attempts also count as priors for larceny. </a:t>
            </a:r>
          </a:p>
          <a:p>
            <a:endParaRPr lang="en-US" dirty="0"/>
          </a:p>
        </p:txBody>
      </p:sp>
    </p:spTree>
    <p:extLst>
      <p:ext uri="{BB962C8B-B14F-4D97-AF65-F5344CB8AC3E}">
        <p14:creationId xmlns:p14="http://schemas.microsoft.com/office/powerpoint/2010/main" val="2527939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90044-A65D-FB43-9A7B-845DE0112DCC}"/>
              </a:ext>
            </a:extLst>
          </p:cNvPr>
          <p:cNvSpPr>
            <a:spLocks noGrp="1"/>
          </p:cNvSpPr>
          <p:nvPr>
            <p:ph type="title"/>
          </p:nvPr>
        </p:nvSpPr>
        <p:spPr/>
        <p:txBody>
          <a:bodyPr/>
          <a:lstStyle/>
          <a:p>
            <a:r>
              <a:rPr lang="en-US" dirty="0"/>
              <a:t>Obstruction of Justice</a:t>
            </a:r>
          </a:p>
        </p:txBody>
      </p:sp>
      <p:sp>
        <p:nvSpPr>
          <p:cNvPr id="3" name="Text Placeholder 2">
            <a:extLst>
              <a:ext uri="{FF2B5EF4-FFF2-40B4-BE49-F238E27FC236}">
                <a16:creationId xmlns:a16="http://schemas.microsoft.com/office/drawing/2014/main" id="{BA25D6D0-E569-1041-8F59-74879AD4DB6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35698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E91C2-617D-224B-B37C-0D1D1F415586}"/>
              </a:ext>
            </a:extLst>
          </p:cNvPr>
          <p:cNvSpPr>
            <a:spLocks noGrp="1"/>
          </p:cNvSpPr>
          <p:nvPr>
            <p:ph type="title"/>
          </p:nvPr>
        </p:nvSpPr>
        <p:spPr/>
        <p:txBody>
          <a:bodyPr/>
          <a:lstStyle/>
          <a:p>
            <a:r>
              <a:rPr lang="en-US" dirty="0"/>
              <a:t>Right to Remain Silent</a:t>
            </a:r>
          </a:p>
        </p:txBody>
      </p:sp>
      <p:sp>
        <p:nvSpPr>
          <p:cNvPr id="3" name="Content Placeholder 2">
            <a:extLst>
              <a:ext uri="{FF2B5EF4-FFF2-40B4-BE49-F238E27FC236}">
                <a16:creationId xmlns:a16="http://schemas.microsoft.com/office/drawing/2014/main" id="{8443F959-C269-8246-A507-6E45CAA77E86}"/>
              </a:ext>
            </a:extLst>
          </p:cNvPr>
          <p:cNvSpPr>
            <a:spLocks noGrp="1"/>
          </p:cNvSpPr>
          <p:nvPr>
            <p:ph idx="1"/>
          </p:nvPr>
        </p:nvSpPr>
        <p:spPr>
          <a:xfrm>
            <a:off x="228600" y="1226714"/>
            <a:ext cx="8686800" cy="4787720"/>
          </a:xfrm>
        </p:spPr>
        <p:txBody>
          <a:bodyPr>
            <a:normAutofit fontScale="77500" lnSpcReduction="20000"/>
          </a:bodyPr>
          <a:lstStyle/>
          <a:p>
            <a:r>
              <a:rPr lang="en-US" dirty="0"/>
              <a:t>Defendant in custody. After learning of his </a:t>
            </a:r>
            <a:r>
              <a:rPr lang="en-US" i="1" dirty="0"/>
              <a:t>Miranda</a:t>
            </a:r>
            <a:r>
              <a:rPr lang="en-US" dirty="0"/>
              <a:t> rights and making a few initial statements, the defendant stated: "I don't have no more to say to you." </a:t>
            </a:r>
          </a:p>
          <a:p>
            <a:r>
              <a:rPr lang="en-US" dirty="0"/>
              <a:t>Court: Statement suppressed. Defendant’s statement essentially meant: "I am invoking my right to remain silent.” </a:t>
            </a:r>
          </a:p>
          <a:p>
            <a:pPr lvl="1"/>
            <a:r>
              <a:rPr lang="en-US" sz="3100" dirty="0"/>
              <a:t>Context did not reasonably support any other interpretation, though in another context, it could have meant "I've told you everything I know about this subject, and there's no more for me to say about it." </a:t>
            </a:r>
          </a:p>
          <a:p>
            <a:r>
              <a:rPr lang="en-US" dirty="0"/>
              <a:t>A suspect may invoke his right to remain silent and terminate questioning by simply stating "I do not want to answer any more questions." </a:t>
            </a:r>
          </a:p>
          <a:p>
            <a:r>
              <a:rPr lang="en-US" i="1" dirty="0"/>
              <a:t>Adkins v. C/w</a:t>
            </a:r>
            <a:r>
              <a:rPr lang="en-US" dirty="0"/>
              <a:t>, Va. Supreme Court March 28, 2019 (Unp.)</a:t>
            </a:r>
            <a:endParaRPr lang="en-US" i="1" dirty="0"/>
          </a:p>
        </p:txBody>
      </p:sp>
    </p:spTree>
    <p:extLst>
      <p:ext uri="{BB962C8B-B14F-4D97-AF65-F5344CB8AC3E}">
        <p14:creationId xmlns:p14="http://schemas.microsoft.com/office/powerpoint/2010/main" val="40376130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56FD-4B7D-8C45-BD88-D1C1ADC3378B}"/>
              </a:ext>
            </a:extLst>
          </p:cNvPr>
          <p:cNvSpPr>
            <a:spLocks noGrp="1"/>
          </p:cNvSpPr>
          <p:nvPr>
            <p:ph type="title"/>
          </p:nvPr>
        </p:nvSpPr>
        <p:spPr>
          <a:xfrm>
            <a:off x="457200" y="132007"/>
            <a:ext cx="8229600" cy="1082787"/>
          </a:xfrm>
        </p:spPr>
        <p:txBody>
          <a:bodyPr/>
          <a:lstStyle/>
          <a:p>
            <a:r>
              <a:rPr lang="en-US" dirty="0"/>
              <a:t>Threats &amp; Felony Obstruction</a:t>
            </a:r>
          </a:p>
        </p:txBody>
      </p:sp>
      <p:sp>
        <p:nvSpPr>
          <p:cNvPr id="3" name="Content Placeholder 2">
            <a:extLst>
              <a:ext uri="{FF2B5EF4-FFF2-40B4-BE49-F238E27FC236}">
                <a16:creationId xmlns:a16="http://schemas.microsoft.com/office/drawing/2014/main" id="{97CF1A49-DDD9-B248-ADA8-782FD6E99A48}"/>
              </a:ext>
            </a:extLst>
          </p:cNvPr>
          <p:cNvSpPr>
            <a:spLocks noGrp="1"/>
          </p:cNvSpPr>
          <p:nvPr>
            <p:ph idx="1"/>
          </p:nvPr>
        </p:nvSpPr>
        <p:spPr>
          <a:xfrm>
            <a:off x="309093" y="1263091"/>
            <a:ext cx="8525814" cy="4921508"/>
          </a:xfrm>
        </p:spPr>
        <p:txBody>
          <a:bodyPr>
            <a:normAutofit fontScale="85000" lnSpcReduction="20000"/>
          </a:bodyPr>
          <a:lstStyle/>
          <a:p>
            <a:r>
              <a:rPr lang="en-US" dirty="0"/>
              <a:t>After Deputy Commonwealth’s Attorney refused to sign off on felony assault victim’s U-Visa application, defendant began harassing prosecutor.</a:t>
            </a:r>
          </a:p>
          <a:p>
            <a:r>
              <a:rPr lang="en-US" dirty="0"/>
              <a:t>In 2016, defendant left message: “[H]</a:t>
            </a:r>
            <a:r>
              <a:rPr lang="en-US" dirty="0" err="1"/>
              <a:t>ey</a:t>
            </a:r>
            <a:r>
              <a:rPr lang="en-US" dirty="0"/>
              <a:t> stupid [DCA], why don’t you listen? Why you don’t come, you stupid cow, stupid cow, want me to ride it? I’m just - - - it’s just cocaine </a:t>
            </a:r>
            <a:r>
              <a:rPr lang="en-US" dirty="0" err="1"/>
              <a:t>motherf</a:t>
            </a:r>
            <a:r>
              <a:rPr lang="en-US" dirty="0"/>
              <a:t>&amp;%, I shoot you and your whole family you piece of shit. You going to court every day, every day, I find you my fucking self, I’m a fucking [inaudible] piece of shit.”</a:t>
            </a:r>
          </a:p>
          <a:p>
            <a:r>
              <a:rPr lang="en-US" dirty="0"/>
              <a:t>Defendant convicted of Felony Obstruction of Justice, where the underlying felony was the original 2009 malicious wounding offense.</a:t>
            </a:r>
          </a:p>
          <a:p>
            <a:endParaRPr lang="en-US" dirty="0"/>
          </a:p>
        </p:txBody>
      </p:sp>
    </p:spTree>
    <p:extLst>
      <p:ext uri="{BB962C8B-B14F-4D97-AF65-F5344CB8AC3E}">
        <p14:creationId xmlns:p14="http://schemas.microsoft.com/office/powerpoint/2010/main" val="34296083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C3CB-DF6D-3048-9585-FAF0270B0725}"/>
              </a:ext>
            </a:extLst>
          </p:cNvPr>
          <p:cNvSpPr>
            <a:spLocks noGrp="1"/>
          </p:cNvSpPr>
          <p:nvPr>
            <p:ph type="title"/>
          </p:nvPr>
        </p:nvSpPr>
        <p:spPr/>
        <p:txBody>
          <a:bodyPr/>
          <a:lstStyle/>
          <a:p>
            <a:r>
              <a:rPr lang="en-US" dirty="0"/>
              <a:t>Court: Threat = Obstruction</a:t>
            </a:r>
          </a:p>
        </p:txBody>
      </p:sp>
      <p:sp>
        <p:nvSpPr>
          <p:cNvPr id="3" name="Content Placeholder 2">
            <a:extLst>
              <a:ext uri="{FF2B5EF4-FFF2-40B4-BE49-F238E27FC236}">
                <a16:creationId xmlns:a16="http://schemas.microsoft.com/office/drawing/2014/main" id="{56A6DBBA-0744-AB48-8B2A-6079C78255D0}"/>
              </a:ext>
            </a:extLst>
          </p:cNvPr>
          <p:cNvSpPr>
            <a:spLocks noGrp="1"/>
          </p:cNvSpPr>
          <p:nvPr>
            <p:ph idx="1"/>
          </p:nvPr>
        </p:nvSpPr>
        <p:spPr/>
        <p:txBody>
          <a:bodyPr>
            <a:normAutofit fontScale="85000" lnSpcReduction="20000"/>
          </a:bodyPr>
          <a:lstStyle/>
          <a:p>
            <a:r>
              <a:rPr lang="en-US" dirty="0"/>
              <a:t>Court agreed that the evidence was sufficient to establish that the defendant’s threats to the prosecutor constituted a violation of § 18.2-460(B). </a:t>
            </a:r>
          </a:p>
          <a:p>
            <a:r>
              <a:rPr lang="en-US" dirty="0"/>
              <a:t>Court: There “really can be no dispute that his threats to do her harm while she was walking to court represented “knowing[] attempts to intimidate or impede” her while she was “lawfully engaged in [her] duties . . . .”, and further noted that the evidence established that his threats actually obstructed and impeded the prosecutor in the performance of her duties.</a:t>
            </a:r>
          </a:p>
          <a:p>
            <a:endParaRPr lang="en-US" dirty="0"/>
          </a:p>
        </p:txBody>
      </p:sp>
    </p:spTree>
    <p:extLst>
      <p:ext uri="{BB962C8B-B14F-4D97-AF65-F5344CB8AC3E}">
        <p14:creationId xmlns:p14="http://schemas.microsoft.com/office/powerpoint/2010/main" val="15183330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C0ED2-A75B-684E-A555-BDD360462717}"/>
              </a:ext>
            </a:extLst>
          </p:cNvPr>
          <p:cNvSpPr>
            <a:spLocks noGrp="1"/>
          </p:cNvSpPr>
          <p:nvPr>
            <p:ph type="title"/>
          </p:nvPr>
        </p:nvSpPr>
        <p:spPr/>
        <p:txBody>
          <a:bodyPr/>
          <a:lstStyle/>
          <a:p>
            <a:r>
              <a:rPr lang="en-US" dirty="0"/>
              <a:t>Felony Conviction Reversed</a:t>
            </a:r>
          </a:p>
        </p:txBody>
      </p:sp>
      <p:sp>
        <p:nvSpPr>
          <p:cNvPr id="3" name="Content Placeholder 2">
            <a:extLst>
              <a:ext uri="{FF2B5EF4-FFF2-40B4-BE49-F238E27FC236}">
                <a16:creationId xmlns:a16="http://schemas.microsoft.com/office/drawing/2014/main" id="{65DBD848-D3A3-8F4C-957C-48DAA045D72E}"/>
              </a:ext>
            </a:extLst>
          </p:cNvPr>
          <p:cNvSpPr>
            <a:spLocks noGrp="1"/>
          </p:cNvSpPr>
          <p:nvPr>
            <p:ph idx="1"/>
          </p:nvPr>
        </p:nvSpPr>
        <p:spPr/>
        <p:txBody>
          <a:bodyPr>
            <a:normAutofit fontScale="92500" lnSpcReduction="10000"/>
          </a:bodyPr>
          <a:lstStyle/>
          <a:p>
            <a:r>
              <a:rPr lang="en-US" dirty="0"/>
              <a:t>Court: Evidence did not establish that the 2016 threats represented an attempt to obstruct or impede her regarding the prosecution of the 2009 felony case. </a:t>
            </a:r>
          </a:p>
          <a:p>
            <a:r>
              <a:rPr lang="en-US" dirty="0"/>
              <a:t>For Felony Obstruction, the threat and attempted obstruction must have a direct relationship to the enumerated felony.</a:t>
            </a:r>
          </a:p>
          <a:p>
            <a:r>
              <a:rPr lang="en-US" i="1" dirty="0"/>
              <a:t>Commonwealth v. Mendez, </a:t>
            </a:r>
            <a:r>
              <a:rPr lang="en-US" dirty="0"/>
              <a:t>Ct. of App., March 12, 2019 (Pub.)</a:t>
            </a:r>
          </a:p>
          <a:p>
            <a:endParaRPr lang="en-US" dirty="0"/>
          </a:p>
        </p:txBody>
      </p:sp>
    </p:spTree>
    <p:extLst>
      <p:ext uri="{BB962C8B-B14F-4D97-AF65-F5344CB8AC3E}">
        <p14:creationId xmlns:p14="http://schemas.microsoft.com/office/powerpoint/2010/main" val="14839635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Robbery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8125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“Purse Snatching”</a:t>
            </a:r>
          </a:p>
        </p:txBody>
      </p:sp>
      <p:sp>
        <p:nvSpPr>
          <p:cNvPr id="5" name="Content Placeholder 4"/>
          <p:cNvSpPr>
            <a:spLocks noGrp="1"/>
          </p:cNvSpPr>
          <p:nvPr>
            <p:ph idx="1"/>
          </p:nvPr>
        </p:nvSpPr>
        <p:spPr>
          <a:xfrm>
            <a:off x="457200" y="1600201"/>
            <a:ext cx="8229600" cy="4366603"/>
          </a:xfrm>
        </p:spPr>
        <p:txBody>
          <a:bodyPr>
            <a:normAutofit fontScale="85000" lnSpcReduction="20000"/>
          </a:bodyPr>
          <a:lstStyle/>
          <a:p>
            <a:r>
              <a:rPr lang="en-US" i="1" dirty="0"/>
              <a:t>Pritchett v. Commonwealth, </a:t>
            </a:r>
            <a:r>
              <a:rPr lang="en-US" dirty="0"/>
              <a:t>Ct. of App.</a:t>
            </a:r>
            <a:r>
              <a:rPr lang="en-US" i="1" dirty="0"/>
              <a:t>, </a:t>
            </a:r>
            <a:r>
              <a:rPr lang="en-US" dirty="0"/>
              <a:t>March 19, 2019 (Unp.)</a:t>
            </a:r>
          </a:p>
          <a:p>
            <a:r>
              <a:rPr lang="en-US" dirty="0"/>
              <a:t>Defendant robbed the victim of her purse while she was sitting in her car in her own driveway. </a:t>
            </a:r>
          </a:p>
          <a:p>
            <a:r>
              <a:rPr lang="en-US" dirty="0"/>
              <a:t>Victim described at trial how she “jerked down” when the defendant grabbed her arm and when the defendant pulled her arm and purse out of the car she “dropped [her] arm.” </a:t>
            </a:r>
          </a:p>
          <a:p>
            <a:r>
              <a:rPr lang="en-US" dirty="0"/>
              <a:t>She also indicated on cross-examination that, “When whoever opened my door, they reached in and grabbed my arm and pocketbook and was gone. It was no hesitation.” </a:t>
            </a:r>
          </a:p>
        </p:txBody>
      </p:sp>
    </p:spTree>
    <p:extLst>
      <p:ext uri="{BB962C8B-B14F-4D97-AF65-F5344CB8AC3E}">
        <p14:creationId xmlns:p14="http://schemas.microsoft.com/office/powerpoint/2010/main" val="13599622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Court: Robbery Conviction Affirmed</a:t>
            </a:r>
          </a:p>
        </p:txBody>
      </p:sp>
      <p:sp>
        <p:nvSpPr>
          <p:cNvPr id="3" name="Content Placeholder 2"/>
          <p:cNvSpPr>
            <a:spLocks noGrp="1"/>
          </p:cNvSpPr>
          <p:nvPr>
            <p:ph idx="1"/>
          </p:nvPr>
        </p:nvSpPr>
        <p:spPr>
          <a:xfrm>
            <a:off x="457200" y="1600201"/>
            <a:ext cx="8229600" cy="4488999"/>
          </a:xfrm>
        </p:spPr>
        <p:txBody>
          <a:bodyPr>
            <a:normAutofit fontScale="92500" lnSpcReduction="20000"/>
          </a:bodyPr>
          <a:lstStyle/>
          <a:p>
            <a:r>
              <a:rPr lang="en-US" dirty="0"/>
              <a:t>Court: The actions of a “purse snatcher” constitute robbery only if the perpetrator, directly or indirectly, touches or violates the victim’s person. </a:t>
            </a:r>
          </a:p>
          <a:p>
            <a:r>
              <a:rPr lang="en-US" dirty="0"/>
              <a:t>In this case, the victim resisted the taking of her purse and that the perpetrator overcame that resistance by force directed at her person. </a:t>
            </a:r>
          </a:p>
          <a:p>
            <a:r>
              <a:rPr lang="en-US" dirty="0"/>
              <a:t>Court emphasized the importance of resistance by the victim, and the thief’s efforts to overcome that resistance. </a:t>
            </a:r>
          </a:p>
        </p:txBody>
      </p:sp>
    </p:spTree>
    <p:extLst>
      <p:ext uri="{BB962C8B-B14F-4D97-AF65-F5344CB8AC3E}">
        <p14:creationId xmlns:p14="http://schemas.microsoft.com/office/powerpoint/2010/main" val="665537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605"/>
            <a:ext cx="8229600" cy="936939"/>
          </a:xfrm>
        </p:spPr>
        <p:txBody>
          <a:bodyPr/>
          <a:lstStyle/>
          <a:p>
            <a:r>
              <a:rPr lang="en-US" dirty="0"/>
              <a:t>Attempted Robbery</a:t>
            </a:r>
          </a:p>
        </p:txBody>
      </p:sp>
      <p:sp>
        <p:nvSpPr>
          <p:cNvPr id="3" name="Content Placeholder 2"/>
          <p:cNvSpPr>
            <a:spLocks noGrp="1"/>
          </p:cNvSpPr>
          <p:nvPr>
            <p:ph idx="1"/>
          </p:nvPr>
        </p:nvSpPr>
        <p:spPr>
          <a:xfrm>
            <a:off x="328411" y="1057989"/>
            <a:ext cx="8519375" cy="5165724"/>
          </a:xfrm>
        </p:spPr>
        <p:txBody>
          <a:bodyPr>
            <a:normAutofit fontScale="77500" lnSpcReduction="20000"/>
          </a:bodyPr>
          <a:lstStyle/>
          <a:p>
            <a:r>
              <a:rPr lang="en-US" i="1" dirty="0"/>
              <a:t>Jones v. Commonwealth, </a:t>
            </a:r>
            <a:r>
              <a:rPr lang="en-US" dirty="0"/>
              <a:t>Ct. App</a:t>
            </a:r>
            <a:r>
              <a:rPr lang="en-US" i="1" dirty="0"/>
              <a:t>., </a:t>
            </a:r>
            <a:r>
              <a:rPr lang="en-US" dirty="0"/>
              <a:t>May 7, 2019 (</a:t>
            </a:r>
            <a:r>
              <a:rPr lang="en-US" i="1" dirty="0"/>
              <a:t>En Banc</a:t>
            </a:r>
            <a:r>
              <a:rPr lang="en-US" dirty="0"/>
              <a:t>)</a:t>
            </a:r>
          </a:p>
          <a:p>
            <a:r>
              <a:rPr lang="en-US" dirty="0"/>
              <a:t>Officers saw a man get out of a car and then walk across the street. </a:t>
            </a:r>
          </a:p>
          <a:p>
            <a:r>
              <a:rPr lang="en-US" dirty="0"/>
              <a:t>A few minutes later, they saw defendant and his accomplice get out of the same car, adjust their clothing, put on hooded sweatshirts, and then walk down an alley between two buildings in the same direction that the first man had gone. </a:t>
            </a:r>
          </a:p>
          <a:p>
            <a:r>
              <a:rPr lang="en-US" dirty="0"/>
              <a:t>Officers followed the men to an alley between two residences. They saw defendant and his accomplice at the corner behind one of the houses, but not near the door. </a:t>
            </a:r>
          </a:p>
          <a:p>
            <a:r>
              <a:rPr lang="en-US" dirty="0"/>
              <a:t>When the men saw the officers, they started to walk down the alley toward the street. </a:t>
            </a:r>
          </a:p>
        </p:txBody>
      </p:sp>
    </p:spTree>
    <p:extLst>
      <p:ext uri="{BB962C8B-B14F-4D97-AF65-F5344CB8AC3E}">
        <p14:creationId xmlns:p14="http://schemas.microsoft.com/office/powerpoint/2010/main" val="7226028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Officers Foil Robbery Attempt</a:t>
            </a:r>
          </a:p>
        </p:txBody>
      </p:sp>
      <p:sp>
        <p:nvSpPr>
          <p:cNvPr id="3" name="Content Placeholder 2"/>
          <p:cNvSpPr>
            <a:spLocks noGrp="1"/>
          </p:cNvSpPr>
          <p:nvPr>
            <p:ph idx="1"/>
          </p:nvPr>
        </p:nvSpPr>
        <p:spPr>
          <a:xfrm>
            <a:off x="457200" y="1303986"/>
            <a:ext cx="8354558" cy="4877873"/>
          </a:xfrm>
        </p:spPr>
        <p:txBody>
          <a:bodyPr>
            <a:normAutofit fontScale="77500" lnSpcReduction="20000"/>
          </a:bodyPr>
          <a:lstStyle/>
          <a:p>
            <a:r>
              <a:rPr lang="en-US" dirty="0"/>
              <a:t>Officers exited their truck and announced their presence. </a:t>
            </a:r>
          </a:p>
          <a:p>
            <a:r>
              <a:rPr lang="en-US" dirty="0"/>
              <a:t>Officer apprehended defendant after he tried to flee, searched his car, and discovered a ski mask in the car, and also located another ski mask in a street that the defendant had travelled before he stopped. </a:t>
            </a:r>
          </a:p>
          <a:p>
            <a:r>
              <a:rPr lang="en-US" dirty="0"/>
              <a:t>Several hours later, officers searched a fenced-in area where he had seen defendant running and found a sawed-off shotgun under a bush inside the gate. </a:t>
            </a:r>
          </a:p>
          <a:p>
            <a:r>
              <a:rPr lang="en-US" dirty="0"/>
              <a:t>After his arrest, defendant admitted that he and his accomplice were there to “make sure Trip didn’t get hurt.” </a:t>
            </a:r>
          </a:p>
          <a:p>
            <a:r>
              <a:rPr lang="en-US" dirty="0"/>
              <a:t>According to defendant, his accomplice had intended to rob a known drug dealer. </a:t>
            </a:r>
          </a:p>
          <a:p>
            <a:endParaRPr lang="en-US" dirty="0"/>
          </a:p>
        </p:txBody>
      </p:sp>
    </p:spTree>
    <p:extLst>
      <p:ext uri="{BB962C8B-B14F-4D97-AF65-F5344CB8AC3E}">
        <p14:creationId xmlns:p14="http://schemas.microsoft.com/office/powerpoint/2010/main" val="41005876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Court: Conspiracy </a:t>
            </a:r>
            <a:r>
              <a:rPr lang="mr-IN" dirty="0"/>
              <a:t>–</a:t>
            </a:r>
            <a:r>
              <a:rPr lang="en-US" dirty="0"/>
              <a:t> Not Attempt</a:t>
            </a:r>
          </a:p>
        </p:txBody>
      </p:sp>
      <p:sp>
        <p:nvSpPr>
          <p:cNvPr id="3" name="Content Placeholder 2"/>
          <p:cNvSpPr>
            <a:spLocks noGrp="1"/>
          </p:cNvSpPr>
          <p:nvPr>
            <p:ph idx="1"/>
          </p:nvPr>
        </p:nvSpPr>
        <p:spPr>
          <a:xfrm>
            <a:off x="457200" y="1600201"/>
            <a:ext cx="8229600" cy="4331396"/>
          </a:xfrm>
        </p:spPr>
        <p:txBody>
          <a:bodyPr>
            <a:normAutofit fontScale="85000" lnSpcReduction="20000"/>
          </a:bodyPr>
          <a:lstStyle/>
          <a:p>
            <a:r>
              <a:rPr lang="en-US" dirty="0"/>
              <a:t>Court: Defendant did not commit an overt act sufficient to constitute the commencement of the consummation of the crime of robbery, despite having the requisite criminal intent </a:t>
            </a:r>
          </a:p>
          <a:p>
            <a:r>
              <a:rPr lang="en-US" dirty="0"/>
              <a:t>If no person has been subjected to force, violence or intimidation and no demand to part with personal property made, neither robbery nor attempted robbery has yet occurred </a:t>
            </a:r>
          </a:p>
          <a:p>
            <a:r>
              <a:rPr lang="en-US" dirty="0"/>
              <a:t>If an act constituting any of the elements of robbery has commenced, the crime of attempted robbery has occurred even if the enterprise is abandoned or interrupted before completion. </a:t>
            </a:r>
          </a:p>
          <a:p>
            <a:endParaRPr lang="en-US" dirty="0"/>
          </a:p>
        </p:txBody>
      </p:sp>
    </p:spTree>
    <p:extLst>
      <p:ext uri="{BB962C8B-B14F-4D97-AF65-F5344CB8AC3E}">
        <p14:creationId xmlns:p14="http://schemas.microsoft.com/office/powerpoint/2010/main" val="24993473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Throwing a missile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14171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87FB9-D71E-D14C-8683-EE18BF1291AC}"/>
              </a:ext>
            </a:extLst>
          </p:cNvPr>
          <p:cNvSpPr>
            <a:spLocks noGrp="1"/>
          </p:cNvSpPr>
          <p:nvPr>
            <p:ph type="title"/>
          </p:nvPr>
        </p:nvSpPr>
        <p:spPr/>
        <p:txBody>
          <a:bodyPr/>
          <a:lstStyle/>
          <a:p>
            <a:r>
              <a:rPr lang="en-US" dirty="0"/>
              <a:t>“Custody” &amp; ”Law Enforcement”</a:t>
            </a:r>
          </a:p>
        </p:txBody>
      </p:sp>
      <p:sp>
        <p:nvSpPr>
          <p:cNvPr id="3" name="Content Placeholder 2">
            <a:extLst>
              <a:ext uri="{FF2B5EF4-FFF2-40B4-BE49-F238E27FC236}">
                <a16:creationId xmlns:a16="http://schemas.microsoft.com/office/drawing/2014/main" id="{2D2F1925-152A-B24D-9F5D-84C6E74E18D7}"/>
              </a:ext>
            </a:extLst>
          </p:cNvPr>
          <p:cNvSpPr>
            <a:spLocks noGrp="1"/>
          </p:cNvSpPr>
          <p:nvPr>
            <p:ph idx="1"/>
          </p:nvPr>
        </p:nvSpPr>
        <p:spPr>
          <a:xfrm>
            <a:off x="457200" y="1600201"/>
            <a:ext cx="8390586" cy="4491506"/>
          </a:xfrm>
        </p:spPr>
        <p:txBody>
          <a:bodyPr>
            <a:normAutofit fontScale="77500" lnSpcReduction="20000"/>
          </a:bodyPr>
          <a:lstStyle/>
          <a:p>
            <a:r>
              <a:rPr lang="en-US" dirty="0"/>
              <a:t>Court: Defendant in prison was in custody for the purposes of </a:t>
            </a:r>
            <a:r>
              <a:rPr lang="en-US" i="1" dirty="0"/>
              <a:t>Miranda</a:t>
            </a:r>
            <a:r>
              <a:rPr lang="en-US" dirty="0"/>
              <a:t> when private contractor questioned him regarding ownership of contraband.</a:t>
            </a:r>
          </a:p>
          <a:p>
            <a:r>
              <a:rPr lang="en-US" dirty="0"/>
              <a:t>Investigators do not have to provide </a:t>
            </a:r>
            <a:r>
              <a:rPr lang="en-US" i="1" dirty="0"/>
              <a:t>Miranda </a:t>
            </a:r>
            <a:r>
              <a:rPr lang="en-US" dirty="0"/>
              <a:t>warnings to all inmates, but here the seizure and transfer of the defendant was the “functional equivalent of arrest.” </a:t>
            </a:r>
          </a:p>
          <a:p>
            <a:r>
              <a:rPr lang="en-US" dirty="0"/>
              <a:t>Defendant was subjected to additional and substantial restraints on his liberty, in addition to those he experienced every day as an inmate, thus the totality of the circumstances reasonably suggested a coercive environment &amp; therefore </a:t>
            </a:r>
            <a:r>
              <a:rPr lang="en-US" i="1" dirty="0"/>
              <a:t>Miranda</a:t>
            </a:r>
            <a:r>
              <a:rPr lang="en-US" dirty="0"/>
              <a:t> is required.</a:t>
            </a:r>
          </a:p>
          <a:p>
            <a:r>
              <a:rPr lang="en-US" i="1" dirty="0"/>
              <a:t>C/w v. Briggs</a:t>
            </a:r>
            <a:r>
              <a:rPr lang="en-US" dirty="0"/>
              <a:t>, Ct. App. January 2019 (Unpublished)</a:t>
            </a:r>
            <a:endParaRPr lang="en-US" i="1" dirty="0"/>
          </a:p>
        </p:txBody>
      </p:sp>
    </p:spTree>
    <p:extLst>
      <p:ext uri="{BB962C8B-B14F-4D97-AF65-F5344CB8AC3E}">
        <p14:creationId xmlns:p14="http://schemas.microsoft.com/office/powerpoint/2010/main" val="30147128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Throwing at an Occupied Dwelling</a:t>
            </a:r>
          </a:p>
        </p:txBody>
      </p:sp>
      <p:sp>
        <p:nvSpPr>
          <p:cNvPr id="5" name="Content Placeholder 4"/>
          <p:cNvSpPr>
            <a:spLocks noGrp="1"/>
          </p:cNvSpPr>
          <p:nvPr>
            <p:ph idx="1"/>
          </p:nvPr>
        </p:nvSpPr>
        <p:spPr/>
        <p:txBody>
          <a:bodyPr>
            <a:normAutofit fontScale="85000" lnSpcReduction="10000"/>
          </a:bodyPr>
          <a:lstStyle/>
          <a:p>
            <a:r>
              <a:rPr lang="en-US" i="1" dirty="0"/>
              <a:t>Clark v. Commonwealth, </a:t>
            </a:r>
            <a:r>
              <a:rPr lang="en-US" dirty="0"/>
              <a:t>Ct. App., July 24, 2018 (Unpublished)</a:t>
            </a:r>
          </a:p>
          <a:p>
            <a:r>
              <a:rPr lang="en-US" dirty="0"/>
              <a:t>Court affirmed conviction where defendant threw a piece of concrete at the victim’s window, breaking it and causing injury.</a:t>
            </a:r>
          </a:p>
          <a:p>
            <a:r>
              <a:rPr lang="en-US" dirty="0"/>
              <a:t>The piece of concrete hit the victim in the head</a:t>
            </a:r>
          </a:p>
          <a:p>
            <a:r>
              <a:rPr lang="en-US" dirty="0"/>
              <a:t>Victim did not seek medical attention. </a:t>
            </a:r>
          </a:p>
          <a:p>
            <a:r>
              <a:rPr lang="en-US" dirty="0"/>
              <a:t>Evidence was sufficient to establish that the defendant’s actions may have put the victim’s life in peril.</a:t>
            </a:r>
          </a:p>
        </p:txBody>
      </p:sp>
    </p:spTree>
    <p:extLst>
      <p:ext uri="{BB962C8B-B14F-4D97-AF65-F5344CB8AC3E}">
        <p14:creationId xmlns:p14="http://schemas.microsoft.com/office/powerpoint/2010/main" val="538058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Traffic Offenses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958225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Federal Land</a:t>
            </a:r>
          </a:p>
        </p:txBody>
      </p:sp>
      <p:sp>
        <p:nvSpPr>
          <p:cNvPr id="5" name="Content Placeholder 4"/>
          <p:cNvSpPr>
            <a:spLocks noGrp="1"/>
          </p:cNvSpPr>
          <p:nvPr>
            <p:ph idx="1"/>
          </p:nvPr>
        </p:nvSpPr>
        <p:spPr>
          <a:xfrm>
            <a:off x="457200" y="1294211"/>
            <a:ext cx="8229600" cy="4596096"/>
          </a:xfrm>
        </p:spPr>
        <p:txBody>
          <a:bodyPr>
            <a:normAutofit fontScale="77500" lnSpcReduction="20000"/>
          </a:bodyPr>
          <a:lstStyle/>
          <a:p>
            <a:r>
              <a:rPr lang="en-US" i="1" dirty="0"/>
              <a:t>Bledsoe v. Commonwealth, </a:t>
            </a:r>
            <a:r>
              <a:rPr lang="en-US" dirty="0"/>
              <a:t>Ct. App., June 5, 2018 (Unpublished)</a:t>
            </a:r>
          </a:p>
          <a:p>
            <a:r>
              <a:rPr lang="en-US" dirty="0"/>
              <a:t>§ 46.2-100(ii) concerns “any property owned, leased, or controlled by the United States government and located in the Commonwealth.” </a:t>
            </a:r>
          </a:p>
          <a:p>
            <a:r>
              <a:rPr lang="en-US" dirty="0"/>
              <a:t>Court: The test regarding whether a way or place on federal land situated in the Commonwealth is a “highway” is whether the “way or place” is “used for purposes of vehicular travel.”</a:t>
            </a:r>
          </a:p>
          <a:p>
            <a:r>
              <a:rPr lang="en-US" dirty="0"/>
              <a:t>The “way or place” at issue was located on federal land, the George Washington National Forest, but based on the photographs and evidence in the record, Court found that the evidence established that the area was “used for purposes of vehicular travel.” </a:t>
            </a:r>
          </a:p>
          <a:p>
            <a:endParaRPr lang="en-US" dirty="0"/>
          </a:p>
        </p:txBody>
      </p:sp>
    </p:spTree>
    <p:extLst>
      <p:ext uri="{BB962C8B-B14F-4D97-AF65-F5344CB8AC3E}">
        <p14:creationId xmlns:p14="http://schemas.microsoft.com/office/powerpoint/2010/main" val="18378515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Worthless Check</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0087798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“Present Consideration</a:t>
            </a:r>
          </a:p>
        </p:txBody>
      </p:sp>
      <p:sp>
        <p:nvSpPr>
          <p:cNvPr id="5" name="Content Placeholder 4"/>
          <p:cNvSpPr>
            <a:spLocks noGrp="1"/>
          </p:cNvSpPr>
          <p:nvPr>
            <p:ph idx="1"/>
          </p:nvPr>
        </p:nvSpPr>
        <p:spPr>
          <a:xfrm>
            <a:off x="457200" y="1600201"/>
            <a:ext cx="8229600" cy="3505953"/>
          </a:xfrm>
        </p:spPr>
        <p:txBody>
          <a:bodyPr>
            <a:normAutofit fontScale="92500" lnSpcReduction="20000"/>
          </a:bodyPr>
          <a:lstStyle/>
          <a:p>
            <a:r>
              <a:rPr lang="en-US" i="1" dirty="0"/>
              <a:t>McGinnis v. Commonwealth,</a:t>
            </a:r>
            <a:r>
              <a:rPr lang="en-US" dirty="0"/>
              <a:t> </a:t>
            </a:r>
            <a:r>
              <a:rPr lang="is-IS" dirty="0"/>
              <a:t>821 S.E.2d 700 (2018)</a:t>
            </a:r>
          </a:p>
          <a:p>
            <a:r>
              <a:rPr lang="en-US" dirty="0"/>
              <a:t>Defendant passed several bad checks in exchange for services. </a:t>
            </a:r>
          </a:p>
          <a:p>
            <a:r>
              <a:rPr lang="en-US" dirty="0"/>
              <a:t>Defendant conceded that he knew that he did not have sufficient funds in his bank accounts when he delivered the checks.</a:t>
            </a:r>
          </a:p>
          <a:p>
            <a:r>
              <a:rPr lang="en-US" dirty="0"/>
              <a:t>Defendant convicted of Worthless Check. </a:t>
            </a:r>
          </a:p>
          <a:p>
            <a:endParaRPr lang="en-US" dirty="0"/>
          </a:p>
        </p:txBody>
      </p:sp>
    </p:spTree>
    <p:extLst>
      <p:ext uri="{BB962C8B-B14F-4D97-AF65-F5344CB8AC3E}">
        <p14:creationId xmlns:p14="http://schemas.microsoft.com/office/powerpoint/2010/main" val="185988006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Conviction Affirmed</a:t>
            </a:r>
          </a:p>
        </p:txBody>
      </p:sp>
      <p:sp>
        <p:nvSpPr>
          <p:cNvPr id="3" name="Content Placeholder 2"/>
          <p:cNvSpPr>
            <a:spLocks noGrp="1"/>
          </p:cNvSpPr>
          <p:nvPr>
            <p:ph idx="1"/>
          </p:nvPr>
        </p:nvSpPr>
        <p:spPr>
          <a:xfrm>
            <a:off x="457200" y="1600201"/>
            <a:ext cx="8229600" cy="4336004"/>
          </a:xfrm>
        </p:spPr>
        <p:txBody>
          <a:bodyPr>
            <a:normAutofit fontScale="85000" lnSpcReduction="10000"/>
          </a:bodyPr>
          <a:lstStyle/>
          <a:p>
            <a:r>
              <a:rPr lang="en-US" dirty="0"/>
              <a:t>Court: Larceny by worthless check is not limited to checks passed as present consideration for goods and services.</a:t>
            </a:r>
          </a:p>
          <a:p>
            <a:r>
              <a:rPr lang="en-US" dirty="0"/>
              <a:t>Gravamen of the offense is the intent to defraud. </a:t>
            </a:r>
          </a:p>
          <a:p>
            <a:r>
              <a:rPr lang="en-US" dirty="0"/>
              <a:t>Regardless of the object of the payment, the burden on the Commonwealth is to establish that the defendant knew or had reason to know that the check was worthless because there were insufficient funds in his bank account at the time the check was passed and, that in passing the check, he intended to defraud the receiver. </a:t>
            </a:r>
          </a:p>
          <a:p>
            <a:endParaRPr lang="en-US" dirty="0"/>
          </a:p>
        </p:txBody>
      </p:sp>
    </p:spTree>
    <p:extLst>
      <p:ext uri="{BB962C8B-B14F-4D97-AF65-F5344CB8AC3E}">
        <p14:creationId xmlns:p14="http://schemas.microsoft.com/office/powerpoint/2010/main" val="2108206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114" y="2207040"/>
            <a:ext cx="4021964" cy="1344544"/>
          </a:xfrm>
        </p:spPr>
        <p:txBody>
          <a:bodyPr>
            <a:normAutofit fontScale="90000"/>
          </a:bodyPr>
          <a:lstStyle/>
          <a:p>
            <a:pPr algn="ctr"/>
            <a:r>
              <a:rPr lang="en-US" dirty="0"/>
              <a:t>PART FOUR:</a:t>
            </a:r>
            <a:br>
              <a:rPr lang="en-US" dirty="0"/>
            </a:br>
            <a:r>
              <a:rPr lang="en-US" dirty="0"/>
              <a:t>Police Use of Force</a:t>
            </a:r>
          </a:p>
        </p:txBody>
      </p:sp>
    </p:spTree>
    <p:extLst>
      <p:ext uri="{BB962C8B-B14F-4D97-AF65-F5344CB8AC3E}">
        <p14:creationId xmlns:p14="http://schemas.microsoft.com/office/powerpoint/2010/main" val="18553441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Deadly Force Against </a:t>
            </a:r>
            <a:br>
              <a:rPr lang="en-US" dirty="0"/>
            </a:br>
            <a:r>
              <a:rPr lang="en-US" dirty="0"/>
              <a:t>Suicidal Person</a:t>
            </a:r>
          </a:p>
        </p:txBody>
      </p:sp>
      <p:sp>
        <p:nvSpPr>
          <p:cNvPr id="5" name="Content Placeholder 4"/>
          <p:cNvSpPr>
            <a:spLocks noGrp="1"/>
          </p:cNvSpPr>
          <p:nvPr>
            <p:ph idx="1"/>
          </p:nvPr>
        </p:nvSpPr>
        <p:spPr>
          <a:xfrm>
            <a:off x="457199" y="1600201"/>
            <a:ext cx="8373649" cy="4487448"/>
          </a:xfrm>
        </p:spPr>
        <p:txBody>
          <a:bodyPr>
            <a:normAutofit fontScale="85000" lnSpcReduction="20000"/>
          </a:bodyPr>
          <a:lstStyle/>
          <a:p>
            <a:r>
              <a:rPr lang="en-US" i="1" dirty="0"/>
              <a:t>Wilson v. Prince George’s County</a:t>
            </a:r>
            <a:r>
              <a:rPr lang="en-US" dirty="0"/>
              <a:t>, 893 F.3d 213 (2018)</a:t>
            </a:r>
          </a:p>
          <a:p>
            <a:r>
              <a:rPr lang="en-US" dirty="0"/>
              <a:t>Officer responded to a 911 call reporting that Wilson had kicked in the door of his former girlfriend’s residence and attacked her.</a:t>
            </a:r>
          </a:p>
          <a:p>
            <a:r>
              <a:rPr lang="en-US" dirty="0"/>
              <a:t>Victim escaped &amp; Wilson armed himself with a pocket knife with the intention of taking his own life. </a:t>
            </a:r>
          </a:p>
          <a:p>
            <a:r>
              <a:rPr lang="en-US" dirty="0"/>
              <a:t>When the officer arrived, the girlfriend directed him to Wilson, who was standing outside.</a:t>
            </a:r>
          </a:p>
          <a:p>
            <a:r>
              <a:rPr lang="en-US" dirty="0"/>
              <a:t>When the officer confronted Wilson, Wilson pulled out the knife. </a:t>
            </a:r>
          </a:p>
        </p:txBody>
      </p:sp>
    </p:spTree>
    <p:extLst>
      <p:ext uri="{BB962C8B-B14F-4D97-AF65-F5344CB8AC3E}">
        <p14:creationId xmlns:p14="http://schemas.microsoft.com/office/powerpoint/2010/main" val="1948459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Shooting</a:t>
            </a:r>
          </a:p>
        </p:txBody>
      </p:sp>
      <p:sp>
        <p:nvSpPr>
          <p:cNvPr id="3" name="Content Placeholder 2"/>
          <p:cNvSpPr>
            <a:spLocks noGrp="1"/>
          </p:cNvSpPr>
          <p:nvPr>
            <p:ph idx="1"/>
          </p:nvPr>
        </p:nvSpPr>
        <p:spPr>
          <a:xfrm>
            <a:off x="457200" y="1417639"/>
            <a:ext cx="8229600" cy="4487968"/>
          </a:xfrm>
        </p:spPr>
        <p:txBody>
          <a:bodyPr>
            <a:normAutofit fontScale="92500" lnSpcReduction="10000"/>
          </a:bodyPr>
          <a:lstStyle/>
          <a:p>
            <a:r>
              <a:rPr lang="en-US" dirty="0"/>
              <a:t>The officer repeatedly ordered Wilson to drop the knife, but the defendant refused. </a:t>
            </a:r>
          </a:p>
          <a:p>
            <a:r>
              <a:rPr lang="en-US" dirty="0"/>
              <a:t>Instead, Wilson began walking towards the officer and started to stab himself in the chest and cut his own throat. </a:t>
            </a:r>
          </a:p>
          <a:p>
            <a:r>
              <a:rPr lang="en-US" dirty="0"/>
              <a:t>When he got close to the officer (the parties dispute whether the distance was 20 feet or 10 feet), the officer shot Wilson, who survived and sued for violation of his 4</a:t>
            </a:r>
            <a:r>
              <a:rPr lang="en-US" baseline="30000" dirty="0"/>
              <a:t>th</a:t>
            </a:r>
            <a:r>
              <a:rPr lang="en-US" dirty="0"/>
              <a:t> Amendment rights. </a:t>
            </a:r>
          </a:p>
          <a:p>
            <a:endParaRPr lang="en-US" dirty="0"/>
          </a:p>
        </p:txBody>
      </p:sp>
    </p:spTree>
    <p:extLst>
      <p:ext uri="{BB962C8B-B14F-4D97-AF65-F5344CB8AC3E}">
        <p14:creationId xmlns:p14="http://schemas.microsoft.com/office/powerpoint/2010/main" val="17999848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a:t>
            </a:r>
          </a:p>
        </p:txBody>
      </p:sp>
      <p:sp>
        <p:nvSpPr>
          <p:cNvPr id="3" name="Content Placeholder 2"/>
          <p:cNvSpPr>
            <a:spLocks noGrp="1"/>
          </p:cNvSpPr>
          <p:nvPr>
            <p:ph idx="1"/>
          </p:nvPr>
        </p:nvSpPr>
        <p:spPr>
          <a:xfrm>
            <a:off x="457200" y="1600201"/>
            <a:ext cx="8229600" cy="4351304"/>
          </a:xfrm>
        </p:spPr>
        <p:txBody>
          <a:bodyPr>
            <a:normAutofit fontScale="85000" lnSpcReduction="10000"/>
          </a:bodyPr>
          <a:lstStyle/>
          <a:p>
            <a:r>
              <a:rPr lang="en-US" dirty="0"/>
              <a:t>Court: Officer violated the Fourth Amendment by using deadly force against someone who posed no immediate threat to the officer and no threat to others.  </a:t>
            </a:r>
          </a:p>
          <a:p>
            <a:r>
              <a:rPr lang="en-US" dirty="0"/>
              <a:t>Court found that the violation was not sufficiently established at the time of the shooting to justify a finding of liability. </a:t>
            </a:r>
          </a:p>
          <a:p>
            <a:r>
              <a:rPr lang="en-US" dirty="0"/>
              <a:t>“We emphasize, however, that as of the date this opinion issues, law enforcement officers are now on notice that such conduct constitutes excessive force in violation of the Fourth Amendment.”</a:t>
            </a:r>
          </a:p>
          <a:p>
            <a:endParaRPr lang="en-US" dirty="0"/>
          </a:p>
          <a:p>
            <a:endParaRPr lang="en-US" dirty="0"/>
          </a:p>
        </p:txBody>
      </p:sp>
    </p:spTree>
    <p:extLst>
      <p:ext uri="{BB962C8B-B14F-4D97-AF65-F5344CB8AC3E}">
        <p14:creationId xmlns:p14="http://schemas.microsoft.com/office/powerpoint/2010/main" val="1109424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Fourth Amendment</a:t>
            </a:r>
          </a:p>
        </p:txBody>
      </p:sp>
      <p:sp>
        <p:nvSpPr>
          <p:cNvPr id="6" name="Text Placeholder 5"/>
          <p:cNvSpPr>
            <a:spLocks noGrp="1"/>
          </p:cNvSpPr>
          <p:nvPr>
            <p:ph type="body" idx="1"/>
          </p:nvPr>
        </p:nvSpPr>
        <p:spPr/>
        <p:txBody>
          <a:bodyPr/>
          <a:lstStyle/>
          <a:p>
            <a:r>
              <a:rPr lang="en-US" dirty="0"/>
              <a:t>New Cases on Search &amp; Seizure</a:t>
            </a:r>
          </a:p>
        </p:txBody>
      </p:sp>
    </p:spTree>
    <p:extLst>
      <p:ext uri="{BB962C8B-B14F-4D97-AF65-F5344CB8AC3E}">
        <p14:creationId xmlns:p14="http://schemas.microsoft.com/office/powerpoint/2010/main" val="17508875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for your service!</a:t>
            </a:r>
          </a:p>
        </p:txBody>
      </p:sp>
      <p:sp>
        <p:nvSpPr>
          <p:cNvPr id="3" name="Content Placeholder 2"/>
          <p:cNvSpPr>
            <a:spLocks noGrp="1"/>
          </p:cNvSpPr>
          <p:nvPr>
            <p:ph idx="1"/>
          </p:nvPr>
        </p:nvSpPr>
        <p:spPr/>
        <p:txBody>
          <a:bodyPr/>
          <a:lstStyle/>
          <a:p>
            <a:pPr marL="0" indent="0" algn="ctr">
              <a:buNone/>
            </a:pPr>
            <a:r>
              <a:rPr lang="en-US" dirty="0"/>
              <a:t>Questions?</a:t>
            </a:r>
          </a:p>
          <a:p>
            <a:pPr marL="0" indent="0" algn="ctr">
              <a:buNone/>
            </a:pPr>
            <a:endParaRPr lang="en-US" dirty="0"/>
          </a:p>
          <a:p>
            <a:pPr marL="0" indent="0" algn="ctr">
              <a:buNone/>
            </a:pPr>
            <a:r>
              <a:rPr lang="en-US" sz="2400" dirty="0"/>
              <a:t>Call or email: </a:t>
            </a:r>
          </a:p>
          <a:p>
            <a:pPr marL="0" indent="0" algn="ctr">
              <a:buNone/>
            </a:pPr>
            <a:r>
              <a:rPr lang="en-US" sz="2400" dirty="0"/>
              <a:t>Elliott Casey, Staff Attorney</a:t>
            </a:r>
          </a:p>
          <a:p>
            <a:pPr marL="0" indent="0" algn="ctr">
              <a:buNone/>
            </a:pPr>
            <a:r>
              <a:rPr lang="en-US" sz="2400" dirty="0"/>
              <a:t>Commonwealth’s Attorneys’ Services Council</a:t>
            </a:r>
          </a:p>
          <a:p>
            <a:pPr marL="0" indent="0" algn="ctr">
              <a:buNone/>
            </a:pPr>
            <a:r>
              <a:rPr lang="nb-NO" sz="2400" dirty="0"/>
              <a:t>757.585.4370</a:t>
            </a:r>
          </a:p>
          <a:p>
            <a:pPr marL="0" indent="0" algn="ctr">
              <a:buNone/>
            </a:pPr>
            <a:r>
              <a:rPr lang="nb-NO" sz="2400">
                <a:hlinkClick r:id="rId2"/>
              </a:rPr>
              <a:t>ejcasey@wm.edu</a:t>
            </a:r>
            <a:endParaRPr lang="nb-NO" sz="2400"/>
          </a:p>
          <a:p>
            <a:pPr marL="0" indent="0" algn="ctr">
              <a:buNone/>
            </a:pPr>
            <a:endParaRPr lang="nb-NO" sz="2400" dirty="0"/>
          </a:p>
        </p:txBody>
      </p:sp>
    </p:spTree>
    <p:extLst>
      <p:ext uri="{BB962C8B-B14F-4D97-AF65-F5344CB8AC3E}">
        <p14:creationId xmlns:p14="http://schemas.microsoft.com/office/powerpoint/2010/main" val="1349926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7A88CF-5290-5C47-94A4-B515884C9940}"/>
              </a:ext>
            </a:extLst>
          </p:cNvPr>
          <p:cNvSpPr>
            <a:spLocks noGrp="1"/>
          </p:cNvSpPr>
          <p:nvPr>
            <p:ph type="title"/>
          </p:nvPr>
        </p:nvSpPr>
        <p:spPr/>
        <p:txBody>
          <a:bodyPr>
            <a:normAutofit fontScale="90000"/>
          </a:bodyPr>
          <a:lstStyle/>
          <a:p>
            <a:r>
              <a:rPr lang="en-US" dirty="0"/>
              <a:t>Search Warrant Required for </a:t>
            </a:r>
            <a:br>
              <a:rPr lang="en-US" dirty="0"/>
            </a:br>
            <a:r>
              <a:rPr lang="en-US" dirty="0"/>
              <a:t>Cell-Site Location Data</a:t>
            </a:r>
          </a:p>
        </p:txBody>
      </p:sp>
      <p:sp>
        <p:nvSpPr>
          <p:cNvPr id="5" name="Content Placeholder 4">
            <a:extLst>
              <a:ext uri="{FF2B5EF4-FFF2-40B4-BE49-F238E27FC236}">
                <a16:creationId xmlns:a16="http://schemas.microsoft.com/office/drawing/2014/main" id="{FFE789DC-6B84-8F41-A85E-8C308ED2BAB0}"/>
              </a:ext>
            </a:extLst>
          </p:cNvPr>
          <p:cNvSpPr>
            <a:spLocks noGrp="1"/>
          </p:cNvSpPr>
          <p:nvPr>
            <p:ph idx="1"/>
          </p:nvPr>
        </p:nvSpPr>
        <p:spPr>
          <a:xfrm>
            <a:off x="457200" y="1600201"/>
            <a:ext cx="8229600" cy="4723326"/>
          </a:xfrm>
        </p:spPr>
        <p:txBody>
          <a:bodyPr>
            <a:normAutofit fontScale="92500" lnSpcReduction="10000"/>
          </a:bodyPr>
          <a:lstStyle/>
          <a:p>
            <a:r>
              <a:rPr lang="en-US" dirty="0"/>
              <a:t>Accessing seven days of historical cell-site location data is a Fourth Amendment search that normally requires a search warrant.</a:t>
            </a:r>
          </a:p>
          <a:p>
            <a:r>
              <a:rPr lang="en-US" dirty="0"/>
              <a:t>Consent or exigent circumstances may still apply as exceptions to the warrant requirement.</a:t>
            </a:r>
          </a:p>
          <a:p>
            <a:pPr lvl="1"/>
            <a:r>
              <a:rPr lang="en-US" dirty="0"/>
              <a:t>Court approvingly cited lower court opinions concerning bomb threats, active shootings, and child abductions </a:t>
            </a:r>
          </a:p>
          <a:p>
            <a:r>
              <a:rPr lang="en-US" i="1" dirty="0"/>
              <a:t>Carpenter v. U.S.</a:t>
            </a:r>
            <a:r>
              <a:rPr lang="en-US" dirty="0"/>
              <a:t>, U.S. Supreme Court, June 22, 2018 </a:t>
            </a:r>
          </a:p>
          <a:p>
            <a:pPr lvl="1"/>
            <a:endParaRPr lang="en-US" dirty="0"/>
          </a:p>
        </p:txBody>
      </p:sp>
    </p:spTree>
    <p:extLst>
      <p:ext uri="{BB962C8B-B14F-4D97-AF65-F5344CB8AC3E}">
        <p14:creationId xmlns:p14="http://schemas.microsoft.com/office/powerpoint/2010/main" val="1660638163"/>
      </p:ext>
    </p:extLst>
  </p:cSld>
  <p:clrMapOvr>
    <a:masterClrMapping/>
  </p:clrMapOvr>
</p:sld>
</file>

<file path=ppt/theme/theme1.xml><?xml version="1.0" encoding="utf-8"?>
<a:theme xmlns:a="http://schemas.openxmlformats.org/drawingml/2006/main" nam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TEMPLATE-CASC Master Slide</Template>
  <TotalTime>15654</TotalTime>
  <Words>5559</Words>
  <Application>Microsoft Macintosh PowerPoint</Application>
  <PresentationFormat>On-screen Show (4:3)</PresentationFormat>
  <Paragraphs>309</Paragraphs>
  <Slides>80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80</vt:i4>
      </vt:variant>
    </vt:vector>
  </HeadingPairs>
  <TitlesOfParts>
    <vt:vector size="84" baseType="lpstr">
      <vt:lpstr>Arial</vt:lpstr>
      <vt:lpstr>Calibri</vt:lpstr>
      <vt:lpstr>Georgia</vt:lpstr>
      <vt:lpstr>CASC Master Slide</vt:lpstr>
      <vt:lpstr>Selected Appellate Decisions for Law Enforcement Officers  June 1, 2018– June 1, 2019</vt:lpstr>
      <vt:lpstr>Please refer to  2019 Appellate Update  Master List   for a complete listing of new cases  of interest to law enforcement officers.</vt:lpstr>
      <vt:lpstr>Topics for Presentation</vt:lpstr>
      <vt:lpstr>Fifth Amendment</vt:lpstr>
      <vt:lpstr>Right to Remain Silent</vt:lpstr>
      <vt:lpstr>Right to Remain Silent</vt:lpstr>
      <vt:lpstr>“Custody” &amp; ”Law Enforcement”</vt:lpstr>
      <vt:lpstr>Fourth Amendment</vt:lpstr>
      <vt:lpstr>Search Warrant Required for  Cell-Site Location Data</vt:lpstr>
      <vt:lpstr>Carpenter Lesson</vt:lpstr>
      <vt:lpstr>Inventory Searches</vt:lpstr>
      <vt:lpstr>Search Warrant Based on Marijuana Possession</vt:lpstr>
      <vt:lpstr>Scope of Warrant</vt:lpstr>
      <vt:lpstr>31 Day Delay to Get Warrant</vt:lpstr>
      <vt:lpstr>Court: Evidence Suppressed</vt:lpstr>
      <vt:lpstr>What Delays Are Permissible?</vt:lpstr>
      <vt:lpstr>Exigent Circumstances</vt:lpstr>
      <vt:lpstr>K9 and Probable Cause</vt:lpstr>
      <vt:lpstr>Pat-Down v. Search</vt:lpstr>
      <vt:lpstr>Court: Suppressed</vt:lpstr>
      <vt:lpstr>Warrantless Arrest in Curtilage</vt:lpstr>
      <vt:lpstr>PART TWO: Crimes and Offenses</vt:lpstr>
      <vt:lpstr>Animal Cruelty</vt:lpstr>
      <vt:lpstr>Brutal Slaughter of Animal</vt:lpstr>
      <vt:lpstr>Court’s Explanation:</vt:lpstr>
      <vt:lpstr>Assaults</vt:lpstr>
      <vt:lpstr>Forceful Attempt to Kiss</vt:lpstr>
      <vt:lpstr>Aggravated Malicious Wounding</vt:lpstr>
      <vt:lpstr>Court: Affirmed</vt:lpstr>
      <vt:lpstr>Child Abuse &amp; Neglect</vt:lpstr>
      <vt:lpstr>Child Drowning</vt:lpstr>
      <vt:lpstr>Conviction Affirmed for Allowing Child to Drown</vt:lpstr>
      <vt:lpstr>Child Solicitation</vt:lpstr>
      <vt:lpstr>Solicitation by Text Message</vt:lpstr>
      <vt:lpstr>Va. Supreme Court Reinstates Conviction</vt:lpstr>
      <vt:lpstr>Drugs</vt:lpstr>
      <vt:lpstr>Accommodation is a Prior Conviction</vt:lpstr>
      <vt:lpstr>Drug Conspiracy</vt:lpstr>
      <vt:lpstr>Conspiracy Conviction Affirmed</vt:lpstr>
      <vt:lpstr>Extortion &amp; Human Trafficking </vt:lpstr>
      <vt:lpstr>Human Trafficking</vt:lpstr>
      <vt:lpstr>Sex Trafficking Conviction  Under § 18.2-357.1 Affirmed </vt:lpstr>
      <vt:lpstr>Sex Trafficking under § 18.2-357.1</vt:lpstr>
      <vt:lpstr>Robbery &amp; Extortion</vt:lpstr>
      <vt:lpstr>Court: Conviction Affirmed</vt:lpstr>
      <vt:lpstr>Firearms offenses</vt:lpstr>
      <vt:lpstr>Shooting at an Occupied Vehicle</vt:lpstr>
      <vt:lpstr>Use of a Firearm in Robbery</vt:lpstr>
      <vt:lpstr>Court: Evidence Sufficient</vt:lpstr>
      <vt:lpstr>Use of Firearm as Accessory</vt:lpstr>
      <vt:lpstr>Shooting into Occupied Dwelling</vt:lpstr>
      <vt:lpstr>Identity Theft</vt:lpstr>
      <vt:lpstr>Stealing Checks</vt:lpstr>
      <vt:lpstr>Larceny</vt:lpstr>
      <vt:lpstr>Larceny of Firearm</vt:lpstr>
      <vt:lpstr>Embezzling a Borrowed,  Rented Car</vt:lpstr>
      <vt:lpstr>Court: Embezzlement Conviction Affirmed</vt:lpstr>
      <vt:lpstr>Attempted Petit Larceny –  3rd Offense</vt:lpstr>
      <vt:lpstr>Obstruction of Justice</vt:lpstr>
      <vt:lpstr>Threats &amp; Felony Obstruction</vt:lpstr>
      <vt:lpstr>Court: Threat = Obstruction</vt:lpstr>
      <vt:lpstr>Felony Conviction Reversed</vt:lpstr>
      <vt:lpstr>Robbery</vt:lpstr>
      <vt:lpstr>“Purse Snatching”</vt:lpstr>
      <vt:lpstr>Court: Robbery Conviction Affirmed</vt:lpstr>
      <vt:lpstr>Attempted Robbery</vt:lpstr>
      <vt:lpstr>Officers Foil Robbery Attempt</vt:lpstr>
      <vt:lpstr>Court: Conspiracy – Not Attempt</vt:lpstr>
      <vt:lpstr>Throwing a missile</vt:lpstr>
      <vt:lpstr>Throwing at an Occupied Dwelling</vt:lpstr>
      <vt:lpstr>Traffic Offenses</vt:lpstr>
      <vt:lpstr>Federal Land</vt:lpstr>
      <vt:lpstr>Worthless Check</vt:lpstr>
      <vt:lpstr>“Present Consideration</vt:lpstr>
      <vt:lpstr>Court: Conviction Affirmed</vt:lpstr>
      <vt:lpstr>PART FOUR: Police Use of Force</vt:lpstr>
      <vt:lpstr>Deadly Force Against  Suicidal Person</vt:lpstr>
      <vt:lpstr>Shooting</vt:lpstr>
      <vt:lpstr>Court: </vt:lpstr>
      <vt:lpstr>Thank you for your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Cooper Vaughan</dc:creator>
  <cp:lastModifiedBy>Casey, Elliott</cp:lastModifiedBy>
  <cp:revision>405</cp:revision>
  <dcterms:created xsi:type="dcterms:W3CDTF">2015-05-27T12:44:14Z</dcterms:created>
  <dcterms:modified xsi:type="dcterms:W3CDTF">2019-06-20T20:13:20Z</dcterms:modified>
</cp:coreProperties>
</file>