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4"/>
  </p:notesMasterIdLst>
  <p:sldIdLst>
    <p:sldId id="257" r:id="rId2"/>
    <p:sldId id="258" r:id="rId3"/>
    <p:sldId id="259" r:id="rId4"/>
    <p:sldId id="260" r:id="rId5"/>
    <p:sldId id="413" r:id="rId6"/>
    <p:sldId id="414" r:id="rId7"/>
    <p:sldId id="354" r:id="rId8"/>
    <p:sldId id="475" r:id="rId9"/>
    <p:sldId id="355" r:id="rId10"/>
    <p:sldId id="356" r:id="rId11"/>
    <p:sldId id="357" r:id="rId12"/>
    <p:sldId id="358" r:id="rId13"/>
    <p:sldId id="359" r:id="rId14"/>
    <p:sldId id="360" r:id="rId15"/>
    <p:sldId id="479" r:id="rId16"/>
    <p:sldId id="361" r:id="rId17"/>
    <p:sldId id="415" r:id="rId18"/>
    <p:sldId id="417" r:id="rId19"/>
    <p:sldId id="362" r:id="rId20"/>
    <p:sldId id="418" r:id="rId21"/>
    <p:sldId id="365" r:id="rId22"/>
    <p:sldId id="262" r:id="rId23"/>
    <p:sldId id="263" r:id="rId24"/>
    <p:sldId id="264" r:id="rId25"/>
    <p:sldId id="265" r:id="rId26"/>
    <p:sldId id="363" r:id="rId27"/>
    <p:sldId id="364" r:id="rId28"/>
    <p:sldId id="366" r:id="rId29"/>
    <p:sldId id="368" r:id="rId30"/>
    <p:sldId id="423" r:id="rId31"/>
    <p:sldId id="424" r:id="rId32"/>
    <p:sldId id="369" r:id="rId33"/>
    <p:sldId id="469" r:id="rId34"/>
    <p:sldId id="370" r:id="rId35"/>
    <p:sldId id="371" r:id="rId36"/>
    <p:sldId id="372" r:id="rId37"/>
    <p:sldId id="375" r:id="rId38"/>
    <p:sldId id="329" r:id="rId39"/>
    <p:sldId id="377" r:id="rId40"/>
    <p:sldId id="271" r:id="rId41"/>
    <p:sldId id="272" r:id="rId42"/>
    <p:sldId id="273" r:id="rId43"/>
    <p:sldId id="274" r:id="rId44"/>
    <p:sldId id="275" r:id="rId45"/>
    <p:sldId id="276" r:id="rId46"/>
    <p:sldId id="277" r:id="rId47"/>
    <p:sldId id="270" r:id="rId48"/>
    <p:sldId id="378" r:id="rId49"/>
    <p:sldId id="278" r:id="rId50"/>
    <p:sldId id="379" r:id="rId51"/>
    <p:sldId id="380" r:id="rId52"/>
    <p:sldId id="330" r:id="rId53"/>
    <p:sldId id="337" r:id="rId54"/>
    <p:sldId id="381" r:id="rId55"/>
    <p:sldId id="472" r:id="rId56"/>
    <p:sldId id="382" r:id="rId57"/>
    <p:sldId id="425" r:id="rId58"/>
    <p:sldId id="383" r:id="rId59"/>
    <p:sldId id="384" r:id="rId60"/>
    <p:sldId id="385" r:id="rId61"/>
    <p:sldId id="386" r:id="rId62"/>
    <p:sldId id="426" r:id="rId63"/>
    <p:sldId id="387" r:id="rId64"/>
    <p:sldId id="476" r:id="rId65"/>
    <p:sldId id="427" r:id="rId66"/>
    <p:sldId id="428" r:id="rId67"/>
    <p:sldId id="429" r:id="rId68"/>
    <p:sldId id="430" r:id="rId69"/>
    <p:sldId id="388" r:id="rId70"/>
    <p:sldId id="389" r:id="rId71"/>
    <p:sldId id="433" r:id="rId72"/>
    <p:sldId id="431" r:id="rId73"/>
    <p:sldId id="434" r:id="rId74"/>
    <p:sldId id="436" r:id="rId75"/>
    <p:sldId id="438" r:id="rId76"/>
    <p:sldId id="390" r:id="rId77"/>
    <p:sldId id="440" r:id="rId78"/>
    <p:sldId id="441" r:id="rId79"/>
    <p:sldId id="391" r:id="rId80"/>
    <p:sldId id="411" r:id="rId81"/>
    <p:sldId id="473" r:id="rId82"/>
    <p:sldId id="446" r:id="rId83"/>
    <p:sldId id="447" r:id="rId84"/>
    <p:sldId id="448" r:id="rId85"/>
    <p:sldId id="392" r:id="rId86"/>
    <p:sldId id="449" r:id="rId87"/>
    <p:sldId id="470" r:id="rId88"/>
    <p:sldId id="393" r:id="rId89"/>
    <p:sldId id="394" r:id="rId90"/>
    <p:sldId id="395" r:id="rId91"/>
    <p:sldId id="450" r:id="rId92"/>
    <p:sldId id="451" r:id="rId93"/>
    <p:sldId id="452" r:id="rId94"/>
    <p:sldId id="437" r:id="rId95"/>
    <p:sldId id="439" r:id="rId96"/>
    <p:sldId id="396" r:id="rId97"/>
    <p:sldId id="453" r:id="rId98"/>
    <p:sldId id="397" r:id="rId99"/>
    <p:sldId id="400" r:id="rId100"/>
    <p:sldId id="266" r:id="rId101"/>
    <p:sldId id="267" r:id="rId102"/>
    <p:sldId id="268" r:id="rId103"/>
    <p:sldId id="398" r:id="rId104"/>
    <p:sldId id="399" r:id="rId105"/>
    <p:sldId id="269" r:id="rId106"/>
    <p:sldId id="401" r:id="rId107"/>
    <p:sldId id="404" r:id="rId108"/>
    <p:sldId id="403" r:id="rId109"/>
    <p:sldId id="402" r:id="rId110"/>
    <p:sldId id="405" r:id="rId111"/>
    <p:sldId id="406" r:id="rId112"/>
    <p:sldId id="454" r:id="rId113"/>
    <p:sldId id="407" r:id="rId114"/>
    <p:sldId id="419" r:id="rId115"/>
    <p:sldId id="477" r:id="rId116"/>
    <p:sldId id="331" r:id="rId117"/>
    <p:sldId id="282" r:id="rId118"/>
    <p:sldId id="338" r:id="rId119"/>
    <p:sldId id="284" r:id="rId120"/>
    <p:sldId id="283" r:id="rId121"/>
    <p:sldId id="408" r:id="rId122"/>
    <p:sldId id="478" r:id="rId123"/>
    <p:sldId id="409" r:id="rId124"/>
    <p:sldId id="457" r:id="rId125"/>
    <p:sldId id="458" r:id="rId126"/>
    <p:sldId id="435" r:id="rId127"/>
    <p:sldId id="459" r:id="rId128"/>
    <p:sldId id="460" r:id="rId129"/>
    <p:sldId id="461" r:id="rId130"/>
    <p:sldId id="462" r:id="rId131"/>
    <p:sldId id="463" r:id="rId132"/>
    <p:sldId id="464" r:id="rId133"/>
    <p:sldId id="465" r:id="rId134"/>
    <p:sldId id="466" r:id="rId135"/>
    <p:sldId id="410" r:id="rId136"/>
    <p:sldId id="467" r:id="rId137"/>
    <p:sldId id="468" r:id="rId138"/>
    <p:sldId id="340" r:id="rId139"/>
    <p:sldId id="288" r:id="rId140"/>
    <p:sldId id="289" r:id="rId141"/>
    <p:sldId id="432" r:id="rId142"/>
    <p:sldId id="349" r:id="rId143"/>
    <p:sldId id="353" r:id="rId144"/>
    <p:sldId id="296" r:id="rId145"/>
    <p:sldId id="293" r:id="rId146"/>
    <p:sldId id="455" r:id="rId147"/>
    <p:sldId id="442" r:id="rId148"/>
    <p:sldId id="444" r:id="rId149"/>
    <p:sldId id="445" r:id="rId150"/>
    <p:sldId id="456" r:id="rId151"/>
    <p:sldId id="471" r:id="rId152"/>
    <p:sldId id="412" r:id="rId1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9" d="100"/>
          <a:sy n="99" d="100"/>
        </p:scale>
        <p:origin x="-1140" y="21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4566"/>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presProps" Target="pres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slide" Target="slides/slide15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292741-CEA4-45F0-B121-6FDCE4C38628}" type="datetimeFigureOut">
              <a:rPr lang="en-US" smtClean="0"/>
              <a:pPr/>
              <a:t>8/14/2018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8E18EE-CC4B-4541-9062-950EEC85DAC2}" type="slidenum">
              <a:rPr lang="en-US" smtClean="0"/>
              <a:pPr/>
              <a:t>‹#›</a:t>
            </a:fld>
            <a:endParaRPr lang="en-US"/>
          </a:p>
        </p:txBody>
      </p:sp>
    </p:spTree>
    <p:extLst>
      <p:ext uri="{BB962C8B-B14F-4D97-AF65-F5344CB8AC3E}">
        <p14:creationId xmlns:p14="http://schemas.microsoft.com/office/powerpoint/2010/main" val="2458491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A678A2-9EB2-4EE3-82DD-1BB347F46BD4}" type="slidenum">
              <a:rPr lang="en-US" smtClean="0"/>
              <a:t>9</a:t>
            </a:fld>
            <a:endParaRPr lang="en-US"/>
          </a:p>
        </p:txBody>
      </p:sp>
    </p:spTree>
    <p:extLst>
      <p:ext uri="{BB962C8B-B14F-4D97-AF65-F5344CB8AC3E}">
        <p14:creationId xmlns:p14="http://schemas.microsoft.com/office/powerpoint/2010/main" val="2236915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A678A2-9EB2-4EE3-82DD-1BB347F46BD4}" type="slidenum">
              <a:rPr lang="en-US" smtClean="0"/>
              <a:t>89</a:t>
            </a:fld>
            <a:endParaRPr lang="en-US"/>
          </a:p>
        </p:txBody>
      </p:sp>
    </p:spTree>
    <p:extLst>
      <p:ext uri="{BB962C8B-B14F-4D97-AF65-F5344CB8AC3E}">
        <p14:creationId xmlns:p14="http://schemas.microsoft.com/office/powerpoint/2010/main" val="37689180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95">
              <a:defRPr/>
            </a:pPr>
            <a:endParaRPr lang="en-US" dirty="0" smtClean="0"/>
          </a:p>
        </p:txBody>
      </p:sp>
      <p:sp>
        <p:nvSpPr>
          <p:cNvPr id="4" name="Slide Number Placeholder 3"/>
          <p:cNvSpPr>
            <a:spLocks noGrp="1"/>
          </p:cNvSpPr>
          <p:nvPr>
            <p:ph type="sldNum" sz="quarter" idx="10"/>
          </p:nvPr>
        </p:nvSpPr>
        <p:spPr/>
        <p:txBody>
          <a:bodyPr/>
          <a:lstStyle/>
          <a:p>
            <a:fld id="{7DA678A2-9EB2-4EE3-82DD-1BB347F46BD4}" type="slidenum">
              <a:rPr lang="en-US" smtClean="0"/>
              <a:t>103</a:t>
            </a:fld>
            <a:endParaRPr lang="en-US"/>
          </a:p>
        </p:txBody>
      </p:sp>
    </p:spTree>
    <p:extLst>
      <p:ext uri="{BB962C8B-B14F-4D97-AF65-F5344CB8AC3E}">
        <p14:creationId xmlns:p14="http://schemas.microsoft.com/office/powerpoint/2010/main" val="39530665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A678A2-9EB2-4EE3-82DD-1BB347F46BD4}" type="slidenum">
              <a:rPr lang="en-US" smtClean="0"/>
              <a:t>104</a:t>
            </a:fld>
            <a:endParaRPr lang="en-US"/>
          </a:p>
        </p:txBody>
      </p:sp>
    </p:spTree>
    <p:extLst>
      <p:ext uri="{BB962C8B-B14F-4D97-AF65-F5344CB8AC3E}">
        <p14:creationId xmlns:p14="http://schemas.microsoft.com/office/powerpoint/2010/main" val="1784071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A678A2-9EB2-4EE3-82DD-1BB347F46BD4}" type="slidenum">
              <a:rPr lang="en-US" smtClean="0"/>
              <a:t>110</a:t>
            </a:fld>
            <a:endParaRPr lang="en-US"/>
          </a:p>
        </p:txBody>
      </p:sp>
    </p:spTree>
    <p:extLst>
      <p:ext uri="{BB962C8B-B14F-4D97-AF65-F5344CB8AC3E}">
        <p14:creationId xmlns:p14="http://schemas.microsoft.com/office/powerpoint/2010/main" val="40021890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A678A2-9EB2-4EE3-82DD-1BB347F46BD4}" type="slidenum">
              <a:rPr lang="en-US" smtClean="0"/>
              <a:t>119</a:t>
            </a:fld>
            <a:endParaRPr lang="en-US"/>
          </a:p>
        </p:txBody>
      </p:sp>
    </p:spTree>
    <p:extLst>
      <p:ext uri="{BB962C8B-B14F-4D97-AF65-F5344CB8AC3E}">
        <p14:creationId xmlns:p14="http://schemas.microsoft.com/office/powerpoint/2010/main" val="6379798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A678A2-9EB2-4EE3-82DD-1BB347F46BD4}" type="slidenum">
              <a:rPr lang="en-US" smtClean="0"/>
              <a:t>139</a:t>
            </a:fld>
            <a:endParaRPr lang="en-US"/>
          </a:p>
        </p:txBody>
      </p:sp>
    </p:spTree>
    <p:extLst>
      <p:ext uri="{BB962C8B-B14F-4D97-AF65-F5344CB8AC3E}">
        <p14:creationId xmlns:p14="http://schemas.microsoft.com/office/powerpoint/2010/main" val="14498432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A678A2-9EB2-4EE3-82DD-1BB347F46BD4}" type="slidenum">
              <a:rPr lang="en-US" smtClean="0"/>
              <a:t>140</a:t>
            </a:fld>
            <a:endParaRPr lang="en-US"/>
          </a:p>
        </p:txBody>
      </p:sp>
    </p:spTree>
    <p:extLst>
      <p:ext uri="{BB962C8B-B14F-4D97-AF65-F5344CB8AC3E}">
        <p14:creationId xmlns:p14="http://schemas.microsoft.com/office/powerpoint/2010/main" val="14498432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A678A2-9EB2-4EE3-82DD-1BB347F46BD4}" type="slidenum">
              <a:rPr lang="en-US" smtClean="0"/>
              <a:t>35</a:t>
            </a:fld>
            <a:endParaRPr lang="en-US"/>
          </a:p>
        </p:txBody>
      </p:sp>
    </p:spTree>
    <p:extLst>
      <p:ext uri="{BB962C8B-B14F-4D97-AF65-F5344CB8AC3E}">
        <p14:creationId xmlns:p14="http://schemas.microsoft.com/office/powerpoint/2010/main" val="33063520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A678A2-9EB2-4EE3-82DD-1BB347F46BD4}" type="slidenum">
              <a:rPr lang="en-US" smtClean="0"/>
              <a:t>36</a:t>
            </a:fld>
            <a:endParaRPr lang="en-US"/>
          </a:p>
        </p:txBody>
      </p:sp>
    </p:spTree>
    <p:extLst>
      <p:ext uri="{BB962C8B-B14F-4D97-AF65-F5344CB8AC3E}">
        <p14:creationId xmlns:p14="http://schemas.microsoft.com/office/powerpoint/2010/main" val="33063520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A678A2-9EB2-4EE3-82DD-1BB347F46BD4}" type="slidenum">
              <a:rPr lang="en-US" smtClean="0"/>
              <a:t>40</a:t>
            </a:fld>
            <a:endParaRPr lang="en-US"/>
          </a:p>
        </p:txBody>
      </p:sp>
    </p:spTree>
    <p:extLst>
      <p:ext uri="{BB962C8B-B14F-4D97-AF65-F5344CB8AC3E}">
        <p14:creationId xmlns:p14="http://schemas.microsoft.com/office/powerpoint/2010/main" val="34795600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A678A2-9EB2-4EE3-82DD-1BB347F46BD4}" type="slidenum">
              <a:rPr lang="en-US" smtClean="0"/>
              <a:t>41</a:t>
            </a:fld>
            <a:endParaRPr lang="en-US"/>
          </a:p>
        </p:txBody>
      </p:sp>
    </p:spTree>
    <p:extLst>
      <p:ext uri="{BB962C8B-B14F-4D97-AF65-F5344CB8AC3E}">
        <p14:creationId xmlns:p14="http://schemas.microsoft.com/office/powerpoint/2010/main" val="34795600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A678A2-9EB2-4EE3-82DD-1BB347F46BD4}" type="slidenum">
              <a:rPr lang="en-US" smtClean="0"/>
              <a:t>43</a:t>
            </a:fld>
            <a:endParaRPr lang="en-US"/>
          </a:p>
        </p:txBody>
      </p:sp>
    </p:spTree>
    <p:extLst>
      <p:ext uri="{BB962C8B-B14F-4D97-AF65-F5344CB8AC3E}">
        <p14:creationId xmlns:p14="http://schemas.microsoft.com/office/powerpoint/2010/main" val="18943900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A678A2-9EB2-4EE3-82DD-1BB347F46BD4}" type="slidenum">
              <a:rPr lang="en-US" smtClean="0"/>
              <a:t>44</a:t>
            </a:fld>
            <a:endParaRPr lang="en-US"/>
          </a:p>
        </p:txBody>
      </p:sp>
    </p:spTree>
    <p:extLst>
      <p:ext uri="{BB962C8B-B14F-4D97-AF65-F5344CB8AC3E}">
        <p14:creationId xmlns:p14="http://schemas.microsoft.com/office/powerpoint/2010/main" val="1145871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A678A2-9EB2-4EE3-82DD-1BB347F46BD4}" type="slidenum">
              <a:rPr lang="en-US" smtClean="0"/>
              <a:t>47</a:t>
            </a:fld>
            <a:endParaRPr lang="en-US"/>
          </a:p>
        </p:txBody>
      </p:sp>
    </p:spTree>
    <p:extLst>
      <p:ext uri="{BB962C8B-B14F-4D97-AF65-F5344CB8AC3E}">
        <p14:creationId xmlns:p14="http://schemas.microsoft.com/office/powerpoint/2010/main" val="2135374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A678A2-9EB2-4EE3-82DD-1BB347F46BD4}" type="slidenum">
              <a:rPr lang="en-US" smtClean="0"/>
              <a:t>59</a:t>
            </a:fld>
            <a:endParaRPr lang="en-US"/>
          </a:p>
        </p:txBody>
      </p:sp>
    </p:spTree>
    <p:extLst>
      <p:ext uri="{BB962C8B-B14F-4D97-AF65-F5344CB8AC3E}">
        <p14:creationId xmlns:p14="http://schemas.microsoft.com/office/powerpoint/2010/main" val="3757645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7CC9E8-33D3-4243-A4CC-FE643C0C32E0}" type="datetime1">
              <a:rPr lang="en-US" smtClean="0"/>
              <a:t>8/14/2018</a:t>
            </a:fld>
            <a:endParaRPr lang="en-US"/>
          </a:p>
        </p:txBody>
      </p:sp>
      <p:sp>
        <p:nvSpPr>
          <p:cNvPr id="6" name="Slide Number Placeholder 5"/>
          <p:cNvSpPr>
            <a:spLocks noGrp="1"/>
          </p:cNvSpPr>
          <p:nvPr>
            <p:ph type="sldNum" sz="quarter" idx="12"/>
          </p:nvPr>
        </p:nvSpPr>
        <p:spPr/>
        <p:txBody>
          <a:bodyPr/>
          <a:lstStyle/>
          <a:p>
            <a:fld id="{80BC0022-2A8E-4979-8726-E1200C30B10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6A12A0-9B16-42A7-BE6B-B3EAB66D171A}" type="datetime1">
              <a:rPr lang="en-US" smtClean="0"/>
              <a:t>8/14/2018</a:t>
            </a:fld>
            <a:endParaRPr lang="en-US"/>
          </a:p>
        </p:txBody>
      </p:sp>
      <p:sp>
        <p:nvSpPr>
          <p:cNvPr id="6" name="Slide Number Placeholder 5"/>
          <p:cNvSpPr>
            <a:spLocks noGrp="1"/>
          </p:cNvSpPr>
          <p:nvPr>
            <p:ph type="sldNum" sz="quarter" idx="12"/>
          </p:nvPr>
        </p:nvSpPr>
        <p:spPr/>
        <p:txBody>
          <a:bodyPr/>
          <a:lstStyle/>
          <a:p>
            <a:fld id="{80BC0022-2A8E-4979-8726-E1200C30B10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E7EB70-AA14-4E47-8FFB-7E30A0521170}" type="datetime1">
              <a:rPr lang="en-US" smtClean="0"/>
              <a:t>8/14/2018</a:t>
            </a:fld>
            <a:endParaRPr lang="en-US"/>
          </a:p>
        </p:txBody>
      </p:sp>
      <p:sp>
        <p:nvSpPr>
          <p:cNvPr id="6" name="Slide Number Placeholder 5"/>
          <p:cNvSpPr>
            <a:spLocks noGrp="1"/>
          </p:cNvSpPr>
          <p:nvPr>
            <p:ph type="sldNum" sz="quarter" idx="12"/>
          </p:nvPr>
        </p:nvSpPr>
        <p:spPr/>
        <p:txBody>
          <a:bodyPr/>
          <a:lstStyle/>
          <a:p>
            <a:fld id="{80BC0022-2A8E-4979-8726-E1200C30B10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125C8C-AF2B-4B88-8AFB-149BEA1A86F3}" type="datetime1">
              <a:rPr lang="en-US" smtClean="0"/>
              <a:t>8/14/2018</a:t>
            </a:fld>
            <a:endParaRPr lang="en-US"/>
          </a:p>
        </p:txBody>
      </p:sp>
      <p:sp>
        <p:nvSpPr>
          <p:cNvPr id="7" name="Slide Number Placeholder 6"/>
          <p:cNvSpPr>
            <a:spLocks noGrp="1"/>
          </p:cNvSpPr>
          <p:nvPr>
            <p:ph type="sldNum" sz="quarter" idx="12"/>
          </p:nvPr>
        </p:nvSpPr>
        <p:spPr/>
        <p:txBody>
          <a:bodyPr/>
          <a:lstStyle/>
          <a:p>
            <a:fld id="{80BC0022-2A8E-4979-8726-E1200C30B10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616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616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8C3C01-508D-4A59-8A5F-9CCAF781A4AC}" type="datetime1">
              <a:rPr lang="en-US" smtClean="0"/>
              <a:t>8/14/2018</a:t>
            </a:fld>
            <a:endParaRPr lang="en-US"/>
          </a:p>
        </p:txBody>
      </p:sp>
      <p:sp>
        <p:nvSpPr>
          <p:cNvPr id="9" name="Slide Number Placeholder 8"/>
          <p:cNvSpPr>
            <a:spLocks noGrp="1"/>
          </p:cNvSpPr>
          <p:nvPr>
            <p:ph type="sldNum" sz="quarter" idx="12"/>
          </p:nvPr>
        </p:nvSpPr>
        <p:spPr/>
        <p:txBody>
          <a:bodyPr/>
          <a:lstStyle/>
          <a:p>
            <a:fld id="{80BC0022-2A8E-4979-8726-E1200C30B10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529434-1A39-4A9D-9FCD-B3C8E9663145}" type="datetime1">
              <a:rPr lang="en-US" smtClean="0"/>
              <a:t>8/14/2018</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517E69-E493-468D-9CE5-EDC624897A2E}" type="datetime1">
              <a:rPr lang="en-US" smtClean="0"/>
              <a:t>8/14/2018</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518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1"/>
            <a:ext cx="3008313" cy="4356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BA8F82-CC34-4888-9B37-37C29DFFB9A0}" type="datetime1">
              <a:rPr lang="en-US" smtClean="0"/>
              <a:t>8/14/2018</a:t>
            </a:fld>
            <a:endParaRPr lang="en-US"/>
          </a:p>
        </p:txBody>
      </p:sp>
      <p:sp>
        <p:nvSpPr>
          <p:cNvPr id="7" name="Slide Number Placeholder 6"/>
          <p:cNvSpPr>
            <a:spLocks noGrp="1"/>
          </p:cNvSpPr>
          <p:nvPr>
            <p:ph type="sldNum" sz="quarter" idx="12"/>
          </p:nvPr>
        </p:nvSpPr>
        <p:spPr/>
        <p:txBody>
          <a:bodyPr/>
          <a:lstStyle/>
          <a:p>
            <a:fld id="{80BC0022-2A8E-4979-8726-E1200C30B10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343400"/>
            <a:ext cx="5486400" cy="533400"/>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3578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828800" y="5029200"/>
            <a:ext cx="5449888" cy="76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64B3F2-BCB2-4571-9536-66C87D1FCB9E}" type="datetime1">
              <a:rPr lang="en-US" smtClean="0"/>
              <a:t>8/14/2018</a:t>
            </a:fld>
            <a:endParaRPr lang="en-US" dirty="0"/>
          </a:p>
        </p:txBody>
      </p:sp>
      <p:sp>
        <p:nvSpPr>
          <p:cNvPr id="7" name="Slide Number Placeholder 6"/>
          <p:cNvSpPr>
            <a:spLocks noGrp="1"/>
          </p:cNvSpPr>
          <p:nvPr>
            <p:ph type="sldNum" sz="quarter" idx="12"/>
          </p:nvPr>
        </p:nvSpPr>
        <p:spPr/>
        <p:txBody>
          <a:bodyPr/>
          <a:lstStyle/>
          <a:p>
            <a:fld id="{80BC0022-2A8E-4979-8726-E1200C30B10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1"/>
            <a:ext cx="8229600" cy="419099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D81A41-7BF2-46F8-B697-9BDF4DCF1C56}" type="datetime1">
              <a:rPr lang="en-US" smtClean="0"/>
              <a:t>8/14/2018</a:t>
            </a:fld>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BC0022-2A8E-4979-8726-E1200C30B10A}" type="slidenum">
              <a:rPr lang="en-US" smtClean="0"/>
              <a:pPr/>
              <a:t>‹#›</a:t>
            </a:fld>
            <a:endParaRPr lang="en-US"/>
          </a:p>
        </p:txBody>
      </p:sp>
      <p:pic>
        <p:nvPicPr>
          <p:cNvPr id="8" name="Picture 7" descr="CASC Logo - clear background with red - high res"/>
          <p:cNvPicPr/>
          <p:nvPr/>
        </p:nvPicPr>
        <p:blipFill>
          <a:blip r:embed="rId11" cstate="print"/>
          <a:srcRect/>
          <a:stretch>
            <a:fillRect/>
          </a:stretch>
        </p:blipFill>
        <p:spPr bwMode="auto">
          <a:xfrm>
            <a:off x="2709863" y="5867401"/>
            <a:ext cx="3724275" cy="9906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3" Type="http://schemas.openxmlformats.org/officeDocument/2006/relationships/hyperlink" Target="http://www.courts.state.va.us/opinions/opncavwp/1375163.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www.courts.state.va.us/opinions/opncavwp/1967152.pdf" TargetMode="Externa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2" Type="http://schemas.openxmlformats.org/officeDocument/2006/relationships/hyperlink" Target="mailto:jscham@wm.edu"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lis.virginia.gov/lis.htm"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3276600"/>
          </a:xfrm>
        </p:spPr>
        <p:txBody>
          <a:bodyPr>
            <a:normAutofit/>
          </a:bodyPr>
          <a:lstStyle/>
          <a:p>
            <a:r>
              <a:rPr lang="en-US" sz="6000" dirty="0" smtClean="0"/>
              <a:t>Virginia</a:t>
            </a:r>
            <a:br>
              <a:rPr lang="en-US" sz="6000" dirty="0" smtClean="0"/>
            </a:br>
            <a:r>
              <a:rPr lang="en-US" sz="6000" dirty="0" smtClean="0"/>
              <a:t>Legislative Update</a:t>
            </a:r>
            <a:br>
              <a:rPr lang="en-US" sz="6000" dirty="0" smtClean="0"/>
            </a:br>
            <a:r>
              <a:rPr lang="en-US" sz="6000" dirty="0" smtClean="0"/>
              <a:t>2018</a:t>
            </a:r>
            <a:endParaRPr lang="en-US" sz="6000" dirty="0"/>
          </a:p>
        </p:txBody>
      </p:sp>
      <p:sp>
        <p:nvSpPr>
          <p:cNvPr id="3" name="Subtitle 2"/>
          <p:cNvSpPr>
            <a:spLocks noGrp="1"/>
          </p:cNvSpPr>
          <p:nvPr>
            <p:ph type="subTitle" idx="1"/>
          </p:nvPr>
        </p:nvSpPr>
        <p:spPr>
          <a:xfrm>
            <a:off x="1371600" y="3733800"/>
            <a:ext cx="6400800" cy="2133600"/>
          </a:xfrm>
        </p:spPr>
        <p:txBody>
          <a:bodyPr/>
          <a:lstStyle/>
          <a:p>
            <a:r>
              <a:rPr lang="en-US" dirty="0"/>
              <a:t>f</a:t>
            </a:r>
            <a:r>
              <a:rPr lang="en-US" dirty="0" smtClean="0"/>
              <a:t>or Law Enforcement</a:t>
            </a:r>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1</a:t>
            </a:fld>
            <a:endParaRPr lang="en-US"/>
          </a:p>
        </p:txBody>
      </p:sp>
    </p:spTree>
    <p:extLst>
      <p:ext uri="{BB962C8B-B14F-4D97-AF65-F5344CB8AC3E}">
        <p14:creationId xmlns:p14="http://schemas.microsoft.com/office/powerpoint/2010/main" val="2689213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dirty="0" smtClean="0"/>
              <a:t>Disclosure of Animal Bite History</a:t>
            </a:r>
            <a:endParaRPr lang="en-US" dirty="0"/>
          </a:p>
        </p:txBody>
      </p:sp>
      <p:sp>
        <p:nvSpPr>
          <p:cNvPr id="3" name="Content Placeholder 2"/>
          <p:cNvSpPr>
            <a:spLocks noGrp="1"/>
          </p:cNvSpPr>
          <p:nvPr>
            <p:ph idx="1"/>
          </p:nvPr>
        </p:nvSpPr>
        <p:spPr>
          <a:xfrm>
            <a:off x="457200" y="1219201"/>
            <a:ext cx="8229600" cy="4724400"/>
          </a:xfrm>
        </p:spPr>
        <p:txBody>
          <a:bodyPr>
            <a:noAutofit/>
          </a:bodyPr>
          <a:lstStyle/>
          <a:p>
            <a:pPr marL="0" indent="0">
              <a:buNone/>
            </a:pPr>
            <a:r>
              <a:rPr lang="en-US" sz="2200" b="1" dirty="0"/>
              <a:t>SB </a:t>
            </a:r>
            <a:r>
              <a:rPr lang="en-US" sz="2200" b="1" dirty="0" smtClean="0"/>
              <a:t>571 (DeSteph)</a:t>
            </a:r>
            <a:endParaRPr lang="en-US" sz="2200" dirty="0" smtClean="0"/>
          </a:p>
          <a:p>
            <a:r>
              <a:rPr lang="en-US" sz="2200" dirty="0" smtClean="0"/>
              <a:t>Requires of a releasing agency, animal </a:t>
            </a:r>
            <a:r>
              <a:rPr lang="en-US" sz="2200" dirty="0"/>
              <a:t>control officer, law-enforcement officer, or humane </a:t>
            </a:r>
            <a:r>
              <a:rPr lang="en-US" sz="2200" dirty="0" smtClean="0"/>
              <a:t>investigator</a:t>
            </a:r>
            <a:r>
              <a:rPr lang="en-US" sz="2200" dirty="0"/>
              <a:t>:</a:t>
            </a:r>
            <a:endParaRPr lang="en-US" sz="2200" dirty="0" smtClean="0"/>
          </a:p>
          <a:p>
            <a:pPr marL="514350" indent="-514350">
              <a:buFont typeface="+mj-lt"/>
              <a:buAutoNum type="arabicPeriod"/>
            </a:pPr>
            <a:r>
              <a:rPr lang="en-US" sz="2200" dirty="0" smtClean="0"/>
              <a:t>When taking custody of a dog or cat, to ask and document whether the </a:t>
            </a:r>
            <a:r>
              <a:rPr lang="en-US" sz="2200" dirty="0"/>
              <a:t>dog or cat has bitten a person or other animal and the circumstances and date of such </a:t>
            </a:r>
            <a:r>
              <a:rPr lang="en-US" sz="2200" dirty="0" smtClean="0"/>
              <a:t>bite.</a:t>
            </a:r>
          </a:p>
          <a:p>
            <a:pPr marL="514350" indent="-514350">
              <a:buFont typeface="+mj-lt"/>
              <a:buAutoNum type="arabicPeriod"/>
            </a:pPr>
            <a:r>
              <a:rPr lang="en-US" sz="2200" dirty="0"/>
              <a:t>U</a:t>
            </a:r>
            <a:r>
              <a:rPr lang="en-US" sz="2200" dirty="0" smtClean="0"/>
              <a:t>pon </a:t>
            </a:r>
            <a:r>
              <a:rPr lang="en-US" sz="2200" dirty="0"/>
              <a:t>release of a dog or cat for (</a:t>
            </a:r>
            <a:r>
              <a:rPr lang="en-US" sz="2200" dirty="0" err="1"/>
              <a:t>i</a:t>
            </a:r>
            <a:r>
              <a:rPr lang="en-US" sz="2200" dirty="0"/>
              <a:t>) adoption, (ii) return to a rightful owner, or (iii) transfer to another agency, to </a:t>
            </a:r>
            <a:r>
              <a:rPr lang="en-US" sz="2200" dirty="0" smtClean="0"/>
              <a:t>disclose that </a:t>
            </a:r>
            <a:r>
              <a:rPr lang="en-US" sz="2200" dirty="0"/>
              <a:t>the dog or cat has bitten a person or other animal and the circumstances and date of such bite. </a:t>
            </a:r>
            <a:endParaRPr lang="en-US" sz="2200" dirty="0" smtClean="0"/>
          </a:p>
          <a:p>
            <a:r>
              <a:rPr lang="en-US" sz="2200" dirty="0" smtClean="0"/>
              <a:t>Violation </a:t>
            </a:r>
            <a:r>
              <a:rPr lang="en-US" sz="2200" dirty="0"/>
              <a:t>of such requirements is a Class 3 </a:t>
            </a:r>
            <a:r>
              <a:rPr lang="en-US" sz="2200" dirty="0" smtClean="0"/>
              <a:t>misdemeanor.</a:t>
            </a:r>
          </a:p>
          <a:p>
            <a:r>
              <a:rPr lang="en-US" sz="2200" dirty="0" smtClean="0"/>
              <a:t>Creates </a:t>
            </a:r>
            <a:r>
              <a:rPr lang="en-US" sz="2200" dirty="0"/>
              <a:t>§ 3.2-6509.1.</a:t>
            </a:r>
          </a:p>
        </p:txBody>
      </p:sp>
      <p:sp>
        <p:nvSpPr>
          <p:cNvPr id="5" name="Slide Number Placeholder 4"/>
          <p:cNvSpPr>
            <a:spLocks noGrp="1"/>
          </p:cNvSpPr>
          <p:nvPr>
            <p:ph type="sldNum" sz="quarter" idx="12"/>
          </p:nvPr>
        </p:nvSpPr>
        <p:spPr/>
        <p:txBody>
          <a:bodyPr/>
          <a:lstStyle/>
          <a:p>
            <a:fld id="{80BC0022-2A8E-4979-8726-E1200C30B10A}" type="slidenum">
              <a:rPr lang="en-US" smtClean="0"/>
              <a:pPr/>
              <a:t>10</a:t>
            </a:fld>
            <a:endParaRPr lang="en-US" dirty="0"/>
          </a:p>
        </p:txBody>
      </p:sp>
    </p:spTree>
    <p:extLst>
      <p:ext uri="{BB962C8B-B14F-4D97-AF65-F5344CB8AC3E}">
        <p14:creationId xmlns:p14="http://schemas.microsoft.com/office/powerpoint/2010/main" val="375143951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Restitution/Larceny Compromise</a:t>
            </a:r>
            <a:endParaRPr lang="en-US" dirty="0"/>
          </a:p>
        </p:txBody>
      </p:sp>
      <p:sp>
        <p:nvSpPr>
          <p:cNvPr id="3" name="Content Placeholder 2"/>
          <p:cNvSpPr>
            <a:spLocks noGrp="1"/>
          </p:cNvSpPr>
          <p:nvPr>
            <p:ph idx="1"/>
          </p:nvPr>
        </p:nvSpPr>
        <p:spPr/>
        <p:txBody>
          <a:bodyPr>
            <a:normAutofit/>
          </a:bodyPr>
          <a:lstStyle/>
          <a:p>
            <a:r>
              <a:rPr lang="en-US" sz="2800" dirty="0" smtClean="0"/>
              <a:t>A </a:t>
            </a:r>
            <a:r>
              <a:rPr lang="en-US" sz="2800" dirty="0"/>
              <a:t>compromise was reached </a:t>
            </a:r>
            <a:r>
              <a:rPr lang="en-US" sz="2800" dirty="0" smtClean="0"/>
              <a:t>that </a:t>
            </a:r>
            <a:r>
              <a:rPr lang="en-US" sz="2800" dirty="0"/>
              <a:t>required passage of more robust restitution </a:t>
            </a:r>
            <a:r>
              <a:rPr lang="en-US" sz="2800" dirty="0" smtClean="0"/>
              <a:t>laws in order for the House of Delegates to agree to increase the </a:t>
            </a:r>
            <a:r>
              <a:rPr lang="en-US" sz="2800" dirty="0"/>
              <a:t>larceny threshold </a:t>
            </a:r>
            <a:r>
              <a:rPr lang="en-US" sz="2800" dirty="0" smtClean="0"/>
              <a:t>.</a:t>
            </a:r>
            <a:endParaRPr lang="en-US" sz="2800" dirty="0"/>
          </a:p>
          <a:p>
            <a:r>
              <a:rPr lang="en-US" sz="2800" dirty="0" smtClean="0"/>
              <a:t>This year they agreed to increase the larceny threshold to the lowest proposed amount in exchange for passage of restitution bills.</a:t>
            </a:r>
          </a:p>
          <a:p>
            <a:endParaRPr lang="en-US" sz="2800"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100</a:t>
            </a:fld>
            <a:endParaRPr lang="en-US"/>
          </a:p>
        </p:txBody>
      </p:sp>
    </p:spTree>
    <p:extLst>
      <p:ext uri="{BB962C8B-B14F-4D97-AF65-F5344CB8AC3E}">
        <p14:creationId xmlns:p14="http://schemas.microsoft.com/office/powerpoint/2010/main" val="311255365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Undelivered Restitution</a:t>
            </a:r>
            <a:endParaRPr lang="en-US" dirty="0"/>
          </a:p>
        </p:txBody>
      </p:sp>
      <p:sp>
        <p:nvSpPr>
          <p:cNvPr id="3" name="Content Placeholder 2"/>
          <p:cNvSpPr>
            <a:spLocks noGrp="1"/>
          </p:cNvSpPr>
          <p:nvPr>
            <p:ph idx="1"/>
          </p:nvPr>
        </p:nvSpPr>
        <p:spPr>
          <a:xfrm>
            <a:off x="457200" y="1295401"/>
            <a:ext cx="8229600" cy="4495800"/>
          </a:xfrm>
        </p:spPr>
        <p:txBody>
          <a:bodyPr>
            <a:normAutofit fontScale="85000" lnSpcReduction="20000"/>
          </a:bodyPr>
          <a:lstStyle/>
          <a:p>
            <a:pPr marL="0" indent="0">
              <a:buNone/>
            </a:pPr>
            <a:r>
              <a:rPr lang="en-US" sz="3000" b="1" dirty="0" smtClean="0"/>
              <a:t>HB 483 (Bell)/SB  562 (Obenshain)</a:t>
            </a:r>
          </a:p>
          <a:p>
            <a:pPr marL="514350" indent="-457200"/>
            <a:r>
              <a:rPr lang="en-US" sz="2800" dirty="0"/>
              <a:t>$8 million in restitution has been collected from defendants </a:t>
            </a:r>
            <a:r>
              <a:rPr lang="en-US" sz="2800" i="1" dirty="0"/>
              <a:t>but never distributed to crime </a:t>
            </a:r>
            <a:r>
              <a:rPr lang="en-US" sz="2800" i="1" dirty="0" smtClean="0"/>
              <a:t>victims</a:t>
            </a:r>
            <a:endParaRPr lang="en-US" sz="2800" dirty="0" smtClean="0"/>
          </a:p>
          <a:p>
            <a:pPr marL="514350" indent="-457200"/>
            <a:r>
              <a:rPr lang="en-US" sz="2800" dirty="0" smtClean="0"/>
              <a:t>Requires clerks to transmit any restitution where the victim cannot be found to the Criminal Injuries Compensation Fund (CICF).</a:t>
            </a:r>
          </a:p>
          <a:p>
            <a:pPr marL="514350" indent="-457200"/>
            <a:r>
              <a:rPr lang="en-US" sz="2800" dirty="0" smtClean="0"/>
              <a:t>The bill requires Workers’ Comp Commission as administrator of CICF to locate victims and disburse collected unclaimed restitution.</a:t>
            </a:r>
          </a:p>
          <a:p>
            <a:pPr marL="514350" indent="-457200"/>
            <a:r>
              <a:rPr lang="en-US" sz="2800" dirty="0" smtClean="0"/>
              <a:t>Office of the Executive Secretary to prepare annual restitution report.</a:t>
            </a:r>
          </a:p>
          <a:p>
            <a:pPr marL="514350" indent="-457200"/>
            <a:r>
              <a:rPr lang="en-US" sz="2800" dirty="0" smtClean="0"/>
              <a:t>Amends and reenacts §§ 19.2-305.1, 19.2-349, 19.2-368.3.</a:t>
            </a:r>
          </a:p>
        </p:txBody>
      </p:sp>
      <p:sp>
        <p:nvSpPr>
          <p:cNvPr id="4" name="Slide Number Placeholder 3"/>
          <p:cNvSpPr>
            <a:spLocks noGrp="1"/>
          </p:cNvSpPr>
          <p:nvPr>
            <p:ph type="sldNum" sz="quarter" idx="12"/>
          </p:nvPr>
        </p:nvSpPr>
        <p:spPr/>
        <p:txBody>
          <a:bodyPr/>
          <a:lstStyle/>
          <a:p>
            <a:fld id="{80BC0022-2A8E-4979-8726-E1200C30B10A}" type="slidenum">
              <a:rPr lang="en-US" smtClean="0"/>
              <a:pPr/>
              <a:t>101</a:t>
            </a:fld>
            <a:endParaRPr lang="en-US"/>
          </a:p>
        </p:txBody>
      </p:sp>
    </p:spTree>
    <p:extLst>
      <p:ext uri="{BB962C8B-B14F-4D97-AF65-F5344CB8AC3E}">
        <p14:creationId xmlns:p14="http://schemas.microsoft.com/office/powerpoint/2010/main" val="48724682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Uncollected Restitution</a:t>
            </a:r>
            <a:endParaRPr lang="en-US" dirty="0"/>
          </a:p>
        </p:txBody>
      </p:sp>
      <p:sp>
        <p:nvSpPr>
          <p:cNvPr id="3" name="Content Placeholder 2"/>
          <p:cNvSpPr>
            <a:spLocks noGrp="1"/>
          </p:cNvSpPr>
          <p:nvPr>
            <p:ph idx="1"/>
          </p:nvPr>
        </p:nvSpPr>
        <p:spPr>
          <a:xfrm>
            <a:off x="457200" y="1295400"/>
            <a:ext cx="8229600" cy="4952999"/>
          </a:xfrm>
        </p:spPr>
        <p:txBody>
          <a:bodyPr>
            <a:noAutofit/>
          </a:bodyPr>
          <a:lstStyle/>
          <a:p>
            <a:pPr marL="0" indent="0">
              <a:buNone/>
            </a:pPr>
            <a:r>
              <a:rPr lang="en-US" sz="2600" b="1" dirty="0" smtClean="0"/>
              <a:t>HB 484 (Bell)/SB 994 (Obenshain)</a:t>
            </a:r>
          </a:p>
          <a:p>
            <a:pPr marL="400050"/>
            <a:r>
              <a:rPr lang="en-US" sz="2200" dirty="0">
                <a:latin typeface="Georgia" panose="02040502050405020303" pitchFamily="18" charset="0"/>
              </a:rPr>
              <a:t>A Crime Commission study found that over $230 million in restitution was unpaid and </a:t>
            </a:r>
            <a:r>
              <a:rPr lang="en-US" sz="2200" dirty="0" smtClean="0">
                <a:latin typeface="Georgia" panose="02040502050405020303" pitchFamily="18" charset="0"/>
              </a:rPr>
              <a:t>overdue.</a:t>
            </a:r>
          </a:p>
          <a:p>
            <a:pPr marL="400050"/>
            <a:r>
              <a:rPr lang="en-US" sz="2200" dirty="0" smtClean="0">
                <a:latin typeface="Georgia" panose="02040502050405020303" pitchFamily="18" charset="0"/>
              </a:rPr>
              <a:t>Requires probation to monitor payment of restitution and provide a status report to the Court </a:t>
            </a:r>
            <a:r>
              <a:rPr lang="en-US" sz="2200" dirty="0">
                <a:latin typeface="Georgia" panose="02040502050405020303" pitchFamily="18" charset="0"/>
              </a:rPr>
              <a:t>and </a:t>
            </a:r>
            <a:r>
              <a:rPr lang="en-US" sz="2200" dirty="0" smtClean="0">
                <a:latin typeface="Georgia" panose="02040502050405020303" pitchFamily="18" charset="0"/>
              </a:rPr>
              <a:t>Commonwealth’s </a:t>
            </a:r>
            <a:r>
              <a:rPr lang="en-US" sz="2200" dirty="0">
                <a:latin typeface="Georgia" panose="02040502050405020303" pitchFamily="18" charset="0"/>
              </a:rPr>
              <a:t>Attorney </a:t>
            </a:r>
            <a:r>
              <a:rPr lang="en-US" sz="2200" dirty="0" smtClean="0">
                <a:latin typeface="Georgia" panose="02040502050405020303" pitchFamily="18" charset="0"/>
              </a:rPr>
              <a:t>prior </a:t>
            </a:r>
            <a:r>
              <a:rPr lang="en-US" sz="2200" dirty="0">
                <a:latin typeface="Georgia" panose="02040502050405020303" pitchFamily="18" charset="0"/>
              </a:rPr>
              <a:t>to defendant’s release </a:t>
            </a:r>
            <a:r>
              <a:rPr lang="en-US" sz="2200" dirty="0" smtClean="0">
                <a:latin typeface="Georgia" panose="02040502050405020303" pitchFamily="18" charset="0"/>
              </a:rPr>
              <a:t>from </a:t>
            </a:r>
            <a:r>
              <a:rPr lang="en-US" sz="2200" dirty="0">
                <a:latin typeface="Georgia" panose="02040502050405020303" pitchFamily="18" charset="0"/>
              </a:rPr>
              <a:t>probation</a:t>
            </a:r>
            <a:r>
              <a:rPr lang="en-US" sz="2200" dirty="0" smtClean="0">
                <a:latin typeface="Georgia" panose="02040502050405020303" pitchFamily="18" charset="0"/>
              </a:rPr>
              <a:t>.</a:t>
            </a:r>
          </a:p>
          <a:p>
            <a:pPr marL="400050"/>
            <a:r>
              <a:rPr lang="en-US" sz="2200" dirty="0" smtClean="0">
                <a:latin typeface="Georgia" panose="02040502050405020303" pitchFamily="18" charset="0"/>
              </a:rPr>
              <a:t>Requires Courts to review restitution before releasing a defendant from probation or court oversight.</a:t>
            </a:r>
          </a:p>
          <a:p>
            <a:pPr marL="400050"/>
            <a:r>
              <a:rPr lang="en-US" sz="2200" dirty="0" smtClean="0">
                <a:latin typeface="Georgia" panose="02040502050405020303" pitchFamily="18" charset="0"/>
              </a:rPr>
              <a:t>Sets forth remedies available to the Court for failure to comply.</a:t>
            </a:r>
          </a:p>
          <a:p>
            <a:pPr marL="400050"/>
            <a:r>
              <a:rPr lang="en-US" sz="2200" dirty="0" smtClean="0">
                <a:latin typeface="Georgia" panose="02040502050405020303" pitchFamily="18" charset="0"/>
              </a:rPr>
              <a:t>Amends and reenacts §§ 9.1-176.1, 19.2-305.1, 19.2-358, 19.2-368.15, 53.1-145</a:t>
            </a:r>
          </a:p>
          <a:p>
            <a:endParaRPr lang="en-US" sz="2400"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102</a:t>
            </a:fld>
            <a:endParaRPr lang="en-US"/>
          </a:p>
        </p:txBody>
      </p:sp>
    </p:spTree>
    <p:extLst>
      <p:ext uri="{BB962C8B-B14F-4D97-AF65-F5344CB8AC3E}">
        <p14:creationId xmlns:p14="http://schemas.microsoft.com/office/powerpoint/2010/main" val="139858339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Post </a:t>
            </a:r>
            <a:r>
              <a:rPr lang="en-US" dirty="0"/>
              <a:t>C</a:t>
            </a:r>
            <a:r>
              <a:rPr lang="en-US" dirty="0" smtClean="0"/>
              <a:t>onviction DNA Samples</a:t>
            </a:r>
            <a:endParaRPr lang="en-US" dirty="0"/>
          </a:p>
        </p:txBody>
      </p:sp>
      <p:sp>
        <p:nvSpPr>
          <p:cNvPr id="3" name="Content Placeholder 2"/>
          <p:cNvSpPr>
            <a:spLocks noGrp="1"/>
          </p:cNvSpPr>
          <p:nvPr>
            <p:ph idx="1"/>
          </p:nvPr>
        </p:nvSpPr>
        <p:spPr>
          <a:xfrm>
            <a:off x="381000" y="1676399"/>
            <a:ext cx="8534400" cy="3505201"/>
          </a:xfrm>
        </p:spPr>
        <p:txBody>
          <a:bodyPr>
            <a:normAutofit/>
          </a:bodyPr>
          <a:lstStyle/>
          <a:p>
            <a:pPr marL="0" indent="0">
              <a:buNone/>
            </a:pPr>
            <a:r>
              <a:rPr lang="en-US" sz="3000" b="1" dirty="0" smtClean="0"/>
              <a:t>HB 1249(Toscano)/SB 565(Obenshain)</a:t>
            </a:r>
          </a:p>
          <a:p>
            <a:pPr marL="514350" indent="-457200"/>
            <a:r>
              <a:rPr lang="en-US" sz="3000" dirty="0" smtClean="0"/>
              <a:t>Adds additional misdemeanor convictions that require DNA sample:</a:t>
            </a:r>
          </a:p>
          <a:p>
            <a:pPr marL="971550" lvl="1" indent="-514350">
              <a:buFont typeface="+mj-lt"/>
              <a:buAutoNum type="arabicPeriod"/>
            </a:pPr>
            <a:r>
              <a:rPr lang="en-US" sz="3000" dirty="0" smtClean="0"/>
              <a:t>Assault &amp; Battery § </a:t>
            </a:r>
            <a:r>
              <a:rPr lang="en-US" sz="3000" dirty="0"/>
              <a:t>18.2-57 </a:t>
            </a:r>
            <a:endParaRPr lang="en-US" sz="3000" dirty="0" smtClean="0"/>
          </a:p>
          <a:p>
            <a:pPr marL="971550" lvl="1" indent="-514350">
              <a:buFont typeface="+mj-lt"/>
              <a:buAutoNum type="arabicPeriod"/>
            </a:pPr>
            <a:r>
              <a:rPr lang="en-US" sz="3000" dirty="0" smtClean="0"/>
              <a:t>Trespass §18.2-119</a:t>
            </a:r>
          </a:p>
          <a:p>
            <a:pPr marL="514350" indent="-457200"/>
            <a:r>
              <a:rPr lang="en-US" sz="3000" dirty="0" smtClean="0"/>
              <a:t>Amends § 19.2-310.1</a:t>
            </a:r>
          </a:p>
          <a:p>
            <a:pPr marL="457200" lvl="1" indent="0">
              <a:buNone/>
            </a:pPr>
            <a:endParaRPr lang="en-US" sz="4000" dirty="0" smtClean="0"/>
          </a:p>
          <a:p>
            <a:pPr marL="514350" indent="-457200"/>
            <a:endParaRPr lang="en-US" sz="3200" dirty="0" smtClean="0"/>
          </a:p>
          <a:p>
            <a:pPr lvl="1"/>
            <a:endParaRPr lang="en-US" dirty="0" smtClean="0"/>
          </a:p>
        </p:txBody>
      </p:sp>
      <p:sp>
        <p:nvSpPr>
          <p:cNvPr id="4" name="Slide Number Placeholder 3"/>
          <p:cNvSpPr>
            <a:spLocks noGrp="1"/>
          </p:cNvSpPr>
          <p:nvPr>
            <p:ph type="sldNum" sz="quarter" idx="12"/>
          </p:nvPr>
        </p:nvSpPr>
        <p:spPr/>
        <p:txBody>
          <a:bodyPr/>
          <a:lstStyle/>
          <a:p>
            <a:fld id="{80BC0022-2A8E-4979-8726-E1200C30B10A}" type="slidenum">
              <a:rPr lang="en-US" smtClean="0"/>
              <a:pPr/>
              <a:t>103</a:t>
            </a:fld>
            <a:endParaRPr lang="en-US"/>
          </a:p>
        </p:txBody>
      </p:sp>
    </p:spTree>
    <p:extLst>
      <p:ext uri="{BB962C8B-B14F-4D97-AF65-F5344CB8AC3E}">
        <p14:creationId xmlns:p14="http://schemas.microsoft.com/office/powerpoint/2010/main" val="209366813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Weekend Jail for Felonies</a:t>
            </a:r>
            <a:endParaRPr lang="en-US" dirty="0"/>
          </a:p>
        </p:txBody>
      </p:sp>
      <p:sp>
        <p:nvSpPr>
          <p:cNvPr id="3" name="Content Placeholder 2"/>
          <p:cNvSpPr>
            <a:spLocks noGrp="1"/>
          </p:cNvSpPr>
          <p:nvPr>
            <p:ph idx="1"/>
          </p:nvPr>
        </p:nvSpPr>
        <p:spPr>
          <a:xfrm>
            <a:off x="457200" y="1447800"/>
            <a:ext cx="8229600" cy="4419599"/>
          </a:xfrm>
        </p:spPr>
        <p:txBody>
          <a:bodyPr>
            <a:noAutofit/>
          </a:bodyPr>
          <a:lstStyle/>
          <a:p>
            <a:pPr marL="0" indent="0">
              <a:buNone/>
            </a:pPr>
            <a:r>
              <a:rPr lang="en-US" sz="2400" b="1" dirty="0" smtClean="0"/>
              <a:t>SB 36 (Stanley</a:t>
            </a:r>
            <a:r>
              <a:rPr lang="en-US" sz="2400" b="1" dirty="0"/>
              <a:t>) </a:t>
            </a:r>
            <a:endParaRPr lang="en-US" sz="2400" b="1" dirty="0" smtClean="0"/>
          </a:p>
          <a:p>
            <a:r>
              <a:rPr lang="en-US" sz="2800" dirty="0" smtClean="0"/>
              <a:t>Allows </a:t>
            </a:r>
            <a:r>
              <a:rPr lang="en-US" sz="2800" dirty="0"/>
              <a:t>courts, for good cause and </a:t>
            </a:r>
            <a:r>
              <a:rPr lang="en-US" sz="2800" i="1" dirty="0"/>
              <a:t>absent objection by the </a:t>
            </a:r>
            <a:r>
              <a:rPr lang="en-US" sz="2800" i="1" dirty="0" smtClean="0"/>
              <a:t>Commonwealth’s Attorney</a:t>
            </a:r>
            <a:r>
              <a:rPr lang="en-US" sz="2800" dirty="0" smtClean="0"/>
              <a:t>, </a:t>
            </a:r>
            <a:r>
              <a:rPr lang="en-US" sz="2800" dirty="0"/>
              <a:t>to impose non-consecutive or weekend jail time for defendants convicted of non-violent </a:t>
            </a:r>
            <a:r>
              <a:rPr lang="en-US" sz="2800" dirty="0" smtClean="0"/>
              <a:t>felonies, </a:t>
            </a:r>
            <a:r>
              <a:rPr lang="en-US" sz="2800" dirty="0"/>
              <a:t>in addition to other enumerated offenses that allow non-consecutive </a:t>
            </a:r>
            <a:r>
              <a:rPr lang="en-US" sz="2800" dirty="0" smtClean="0"/>
              <a:t>time.</a:t>
            </a:r>
          </a:p>
          <a:p>
            <a:r>
              <a:rPr lang="en-US" sz="2800" dirty="0" smtClean="0"/>
              <a:t>Active portion of sentence remaining must be 45 days or less.</a:t>
            </a:r>
          </a:p>
          <a:p>
            <a:r>
              <a:rPr lang="en-US" sz="2800" dirty="0" smtClean="0"/>
              <a:t>Amends and reenacts § 53.1-131.1.</a:t>
            </a:r>
            <a:endParaRPr lang="en-US" sz="2800" dirty="0"/>
          </a:p>
          <a:p>
            <a:pPr marL="0" indent="0">
              <a:buNone/>
            </a:pPr>
            <a:endParaRPr lang="en-US" sz="2200"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104</a:t>
            </a:fld>
            <a:endParaRPr lang="en-US"/>
          </a:p>
        </p:txBody>
      </p:sp>
    </p:spTree>
    <p:extLst>
      <p:ext uri="{BB962C8B-B14F-4D97-AF65-F5344CB8AC3E}">
        <p14:creationId xmlns:p14="http://schemas.microsoft.com/office/powerpoint/2010/main" val="188685732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rmAutofit fontScale="90000"/>
          </a:bodyPr>
          <a:lstStyle/>
          <a:p>
            <a:r>
              <a:rPr lang="en-US" dirty="0" smtClean="0"/>
              <a:t>No Statute of Limitations on Collection of Restitution Judgments</a:t>
            </a:r>
            <a:endParaRPr lang="en-US" dirty="0"/>
          </a:p>
        </p:txBody>
      </p:sp>
      <p:sp>
        <p:nvSpPr>
          <p:cNvPr id="3" name="Content Placeholder 2"/>
          <p:cNvSpPr>
            <a:spLocks noGrp="1"/>
          </p:cNvSpPr>
          <p:nvPr>
            <p:ph idx="1"/>
          </p:nvPr>
        </p:nvSpPr>
        <p:spPr/>
        <p:txBody>
          <a:bodyPr/>
          <a:lstStyle/>
          <a:p>
            <a:pPr marL="57150" indent="0">
              <a:buNone/>
            </a:pPr>
            <a:r>
              <a:rPr lang="en-US" sz="2800" b="1" dirty="0" smtClean="0"/>
              <a:t>SB 846 (Norment</a:t>
            </a:r>
            <a:r>
              <a:rPr lang="en-US" sz="2800" dirty="0" smtClean="0"/>
              <a:t>)</a:t>
            </a:r>
          </a:p>
          <a:p>
            <a:pPr marL="514350" indent="-457200"/>
            <a:r>
              <a:rPr lang="en-US" sz="2400" dirty="0" smtClean="0"/>
              <a:t>Enforcement by a victim of order of restitution docketed as a civil judgment </a:t>
            </a:r>
            <a:r>
              <a:rPr lang="en-US" sz="2400" dirty="0"/>
              <a:t>as provided in </a:t>
            </a:r>
            <a:r>
              <a:rPr lang="en-US" sz="2400" dirty="0" smtClean="0"/>
              <a:t>§8.01-446</a:t>
            </a:r>
            <a:r>
              <a:rPr lang="en-US" sz="2400" b="1" dirty="0" smtClean="0"/>
              <a:t> </a:t>
            </a:r>
            <a:r>
              <a:rPr lang="en-US" sz="2400" dirty="0" smtClean="0"/>
              <a:t>is </a:t>
            </a:r>
            <a:r>
              <a:rPr lang="en-US" sz="2400" i="1" dirty="0" smtClean="0"/>
              <a:t>not subject to any statute of limitations</a:t>
            </a:r>
            <a:r>
              <a:rPr lang="en-US" sz="2400" dirty="0" smtClean="0"/>
              <a:t>.</a:t>
            </a:r>
          </a:p>
          <a:p>
            <a:pPr marL="514350" indent="-457200"/>
            <a:r>
              <a:rPr lang="en-US" sz="2400" dirty="0"/>
              <a:t>Amends </a:t>
            </a:r>
            <a:r>
              <a:rPr lang="en-US" sz="2400" dirty="0" smtClean="0"/>
              <a:t>§§ 19.2-305.2, 8.01-446.</a:t>
            </a:r>
            <a:endParaRPr lang="en-US" sz="2400"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105</a:t>
            </a:fld>
            <a:endParaRPr lang="en-US"/>
          </a:p>
        </p:txBody>
      </p:sp>
    </p:spTree>
    <p:extLst>
      <p:ext uri="{BB962C8B-B14F-4D97-AF65-F5344CB8AC3E}">
        <p14:creationId xmlns:p14="http://schemas.microsoft.com/office/powerpoint/2010/main" val="65221919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001962"/>
          </a:xfrm>
        </p:spPr>
        <p:txBody>
          <a:bodyPr/>
          <a:lstStyle/>
          <a:p>
            <a:r>
              <a:rPr lang="en-US" dirty="0" smtClean="0"/>
              <a:t/>
            </a:r>
            <a:br>
              <a:rPr lang="en-US" dirty="0" smtClean="0"/>
            </a:br>
            <a:r>
              <a:rPr lang="en-US" dirty="0" smtClean="0"/>
              <a:t>Pretrial Issues</a:t>
            </a:r>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106</a:t>
            </a:fld>
            <a:endParaRPr lang="en-US"/>
          </a:p>
        </p:txBody>
      </p:sp>
    </p:spTree>
    <p:extLst>
      <p:ext uri="{BB962C8B-B14F-4D97-AF65-F5344CB8AC3E}">
        <p14:creationId xmlns:p14="http://schemas.microsoft.com/office/powerpoint/2010/main" val="256641526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Pretrial Services Agencies</a:t>
            </a:r>
            <a:endParaRPr lang="en-US" dirty="0"/>
          </a:p>
        </p:txBody>
      </p:sp>
      <p:sp>
        <p:nvSpPr>
          <p:cNvPr id="3" name="Content Placeholder 2"/>
          <p:cNvSpPr>
            <a:spLocks noGrp="1"/>
          </p:cNvSpPr>
          <p:nvPr>
            <p:ph idx="1"/>
          </p:nvPr>
        </p:nvSpPr>
        <p:spPr/>
        <p:txBody>
          <a:bodyPr>
            <a:normAutofit/>
          </a:bodyPr>
          <a:lstStyle/>
          <a:p>
            <a:pPr marL="0" lvl="1" indent="0">
              <a:buNone/>
            </a:pPr>
            <a:r>
              <a:rPr lang="en-US" b="1" dirty="0"/>
              <a:t>HB 996(Gilbert)/SB 783(Peake)</a:t>
            </a:r>
          </a:p>
          <a:p>
            <a:r>
              <a:rPr lang="en-US" sz="2800" dirty="0" smtClean="0"/>
              <a:t>Requires DCJS report on pretrial services agencies</a:t>
            </a:r>
          </a:p>
          <a:p>
            <a:pPr lvl="1"/>
            <a:r>
              <a:rPr lang="en-US" dirty="0" smtClean="0"/>
              <a:t>Requires annual review and report from pretrial agencies.</a:t>
            </a:r>
          </a:p>
          <a:p>
            <a:r>
              <a:rPr lang="en-US" sz="2800" dirty="0" smtClean="0"/>
              <a:t>Bill to eliminate pretrial services entirely FAILED – (</a:t>
            </a:r>
            <a:r>
              <a:rPr lang="en-US" dirty="0" smtClean="0"/>
              <a:t>HB 997 Gilbert)</a:t>
            </a:r>
          </a:p>
        </p:txBody>
      </p:sp>
      <p:sp>
        <p:nvSpPr>
          <p:cNvPr id="4" name="Slide Number Placeholder 3"/>
          <p:cNvSpPr>
            <a:spLocks noGrp="1"/>
          </p:cNvSpPr>
          <p:nvPr>
            <p:ph type="sldNum" sz="quarter" idx="12"/>
          </p:nvPr>
        </p:nvSpPr>
        <p:spPr/>
        <p:txBody>
          <a:bodyPr/>
          <a:lstStyle/>
          <a:p>
            <a:fld id="{80BC0022-2A8E-4979-8726-E1200C30B10A}" type="slidenum">
              <a:rPr lang="en-US" smtClean="0"/>
              <a:pPr/>
              <a:t>107</a:t>
            </a:fld>
            <a:endParaRPr lang="en-US"/>
          </a:p>
        </p:txBody>
      </p:sp>
    </p:spTree>
    <p:extLst>
      <p:ext uri="{BB962C8B-B14F-4D97-AF65-F5344CB8AC3E}">
        <p14:creationId xmlns:p14="http://schemas.microsoft.com/office/powerpoint/2010/main" val="379069614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Presumption Against Bail</a:t>
            </a:r>
            <a:br>
              <a:rPr lang="en-US" dirty="0" smtClean="0"/>
            </a:br>
            <a:r>
              <a:rPr lang="en-US" dirty="0" smtClean="0"/>
              <a:t>Human Trafficking</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t>HB 1260 (Mullin) </a:t>
            </a:r>
          </a:p>
          <a:p>
            <a:pPr marL="0" indent="0">
              <a:buNone/>
            </a:pPr>
            <a:r>
              <a:rPr lang="en-US" dirty="0" smtClean="0"/>
              <a:t>Adds several human trafficking offenses to the list of crimes for which there is a presumption against bail:</a:t>
            </a:r>
          </a:p>
          <a:p>
            <a:pPr lvl="1"/>
            <a:r>
              <a:rPr lang="en-US" sz="3100" b="1" dirty="0" smtClean="0"/>
              <a:t>§18.2-355 </a:t>
            </a:r>
            <a:r>
              <a:rPr lang="en-US" sz="3100" dirty="0" smtClean="0"/>
              <a:t>(taking </a:t>
            </a:r>
            <a:r>
              <a:rPr lang="en-US" sz="3100" dirty="0"/>
              <a:t>or detaining a person for the purposes of prostitution or unlawful sexual </a:t>
            </a:r>
            <a:r>
              <a:rPr lang="en-US" sz="3100" dirty="0" smtClean="0"/>
              <a:t>intercourse);</a:t>
            </a:r>
            <a:endParaRPr lang="en-US" sz="3100" i="1" dirty="0" smtClean="0"/>
          </a:p>
          <a:p>
            <a:pPr lvl="1"/>
            <a:r>
              <a:rPr lang="en-US" sz="3100" b="1" dirty="0" smtClean="0"/>
              <a:t>§18.2-356 </a:t>
            </a:r>
            <a:r>
              <a:rPr lang="en-US" sz="3100" dirty="0" smtClean="0"/>
              <a:t>(</a:t>
            </a:r>
            <a:r>
              <a:rPr lang="en-US" sz="3100" dirty="0"/>
              <a:t>receiving money from procuring or placing a person in a house of prostitution or forced </a:t>
            </a:r>
            <a:r>
              <a:rPr lang="en-US" sz="3100" dirty="0" smtClean="0"/>
              <a:t>labor);</a:t>
            </a:r>
            <a:endParaRPr lang="en-US" sz="3100" i="1" dirty="0" smtClean="0"/>
          </a:p>
          <a:p>
            <a:pPr lvl="1"/>
            <a:r>
              <a:rPr lang="en-US" sz="3100" b="1" dirty="0" smtClean="0"/>
              <a:t>§18.2-357 </a:t>
            </a:r>
            <a:r>
              <a:rPr lang="en-US" sz="3100" dirty="0" smtClean="0"/>
              <a:t>(</a:t>
            </a:r>
            <a:r>
              <a:rPr lang="en-US" sz="3100" dirty="0"/>
              <a:t>receiving money from the earnings of a </a:t>
            </a:r>
            <a:r>
              <a:rPr lang="en-US" sz="3100" dirty="0" smtClean="0"/>
              <a:t>prostitute); and</a:t>
            </a:r>
            <a:endParaRPr lang="en-US" sz="3100" i="1" dirty="0" smtClean="0"/>
          </a:p>
          <a:p>
            <a:pPr lvl="1"/>
            <a:r>
              <a:rPr lang="en-US" sz="3100" b="1" dirty="0" smtClean="0"/>
              <a:t>§18.2-357.1 </a:t>
            </a:r>
            <a:r>
              <a:rPr lang="en-US" sz="3100" dirty="0" smtClean="0"/>
              <a:t>(commercial </a:t>
            </a:r>
            <a:r>
              <a:rPr lang="en-US" sz="3100" dirty="0"/>
              <a:t>sex </a:t>
            </a:r>
            <a:r>
              <a:rPr lang="en-US" sz="3100" dirty="0" smtClean="0"/>
              <a:t>trafficking).</a:t>
            </a:r>
            <a:endParaRPr lang="en-US" sz="3100" dirty="0"/>
          </a:p>
          <a:p>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108</a:t>
            </a:fld>
            <a:endParaRPr lang="en-US"/>
          </a:p>
        </p:txBody>
      </p:sp>
    </p:spTree>
    <p:extLst>
      <p:ext uri="{BB962C8B-B14F-4D97-AF65-F5344CB8AC3E}">
        <p14:creationId xmlns:p14="http://schemas.microsoft.com/office/powerpoint/2010/main" val="102654996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Fingerprints; Photos</a:t>
            </a:r>
            <a:endParaRPr lang="en-US" dirty="0"/>
          </a:p>
        </p:txBody>
      </p:sp>
      <p:sp>
        <p:nvSpPr>
          <p:cNvPr id="3" name="Content Placeholder 2"/>
          <p:cNvSpPr>
            <a:spLocks noGrp="1"/>
          </p:cNvSpPr>
          <p:nvPr>
            <p:ph idx="1"/>
          </p:nvPr>
        </p:nvSpPr>
        <p:spPr/>
        <p:txBody>
          <a:bodyPr>
            <a:normAutofit/>
          </a:bodyPr>
          <a:lstStyle/>
          <a:p>
            <a:pPr marL="0" indent="0">
              <a:buNone/>
            </a:pPr>
            <a:r>
              <a:rPr lang="en-US" sz="3000" b="1" dirty="0"/>
              <a:t>HB 1266 (Toscano)/SB 566(Obenshain)</a:t>
            </a:r>
          </a:p>
          <a:p>
            <a:pPr marL="514350" indent="-457200"/>
            <a:r>
              <a:rPr lang="en-US" sz="3000" dirty="0" smtClean="0"/>
              <a:t>Adds additional </a:t>
            </a:r>
            <a:r>
              <a:rPr lang="en-US" sz="3000" dirty="0"/>
              <a:t>misdemeanor </a:t>
            </a:r>
            <a:r>
              <a:rPr lang="en-US" sz="3000" dirty="0" smtClean="0"/>
              <a:t>arrests </a:t>
            </a:r>
            <a:r>
              <a:rPr lang="en-US" sz="3000" dirty="0"/>
              <a:t>that require </a:t>
            </a:r>
            <a:r>
              <a:rPr lang="en-US" sz="3000" dirty="0" smtClean="0"/>
              <a:t>report to CCRE, fingerprints and photo:</a:t>
            </a:r>
            <a:endParaRPr lang="en-US" sz="3000" dirty="0"/>
          </a:p>
          <a:p>
            <a:pPr marL="971550" lvl="1" indent="-514350">
              <a:buFont typeface="+mj-lt"/>
              <a:buAutoNum type="arabicPeriod"/>
            </a:pPr>
            <a:r>
              <a:rPr lang="en-US" sz="3000" dirty="0"/>
              <a:t>Trespass § 18.2-119</a:t>
            </a:r>
          </a:p>
          <a:p>
            <a:pPr marL="971550" lvl="1" indent="-514350">
              <a:buFont typeface="+mj-lt"/>
              <a:buAutoNum type="arabicPeriod"/>
            </a:pPr>
            <a:r>
              <a:rPr lang="en-US" sz="3000" dirty="0"/>
              <a:t>Disorderly conduct § 18.2-415</a:t>
            </a:r>
          </a:p>
          <a:p>
            <a:pPr marL="514350" indent="-457200"/>
            <a:r>
              <a:rPr lang="en-US" sz="3000" dirty="0"/>
              <a:t>Amends § </a:t>
            </a:r>
            <a:r>
              <a:rPr lang="en-US" sz="3000" dirty="0" smtClean="0"/>
              <a:t>19.2-390.</a:t>
            </a:r>
            <a:endParaRPr lang="en-US" sz="3000" dirty="0"/>
          </a:p>
          <a:p>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109</a:t>
            </a:fld>
            <a:endParaRPr lang="en-US" dirty="0"/>
          </a:p>
        </p:txBody>
      </p:sp>
    </p:spTree>
    <p:extLst>
      <p:ext uri="{BB962C8B-B14F-4D97-AF65-F5344CB8AC3E}">
        <p14:creationId xmlns:p14="http://schemas.microsoft.com/office/powerpoint/2010/main" val="3513566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840162"/>
          </a:xfrm>
        </p:spPr>
        <p:txBody>
          <a:bodyPr/>
          <a:lstStyle/>
          <a:p>
            <a:r>
              <a:rPr lang="en-US" dirty="0" smtClean="0"/>
              <a:t>Asset Forfeiture</a:t>
            </a:r>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11</a:t>
            </a:fld>
            <a:endParaRPr lang="en-US"/>
          </a:p>
        </p:txBody>
      </p:sp>
    </p:spTree>
    <p:extLst>
      <p:ext uri="{BB962C8B-B14F-4D97-AF65-F5344CB8AC3E}">
        <p14:creationId xmlns:p14="http://schemas.microsoft.com/office/powerpoint/2010/main" val="166852124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Service of Process </a:t>
            </a:r>
            <a:br>
              <a:rPr lang="en-US" dirty="0" smtClean="0"/>
            </a:br>
            <a:r>
              <a:rPr lang="en-US" dirty="0" smtClean="0"/>
              <a:t>CA &amp; IDC Investigators</a:t>
            </a:r>
            <a:endParaRPr lang="en-US" dirty="0"/>
          </a:p>
        </p:txBody>
      </p:sp>
      <p:sp>
        <p:nvSpPr>
          <p:cNvPr id="3" name="Content Placeholder 2"/>
          <p:cNvSpPr>
            <a:spLocks noGrp="1"/>
          </p:cNvSpPr>
          <p:nvPr>
            <p:ph idx="1"/>
          </p:nvPr>
        </p:nvSpPr>
        <p:spPr>
          <a:xfrm>
            <a:off x="457200" y="1600201"/>
            <a:ext cx="8305800" cy="4190999"/>
          </a:xfrm>
        </p:spPr>
        <p:txBody>
          <a:bodyPr>
            <a:normAutofit fontScale="85000" lnSpcReduction="20000"/>
          </a:bodyPr>
          <a:lstStyle/>
          <a:p>
            <a:pPr marL="0" indent="0">
              <a:buNone/>
            </a:pPr>
            <a:r>
              <a:rPr lang="en-US" sz="3300" b="1" dirty="0" smtClean="0"/>
              <a:t>HB 1511 (Mullin) </a:t>
            </a:r>
          </a:p>
          <a:p>
            <a:r>
              <a:rPr lang="en-US" dirty="0" smtClean="0"/>
              <a:t>Allows investigator employed by Commonwealth’s Attorney or Indigent Defense Commission to serve process.</a:t>
            </a:r>
          </a:p>
          <a:p>
            <a:pPr marL="971550" lvl="1" indent="-457200"/>
            <a:r>
              <a:rPr lang="en-US" dirty="0" smtClean="0"/>
              <a:t>Must be prior VA law enforcement within past 10 years and have left in good standing.</a:t>
            </a:r>
          </a:p>
          <a:p>
            <a:pPr marL="514350" indent="-457200"/>
            <a:r>
              <a:rPr lang="en-US" dirty="0" smtClean="0"/>
              <a:t>Requires sheriff where process is to be served to have agreed to allow such investigators to serve process.</a:t>
            </a:r>
          </a:p>
          <a:p>
            <a:pPr marL="914400" lvl="1" indent="-457200"/>
            <a:r>
              <a:rPr lang="en-US" dirty="0" smtClean="0"/>
              <a:t>Some Sheriffs expressed fiscal concerns.</a:t>
            </a:r>
          </a:p>
          <a:p>
            <a:pPr marL="514350" indent="-457200"/>
            <a:r>
              <a:rPr lang="en-US" dirty="0" smtClean="0"/>
              <a:t>Amends § 8.01-293.</a:t>
            </a:r>
          </a:p>
          <a:p>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110</a:t>
            </a:fld>
            <a:endParaRPr lang="en-US"/>
          </a:p>
        </p:txBody>
      </p:sp>
    </p:spTree>
    <p:extLst>
      <p:ext uri="{BB962C8B-B14F-4D97-AF65-F5344CB8AC3E}">
        <p14:creationId xmlns:p14="http://schemas.microsoft.com/office/powerpoint/2010/main" val="125825484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2773362"/>
          </a:xfrm>
        </p:spPr>
        <p:txBody>
          <a:bodyPr/>
          <a:lstStyle/>
          <a:p>
            <a:r>
              <a:rPr lang="en-US" dirty="0" smtClean="0"/>
              <a:t/>
            </a:r>
            <a:br>
              <a:rPr lang="en-US" dirty="0" smtClean="0"/>
            </a:br>
            <a:r>
              <a:rPr lang="en-US" dirty="0" smtClean="0"/>
              <a:t>Procedure</a:t>
            </a:r>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111</a:t>
            </a:fld>
            <a:endParaRPr lang="en-US"/>
          </a:p>
        </p:txBody>
      </p:sp>
    </p:spTree>
    <p:extLst>
      <p:ext uri="{BB962C8B-B14F-4D97-AF65-F5344CB8AC3E}">
        <p14:creationId xmlns:p14="http://schemas.microsoft.com/office/powerpoint/2010/main" val="130809758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Pawnbrokers; ID</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sz="3600" b="1" dirty="0"/>
              <a:t>HB 206 </a:t>
            </a:r>
            <a:r>
              <a:rPr lang="en-US" sz="3600" b="1" dirty="0" smtClean="0"/>
              <a:t>(Bell)</a:t>
            </a:r>
          </a:p>
          <a:p>
            <a:r>
              <a:rPr lang="en-US" dirty="0" smtClean="0"/>
              <a:t>Eliminates </a:t>
            </a:r>
            <a:r>
              <a:rPr lang="en-US" dirty="0"/>
              <a:t>the requirement that pawnbrokers </a:t>
            </a:r>
            <a:r>
              <a:rPr lang="en-US" dirty="0" smtClean="0"/>
              <a:t>make a copy of </a:t>
            </a:r>
            <a:r>
              <a:rPr lang="en-US" dirty="0"/>
              <a:t>the form of identification used </a:t>
            </a:r>
            <a:r>
              <a:rPr lang="en-US" i="1" dirty="0"/>
              <a:t>if</a:t>
            </a:r>
            <a:r>
              <a:rPr lang="en-US" dirty="0"/>
              <a:t> the form of </a:t>
            </a:r>
            <a:r>
              <a:rPr lang="en-US" dirty="0" smtClean="0"/>
              <a:t>ID </a:t>
            </a:r>
            <a:r>
              <a:rPr lang="en-US" dirty="0"/>
              <a:t>is a </a:t>
            </a:r>
            <a:r>
              <a:rPr lang="en-US" dirty="0" smtClean="0"/>
              <a:t>U.S. military ID or </a:t>
            </a:r>
            <a:r>
              <a:rPr lang="en-US" dirty="0"/>
              <a:t>other form of identification included under 18 U.S.C. § 701. </a:t>
            </a:r>
            <a:endParaRPr lang="en-US" dirty="0" smtClean="0"/>
          </a:p>
          <a:p>
            <a:r>
              <a:rPr lang="en-US" dirty="0" smtClean="0"/>
              <a:t>The </a:t>
            </a:r>
            <a:r>
              <a:rPr lang="en-US" dirty="0"/>
              <a:t>bill requires the person involved in the transaction to present an alternate government-issued </a:t>
            </a:r>
            <a:r>
              <a:rPr lang="en-US" dirty="0" smtClean="0"/>
              <a:t>ID </a:t>
            </a:r>
            <a:r>
              <a:rPr lang="en-US" dirty="0"/>
              <a:t>card bearing </a:t>
            </a:r>
            <a:r>
              <a:rPr lang="en-US" dirty="0" smtClean="0"/>
              <a:t>a photo or </a:t>
            </a:r>
            <a:r>
              <a:rPr lang="en-US" dirty="0"/>
              <a:t>the pawnbroker </a:t>
            </a:r>
            <a:r>
              <a:rPr lang="en-US" dirty="0" smtClean="0"/>
              <a:t>will have to </a:t>
            </a:r>
            <a:r>
              <a:rPr lang="en-US" dirty="0"/>
              <a:t>take a photograph of </a:t>
            </a:r>
            <a:r>
              <a:rPr lang="en-US" dirty="0" smtClean="0"/>
              <a:t>the </a:t>
            </a:r>
            <a:r>
              <a:rPr lang="en-US" dirty="0"/>
              <a:t>person.   </a:t>
            </a:r>
          </a:p>
          <a:p>
            <a:r>
              <a:rPr lang="en-US" dirty="0" smtClean="0"/>
              <a:t>Amends and reenacts </a:t>
            </a:r>
            <a:r>
              <a:rPr lang="en-US" dirty="0"/>
              <a:t>§ </a:t>
            </a:r>
            <a:r>
              <a:rPr lang="en-US" dirty="0" smtClean="0"/>
              <a:t>54.1-4009.</a:t>
            </a:r>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112</a:t>
            </a:fld>
            <a:endParaRPr lang="en-US" dirty="0"/>
          </a:p>
        </p:txBody>
      </p:sp>
    </p:spTree>
    <p:extLst>
      <p:ext uri="{BB962C8B-B14F-4D97-AF65-F5344CB8AC3E}">
        <p14:creationId xmlns:p14="http://schemas.microsoft.com/office/powerpoint/2010/main" val="335498868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06762"/>
          </a:xfrm>
        </p:spPr>
        <p:txBody>
          <a:bodyPr/>
          <a:lstStyle/>
          <a:p>
            <a:r>
              <a:rPr lang="en-US" dirty="0" smtClean="0"/>
              <a:t/>
            </a:r>
            <a:br>
              <a:rPr lang="en-US" dirty="0" smtClean="0"/>
            </a:br>
            <a:r>
              <a:rPr lang="en-US" dirty="0" smtClean="0"/>
              <a:t>Schools</a:t>
            </a:r>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113</a:t>
            </a:fld>
            <a:endParaRPr lang="en-US"/>
          </a:p>
        </p:txBody>
      </p:sp>
    </p:spTree>
    <p:extLst>
      <p:ext uri="{BB962C8B-B14F-4D97-AF65-F5344CB8AC3E}">
        <p14:creationId xmlns:p14="http://schemas.microsoft.com/office/powerpoint/2010/main" val="152640048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Reports to School Superintendents</a:t>
            </a:r>
            <a:endParaRPr lang="en-US" dirty="0"/>
          </a:p>
        </p:txBody>
      </p:sp>
      <p:sp>
        <p:nvSpPr>
          <p:cNvPr id="3" name="Content Placeholder 2"/>
          <p:cNvSpPr>
            <a:spLocks noGrp="1"/>
          </p:cNvSpPr>
          <p:nvPr>
            <p:ph idx="1"/>
          </p:nvPr>
        </p:nvSpPr>
        <p:spPr>
          <a:xfrm>
            <a:off x="457200" y="1295400"/>
            <a:ext cx="8458200" cy="5105399"/>
          </a:xfrm>
        </p:spPr>
        <p:txBody>
          <a:bodyPr>
            <a:normAutofit fontScale="70000" lnSpcReduction="20000"/>
          </a:bodyPr>
          <a:lstStyle/>
          <a:p>
            <a:pPr marL="0" indent="0">
              <a:buNone/>
            </a:pPr>
            <a:r>
              <a:rPr lang="en-US" sz="3400" b="1" dirty="0" smtClean="0"/>
              <a:t>HB 292 (Collins)</a:t>
            </a:r>
          </a:p>
          <a:p>
            <a:r>
              <a:rPr lang="en-US" sz="3400" dirty="0" smtClean="0"/>
              <a:t>Adds abduction to the list of offenses that are reported to school division superintendents by a juvenile intake officer when a petition is filed alleging a student committed such offense. </a:t>
            </a:r>
          </a:p>
          <a:p>
            <a:r>
              <a:rPr lang="en-US" sz="3400" dirty="0" smtClean="0"/>
              <a:t>Adds abduction and acts of violence by mob to the list of offenses reported to school division superintendents by a law-enforcement officer when a student 18+years of age is arrested for committing such an offense (acts of violence by mob is already on the list reported by an intake officer for a minor student.) </a:t>
            </a:r>
          </a:p>
          <a:p>
            <a:r>
              <a:rPr lang="en-US" sz="3400" dirty="0" smtClean="0"/>
              <a:t>Adds abduction on school property, on a school bus, or at a school-sponsored activity to the list of incidents to be reported to school division superintendents and principals.</a:t>
            </a:r>
          </a:p>
          <a:p>
            <a:r>
              <a:rPr lang="en-US" sz="3400" dirty="0" smtClean="0"/>
              <a:t>Amends </a:t>
            </a:r>
            <a:r>
              <a:rPr lang="en-US" sz="3400" dirty="0"/>
              <a:t>and </a:t>
            </a:r>
            <a:r>
              <a:rPr lang="en-US" sz="3400" dirty="0" smtClean="0"/>
              <a:t>reenacts </a:t>
            </a:r>
            <a:r>
              <a:rPr lang="en-US" sz="3400" dirty="0"/>
              <a:t>§§ 16.1-260, 19.2-83.1, </a:t>
            </a:r>
            <a:r>
              <a:rPr lang="en-US" sz="3400" dirty="0" smtClean="0"/>
              <a:t>22.1-279.3:1</a:t>
            </a:r>
            <a:r>
              <a:rPr lang="en-US" sz="3400" i="1" dirty="0"/>
              <a:t> </a:t>
            </a:r>
            <a:endParaRPr lang="en-US" sz="3400" dirty="0" smtClean="0"/>
          </a:p>
          <a:p>
            <a:endParaRPr lang="en-US" dirty="0" smtClean="0"/>
          </a:p>
          <a:p>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114</a:t>
            </a:fld>
            <a:endParaRPr lang="en-US" dirty="0"/>
          </a:p>
        </p:txBody>
      </p:sp>
    </p:spTree>
    <p:extLst>
      <p:ext uri="{BB962C8B-B14F-4D97-AF65-F5344CB8AC3E}">
        <p14:creationId xmlns:p14="http://schemas.microsoft.com/office/powerpoint/2010/main" val="19823668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Public Higher Ed; Free Speech</a:t>
            </a:r>
            <a:endParaRPr lang="en-US" dirty="0"/>
          </a:p>
        </p:txBody>
      </p:sp>
      <p:sp>
        <p:nvSpPr>
          <p:cNvPr id="3" name="Content Placeholder 2"/>
          <p:cNvSpPr>
            <a:spLocks noGrp="1"/>
          </p:cNvSpPr>
          <p:nvPr>
            <p:ph idx="1"/>
          </p:nvPr>
        </p:nvSpPr>
        <p:spPr>
          <a:xfrm>
            <a:off x="457200" y="1295401"/>
            <a:ext cx="8229600" cy="4495800"/>
          </a:xfrm>
        </p:spPr>
        <p:txBody>
          <a:bodyPr>
            <a:normAutofit fontScale="77500" lnSpcReduction="20000"/>
          </a:bodyPr>
          <a:lstStyle/>
          <a:p>
            <a:pPr marL="0" indent="0">
              <a:buNone/>
            </a:pPr>
            <a:r>
              <a:rPr lang="en-US" b="1" dirty="0" smtClean="0"/>
              <a:t>HB 344 (Landes)</a:t>
            </a:r>
          </a:p>
          <a:p>
            <a:r>
              <a:rPr lang="en-US" dirty="0" smtClean="0"/>
              <a:t>No public institution of higher education may abridge an individual’s constitutional freedom to speak, except as permitted by the 1</a:t>
            </a:r>
            <a:r>
              <a:rPr lang="en-US" baseline="30000" dirty="0" smtClean="0"/>
              <a:t>st</a:t>
            </a:r>
            <a:r>
              <a:rPr lang="en-US" dirty="0" smtClean="0"/>
              <a:t> Amendment.</a:t>
            </a:r>
          </a:p>
          <a:p>
            <a:r>
              <a:rPr lang="en-US" dirty="0" smtClean="0"/>
              <a:t>The bill requires each such public institution to establish a free speech policy and include that information in its handbook and on its website.</a:t>
            </a:r>
          </a:p>
          <a:p>
            <a:r>
              <a:rPr lang="en-US" dirty="0" smtClean="0"/>
              <a:t>Each such institution shall submit as specified an annual compliance report.</a:t>
            </a:r>
          </a:p>
          <a:p>
            <a:r>
              <a:rPr lang="en-US" dirty="0" smtClean="0"/>
              <a:t>Each such institution also shall submit as specified a copy of any lawsuits filed against it or an employee alleging a violation of 1</a:t>
            </a:r>
            <a:r>
              <a:rPr lang="en-US" baseline="30000" dirty="0" smtClean="0"/>
              <a:t>st</a:t>
            </a:r>
            <a:r>
              <a:rPr lang="en-US" dirty="0" smtClean="0"/>
              <a:t> Amendment protections.    </a:t>
            </a:r>
          </a:p>
          <a:p>
            <a:r>
              <a:rPr lang="en-US" dirty="0" smtClean="0"/>
              <a:t>Add § 23.1-401.1 and repeals § 23.1-900.1</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115</a:t>
            </a:fld>
            <a:endParaRPr lang="en-US"/>
          </a:p>
        </p:txBody>
      </p:sp>
    </p:spTree>
    <p:extLst>
      <p:ext uri="{BB962C8B-B14F-4D97-AF65-F5344CB8AC3E}">
        <p14:creationId xmlns:p14="http://schemas.microsoft.com/office/powerpoint/2010/main" val="85181594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905000"/>
            <a:ext cx="8229600" cy="1143000"/>
          </a:xfrm>
        </p:spPr>
        <p:txBody>
          <a:bodyPr/>
          <a:lstStyle/>
          <a:p>
            <a:r>
              <a:rPr lang="en-US" dirty="0" smtClean="0"/>
              <a:t>Search Warrants</a:t>
            </a:r>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116</a:t>
            </a:fld>
            <a:endParaRPr lang="en-US"/>
          </a:p>
        </p:txBody>
      </p:sp>
    </p:spTree>
    <p:extLst>
      <p:ext uri="{BB962C8B-B14F-4D97-AF65-F5344CB8AC3E}">
        <p14:creationId xmlns:p14="http://schemas.microsoft.com/office/powerpoint/2010/main" val="4024951113"/>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Search Warrants</a:t>
            </a:r>
            <a:br>
              <a:rPr lang="en-US" dirty="0" smtClean="0"/>
            </a:br>
            <a:r>
              <a:rPr lang="en-US" dirty="0" smtClean="0"/>
              <a:t>Tracking Devices</a:t>
            </a:r>
            <a:endParaRPr lang="en-US" dirty="0"/>
          </a:p>
        </p:txBody>
      </p:sp>
      <p:sp>
        <p:nvSpPr>
          <p:cNvPr id="3" name="Content Placeholder 2"/>
          <p:cNvSpPr>
            <a:spLocks noGrp="1"/>
          </p:cNvSpPr>
          <p:nvPr>
            <p:ph idx="1"/>
          </p:nvPr>
        </p:nvSpPr>
        <p:spPr>
          <a:xfrm>
            <a:off x="457200" y="1676400"/>
            <a:ext cx="8305800" cy="4114801"/>
          </a:xfrm>
        </p:spPr>
        <p:txBody>
          <a:bodyPr>
            <a:noAutofit/>
          </a:bodyPr>
          <a:lstStyle/>
          <a:p>
            <a:pPr marL="0" indent="0">
              <a:buNone/>
            </a:pPr>
            <a:r>
              <a:rPr lang="en-US" sz="2600" b="1" dirty="0" smtClean="0"/>
              <a:t>HB 145(Foy)/SB 475 (Reeves) </a:t>
            </a:r>
          </a:p>
          <a:p>
            <a:pPr marL="514350" indent="-457200"/>
            <a:r>
              <a:rPr lang="en-US" sz="2600" dirty="0" smtClean="0"/>
              <a:t>Technical fix to allow the magistrate’s </a:t>
            </a:r>
            <a:r>
              <a:rPr lang="en-US" sz="2600" i="1" dirty="0" smtClean="0"/>
              <a:t>designee</a:t>
            </a:r>
            <a:r>
              <a:rPr lang="en-US" sz="2600" dirty="0" smtClean="0"/>
              <a:t> to deliver the search warrant affidavit for a tracking device to the court. </a:t>
            </a:r>
          </a:p>
          <a:p>
            <a:pPr marL="514350" indent="-457200"/>
            <a:r>
              <a:rPr lang="en-US" sz="2600" dirty="0" smtClean="0"/>
              <a:t>Amends §19.2-56.2.</a:t>
            </a:r>
          </a:p>
        </p:txBody>
      </p:sp>
      <p:sp>
        <p:nvSpPr>
          <p:cNvPr id="4" name="Slide Number Placeholder 3"/>
          <p:cNvSpPr>
            <a:spLocks noGrp="1"/>
          </p:cNvSpPr>
          <p:nvPr>
            <p:ph type="sldNum" sz="quarter" idx="12"/>
          </p:nvPr>
        </p:nvSpPr>
        <p:spPr/>
        <p:txBody>
          <a:bodyPr/>
          <a:lstStyle/>
          <a:p>
            <a:fld id="{80BC0022-2A8E-4979-8726-E1200C30B10A}" type="slidenum">
              <a:rPr lang="en-US" smtClean="0"/>
              <a:pPr/>
              <a:t>117</a:t>
            </a:fld>
            <a:endParaRPr lang="en-US"/>
          </a:p>
        </p:txBody>
      </p:sp>
    </p:spTree>
    <p:extLst>
      <p:ext uri="{BB962C8B-B14F-4D97-AF65-F5344CB8AC3E}">
        <p14:creationId xmlns:p14="http://schemas.microsoft.com/office/powerpoint/2010/main" val="373597360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Search Warrants</a:t>
            </a:r>
            <a:br>
              <a:rPr lang="en-US" dirty="0" smtClean="0"/>
            </a:br>
            <a:r>
              <a:rPr lang="en-US" dirty="0" smtClean="0"/>
              <a:t>Electronic Communication Records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sz="2600" b="1" dirty="0"/>
              <a:t>HB 1164(Ingram) </a:t>
            </a:r>
            <a:endParaRPr lang="en-US" sz="2600" b="1" dirty="0" smtClean="0"/>
          </a:p>
          <a:p>
            <a:pPr marL="514350" indent="-457200"/>
            <a:r>
              <a:rPr lang="en-US" sz="2600" dirty="0" smtClean="0"/>
              <a:t>Clarifies that a SW for records of a subscriber or customer of an electronic communication service  shall be returned to the Circuit Court </a:t>
            </a:r>
            <a:r>
              <a:rPr lang="en-US" sz="2600" i="1" dirty="0" smtClean="0"/>
              <a:t>where the warrant was executed</a:t>
            </a:r>
            <a:r>
              <a:rPr lang="en-US" sz="2600" dirty="0" smtClean="0"/>
              <a:t>, with a copy to the Clerk in the jurisdiction where SW was issued.</a:t>
            </a:r>
          </a:p>
          <a:p>
            <a:pPr marL="514350" indent="-457200"/>
            <a:r>
              <a:rPr lang="en-US" sz="2600" dirty="0" smtClean="0"/>
              <a:t>Right </a:t>
            </a:r>
            <a:r>
              <a:rPr lang="en-US" sz="2600" dirty="0"/>
              <a:t>now, the SW has to be filed where the magistrate sits rather than where the SW is actually being requested and executed.</a:t>
            </a:r>
          </a:p>
          <a:p>
            <a:pPr marL="514350" indent="-457200"/>
            <a:r>
              <a:rPr lang="en-US" sz="2600" dirty="0"/>
              <a:t>SW executed outside VA to be returned to issuing jurisdiction.</a:t>
            </a:r>
          </a:p>
          <a:p>
            <a:pPr marL="514350" lvl="1" indent="-457200">
              <a:buFont typeface="Arial" pitchFamily="34" charset="0"/>
              <a:buChar char="•"/>
            </a:pPr>
            <a:r>
              <a:rPr lang="en-US" sz="2600" dirty="0"/>
              <a:t>Amends § 19.56.</a:t>
            </a:r>
          </a:p>
          <a:p>
            <a:endParaRPr lang="en-US" dirty="0"/>
          </a:p>
        </p:txBody>
      </p:sp>
      <p:sp>
        <p:nvSpPr>
          <p:cNvPr id="5" name="Slide Number Placeholder 4"/>
          <p:cNvSpPr>
            <a:spLocks noGrp="1"/>
          </p:cNvSpPr>
          <p:nvPr>
            <p:ph type="sldNum" sz="quarter" idx="12"/>
          </p:nvPr>
        </p:nvSpPr>
        <p:spPr>
          <a:xfrm>
            <a:off x="6553200" y="6492875"/>
            <a:ext cx="2133600" cy="365125"/>
          </a:xfrm>
        </p:spPr>
        <p:txBody>
          <a:bodyPr/>
          <a:lstStyle/>
          <a:p>
            <a:fld id="{80BC0022-2A8E-4979-8726-E1200C30B10A}" type="slidenum">
              <a:rPr lang="en-US" smtClean="0"/>
              <a:pPr/>
              <a:t>118</a:t>
            </a:fld>
            <a:endParaRPr lang="en-US"/>
          </a:p>
        </p:txBody>
      </p:sp>
    </p:spTree>
    <p:extLst>
      <p:ext uri="{BB962C8B-B14F-4D97-AF65-F5344CB8AC3E}">
        <p14:creationId xmlns:p14="http://schemas.microsoft.com/office/powerpoint/2010/main" val="200655657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610600" cy="1143000"/>
          </a:xfrm>
        </p:spPr>
        <p:txBody>
          <a:bodyPr>
            <a:normAutofit fontScale="90000"/>
          </a:bodyPr>
          <a:lstStyle/>
          <a:p>
            <a:r>
              <a:rPr lang="en-US" dirty="0" smtClean="0"/>
              <a:t>Court Order Exceptions</a:t>
            </a:r>
            <a:br>
              <a:rPr lang="en-US" dirty="0" smtClean="0"/>
            </a:br>
            <a:r>
              <a:rPr lang="en-US" dirty="0" smtClean="0"/>
              <a:t>Pen Register/Trap and Trace</a:t>
            </a:r>
            <a:endParaRPr lang="en-US" dirty="0"/>
          </a:p>
        </p:txBody>
      </p:sp>
      <p:sp>
        <p:nvSpPr>
          <p:cNvPr id="3" name="Content Placeholder 2"/>
          <p:cNvSpPr>
            <a:spLocks noGrp="1"/>
          </p:cNvSpPr>
          <p:nvPr>
            <p:ph idx="1"/>
          </p:nvPr>
        </p:nvSpPr>
        <p:spPr>
          <a:xfrm>
            <a:off x="304800" y="1600201"/>
            <a:ext cx="8534400" cy="4495799"/>
          </a:xfrm>
        </p:spPr>
        <p:txBody>
          <a:bodyPr>
            <a:normAutofit fontScale="77500" lnSpcReduction="20000"/>
          </a:bodyPr>
          <a:lstStyle/>
          <a:p>
            <a:pPr marL="0" indent="0">
              <a:buNone/>
            </a:pPr>
            <a:r>
              <a:rPr lang="en-US" b="1" dirty="0" smtClean="0"/>
              <a:t>SB 833(Carrico)</a:t>
            </a:r>
          </a:p>
          <a:p>
            <a:pPr marL="514350" indent="-457200"/>
            <a:r>
              <a:rPr lang="en-US" sz="3100" dirty="0" smtClean="0"/>
              <a:t>Extents to a pen register or trap and trace device </a:t>
            </a:r>
            <a:r>
              <a:rPr lang="en-US" sz="3100" dirty="0"/>
              <a:t>the </a:t>
            </a:r>
            <a:r>
              <a:rPr lang="en-US" sz="3100" dirty="0" smtClean="0"/>
              <a:t>exceptions </a:t>
            </a:r>
            <a:r>
              <a:rPr lang="en-US" sz="3100" dirty="0"/>
              <a:t>to the requirement to obtain a court order </a:t>
            </a:r>
            <a:r>
              <a:rPr lang="en-US" sz="3100" dirty="0" smtClean="0"/>
              <a:t>in §19.2-70.3 </a:t>
            </a:r>
            <a:r>
              <a:rPr lang="en-US" sz="3100" dirty="0"/>
              <a:t>that </a:t>
            </a:r>
            <a:r>
              <a:rPr lang="en-US" sz="3100" dirty="0" smtClean="0"/>
              <a:t>exist </a:t>
            </a:r>
            <a:r>
              <a:rPr lang="en-US" sz="3100" dirty="0"/>
              <a:t>for real-time location </a:t>
            </a:r>
            <a:r>
              <a:rPr lang="en-US" sz="3100" dirty="0" smtClean="0"/>
              <a:t>data: </a:t>
            </a:r>
          </a:p>
          <a:p>
            <a:pPr marL="971550" lvl="1" indent="-457200"/>
            <a:r>
              <a:rPr lang="en-US" sz="3000" dirty="0" smtClean="0"/>
              <a:t>To respond to user’s emergency call;</a:t>
            </a:r>
          </a:p>
          <a:p>
            <a:pPr marL="971550" lvl="1" indent="-457200"/>
            <a:r>
              <a:rPr lang="en-US" sz="3000" dirty="0" smtClean="0"/>
              <a:t>By consent of the owner or user;</a:t>
            </a:r>
          </a:p>
          <a:p>
            <a:pPr marL="971550" lvl="1" indent="-457200"/>
            <a:r>
              <a:rPr lang="en-US" sz="3000" dirty="0" smtClean="0"/>
              <a:t>By consent of the legal guardian or next of kin; </a:t>
            </a:r>
          </a:p>
          <a:p>
            <a:pPr marL="971550" lvl="1" indent="-457200"/>
            <a:r>
              <a:rPr lang="en-US" sz="3000" dirty="0" smtClean="0"/>
              <a:t>When law enforcement believes there is immediate danger to someone; or</a:t>
            </a:r>
          </a:p>
          <a:p>
            <a:pPr marL="971550" lvl="1" indent="-457200"/>
            <a:r>
              <a:rPr lang="en-US" sz="3000" dirty="0" smtClean="0"/>
              <a:t>To locate a child believed to have been abducted or missing and endangered.</a:t>
            </a:r>
          </a:p>
          <a:p>
            <a:pPr marL="571500" indent="-457200"/>
            <a:r>
              <a:rPr lang="en-US" sz="3400" dirty="0" smtClean="0"/>
              <a:t>Amends §§ 19.2-70.2, 19.2-70.3.</a:t>
            </a:r>
            <a:endParaRPr lang="en-US" sz="3400"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119</a:t>
            </a:fld>
            <a:endParaRPr lang="en-US"/>
          </a:p>
        </p:txBody>
      </p:sp>
    </p:spTree>
    <p:extLst>
      <p:ext uri="{BB962C8B-B14F-4D97-AF65-F5344CB8AC3E}">
        <p14:creationId xmlns:p14="http://schemas.microsoft.com/office/powerpoint/2010/main" val="4066627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Asset Forfeiture; Report to DCJS</a:t>
            </a:r>
            <a:endParaRPr lang="en-US" dirty="0"/>
          </a:p>
        </p:txBody>
      </p:sp>
      <p:sp>
        <p:nvSpPr>
          <p:cNvPr id="3" name="Content Placeholder 2"/>
          <p:cNvSpPr>
            <a:spLocks noGrp="1"/>
          </p:cNvSpPr>
          <p:nvPr>
            <p:ph idx="1"/>
          </p:nvPr>
        </p:nvSpPr>
        <p:spPr/>
        <p:txBody>
          <a:bodyPr>
            <a:normAutofit/>
          </a:bodyPr>
          <a:lstStyle/>
          <a:p>
            <a:pPr marL="0" indent="0">
              <a:buNone/>
            </a:pPr>
            <a:r>
              <a:rPr lang="en-US" sz="2800" b="1" dirty="0" smtClean="0"/>
              <a:t>SB 813(Peake) </a:t>
            </a:r>
          </a:p>
          <a:p>
            <a:r>
              <a:rPr lang="en-US" sz="2800" dirty="0" smtClean="0"/>
              <a:t>Requires agency that forfeits money or property to inform DCJS as to:</a:t>
            </a:r>
          </a:p>
          <a:p>
            <a:pPr marL="914400" lvl="1" indent="-514350">
              <a:buFont typeface="+mj-lt"/>
              <a:buAutoNum type="arabicPeriod"/>
            </a:pPr>
            <a:r>
              <a:rPr lang="en-US" dirty="0"/>
              <a:t>W</a:t>
            </a:r>
            <a:r>
              <a:rPr lang="en-US" dirty="0" smtClean="0"/>
              <a:t>hat offense the forfeiture is based upon,</a:t>
            </a:r>
          </a:p>
          <a:p>
            <a:pPr marL="914400" lvl="1" indent="-514350">
              <a:buFont typeface="+mj-lt"/>
              <a:buAutoNum type="arabicPeriod"/>
            </a:pPr>
            <a:r>
              <a:rPr lang="en-US" dirty="0"/>
              <a:t>W</a:t>
            </a:r>
            <a:r>
              <a:rPr lang="en-US" dirty="0" smtClean="0"/>
              <a:t>hether the owner of the property has been charged, and</a:t>
            </a:r>
          </a:p>
          <a:p>
            <a:pPr marL="914400" lvl="1" indent="-514350">
              <a:buFont typeface="+mj-lt"/>
              <a:buAutoNum type="arabicPeriod"/>
            </a:pPr>
            <a:r>
              <a:rPr lang="en-US" dirty="0"/>
              <a:t>T</a:t>
            </a:r>
            <a:r>
              <a:rPr lang="en-US" dirty="0" smtClean="0"/>
              <a:t>he status of any charge. </a:t>
            </a:r>
          </a:p>
          <a:p>
            <a:r>
              <a:rPr lang="en-US" sz="2800" dirty="0" smtClean="0"/>
              <a:t>Amends and reenacts § 19.2-386.14(F).</a:t>
            </a:r>
          </a:p>
        </p:txBody>
      </p:sp>
      <p:sp>
        <p:nvSpPr>
          <p:cNvPr id="4" name="Slide Number Placeholder 3"/>
          <p:cNvSpPr>
            <a:spLocks noGrp="1"/>
          </p:cNvSpPr>
          <p:nvPr>
            <p:ph type="sldNum" sz="quarter" idx="12"/>
          </p:nvPr>
        </p:nvSpPr>
        <p:spPr/>
        <p:txBody>
          <a:bodyPr/>
          <a:lstStyle/>
          <a:p>
            <a:fld id="{80BC0022-2A8E-4979-8726-E1200C30B10A}" type="slidenum">
              <a:rPr lang="en-US" smtClean="0"/>
              <a:pPr/>
              <a:t>12</a:t>
            </a:fld>
            <a:endParaRPr lang="en-US"/>
          </a:p>
        </p:txBody>
      </p:sp>
    </p:spTree>
    <p:extLst>
      <p:ext uri="{BB962C8B-B14F-4D97-AF65-F5344CB8AC3E}">
        <p14:creationId xmlns:p14="http://schemas.microsoft.com/office/powerpoint/2010/main" val="3368149504"/>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p:spPr>
        <p:txBody>
          <a:bodyPr>
            <a:noAutofit/>
          </a:bodyPr>
          <a:lstStyle/>
          <a:p>
            <a:r>
              <a:rPr lang="en-US" sz="3800" dirty="0" smtClean="0"/>
              <a:t>Search Warrant </a:t>
            </a:r>
            <a:br>
              <a:rPr lang="en-US" sz="3800" dirty="0" smtClean="0"/>
            </a:br>
            <a:r>
              <a:rPr lang="en-US" sz="3800" dirty="0" smtClean="0"/>
              <a:t>Exceptions for Drones</a:t>
            </a:r>
            <a:endParaRPr lang="en-US" sz="3800" dirty="0"/>
          </a:p>
        </p:txBody>
      </p:sp>
      <p:sp>
        <p:nvSpPr>
          <p:cNvPr id="3" name="Content Placeholder 2"/>
          <p:cNvSpPr>
            <a:spLocks noGrp="1"/>
          </p:cNvSpPr>
          <p:nvPr>
            <p:ph idx="1"/>
          </p:nvPr>
        </p:nvSpPr>
        <p:spPr>
          <a:xfrm>
            <a:off x="457200" y="1600199"/>
            <a:ext cx="8229600" cy="4419601"/>
          </a:xfrm>
        </p:spPr>
        <p:txBody>
          <a:bodyPr>
            <a:normAutofit fontScale="85000" lnSpcReduction="20000"/>
          </a:bodyPr>
          <a:lstStyle/>
          <a:p>
            <a:pPr marL="0" indent="0">
              <a:buNone/>
            </a:pPr>
            <a:r>
              <a:rPr lang="en-US" b="1" dirty="0" smtClean="0"/>
              <a:t>HB 1482(Thomas)/SB 508(Carrico)</a:t>
            </a:r>
          </a:p>
          <a:p>
            <a:pPr marL="514350" indent="-457200"/>
            <a:r>
              <a:rPr lang="en-US" sz="3100" dirty="0" smtClean="0"/>
              <a:t>Allows law enforcement and Department of Transportation to use a drone </a:t>
            </a:r>
            <a:r>
              <a:rPr lang="en-US" sz="3100" dirty="0"/>
              <a:t>to record and survey an accident scene without </a:t>
            </a:r>
            <a:r>
              <a:rPr lang="en-US" sz="3100" dirty="0" smtClean="0"/>
              <a:t>first obtaining a search warrant when a report is required under §46.2-373</a:t>
            </a:r>
          </a:p>
          <a:p>
            <a:pPr marL="914400" lvl="1" indent="-457200"/>
            <a:r>
              <a:rPr lang="en-US" dirty="0" smtClean="0"/>
              <a:t>If accident involves injury </a:t>
            </a:r>
            <a:r>
              <a:rPr lang="en-US" dirty="0"/>
              <a:t>to or death of any person or total property damage to an apparent extent of $1,500 or </a:t>
            </a:r>
            <a:r>
              <a:rPr lang="en-US" dirty="0" smtClean="0"/>
              <a:t>more</a:t>
            </a:r>
          </a:p>
          <a:p>
            <a:pPr marL="514350" indent="-457200"/>
            <a:r>
              <a:rPr lang="en-US" sz="3100" dirty="0" smtClean="0"/>
              <a:t>Amends </a:t>
            </a:r>
            <a:r>
              <a:rPr lang="en-US" sz="2400" dirty="0"/>
              <a:t>§ </a:t>
            </a:r>
            <a:r>
              <a:rPr lang="en-US" sz="3100" dirty="0" smtClean="0"/>
              <a:t>19.2-60.1</a:t>
            </a:r>
          </a:p>
          <a:p>
            <a:pPr marL="0" indent="0">
              <a:buNone/>
            </a:pPr>
            <a:r>
              <a:rPr lang="en-US" b="1" dirty="0" smtClean="0"/>
              <a:t>SB 186(Black)</a:t>
            </a:r>
          </a:p>
          <a:p>
            <a:pPr marL="514350" indent="-457200"/>
            <a:r>
              <a:rPr lang="en-US" sz="3100" dirty="0" smtClean="0"/>
              <a:t>Extends </a:t>
            </a:r>
            <a:r>
              <a:rPr lang="en-US" sz="3100" i="1" dirty="0" smtClean="0"/>
              <a:t>to localities </a:t>
            </a:r>
            <a:r>
              <a:rPr lang="en-US" sz="3100" dirty="0" smtClean="0"/>
              <a:t>the drone search warrant exceptions listed in §19.2-60.1(D). </a:t>
            </a:r>
            <a:endParaRPr lang="en-US" sz="3100" dirty="0"/>
          </a:p>
          <a:p>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120</a:t>
            </a:fld>
            <a:endParaRPr lang="en-US"/>
          </a:p>
        </p:txBody>
      </p:sp>
    </p:spTree>
    <p:extLst>
      <p:ext uri="{BB962C8B-B14F-4D97-AF65-F5344CB8AC3E}">
        <p14:creationId xmlns:p14="http://schemas.microsoft.com/office/powerpoint/2010/main" val="220952712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154362"/>
          </a:xfrm>
        </p:spPr>
        <p:txBody>
          <a:bodyPr/>
          <a:lstStyle/>
          <a:p>
            <a:r>
              <a:rPr lang="en-US" dirty="0" smtClean="0"/>
              <a:t/>
            </a:r>
            <a:br>
              <a:rPr lang="en-US" dirty="0" smtClean="0"/>
            </a:br>
            <a:r>
              <a:rPr lang="en-US" dirty="0" smtClean="0"/>
              <a:t>Traffic </a:t>
            </a:r>
            <a:br>
              <a:rPr lang="en-US" dirty="0" smtClean="0"/>
            </a:br>
            <a:r>
              <a:rPr lang="en-US" dirty="0" smtClean="0"/>
              <a:t>Motor Vehicles /Watercraft</a:t>
            </a:r>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121</a:t>
            </a:fld>
            <a:endParaRPr lang="en-US"/>
          </a:p>
        </p:txBody>
      </p:sp>
    </p:spTree>
    <p:extLst>
      <p:ext uri="{BB962C8B-B14F-4D97-AF65-F5344CB8AC3E}">
        <p14:creationId xmlns:p14="http://schemas.microsoft.com/office/powerpoint/2010/main" val="45522446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Overweight Permits; Bridges;</a:t>
            </a:r>
            <a:br>
              <a:rPr lang="en-US" dirty="0" smtClean="0"/>
            </a:br>
            <a:r>
              <a:rPr lang="en-US" dirty="0" smtClean="0"/>
              <a:t>Virginia Produce</a:t>
            </a:r>
            <a:endParaRPr lang="en-US" dirty="0"/>
          </a:p>
        </p:txBody>
      </p:sp>
      <p:sp>
        <p:nvSpPr>
          <p:cNvPr id="5" name="Content Placeholder 4"/>
          <p:cNvSpPr>
            <a:spLocks noGrp="1"/>
          </p:cNvSpPr>
          <p:nvPr>
            <p:ph idx="1"/>
          </p:nvPr>
        </p:nvSpPr>
        <p:spPr>
          <a:xfrm>
            <a:off x="457200" y="1600201"/>
            <a:ext cx="8229600" cy="4419599"/>
          </a:xfrm>
        </p:spPr>
        <p:txBody>
          <a:bodyPr>
            <a:normAutofit fontScale="77500" lnSpcReduction="20000"/>
          </a:bodyPr>
          <a:lstStyle/>
          <a:p>
            <a:pPr marL="0" indent="0">
              <a:buNone/>
            </a:pPr>
            <a:r>
              <a:rPr lang="en-US" b="1" dirty="0" smtClean="0"/>
              <a:t>HB 214 (Knight)/SB 73(Cosgrove)</a:t>
            </a:r>
          </a:p>
          <a:p>
            <a:r>
              <a:rPr lang="en-US" dirty="0" smtClean="0"/>
              <a:t>Provides </a:t>
            </a:r>
            <a:r>
              <a:rPr lang="en-US" dirty="0"/>
              <a:t>that no five-axle-combination vehicle shall be issued an overweight permit for hauling Virginia-grown farm produce unless such vehicle has no less than 42 feet of axle space between extreme axles. </a:t>
            </a:r>
            <a:endParaRPr lang="en-US" dirty="0" smtClean="0"/>
          </a:p>
          <a:p>
            <a:r>
              <a:rPr lang="en-US" dirty="0" smtClean="0"/>
              <a:t>Provides </a:t>
            </a:r>
            <a:r>
              <a:rPr lang="en-US" dirty="0"/>
              <a:t>that no vehicle issued an overweight permit for hauling </a:t>
            </a:r>
            <a:r>
              <a:rPr lang="en-US" dirty="0" smtClean="0"/>
              <a:t>such produce </a:t>
            </a:r>
            <a:r>
              <a:rPr lang="en-US" dirty="0"/>
              <a:t>shall cross any bridge or culvert </a:t>
            </a:r>
            <a:r>
              <a:rPr lang="en-US" dirty="0" smtClean="0"/>
              <a:t>if </a:t>
            </a:r>
            <a:r>
              <a:rPr lang="en-US" dirty="0"/>
              <a:t>the gross weight of such vehicle is greater than the amount posted for the bridge or culvert as its carrying capacity. </a:t>
            </a:r>
            <a:endParaRPr lang="en-US" dirty="0" smtClean="0"/>
          </a:p>
          <a:p>
            <a:r>
              <a:rPr lang="en-US" dirty="0" smtClean="0"/>
              <a:t>Current </a:t>
            </a:r>
            <a:r>
              <a:rPr lang="en-US" dirty="0"/>
              <a:t>law requires specific weight limitations based upon axle weights or axle spacing. </a:t>
            </a:r>
            <a:endParaRPr lang="en-US" dirty="0" smtClean="0"/>
          </a:p>
          <a:p>
            <a:r>
              <a:rPr lang="en-US" dirty="0" smtClean="0"/>
              <a:t>Amends and reenacts § 46.2-1148.</a:t>
            </a:r>
            <a:endParaRPr lang="en-US" dirty="0"/>
          </a:p>
        </p:txBody>
      </p:sp>
      <p:sp>
        <p:nvSpPr>
          <p:cNvPr id="3" name="Slide Number Placeholder 2"/>
          <p:cNvSpPr>
            <a:spLocks noGrp="1"/>
          </p:cNvSpPr>
          <p:nvPr>
            <p:ph type="sldNum" sz="quarter" idx="12"/>
          </p:nvPr>
        </p:nvSpPr>
        <p:spPr/>
        <p:txBody>
          <a:bodyPr/>
          <a:lstStyle/>
          <a:p>
            <a:fld id="{80BC0022-2A8E-4979-8726-E1200C30B10A}" type="slidenum">
              <a:rPr lang="en-US" smtClean="0"/>
              <a:pPr/>
              <a:t>122</a:t>
            </a:fld>
            <a:endParaRPr lang="en-US" dirty="0"/>
          </a:p>
        </p:txBody>
      </p:sp>
    </p:spTree>
    <p:extLst>
      <p:ext uri="{BB962C8B-B14F-4D97-AF65-F5344CB8AC3E}">
        <p14:creationId xmlns:p14="http://schemas.microsoft.com/office/powerpoint/2010/main" val="57386292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Registration; Licensing; Titling</a:t>
            </a:r>
            <a:br>
              <a:rPr lang="en-US" dirty="0" smtClean="0"/>
            </a:br>
            <a:r>
              <a:rPr lang="en-US" dirty="0" smtClean="0"/>
              <a:t>Parked Cars</a:t>
            </a:r>
            <a:endParaRPr lang="en-US" dirty="0"/>
          </a:p>
        </p:txBody>
      </p:sp>
      <p:sp>
        <p:nvSpPr>
          <p:cNvPr id="3" name="Content Placeholder 2"/>
          <p:cNvSpPr>
            <a:spLocks noGrp="1"/>
          </p:cNvSpPr>
          <p:nvPr>
            <p:ph idx="1"/>
          </p:nvPr>
        </p:nvSpPr>
        <p:spPr/>
        <p:txBody>
          <a:bodyPr/>
          <a:lstStyle/>
          <a:p>
            <a:pPr marL="0" indent="0">
              <a:buNone/>
            </a:pPr>
            <a:r>
              <a:rPr lang="en-US" sz="2800" b="1" dirty="0" smtClean="0"/>
              <a:t>HB 236 (Collins)</a:t>
            </a:r>
          </a:p>
          <a:p>
            <a:r>
              <a:rPr lang="en-US" sz="2800" dirty="0" smtClean="0"/>
              <a:t>Adds vehicles </a:t>
            </a:r>
            <a:r>
              <a:rPr lang="en-US" sz="2800" b="1" i="1" dirty="0" smtClean="0"/>
              <a:t>parked</a:t>
            </a:r>
            <a:r>
              <a:rPr lang="en-US" sz="2800" i="1" dirty="0" smtClean="0"/>
              <a:t> </a:t>
            </a:r>
            <a:r>
              <a:rPr lang="en-US" sz="2800" dirty="0" smtClean="0"/>
              <a:t>on highways to the class of vehicles subject to registration, licensing and titling requirements.</a:t>
            </a:r>
          </a:p>
          <a:p>
            <a:r>
              <a:rPr lang="en-US" sz="2800" dirty="0" smtClean="0"/>
              <a:t>Amends and reenacts § 46.2-613.</a:t>
            </a:r>
          </a:p>
          <a:p>
            <a:pPr marL="0" indent="0">
              <a:buNone/>
            </a:pPr>
            <a:endParaRPr lang="en-US" i="1"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123</a:t>
            </a:fld>
            <a:endParaRPr lang="en-US" dirty="0"/>
          </a:p>
        </p:txBody>
      </p:sp>
    </p:spTree>
    <p:extLst>
      <p:ext uri="{BB962C8B-B14F-4D97-AF65-F5344CB8AC3E}">
        <p14:creationId xmlns:p14="http://schemas.microsoft.com/office/powerpoint/2010/main" val="126834660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Flashing Lights; National Guard</a:t>
            </a:r>
            <a:endParaRPr lang="en-US" dirty="0"/>
          </a:p>
        </p:txBody>
      </p:sp>
      <p:sp>
        <p:nvSpPr>
          <p:cNvPr id="3" name="Content Placeholder 2"/>
          <p:cNvSpPr>
            <a:spLocks noGrp="1"/>
          </p:cNvSpPr>
          <p:nvPr>
            <p:ph idx="1"/>
          </p:nvPr>
        </p:nvSpPr>
        <p:spPr/>
        <p:txBody>
          <a:bodyPr>
            <a:normAutofit/>
          </a:bodyPr>
          <a:lstStyle/>
          <a:p>
            <a:pPr marL="0" indent="0">
              <a:buNone/>
            </a:pPr>
            <a:r>
              <a:rPr lang="en-US" b="1" dirty="0"/>
              <a:t>HB 563  </a:t>
            </a:r>
            <a:r>
              <a:rPr lang="en-US" b="1" dirty="0" smtClean="0"/>
              <a:t>(Fowler)</a:t>
            </a:r>
          </a:p>
          <a:p>
            <a:r>
              <a:rPr lang="en-US" sz="2800" dirty="0" smtClean="0"/>
              <a:t>Allows </a:t>
            </a:r>
            <a:r>
              <a:rPr lang="en-US" sz="2800" dirty="0"/>
              <a:t>vehicles of the National Guard Chemical, Biological, Radiological, Nuclear and High Yield Explosive (CBRNE) Enhanced Response Force Package (CERFP) to utilize flashing, blinking, or alternating red or red and white combination warning lights when responding to an emergency</a:t>
            </a:r>
            <a:r>
              <a:rPr lang="en-US" sz="2800" dirty="0" smtClean="0"/>
              <a:t>.</a:t>
            </a:r>
          </a:p>
          <a:p>
            <a:r>
              <a:rPr lang="en-US" sz="2800" dirty="0" smtClean="0"/>
              <a:t>Amends and reenacts </a:t>
            </a:r>
            <a:r>
              <a:rPr lang="en-US" sz="2800" dirty="0"/>
              <a:t>§ </a:t>
            </a:r>
            <a:r>
              <a:rPr lang="en-US" sz="2800" dirty="0" smtClean="0"/>
              <a:t>46.2-1023.</a:t>
            </a:r>
          </a:p>
          <a:p>
            <a:pPr marL="0" indent="0">
              <a:buNone/>
            </a:pPr>
            <a:endParaRPr lang="en-US" dirty="0" smtClean="0"/>
          </a:p>
          <a:p>
            <a:pPr marL="0" indent="0">
              <a:buNone/>
            </a:pPr>
            <a:endParaRPr lang="en-US" dirty="0"/>
          </a:p>
          <a:p>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124</a:t>
            </a:fld>
            <a:endParaRPr lang="en-US" dirty="0"/>
          </a:p>
        </p:txBody>
      </p:sp>
    </p:spTree>
    <p:extLst>
      <p:ext uri="{BB962C8B-B14F-4D97-AF65-F5344CB8AC3E}">
        <p14:creationId xmlns:p14="http://schemas.microsoft.com/office/powerpoint/2010/main" val="305773888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Inspection Stations; Appointments</a:t>
            </a:r>
            <a:endParaRPr lang="en-US" dirty="0"/>
          </a:p>
        </p:txBody>
      </p:sp>
      <p:sp>
        <p:nvSpPr>
          <p:cNvPr id="3" name="Content Placeholder 2"/>
          <p:cNvSpPr>
            <a:spLocks noGrp="1"/>
          </p:cNvSpPr>
          <p:nvPr>
            <p:ph idx="1"/>
          </p:nvPr>
        </p:nvSpPr>
        <p:spPr/>
        <p:txBody>
          <a:bodyPr/>
          <a:lstStyle/>
          <a:p>
            <a:pPr marL="0" indent="0">
              <a:buNone/>
            </a:pPr>
            <a:r>
              <a:rPr lang="en-US" sz="2800" b="1" dirty="0"/>
              <a:t>HB 581 </a:t>
            </a:r>
            <a:r>
              <a:rPr lang="en-US" sz="2800" b="1" dirty="0" smtClean="0"/>
              <a:t>(</a:t>
            </a:r>
            <a:r>
              <a:rPr lang="en-US" sz="2800" b="1" dirty="0" err="1" smtClean="0"/>
              <a:t>Bloxom</a:t>
            </a:r>
            <a:r>
              <a:rPr lang="en-US" sz="2800" b="1" dirty="0" smtClean="0"/>
              <a:t>)</a:t>
            </a:r>
          </a:p>
          <a:p>
            <a:r>
              <a:rPr lang="en-US" sz="2800" i="1" dirty="0" smtClean="0"/>
              <a:t>Removes</a:t>
            </a:r>
            <a:r>
              <a:rPr lang="en-US" sz="2800" dirty="0" smtClean="0"/>
              <a:t> </a:t>
            </a:r>
            <a:r>
              <a:rPr lang="en-US" sz="2800" dirty="0"/>
              <a:t>the </a:t>
            </a:r>
            <a:r>
              <a:rPr lang="en-US" sz="2800" dirty="0" smtClean="0"/>
              <a:t>requirement </a:t>
            </a:r>
            <a:r>
              <a:rPr lang="en-US" sz="2800" dirty="0"/>
              <a:t>that any official inspection station that accepts prescheduled appointments shall have two or more inspection lanes and leave one reserved for first-come, first-served inspections.</a:t>
            </a:r>
          </a:p>
          <a:p>
            <a:r>
              <a:rPr lang="en-US" sz="2800" dirty="0" smtClean="0"/>
              <a:t>Amends </a:t>
            </a:r>
            <a:r>
              <a:rPr lang="en-US" sz="2800" dirty="0"/>
              <a:t>and </a:t>
            </a:r>
            <a:r>
              <a:rPr lang="en-US" sz="2800" dirty="0" smtClean="0"/>
              <a:t>reenacts </a:t>
            </a:r>
            <a:r>
              <a:rPr lang="en-US" sz="2800" dirty="0"/>
              <a:t>§ </a:t>
            </a:r>
            <a:r>
              <a:rPr lang="en-US" sz="2800" dirty="0" smtClean="0"/>
              <a:t>46.2-1166.</a:t>
            </a:r>
            <a:endParaRPr lang="en-US" sz="2800"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125</a:t>
            </a:fld>
            <a:endParaRPr lang="en-US"/>
          </a:p>
        </p:txBody>
      </p:sp>
    </p:spTree>
    <p:extLst>
      <p:ext uri="{BB962C8B-B14F-4D97-AF65-F5344CB8AC3E}">
        <p14:creationId xmlns:p14="http://schemas.microsoft.com/office/powerpoint/2010/main" val="421724751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 Car Seats</a:t>
            </a:r>
            <a:endParaRPr lang="en-US" dirty="0"/>
          </a:p>
        </p:txBody>
      </p:sp>
      <p:sp>
        <p:nvSpPr>
          <p:cNvPr id="3" name="Content Placeholder 2"/>
          <p:cNvSpPr>
            <a:spLocks noGrp="1"/>
          </p:cNvSpPr>
          <p:nvPr>
            <p:ph idx="1"/>
          </p:nvPr>
        </p:nvSpPr>
        <p:spPr>
          <a:xfrm>
            <a:off x="457200" y="1219200"/>
            <a:ext cx="8229600" cy="4572000"/>
          </a:xfrm>
        </p:spPr>
        <p:txBody>
          <a:bodyPr>
            <a:normAutofit fontScale="85000" lnSpcReduction="10000"/>
          </a:bodyPr>
          <a:lstStyle/>
          <a:p>
            <a:pPr marL="0" indent="0">
              <a:buNone/>
            </a:pPr>
            <a:r>
              <a:rPr lang="en-US" b="1" dirty="0" smtClean="0"/>
              <a:t>HB 708  (Filler-Corn)</a:t>
            </a:r>
          </a:p>
          <a:p>
            <a:r>
              <a:rPr lang="en-US" sz="3100" dirty="0" smtClean="0"/>
              <a:t>Prohibits car seats from being forward-facing until:</a:t>
            </a:r>
          </a:p>
          <a:p>
            <a:pPr marL="914400" lvl="1" indent="-514350">
              <a:buFont typeface="+mj-lt"/>
              <a:buAutoNum type="arabicPeriod"/>
            </a:pPr>
            <a:r>
              <a:rPr lang="en-US" sz="3100" dirty="0" smtClean="0"/>
              <a:t>The child reaches two years of age or </a:t>
            </a:r>
          </a:p>
          <a:p>
            <a:pPr marL="914400" lvl="1" indent="-514350">
              <a:buFont typeface="+mj-lt"/>
              <a:buAutoNum type="arabicPeriod"/>
            </a:pPr>
            <a:r>
              <a:rPr lang="en-US" sz="3100" dirty="0" smtClean="0"/>
              <a:t>Until the child reaches the minimum weight limit for a forward-facing car seat as prescribed by the manufacturer of the device. </a:t>
            </a:r>
          </a:p>
          <a:p>
            <a:r>
              <a:rPr lang="en-US" sz="3100" dirty="0" smtClean="0"/>
              <a:t>The bill expands the reasons that a physician may determine that it is impractical for a child to use a child restraint system, to include the child's height.</a:t>
            </a:r>
          </a:p>
          <a:p>
            <a:r>
              <a:rPr lang="en-US" sz="3100" dirty="0" smtClean="0"/>
              <a:t>The bill has a </a:t>
            </a:r>
            <a:r>
              <a:rPr lang="en-US" sz="3100" i="1" u="sng" dirty="0" smtClean="0"/>
              <a:t>delayed effective date of July 1, 2019</a:t>
            </a:r>
            <a:r>
              <a:rPr lang="en-US" sz="3100" dirty="0" smtClean="0"/>
              <a:t>.</a:t>
            </a:r>
          </a:p>
          <a:p>
            <a:r>
              <a:rPr lang="en-US" sz="3100" dirty="0" smtClean="0"/>
              <a:t>Amends </a:t>
            </a:r>
            <a:r>
              <a:rPr lang="en-US" sz="3100" dirty="0"/>
              <a:t>and </a:t>
            </a:r>
            <a:r>
              <a:rPr lang="en-US" sz="3100" dirty="0" smtClean="0"/>
              <a:t>reenacts </a:t>
            </a:r>
            <a:r>
              <a:rPr lang="en-US" sz="3100" dirty="0"/>
              <a:t>§§ 46.2-1095 and </a:t>
            </a:r>
            <a:r>
              <a:rPr lang="en-US" sz="3100" dirty="0" smtClean="0"/>
              <a:t>46.2-1096.</a:t>
            </a:r>
          </a:p>
          <a:p>
            <a:pPr marL="0" indent="0">
              <a:buNone/>
            </a:pPr>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126</a:t>
            </a:fld>
            <a:endParaRPr lang="en-US" dirty="0"/>
          </a:p>
        </p:txBody>
      </p:sp>
    </p:spTree>
    <p:extLst>
      <p:ext uri="{BB962C8B-B14F-4D97-AF65-F5344CB8AC3E}">
        <p14:creationId xmlns:p14="http://schemas.microsoft.com/office/powerpoint/2010/main" val="2568863541"/>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Motorboats; </a:t>
            </a:r>
            <a:r>
              <a:rPr lang="en-US" dirty="0" err="1" smtClean="0"/>
              <a:t>Wakesurfing</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3000" b="1" dirty="0"/>
              <a:t>HB </a:t>
            </a:r>
            <a:r>
              <a:rPr lang="en-US" sz="3000" b="1" dirty="0" smtClean="0"/>
              <a:t>751 (</a:t>
            </a:r>
            <a:r>
              <a:rPr lang="en-US" sz="3000" b="1" dirty="0" err="1" smtClean="0"/>
              <a:t>Leftwich</a:t>
            </a:r>
            <a:r>
              <a:rPr lang="en-US" sz="3000" b="1" dirty="0" smtClean="0"/>
              <a:t>)/SB </a:t>
            </a:r>
            <a:r>
              <a:rPr lang="en-US" sz="3000" b="1" dirty="0"/>
              <a:t>984 </a:t>
            </a:r>
            <a:r>
              <a:rPr lang="en-US" sz="3000" b="1" dirty="0" smtClean="0"/>
              <a:t>(Cosgrove)</a:t>
            </a:r>
          </a:p>
          <a:p>
            <a:r>
              <a:rPr lang="en-US" sz="3000" dirty="0" smtClean="0"/>
              <a:t>Also allows </a:t>
            </a:r>
            <a:r>
              <a:rPr lang="en-US" sz="3000" dirty="0"/>
              <a:t>a motorboat that is propelled by a means that is below the water line and forward of either the transom or an integrated swim platform to be accompanied by a person in the </a:t>
            </a:r>
            <a:r>
              <a:rPr lang="en-US" sz="3000" dirty="0" smtClean="0"/>
              <a:t>water (such as a </a:t>
            </a:r>
            <a:r>
              <a:rPr lang="en-US" sz="3000" dirty="0" err="1" smtClean="0"/>
              <a:t>wakesurfer</a:t>
            </a:r>
            <a:r>
              <a:rPr lang="en-US" sz="3000" dirty="0" smtClean="0"/>
              <a:t>.)</a:t>
            </a:r>
          </a:p>
          <a:p>
            <a:r>
              <a:rPr lang="en-US" sz="3000" dirty="0" smtClean="0"/>
              <a:t>Current </a:t>
            </a:r>
            <a:r>
              <a:rPr lang="en-US" sz="3000" dirty="0"/>
              <a:t>law allows a motorboat to be accompanied by </a:t>
            </a:r>
            <a:r>
              <a:rPr lang="en-US" sz="3000" dirty="0" smtClean="0"/>
              <a:t>a person in the water </a:t>
            </a:r>
            <a:r>
              <a:rPr lang="en-US" sz="3000" i="1" dirty="0"/>
              <a:t>only</a:t>
            </a:r>
            <a:r>
              <a:rPr lang="en-US" sz="3000" dirty="0"/>
              <a:t> if the motorboat is propelled by an inboard motor. </a:t>
            </a:r>
            <a:endParaRPr lang="en-US" sz="3000" dirty="0" smtClean="0"/>
          </a:p>
          <a:p>
            <a:r>
              <a:rPr lang="en-US" sz="3000" dirty="0" smtClean="0"/>
              <a:t>Amends and reenacts </a:t>
            </a:r>
            <a:r>
              <a:rPr lang="en-US" sz="3000" dirty="0"/>
              <a:t> § </a:t>
            </a:r>
            <a:r>
              <a:rPr lang="en-US" sz="3000" dirty="0" smtClean="0"/>
              <a:t>29.1-744.3.</a:t>
            </a:r>
            <a:endParaRPr lang="en-US" sz="3000"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127</a:t>
            </a:fld>
            <a:endParaRPr lang="en-US"/>
          </a:p>
        </p:txBody>
      </p:sp>
    </p:spTree>
    <p:extLst>
      <p:ext uri="{BB962C8B-B14F-4D97-AF65-F5344CB8AC3E}">
        <p14:creationId xmlns:p14="http://schemas.microsoft.com/office/powerpoint/2010/main" val="247734612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Uber &amp; Lyft; Interior Trade Dress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b="1" dirty="0"/>
              <a:t>HB 830 </a:t>
            </a:r>
            <a:r>
              <a:rPr lang="en-US" b="1" dirty="0" smtClean="0"/>
              <a:t>(</a:t>
            </a:r>
            <a:r>
              <a:rPr lang="en-US" b="1" dirty="0" err="1" smtClean="0"/>
              <a:t>Bagby</a:t>
            </a:r>
            <a:r>
              <a:rPr lang="en-US" b="1" dirty="0" smtClean="0"/>
              <a:t>)/ </a:t>
            </a:r>
            <a:r>
              <a:rPr lang="en-US" b="1" dirty="0"/>
              <a:t>SB 128 </a:t>
            </a:r>
            <a:r>
              <a:rPr lang="en-US" b="1" dirty="0" smtClean="0"/>
              <a:t>(Cosgrove)</a:t>
            </a:r>
          </a:p>
          <a:p>
            <a:r>
              <a:rPr lang="en-US" dirty="0" smtClean="0"/>
              <a:t>Transportation </a:t>
            </a:r>
            <a:r>
              <a:rPr lang="en-US" dirty="0"/>
              <a:t>network companies (</a:t>
            </a:r>
            <a:r>
              <a:rPr lang="en-US" dirty="0" smtClean="0"/>
              <a:t>TNC) partner </a:t>
            </a:r>
            <a:r>
              <a:rPr lang="en-US" dirty="0"/>
              <a:t>vehicles </a:t>
            </a:r>
            <a:r>
              <a:rPr lang="en-US" dirty="0" smtClean="0"/>
              <a:t>(such as Uber &amp; Lyft) may </a:t>
            </a:r>
            <a:r>
              <a:rPr lang="en-US" dirty="0"/>
              <a:t>be equipped with </a:t>
            </a:r>
            <a:r>
              <a:rPr lang="en-US" dirty="0" smtClean="0"/>
              <a:t>removable </a:t>
            </a:r>
            <a:r>
              <a:rPr lang="en-US" dirty="0"/>
              <a:t>illuminated interior trade dress devices </a:t>
            </a:r>
            <a:r>
              <a:rPr lang="en-US" dirty="0" smtClean="0"/>
              <a:t>to identify them.</a:t>
            </a:r>
          </a:p>
          <a:p>
            <a:r>
              <a:rPr lang="en-US" dirty="0" smtClean="0"/>
              <a:t>The </a:t>
            </a:r>
            <a:r>
              <a:rPr lang="en-US" dirty="0"/>
              <a:t>bill limits the display and color of such illuminated interior trade dress </a:t>
            </a:r>
            <a:r>
              <a:rPr lang="en-US" dirty="0" smtClean="0"/>
              <a:t>devices.</a:t>
            </a:r>
          </a:p>
          <a:p>
            <a:r>
              <a:rPr lang="en-US" dirty="0" smtClean="0"/>
              <a:t>A </a:t>
            </a:r>
            <a:r>
              <a:rPr lang="en-US" dirty="0"/>
              <a:t>TNC that issues such devices </a:t>
            </a:r>
            <a:r>
              <a:rPr lang="en-US" dirty="0" smtClean="0"/>
              <a:t>is required to </a:t>
            </a:r>
            <a:r>
              <a:rPr lang="en-US" dirty="0"/>
              <a:t>file the specifications of the device with the </a:t>
            </a:r>
            <a:r>
              <a:rPr lang="en-US" dirty="0" smtClean="0"/>
              <a:t>DMV. </a:t>
            </a:r>
          </a:p>
          <a:p>
            <a:r>
              <a:rPr lang="en-US" dirty="0" smtClean="0"/>
              <a:t>Amends and reenacts </a:t>
            </a:r>
            <a:r>
              <a:rPr lang="en-US" i="1" dirty="0"/>
              <a:t>§ </a:t>
            </a:r>
            <a:r>
              <a:rPr lang="en-US" dirty="0" smtClean="0"/>
              <a:t>46.2-2099.50.</a:t>
            </a:r>
            <a:endParaRPr lang="en-US" dirty="0"/>
          </a:p>
          <a:p>
            <a:pPr marL="0" indent="0">
              <a:buNone/>
            </a:pPr>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128</a:t>
            </a:fld>
            <a:endParaRPr lang="en-US" dirty="0"/>
          </a:p>
        </p:txBody>
      </p:sp>
    </p:spTree>
    <p:extLst>
      <p:ext uri="{BB962C8B-B14F-4D97-AF65-F5344CB8AC3E}">
        <p14:creationId xmlns:p14="http://schemas.microsoft.com/office/powerpoint/2010/main" val="301855884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Utility Vehicles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b="1" dirty="0"/>
              <a:t>HB 955</a:t>
            </a:r>
            <a:r>
              <a:rPr lang="en-US" dirty="0"/>
              <a:t>  </a:t>
            </a:r>
            <a:r>
              <a:rPr lang="en-US" dirty="0" smtClean="0"/>
              <a:t>(Yancey)</a:t>
            </a:r>
          </a:p>
          <a:p>
            <a:r>
              <a:rPr lang="en-US" dirty="0" smtClean="0"/>
              <a:t>Authorizes electric or gas public </a:t>
            </a:r>
            <a:r>
              <a:rPr lang="en-US" dirty="0"/>
              <a:t>utility </a:t>
            </a:r>
            <a:r>
              <a:rPr lang="en-US" dirty="0" smtClean="0"/>
              <a:t>vehicles to </a:t>
            </a:r>
            <a:r>
              <a:rPr lang="en-US" dirty="0"/>
              <a:t>use certain high-intensity amber warning lights. </a:t>
            </a:r>
            <a:endParaRPr lang="en-US" dirty="0" smtClean="0"/>
          </a:p>
          <a:p>
            <a:r>
              <a:rPr lang="en-US" dirty="0" smtClean="0"/>
              <a:t>Provides </a:t>
            </a:r>
            <a:r>
              <a:rPr lang="en-US" dirty="0"/>
              <a:t>that if such a vehicle is stationary and displaying such lights, drivers shall, if possible, make a lane change to the lane not adjacent to the vehicle or reduce speed and proceed with </a:t>
            </a:r>
            <a:r>
              <a:rPr lang="en-US" dirty="0" smtClean="0"/>
              <a:t>caution.</a:t>
            </a:r>
          </a:p>
          <a:p>
            <a:r>
              <a:rPr lang="en-US" dirty="0" smtClean="0"/>
              <a:t>Amends and reenacts </a:t>
            </a:r>
            <a:r>
              <a:rPr lang="en-US" dirty="0"/>
              <a:t> §§ 46.2-921.1 and </a:t>
            </a:r>
            <a:r>
              <a:rPr lang="en-US" dirty="0" smtClean="0"/>
              <a:t>46.2-1026.</a:t>
            </a:r>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129</a:t>
            </a:fld>
            <a:endParaRPr lang="en-US"/>
          </a:p>
        </p:txBody>
      </p:sp>
    </p:spTree>
    <p:extLst>
      <p:ext uri="{BB962C8B-B14F-4D97-AF65-F5344CB8AC3E}">
        <p14:creationId xmlns:p14="http://schemas.microsoft.com/office/powerpoint/2010/main" val="41031235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916362"/>
          </a:xfrm>
        </p:spPr>
        <p:txBody>
          <a:bodyPr/>
          <a:lstStyle/>
          <a:p>
            <a:r>
              <a:rPr lang="en-US" dirty="0" smtClean="0"/>
              <a:t>Correctional Facilities</a:t>
            </a:r>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13</a:t>
            </a:fld>
            <a:endParaRPr lang="en-US"/>
          </a:p>
        </p:txBody>
      </p:sp>
    </p:spTree>
    <p:extLst>
      <p:ext uri="{BB962C8B-B14F-4D97-AF65-F5344CB8AC3E}">
        <p14:creationId xmlns:p14="http://schemas.microsoft.com/office/powerpoint/2010/main" val="1660761057"/>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Military Surplus Vehicles</a:t>
            </a:r>
            <a:br>
              <a:rPr lang="en-US" dirty="0" smtClean="0"/>
            </a:br>
            <a:r>
              <a:rPr lang="en-US" dirty="0" smtClean="0"/>
              <a:t>Registration &amp; Operation</a:t>
            </a:r>
            <a:endParaRPr lang="en-US" dirty="0"/>
          </a:p>
        </p:txBody>
      </p:sp>
      <p:sp>
        <p:nvSpPr>
          <p:cNvPr id="3" name="Content Placeholder 2"/>
          <p:cNvSpPr>
            <a:spLocks noGrp="1"/>
          </p:cNvSpPr>
          <p:nvPr>
            <p:ph idx="1"/>
          </p:nvPr>
        </p:nvSpPr>
        <p:spPr>
          <a:xfrm>
            <a:off x="457200" y="1676400"/>
            <a:ext cx="8229600" cy="4267200"/>
          </a:xfrm>
        </p:spPr>
        <p:txBody>
          <a:bodyPr>
            <a:normAutofit fontScale="77500" lnSpcReduction="20000"/>
          </a:bodyPr>
          <a:lstStyle/>
          <a:p>
            <a:pPr marL="0" indent="0">
              <a:buNone/>
            </a:pPr>
            <a:r>
              <a:rPr lang="en-US" b="1" dirty="0"/>
              <a:t>HB 1323  </a:t>
            </a:r>
            <a:r>
              <a:rPr lang="en-US" b="1" dirty="0" smtClean="0"/>
              <a:t>(Yancey)</a:t>
            </a:r>
          </a:p>
          <a:p>
            <a:r>
              <a:rPr lang="en-US" dirty="0" smtClean="0"/>
              <a:t>Authorizes </a:t>
            </a:r>
            <a:r>
              <a:rPr lang="en-US" dirty="0"/>
              <a:t>the </a:t>
            </a:r>
            <a:r>
              <a:rPr lang="en-US" dirty="0" smtClean="0"/>
              <a:t>DMV </a:t>
            </a:r>
            <a:r>
              <a:rPr lang="en-US" dirty="0"/>
              <a:t>to issue </a:t>
            </a:r>
            <a:r>
              <a:rPr lang="en-US" dirty="0" smtClean="0"/>
              <a:t>registration cards </a:t>
            </a:r>
            <a:r>
              <a:rPr lang="en-US" dirty="0"/>
              <a:t>and license plates for military surplus motor </a:t>
            </a:r>
            <a:r>
              <a:rPr lang="en-US" dirty="0" smtClean="0"/>
              <a:t>vehicles, as defined.</a:t>
            </a:r>
          </a:p>
          <a:p>
            <a:r>
              <a:rPr lang="en-US" dirty="0" smtClean="0"/>
              <a:t>Strictly limits their allowable uses </a:t>
            </a:r>
            <a:r>
              <a:rPr lang="en-US" dirty="0"/>
              <a:t>and travel </a:t>
            </a:r>
            <a:r>
              <a:rPr lang="en-US" dirty="0" smtClean="0"/>
              <a:t>distances. </a:t>
            </a:r>
          </a:p>
          <a:p>
            <a:r>
              <a:rPr lang="en-US" dirty="0" smtClean="0"/>
              <a:t>Provides </a:t>
            </a:r>
            <a:r>
              <a:rPr lang="en-US" dirty="0"/>
              <a:t>that any law-enforcement officer may require </a:t>
            </a:r>
            <a:r>
              <a:rPr lang="en-US" dirty="0" smtClean="0"/>
              <a:t>the </a:t>
            </a:r>
            <a:r>
              <a:rPr lang="en-US" dirty="0"/>
              <a:t>address at which the vehicle is stored </a:t>
            </a:r>
            <a:r>
              <a:rPr lang="en-US" dirty="0" smtClean="0"/>
              <a:t>and its destination. </a:t>
            </a:r>
          </a:p>
          <a:p>
            <a:r>
              <a:rPr lang="en-US" dirty="0" smtClean="0"/>
              <a:t>The </a:t>
            </a:r>
            <a:r>
              <a:rPr lang="en-US" dirty="0"/>
              <a:t>bill exempts military surplus motor vehicles from emissions standards.</a:t>
            </a:r>
          </a:p>
          <a:p>
            <a:r>
              <a:rPr lang="en-US" dirty="0" smtClean="0"/>
              <a:t>Amends and reenacts </a:t>
            </a:r>
            <a:r>
              <a:rPr lang="en-US" dirty="0"/>
              <a:t> §§ 46.2-100, 46.2-711, 46.2-1158.01, and </a:t>
            </a:r>
            <a:r>
              <a:rPr lang="en-US" dirty="0" smtClean="0"/>
              <a:t>46.2-1179; adds</a:t>
            </a:r>
            <a:r>
              <a:rPr lang="en-US" dirty="0"/>
              <a:t> </a:t>
            </a:r>
            <a:r>
              <a:rPr lang="en-US" dirty="0" smtClean="0"/>
              <a:t>46.2-730.1.</a:t>
            </a:r>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130</a:t>
            </a:fld>
            <a:endParaRPr lang="en-US" dirty="0"/>
          </a:p>
        </p:txBody>
      </p:sp>
    </p:spTree>
    <p:extLst>
      <p:ext uri="{BB962C8B-B14F-4D97-AF65-F5344CB8AC3E}">
        <p14:creationId xmlns:p14="http://schemas.microsoft.com/office/powerpoint/2010/main" val="1978863543"/>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Vehicle Lighting Device Covers</a:t>
            </a:r>
            <a:endParaRPr lang="en-US" dirty="0"/>
          </a:p>
        </p:txBody>
      </p:sp>
      <p:sp>
        <p:nvSpPr>
          <p:cNvPr id="3" name="Content Placeholder 2"/>
          <p:cNvSpPr>
            <a:spLocks noGrp="1"/>
          </p:cNvSpPr>
          <p:nvPr>
            <p:ph idx="1"/>
          </p:nvPr>
        </p:nvSpPr>
        <p:spPr/>
        <p:txBody>
          <a:bodyPr>
            <a:normAutofit/>
          </a:bodyPr>
          <a:lstStyle/>
          <a:p>
            <a:pPr marL="0" indent="0">
              <a:buNone/>
            </a:pPr>
            <a:r>
              <a:rPr lang="en-US" sz="2800" b="1" dirty="0"/>
              <a:t>HB 1354  </a:t>
            </a:r>
            <a:r>
              <a:rPr lang="en-US" sz="2800" dirty="0" smtClean="0"/>
              <a:t>(Fariss)</a:t>
            </a:r>
          </a:p>
          <a:p>
            <a:r>
              <a:rPr lang="en-US" sz="2800" dirty="0" smtClean="0"/>
              <a:t>If </a:t>
            </a:r>
            <a:r>
              <a:rPr lang="en-US" sz="2800" dirty="0"/>
              <a:t>certain lighting devices are unlit, have a clear lens, and have a clear reflector if the lighting device has a reflector, then a vehicle equipped with such lighting device may be operated on the highways without covering the lighting device.</a:t>
            </a:r>
          </a:p>
          <a:p>
            <a:r>
              <a:rPr lang="en-US" sz="2800" dirty="0" smtClean="0"/>
              <a:t>Amends and reenacts </a:t>
            </a:r>
            <a:r>
              <a:rPr lang="en-US" sz="2800" dirty="0"/>
              <a:t>§ </a:t>
            </a:r>
            <a:r>
              <a:rPr lang="en-US" sz="2800" dirty="0" smtClean="0"/>
              <a:t>46.2-1020.</a:t>
            </a:r>
            <a:endParaRPr lang="en-US" sz="2800"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131</a:t>
            </a:fld>
            <a:endParaRPr lang="en-US" dirty="0"/>
          </a:p>
        </p:txBody>
      </p:sp>
    </p:spTree>
    <p:extLst>
      <p:ext uri="{BB962C8B-B14F-4D97-AF65-F5344CB8AC3E}">
        <p14:creationId xmlns:p14="http://schemas.microsoft.com/office/powerpoint/2010/main" val="1811005177"/>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Display of Vehicles for Sale</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a:t>HB </a:t>
            </a:r>
            <a:r>
              <a:rPr lang="en-US" b="1" dirty="0" smtClean="0"/>
              <a:t>1413 (</a:t>
            </a:r>
            <a:r>
              <a:rPr lang="en-US" b="1" dirty="0" err="1" smtClean="0"/>
              <a:t>Helsel</a:t>
            </a:r>
            <a:r>
              <a:rPr lang="en-US" b="1" dirty="0" smtClean="0"/>
              <a:t>)/ </a:t>
            </a:r>
            <a:r>
              <a:rPr lang="en-US" b="1" dirty="0"/>
              <a:t>SB 532 </a:t>
            </a:r>
            <a:r>
              <a:rPr lang="en-US" b="1" dirty="0" smtClean="0"/>
              <a:t>(Mason) </a:t>
            </a:r>
            <a:endParaRPr lang="en-US" b="1" dirty="0"/>
          </a:p>
          <a:p>
            <a:r>
              <a:rPr lang="en-US" dirty="0" smtClean="0"/>
              <a:t>Clarifies </a:t>
            </a:r>
            <a:r>
              <a:rPr lang="en-US" dirty="0"/>
              <a:t>that the prohibition on the display </a:t>
            </a:r>
            <a:r>
              <a:rPr lang="en-US" dirty="0" smtClean="0"/>
              <a:t>of 5 or </a:t>
            </a:r>
            <a:r>
              <a:rPr lang="en-US" dirty="0"/>
              <a:t>more used </a:t>
            </a:r>
            <a:r>
              <a:rPr lang="en-US" dirty="0" smtClean="0"/>
              <a:t>vehicles for sale on real property within </a:t>
            </a:r>
            <a:r>
              <a:rPr lang="en-US" dirty="0"/>
              <a:t>any 12-month period </a:t>
            </a:r>
            <a:r>
              <a:rPr lang="en-US" dirty="0" smtClean="0"/>
              <a:t>applies </a:t>
            </a:r>
            <a:r>
              <a:rPr lang="en-US" i="1" dirty="0" smtClean="0"/>
              <a:t>per property.</a:t>
            </a:r>
          </a:p>
          <a:p>
            <a:r>
              <a:rPr lang="en-US" dirty="0" smtClean="0"/>
              <a:t>Such vehicles must be titled in name of person offering the vehicle for sale (exception for family members) </a:t>
            </a:r>
          </a:p>
          <a:p>
            <a:r>
              <a:rPr lang="en-US" dirty="0" smtClean="0"/>
              <a:t>A property </a:t>
            </a:r>
            <a:r>
              <a:rPr lang="en-US" dirty="0"/>
              <a:t>owner or lessee in violation </a:t>
            </a:r>
            <a:r>
              <a:rPr lang="en-US" dirty="0" smtClean="0"/>
              <a:t>is </a:t>
            </a:r>
            <a:r>
              <a:rPr lang="en-US" dirty="0"/>
              <a:t>guilty of a Class 4 misdemeanor. </a:t>
            </a:r>
            <a:endParaRPr lang="en-US" dirty="0" smtClean="0"/>
          </a:p>
          <a:p>
            <a:r>
              <a:rPr lang="en-US" dirty="0" smtClean="0"/>
              <a:t>The Motor </a:t>
            </a:r>
            <a:r>
              <a:rPr lang="en-US" dirty="0"/>
              <a:t>Vehicle Dealer Board </a:t>
            </a:r>
            <a:r>
              <a:rPr lang="en-US" dirty="0" smtClean="0"/>
              <a:t>shall create </a:t>
            </a:r>
            <a:r>
              <a:rPr lang="en-US" dirty="0"/>
              <a:t>a form to place on a vehicle that is in </a:t>
            </a:r>
            <a:r>
              <a:rPr lang="en-US" dirty="0" smtClean="0"/>
              <a:t>violation.</a:t>
            </a:r>
          </a:p>
          <a:p>
            <a:r>
              <a:rPr lang="en-US" dirty="0" smtClean="0"/>
              <a:t>Amends and reenacts </a:t>
            </a:r>
            <a:r>
              <a:rPr lang="en-US" dirty="0"/>
              <a:t>§ </a:t>
            </a:r>
            <a:r>
              <a:rPr lang="en-US" dirty="0" smtClean="0"/>
              <a:t>46.2-1508.2.</a:t>
            </a:r>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132</a:t>
            </a:fld>
            <a:endParaRPr lang="en-US"/>
          </a:p>
        </p:txBody>
      </p:sp>
    </p:spTree>
    <p:extLst>
      <p:ext uri="{BB962C8B-B14F-4D97-AF65-F5344CB8AC3E}">
        <p14:creationId xmlns:p14="http://schemas.microsoft.com/office/powerpoint/2010/main" val="62519474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Motorcycles; Lighting</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sz="4000" b="1" dirty="0"/>
              <a:t>HB 1464 </a:t>
            </a:r>
            <a:r>
              <a:rPr lang="en-US" sz="4000" b="1" dirty="0" smtClean="0"/>
              <a:t>(Robinson) </a:t>
            </a:r>
            <a:r>
              <a:rPr lang="en-US" dirty="0"/>
              <a:t> </a:t>
            </a:r>
            <a:endParaRPr lang="en-US" dirty="0" smtClean="0"/>
          </a:p>
          <a:p>
            <a:r>
              <a:rPr lang="en-US" sz="3400" dirty="0" smtClean="0"/>
              <a:t>Motorcycles and </a:t>
            </a:r>
            <a:r>
              <a:rPr lang="en-US" sz="3400" dirty="0" err="1" smtClean="0"/>
              <a:t>autocycles</a:t>
            </a:r>
            <a:r>
              <a:rPr lang="en-US" sz="3400" dirty="0" smtClean="0"/>
              <a:t> may </a:t>
            </a:r>
            <a:r>
              <a:rPr lang="en-US" sz="3400" dirty="0"/>
              <a:t>be equipped with red or amber standard bulb running lights or light-emitting diode (LED) pods or strips as auxiliary lighting. </a:t>
            </a:r>
            <a:endParaRPr lang="en-US" sz="3400" dirty="0" smtClean="0"/>
          </a:p>
          <a:p>
            <a:r>
              <a:rPr lang="en-US" sz="3400" dirty="0" smtClean="0"/>
              <a:t>Such lights must: </a:t>
            </a:r>
            <a:r>
              <a:rPr lang="en-US" sz="3400" dirty="0"/>
              <a:t>(</a:t>
            </a:r>
            <a:r>
              <a:rPr lang="en-US" sz="3400" dirty="0" err="1"/>
              <a:t>i</a:t>
            </a:r>
            <a:r>
              <a:rPr lang="en-US" sz="3400" dirty="0"/>
              <a:t>) be directed at the ground, (ii) be designed for vehicular use, (iii) not emit a beam of light greater than 25 candlepower per bulb, (iv) not be attached to wheels, and (v) not be blinking, flashing, oscillating, or rotating. </a:t>
            </a:r>
            <a:endParaRPr lang="en-US" sz="3400" dirty="0" smtClean="0"/>
          </a:p>
          <a:p>
            <a:r>
              <a:rPr lang="en-US" sz="3400" dirty="0" smtClean="0"/>
              <a:t>Such </a:t>
            </a:r>
            <a:r>
              <a:rPr lang="en-US" sz="3400" dirty="0"/>
              <a:t>lighting is not subject to approval by the Superintendent of State Police</a:t>
            </a:r>
            <a:r>
              <a:rPr lang="en-US" sz="3400" dirty="0" smtClean="0"/>
              <a:t>.</a:t>
            </a:r>
          </a:p>
          <a:p>
            <a:r>
              <a:rPr lang="en-US" sz="3400" dirty="0" smtClean="0"/>
              <a:t>Amends and reenacts </a:t>
            </a:r>
            <a:r>
              <a:rPr lang="en-US" sz="3400" dirty="0"/>
              <a:t> § </a:t>
            </a:r>
            <a:r>
              <a:rPr lang="en-US" sz="3400" dirty="0" smtClean="0"/>
              <a:t>46.2-1012.</a:t>
            </a:r>
            <a:endParaRPr lang="en-US" sz="3400" dirty="0"/>
          </a:p>
          <a:p>
            <a:pPr marL="0" indent="0">
              <a:buNone/>
            </a:pPr>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133</a:t>
            </a:fld>
            <a:endParaRPr lang="en-US"/>
          </a:p>
        </p:txBody>
      </p:sp>
    </p:spTree>
    <p:extLst>
      <p:ext uri="{BB962C8B-B14F-4D97-AF65-F5344CB8AC3E}">
        <p14:creationId xmlns:p14="http://schemas.microsoft.com/office/powerpoint/2010/main" val="887724633"/>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Motorcycles; Inspection Stickers</a:t>
            </a:r>
            <a:endParaRPr lang="en-US" dirty="0"/>
          </a:p>
        </p:txBody>
      </p:sp>
      <p:sp>
        <p:nvSpPr>
          <p:cNvPr id="3" name="Content Placeholder 2"/>
          <p:cNvSpPr>
            <a:spLocks noGrp="1"/>
          </p:cNvSpPr>
          <p:nvPr>
            <p:ph idx="1"/>
          </p:nvPr>
        </p:nvSpPr>
        <p:spPr/>
        <p:txBody>
          <a:bodyPr>
            <a:normAutofit/>
          </a:bodyPr>
          <a:lstStyle/>
          <a:p>
            <a:pPr marL="0" indent="0">
              <a:buNone/>
            </a:pPr>
            <a:r>
              <a:rPr lang="en-US" b="1" dirty="0"/>
              <a:t>HB 1499 </a:t>
            </a:r>
            <a:r>
              <a:rPr lang="en-US" b="1" dirty="0" smtClean="0"/>
              <a:t>(Rush)</a:t>
            </a:r>
          </a:p>
          <a:p>
            <a:r>
              <a:rPr lang="en-US" sz="2800" dirty="0" smtClean="0"/>
              <a:t>Motorcycle inspection stickers can be affixed to either:</a:t>
            </a:r>
          </a:p>
          <a:p>
            <a:pPr marL="914400" lvl="1" indent="-514350">
              <a:buFont typeface="+mj-lt"/>
              <a:buAutoNum type="arabicPeriod"/>
            </a:pPr>
            <a:r>
              <a:rPr lang="en-US" dirty="0" smtClean="0"/>
              <a:t>A </a:t>
            </a:r>
            <a:r>
              <a:rPr lang="en-US" dirty="0"/>
              <a:t>plate securely fastened to the motorcycle for the purpose of displaying the </a:t>
            </a:r>
            <a:r>
              <a:rPr lang="en-US" dirty="0" smtClean="0"/>
              <a:t>sticker, or </a:t>
            </a:r>
          </a:p>
          <a:p>
            <a:pPr marL="914400" lvl="1" indent="-514350">
              <a:buFont typeface="+mj-lt"/>
              <a:buAutoNum type="arabicPeriod"/>
            </a:pPr>
            <a:r>
              <a:rPr lang="en-US" dirty="0"/>
              <a:t>D</a:t>
            </a:r>
            <a:r>
              <a:rPr lang="en-US" dirty="0" smtClean="0"/>
              <a:t>irectly </a:t>
            </a:r>
            <a:r>
              <a:rPr lang="en-US" dirty="0"/>
              <a:t>to the motorcycle. </a:t>
            </a:r>
            <a:endParaRPr lang="en-US" dirty="0" smtClean="0"/>
          </a:p>
          <a:p>
            <a:r>
              <a:rPr lang="en-US" sz="2800" dirty="0" smtClean="0"/>
              <a:t> Amends and reenacts </a:t>
            </a:r>
            <a:r>
              <a:rPr lang="en-US" sz="2800" dirty="0"/>
              <a:t>t § </a:t>
            </a:r>
            <a:r>
              <a:rPr lang="en-US" sz="2800" dirty="0" smtClean="0"/>
              <a:t>46.2-1163.</a:t>
            </a:r>
            <a:endParaRPr lang="en-US" sz="2800" dirty="0"/>
          </a:p>
          <a:p>
            <a:pPr marL="0" indent="0">
              <a:buNone/>
            </a:pPr>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134</a:t>
            </a:fld>
            <a:endParaRPr lang="en-US" dirty="0"/>
          </a:p>
        </p:txBody>
      </p:sp>
    </p:spTree>
    <p:extLst>
      <p:ext uri="{BB962C8B-B14F-4D97-AF65-F5344CB8AC3E}">
        <p14:creationId xmlns:p14="http://schemas.microsoft.com/office/powerpoint/2010/main" val="242583476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Texting/Emailing in Work Zones</a:t>
            </a:r>
            <a:endParaRPr lang="en-US" dirty="0"/>
          </a:p>
        </p:txBody>
      </p:sp>
      <p:sp>
        <p:nvSpPr>
          <p:cNvPr id="3" name="Content Placeholder 2"/>
          <p:cNvSpPr>
            <a:spLocks noGrp="1"/>
          </p:cNvSpPr>
          <p:nvPr>
            <p:ph idx="1"/>
          </p:nvPr>
        </p:nvSpPr>
        <p:spPr/>
        <p:txBody>
          <a:bodyPr>
            <a:normAutofit/>
          </a:bodyPr>
          <a:lstStyle/>
          <a:p>
            <a:pPr marL="0" indent="0">
              <a:buNone/>
            </a:pPr>
            <a:r>
              <a:rPr lang="en-US" sz="2800" b="1" dirty="0" smtClean="0"/>
              <a:t>HB 1525(Yancey) </a:t>
            </a:r>
          </a:p>
          <a:p>
            <a:r>
              <a:rPr lang="en-US" sz="2800" dirty="0" smtClean="0"/>
              <a:t>Adds a mandatory $250 fine for reading or writing any emails or texts while driving through a highway work zone when workers are present.</a:t>
            </a:r>
          </a:p>
          <a:p>
            <a:r>
              <a:rPr lang="en-US" sz="2800" dirty="0" smtClean="0"/>
              <a:t>Amends and reenacts </a:t>
            </a:r>
            <a:r>
              <a:rPr lang="en-US" sz="2800" dirty="0"/>
              <a:t>§</a:t>
            </a:r>
            <a:r>
              <a:rPr lang="en-US" sz="2800" dirty="0" smtClean="0"/>
              <a:t>46.2-1078.1</a:t>
            </a:r>
            <a:r>
              <a:rPr lang="en-US" sz="2800" dirty="0"/>
              <a:t> (use of handheld personal communications </a:t>
            </a:r>
            <a:r>
              <a:rPr lang="en-US" sz="2800" dirty="0" smtClean="0"/>
              <a:t>devices.) </a:t>
            </a:r>
          </a:p>
        </p:txBody>
      </p:sp>
      <p:sp>
        <p:nvSpPr>
          <p:cNvPr id="4" name="Slide Number Placeholder 3"/>
          <p:cNvSpPr>
            <a:spLocks noGrp="1"/>
          </p:cNvSpPr>
          <p:nvPr>
            <p:ph type="sldNum" sz="quarter" idx="12"/>
          </p:nvPr>
        </p:nvSpPr>
        <p:spPr/>
        <p:txBody>
          <a:bodyPr/>
          <a:lstStyle/>
          <a:p>
            <a:fld id="{80BC0022-2A8E-4979-8726-E1200C30B10A}" type="slidenum">
              <a:rPr lang="en-US" smtClean="0"/>
              <a:pPr/>
              <a:t>135</a:t>
            </a:fld>
            <a:endParaRPr lang="en-US"/>
          </a:p>
        </p:txBody>
      </p:sp>
    </p:spTree>
    <p:extLst>
      <p:ext uri="{BB962C8B-B14F-4D97-AF65-F5344CB8AC3E}">
        <p14:creationId xmlns:p14="http://schemas.microsoft.com/office/powerpoint/2010/main" val="456036609"/>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Steady-burning Red &amp; Blue Lights; </a:t>
            </a:r>
            <a:br>
              <a:rPr lang="en-US" dirty="0" smtClean="0"/>
            </a:br>
            <a:r>
              <a:rPr lang="en-US" dirty="0" smtClean="0"/>
              <a:t>Law Enforcement Vehicles</a:t>
            </a:r>
            <a:endParaRPr lang="en-US" dirty="0"/>
          </a:p>
        </p:txBody>
      </p:sp>
      <p:sp>
        <p:nvSpPr>
          <p:cNvPr id="3" name="Content Placeholder 2"/>
          <p:cNvSpPr>
            <a:spLocks noGrp="1"/>
          </p:cNvSpPr>
          <p:nvPr>
            <p:ph idx="1"/>
          </p:nvPr>
        </p:nvSpPr>
        <p:spPr/>
        <p:txBody>
          <a:bodyPr>
            <a:normAutofit/>
          </a:bodyPr>
          <a:lstStyle/>
          <a:p>
            <a:pPr marL="0" indent="0">
              <a:buNone/>
            </a:pPr>
            <a:r>
              <a:rPr lang="en-US" b="1" dirty="0"/>
              <a:t>SB 410</a:t>
            </a:r>
            <a:r>
              <a:rPr lang="en-US" dirty="0"/>
              <a:t> </a:t>
            </a:r>
            <a:r>
              <a:rPr lang="en-US" b="1" dirty="0" smtClean="0"/>
              <a:t>(McDougle)</a:t>
            </a:r>
          </a:p>
          <a:p>
            <a:r>
              <a:rPr lang="en-US" dirty="0" smtClean="0"/>
              <a:t>Permits </a:t>
            </a:r>
            <a:r>
              <a:rPr lang="en-US" dirty="0"/>
              <a:t>law-enforcement vehicles to be equipped with </a:t>
            </a:r>
            <a:r>
              <a:rPr lang="en-US" i="1" dirty="0"/>
              <a:t>steady-burning</a:t>
            </a:r>
            <a:r>
              <a:rPr lang="en-US" dirty="0"/>
              <a:t> blue or red </a:t>
            </a:r>
            <a:r>
              <a:rPr lang="en-US" dirty="0" smtClean="0"/>
              <a:t>lights, </a:t>
            </a:r>
            <a:r>
              <a:rPr lang="en-US" dirty="0"/>
              <a:t>in </a:t>
            </a:r>
            <a:r>
              <a:rPr lang="en-US" dirty="0" smtClean="0"/>
              <a:t>addition to flashing, </a:t>
            </a:r>
            <a:r>
              <a:rPr lang="en-US" dirty="0"/>
              <a:t>blinking, or alternating </a:t>
            </a:r>
            <a:r>
              <a:rPr lang="en-US" dirty="0" smtClean="0"/>
              <a:t>red, blue and white lights as approved by the </a:t>
            </a:r>
            <a:r>
              <a:rPr lang="en-US" dirty="0"/>
              <a:t>Superintendent of State Police.  </a:t>
            </a:r>
          </a:p>
          <a:p>
            <a:r>
              <a:rPr lang="en-US" dirty="0"/>
              <a:t> </a:t>
            </a:r>
            <a:r>
              <a:rPr lang="en-US" dirty="0" smtClean="0"/>
              <a:t>Amends and reenacts </a:t>
            </a:r>
            <a:r>
              <a:rPr lang="en-US" dirty="0"/>
              <a:t>§ </a:t>
            </a:r>
            <a:r>
              <a:rPr lang="en-US" dirty="0" smtClean="0"/>
              <a:t>46.2-1022.</a:t>
            </a:r>
            <a:endParaRPr lang="en-US" dirty="0"/>
          </a:p>
          <a:p>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136</a:t>
            </a:fld>
            <a:endParaRPr lang="en-US"/>
          </a:p>
        </p:txBody>
      </p:sp>
    </p:spTree>
    <p:extLst>
      <p:ext uri="{BB962C8B-B14F-4D97-AF65-F5344CB8AC3E}">
        <p14:creationId xmlns:p14="http://schemas.microsoft.com/office/powerpoint/2010/main" val="89202692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Antique Vehicles; Exhaust Systems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b="1" dirty="0"/>
              <a:t>SB 586  </a:t>
            </a:r>
            <a:r>
              <a:rPr lang="en-US" b="1" dirty="0" smtClean="0"/>
              <a:t>(DeSteph)</a:t>
            </a:r>
          </a:p>
          <a:p>
            <a:r>
              <a:rPr lang="en-US" dirty="0" smtClean="0"/>
              <a:t>Excludes </a:t>
            </a:r>
            <a:r>
              <a:rPr lang="en-US" i="1" dirty="0" smtClean="0"/>
              <a:t>any</a:t>
            </a:r>
            <a:r>
              <a:rPr lang="en-US" dirty="0" smtClean="0"/>
              <a:t> vehicles </a:t>
            </a:r>
            <a:r>
              <a:rPr lang="en-US" dirty="0"/>
              <a:t>licensed as antique motor vehicles from the requirement that </a:t>
            </a:r>
            <a:r>
              <a:rPr lang="en-US" dirty="0" smtClean="0"/>
              <a:t>they be </a:t>
            </a:r>
            <a:r>
              <a:rPr lang="en-US" dirty="0"/>
              <a:t>equipped with an exhaust system in good working order and in constant operation to prevent excessive or unusual levels of noise. </a:t>
            </a:r>
            <a:endParaRPr lang="en-US" dirty="0" smtClean="0"/>
          </a:p>
          <a:p>
            <a:r>
              <a:rPr lang="en-US" dirty="0" smtClean="0"/>
              <a:t>Current </a:t>
            </a:r>
            <a:r>
              <a:rPr lang="en-US" dirty="0"/>
              <a:t>law </a:t>
            </a:r>
            <a:r>
              <a:rPr lang="en-US" dirty="0" smtClean="0"/>
              <a:t>only excludes </a:t>
            </a:r>
            <a:r>
              <a:rPr lang="en-US" dirty="0"/>
              <a:t>antique motor vehicles manufactured prior to 1950 from such requirements.</a:t>
            </a:r>
          </a:p>
          <a:p>
            <a:r>
              <a:rPr lang="en-US" dirty="0" smtClean="0"/>
              <a:t>Amends and reenacts</a:t>
            </a:r>
            <a:r>
              <a:rPr lang="en-US" b="1" dirty="0"/>
              <a:t> </a:t>
            </a:r>
            <a:r>
              <a:rPr lang="en-US" dirty="0"/>
              <a:t>§ </a:t>
            </a:r>
            <a:r>
              <a:rPr lang="en-US" dirty="0" smtClean="0"/>
              <a:t>46.2-1049.</a:t>
            </a:r>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137</a:t>
            </a:fld>
            <a:endParaRPr lang="en-US"/>
          </a:p>
        </p:txBody>
      </p:sp>
    </p:spTree>
    <p:extLst>
      <p:ext uri="{BB962C8B-B14F-4D97-AF65-F5344CB8AC3E}">
        <p14:creationId xmlns:p14="http://schemas.microsoft.com/office/powerpoint/2010/main" val="197365910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611562"/>
          </a:xfrm>
        </p:spPr>
        <p:txBody>
          <a:bodyPr/>
          <a:lstStyle/>
          <a:p>
            <a:r>
              <a:rPr lang="en-US" dirty="0" smtClean="0"/>
              <a:t/>
            </a:r>
            <a:br>
              <a:rPr lang="en-US" dirty="0" smtClean="0"/>
            </a:br>
            <a:r>
              <a:rPr lang="en-US" dirty="0" smtClean="0"/>
              <a:t>Venue</a:t>
            </a:r>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138</a:t>
            </a:fld>
            <a:endParaRPr lang="en-US"/>
          </a:p>
        </p:txBody>
      </p:sp>
    </p:spTree>
    <p:extLst>
      <p:ext uri="{BB962C8B-B14F-4D97-AF65-F5344CB8AC3E}">
        <p14:creationId xmlns:p14="http://schemas.microsoft.com/office/powerpoint/2010/main" val="5654548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1"/>
            <a:ext cx="8229600" cy="4495800"/>
          </a:xfrm>
        </p:spPr>
        <p:txBody>
          <a:bodyPr>
            <a:normAutofit fontScale="92500"/>
          </a:bodyPr>
          <a:lstStyle/>
          <a:p>
            <a:pPr marL="0" indent="0">
              <a:buNone/>
            </a:pPr>
            <a:r>
              <a:rPr lang="en-US" b="1" dirty="0" smtClean="0"/>
              <a:t>HB 77 (</a:t>
            </a:r>
            <a:r>
              <a:rPr lang="en-US" b="1" dirty="0" err="1" smtClean="0"/>
              <a:t>Habeeb</a:t>
            </a:r>
            <a:r>
              <a:rPr lang="en-US" b="1" dirty="0" smtClean="0"/>
              <a:t>) </a:t>
            </a:r>
          </a:p>
          <a:p>
            <a:pPr marL="0" indent="0">
              <a:buNone/>
            </a:pPr>
            <a:r>
              <a:rPr lang="en-US" sz="3000" dirty="0" smtClean="0"/>
              <a:t>Creates </a:t>
            </a:r>
            <a:r>
              <a:rPr lang="en-US" sz="3000" dirty="0"/>
              <a:t>concurrent jurisdiction for a locality and an adjoining locality </a:t>
            </a:r>
            <a:r>
              <a:rPr lang="en-US" sz="3000" dirty="0" smtClean="0"/>
              <a:t>when: </a:t>
            </a:r>
          </a:p>
          <a:p>
            <a:r>
              <a:rPr lang="en-US" sz="3000" dirty="0"/>
              <a:t>A</a:t>
            </a:r>
            <a:r>
              <a:rPr lang="en-US" sz="3000" dirty="0" smtClean="0"/>
              <a:t> </a:t>
            </a:r>
            <a:r>
              <a:rPr lang="en-US" sz="3000" dirty="0"/>
              <a:t>crime is committed within the bounds of the locality but against an officer, agency or department of the adjoining </a:t>
            </a:r>
            <a:r>
              <a:rPr lang="en-US" sz="3000" dirty="0" smtClean="0"/>
              <a:t>locality, </a:t>
            </a:r>
            <a:r>
              <a:rPr lang="en-US" sz="3000" dirty="0"/>
              <a:t>or </a:t>
            </a:r>
            <a:endParaRPr lang="en-US" sz="3000" dirty="0" smtClean="0"/>
          </a:p>
          <a:p>
            <a:r>
              <a:rPr lang="en-US" sz="3000" dirty="0"/>
              <a:t>W</a:t>
            </a:r>
            <a:r>
              <a:rPr lang="en-US" sz="3000" dirty="0" smtClean="0"/>
              <a:t>hen </a:t>
            </a:r>
            <a:r>
              <a:rPr lang="en-US" sz="3000" dirty="0"/>
              <a:t>a crime is committed within the bounds of the locality but in or upon property that is owned or occupied by the adjoining </a:t>
            </a:r>
            <a:r>
              <a:rPr lang="en-US" sz="3000" dirty="0" smtClean="0"/>
              <a:t>locality.</a:t>
            </a:r>
          </a:p>
        </p:txBody>
      </p:sp>
      <p:sp>
        <p:nvSpPr>
          <p:cNvPr id="2" name="Title 1"/>
          <p:cNvSpPr>
            <a:spLocks noGrp="1"/>
          </p:cNvSpPr>
          <p:nvPr>
            <p:ph type="title"/>
          </p:nvPr>
        </p:nvSpPr>
        <p:spPr/>
        <p:txBody>
          <a:bodyPr/>
          <a:lstStyle/>
          <a:p>
            <a:r>
              <a:rPr lang="en-US" dirty="0" smtClean="0"/>
              <a:t>Venue</a:t>
            </a:r>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139</a:t>
            </a:fld>
            <a:endParaRPr lang="en-US"/>
          </a:p>
        </p:txBody>
      </p:sp>
    </p:spTree>
    <p:extLst>
      <p:ext uri="{BB962C8B-B14F-4D97-AF65-F5344CB8AC3E}">
        <p14:creationId xmlns:p14="http://schemas.microsoft.com/office/powerpoint/2010/main" val="5611099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Feminine Hygiene Products</a:t>
            </a:r>
            <a:endParaRPr lang="en-US" dirty="0"/>
          </a:p>
        </p:txBody>
      </p:sp>
      <p:sp>
        <p:nvSpPr>
          <p:cNvPr id="3" name="Content Placeholder 2"/>
          <p:cNvSpPr>
            <a:spLocks noGrp="1"/>
          </p:cNvSpPr>
          <p:nvPr>
            <p:ph idx="1"/>
          </p:nvPr>
        </p:nvSpPr>
        <p:spPr/>
        <p:txBody>
          <a:bodyPr>
            <a:normAutofit/>
          </a:bodyPr>
          <a:lstStyle/>
          <a:p>
            <a:pPr marL="0" indent="0">
              <a:buNone/>
            </a:pPr>
            <a:r>
              <a:rPr lang="en-US" sz="2800" b="1" dirty="0"/>
              <a:t>HB 83 </a:t>
            </a:r>
            <a:r>
              <a:rPr lang="en-US" sz="2800" b="1" dirty="0" smtClean="0"/>
              <a:t>(Kory) </a:t>
            </a:r>
          </a:p>
          <a:p>
            <a:r>
              <a:rPr lang="en-US" sz="2800" dirty="0" smtClean="0"/>
              <a:t>Directs </a:t>
            </a:r>
            <a:r>
              <a:rPr lang="en-US" sz="2800" dirty="0"/>
              <a:t>the </a:t>
            </a:r>
            <a:r>
              <a:rPr lang="en-US" sz="2800" dirty="0" smtClean="0"/>
              <a:t>Department </a:t>
            </a:r>
            <a:r>
              <a:rPr lang="en-US" sz="2800" dirty="0"/>
              <a:t>of Corrections to </a:t>
            </a:r>
            <a:r>
              <a:rPr lang="en-US" sz="2800" dirty="0" smtClean="0"/>
              <a:t>provide feminine </a:t>
            </a:r>
            <a:r>
              <a:rPr lang="en-US" sz="2800" dirty="0"/>
              <a:t>hygiene products to female prisoners and </a:t>
            </a:r>
            <a:r>
              <a:rPr lang="en-US" sz="2800" dirty="0" smtClean="0"/>
              <a:t>inmates </a:t>
            </a:r>
            <a:r>
              <a:rPr lang="en-US" sz="2800" i="1" dirty="0" smtClean="0"/>
              <a:t>without </a:t>
            </a:r>
            <a:r>
              <a:rPr lang="en-US" sz="2800" i="1" dirty="0"/>
              <a:t>charge</a:t>
            </a:r>
            <a:r>
              <a:rPr lang="en-US" sz="2800" dirty="0"/>
              <a:t>.</a:t>
            </a:r>
          </a:p>
          <a:p>
            <a:pPr marL="0" indent="0">
              <a:buNone/>
            </a:pPr>
            <a:r>
              <a:rPr lang="en-US" b="1" dirty="0"/>
              <a:t> </a:t>
            </a:r>
            <a:endParaRPr lang="en-US" dirty="0"/>
          </a:p>
          <a:p>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14</a:t>
            </a:fld>
            <a:endParaRPr lang="en-US"/>
          </a:p>
        </p:txBody>
      </p:sp>
    </p:spTree>
    <p:extLst>
      <p:ext uri="{BB962C8B-B14F-4D97-AF65-F5344CB8AC3E}">
        <p14:creationId xmlns:p14="http://schemas.microsoft.com/office/powerpoint/2010/main" val="181587393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Venue</a:t>
            </a:r>
            <a:endParaRPr lang="en-US" dirty="0"/>
          </a:p>
        </p:txBody>
      </p:sp>
      <p:sp>
        <p:nvSpPr>
          <p:cNvPr id="3" name="Content Placeholder 2"/>
          <p:cNvSpPr>
            <a:spLocks noGrp="1"/>
          </p:cNvSpPr>
          <p:nvPr>
            <p:ph idx="1"/>
          </p:nvPr>
        </p:nvSpPr>
        <p:spPr>
          <a:xfrm>
            <a:off x="457200" y="1219201"/>
            <a:ext cx="8229600" cy="4572000"/>
          </a:xfrm>
        </p:spPr>
        <p:txBody>
          <a:bodyPr>
            <a:normAutofit fontScale="77500" lnSpcReduction="20000"/>
          </a:bodyPr>
          <a:lstStyle/>
          <a:p>
            <a:pPr marL="0" indent="0">
              <a:buNone/>
            </a:pPr>
            <a:r>
              <a:rPr lang="en-US" b="1" dirty="0" smtClean="0"/>
              <a:t>HB 77 (</a:t>
            </a:r>
            <a:r>
              <a:rPr lang="en-US" b="1" dirty="0" err="1" smtClean="0"/>
              <a:t>Habeeb</a:t>
            </a:r>
            <a:r>
              <a:rPr lang="en-US" b="1" dirty="0" smtClean="0"/>
              <a:t>) (Cont.)</a:t>
            </a:r>
          </a:p>
          <a:p>
            <a:r>
              <a:rPr lang="en-US" sz="3300" dirty="0" smtClean="0"/>
              <a:t>Addresses issues raised in:</a:t>
            </a:r>
          </a:p>
          <a:p>
            <a:pPr lvl="1"/>
            <a:r>
              <a:rPr lang="en-US" sz="3300" dirty="0" smtClean="0">
                <a:hlinkClick r:id="rId3"/>
              </a:rPr>
              <a:t>Dillon </a:t>
            </a:r>
            <a:r>
              <a:rPr lang="en-US" sz="3300" dirty="0">
                <a:hlinkClick r:id="rId3"/>
              </a:rPr>
              <a:t>v. </a:t>
            </a:r>
            <a:r>
              <a:rPr lang="en-US" sz="3300" dirty="0" smtClean="0">
                <a:hlinkClick r:id="rId3"/>
              </a:rPr>
              <a:t>Commonwealth</a:t>
            </a:r>
            <a:r>
              <a:rPr lang="en-US" sz="3300" dirty="0"/>
              <a:t> (forged deed </a:t>
            </a:r>
            <a:r>
              <a:rPr lang="en-US" sz="3300" dirty="0" smtClean="0"/>
              <a:t>at </a:t>
            </a:r>
            <a:r>
              <a:rPr lang="en-US" sz="3300" dirty="0"/>
              <a:t>the Roanoke County Circuit Court clerk’s office, which is located </a:t>
            </a:r>
            <a:r>
              <a:rPr lang="en-US" sz="3300" dirty="0" smtClean="0"/>
              <a:t>within the </a:t>
            </a:r>
            <a:r>
              <a:rPr lang="en-US" sz="3300" dirty="0"/>
              <a:t>City of </a:t>
            </a:r>
            <a:r>
              <a:rPr lang="en-US" sz="3300" dirty="0" smtClean="0"/>
              <a:t>Salem), and</a:t>
            </a:r>
          </a:p>
          <a:p>
            <a:pPr lvl="1"/>
            <a:r>
              <a:rPr lang="en-US" sz="3300" dirty="0">
                <a:hlinkClick r:id="rId4"/>
              </a:rPr>
              <a:t>Gerald v. Commonwealth</a:t>
            </a:r>
            <a:r>
              <a:rPr lang="en-US" sz="3300" dirty="0"/>
              <a:t>  </a:t>
            </a:r>
            <a:r>
              <a:rPr lang="en-US" sz="3300" dirty="0" smtClean="0"/>
              <a:t>(Defendant committed </a:t>
            </a:r>
            <a:r>
              <a:rPr lang="en-US" sz="3300" dirty="0"/>
              <a:t>perjury in Albemarle County </a:t>
            </a:r>
            <a:r>
              <a:rPr lang="en-US" sz="3300" dirty="0" smtClean="0"/>
              <a:t>Courthouse, </a:t>
            </a:r>
            <a:r>
              <a:rPr lang="en-US" sz="3300" dirty="0"/>
              <a:t>which is located within the City of Charlottesville</a:t>
            </a:r>
            <a:r>
              <a:rPr lang="en-US" sz="3300" dirty="0" smtClean="0"/>
              <a:t>).</a:t>
            </a:r>
          </a:p>
          <a:p>
            <a:r>
              <a:rPr lang="en-US" sz="3300" dirty="0" smtClean="0"/>
              <a:t>Now either jurisdiction can investigate and prosecute.</a:t>
            </a:r>
          </a:p>
          <a:p>
            <a:r>
              <a:rPr lang="en-US" sz="3300" dirty="0" smtClean="0"/>
              <a:t>Amends and reenacts §§ 16.1-69.8, 16.1-69.31, 16.1-69.46, 17.1-515.1, 19.2-45, 19.2-244.</a:t>
            </a:r>
            <a:endParaRPr lang="en-US" sz="3300" dirty="0"/>
          </a:p>
          <a:p>
            <a:pPr lvl="1"/>
            <a:endParaRPr lang="en-US" sz="3100"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140</a:t>
            </a:fld>
            <a:endParaRPr lang="en-US"/>
          </a:p>
        </p:txBody>
      </p:sp>
    </p:spTree>
    <p:extLst>
      <p:ext uri="{BB962C8B-B14F-4D97-AF65-F5344CB8AC3E}">
        <p14:creationId xmlns:p14="http://schemas.microsoft.com/office/powerpoint/2010/main" val="2558637954"/>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Venue; Child Abuse/Neglect</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b="1" dirty="0"/>
              <a:t>HB 326 </a:t>
            </a:r>
            <a:r>
              <a:rPr lang="en-US" b="1" dirty="0" smtClean="0"/>
              <a:t>(Campbell)</a:t>
            </a:r>
          </a:p>
          <a:p>
            <a:r>
              <a:rPr lang="en-US" sz="3000" dirty="0" smtClean="0"/>
              <a:t>Venue for abuse and neglect cases may lie in:</a:t>
            </a:r>
          </a:p>
          <a:p>
            <a:pPr marL="914400" lvl="1" indent="-514350">
              <a:buFont typeface="+mj-lt"/>
              <a:buAutoNum type="arabicPeriod"/>
            </a:pPr>
            <a:r>
              <a:rPr lang="en-US" sz="3000" dirty="0" smtClean="0"/>
              <a:t>The </a:t>
            </a:r>
            <a:r>
              <a:rPr lang="en-US" sz="3000" dirty="0"/>
              <a:t>city or county where the alleged abuse or neglect </a:t>
            </a:r>
            <a:r>
              <a:rPr lang="en-US" sz="3000" dirty="0" smtClean="0"/>
              <a:t>occurred, or  </a:t>
            </a:r>
          </a:p>
          <a:p>
            <a:pPr marL="914400" lvl="1" indent="-514350">
              <a:buFont typeface="+mj-lt"/>
              <a:buAutoNum type="arabicPeriod"/>
            </a:pPr>
            <a:r>
              <a:rPr lang="en-US" sz="3000" dirty="0" smtClean="0"/>
              <a:t>The city or county </a:t>
            </a:r>
            <a:r>
              <a:rPr lang="en-US" sz="3000" dirty="0"/>
              <a:t>where the child </a:t>
            </a:r>
            <a:r>
              <a:rPr lang="en-US" sz="3000" dirty="0" smtClean="0"/>
              <a:t>resides, </a:t>
            </a:r>
            <a:r>
              <a:rPr lang="en-US" sz="3000" dirty="0"/>
              <a:t>or </a:t>
            </a:r>
            <a:endParaRPr lang="en-US" sz="3000" dirty="0" smtClean="0"/>
          </a:p>
          <a:p>
            <a:pPr marL="914400" lvl="1" indent="-514350">
              <a:buFont typeface="+mj-lt"/>
              <a:buAutoNum type="arabicPeriod"/>
            </a:pPr>
            <a:r>
              <a:rPr lang="en-US" sz="3000" dirty="0" smtClean="0"/>
              <a:t>Where </a:t>
            </a:r>
            <a:r>
              <a:rPr lang="en-US" sz="3000" dirty="0"/>
              <a:t>the child is present when the proceedings are commenced. </a:t>
            </a:r>
            <a:endParaRPr lang="en-US" sz="3000" dirty="0" smtClean="0"/>
          </a:p>
          <a:p>
            <a:r>
              <a:rPr lang="en-US" sz="3000" dirty="0" smtClean="0"/>
              <a:t>Amends </a:t>
            </a:r>
            <a:r>
              <a:rPr lang="en-US" sz="3000" dirty="0"/>
              <a:t>and </a:t>
            </a:r>
            <a:r>
              <a:rPr lang="en-US" sz="3000" dirty="0" smtClean="0"/>
              <a:t>reenacts </a:t>
            </a:r>
            <a:r>
              <a:rPr lang="en-US" sz="3000" dirty="0"/>
              <a:t>§ </a:t>
            </a:r>
            <a:r>
              <a:rPr lang="en-US" sz="3000" dirty="0" smtClean="0"/>
              <a:t>16.1-243.</a:t>
            </a:r>
          </a:p>
          <a:p>
            <a:pPr marL="0" indent="0">
              <a:buNone/>
            </a:pPr>
            <a:endParaRPr lang="en-US" dirty="0"/>
          </a:p>
          <a:p>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141</a:t>
            </a:fld>
            <a:endParaRPr lang="en-US" dirty="0"/>
          </a:p>
        </p:txBody>
      </p:sp>
    </p:spTree>
    <p:extLst>
      <p:ext uri="{BB962C8B-B14F-4D97-AF65-F5344CB8AC3E}">
        <p14:creationId xmlns:p14="http://schemas.microsoft.com/office/powerpoint/2010/main" val="221254484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06762"/>
          </a:xfrm>
        </p:spPr>
        <p:txBody>
          <a:bodyPr/>
          <a:lstStyle/>
          <a:p>
            <a:r>
              <a:rPr lang="en-US" dirty="0" smtClean="0"/>
              <a:t/>
            </a:r>
            <a:br>
              <a:rPr lang="en-US" dirty="0" smtClean="0"/>
            </a:br>
            <a:r>
              <a:rPr lang="en-US" dirty="0" smtClean="0"/>
              <a:t>Victim Protections &amp; Rights</a:t>
            </a:r>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142</a:t>
            </a:fld>
            <a:endParaRPr lang="en-US"/>
          </a:p>
        </p:txBody>
      </p:sp>
    </p:spTree>
    <p:extLst>
      <p:ext uri="{BB962C8B-B14F-4D97-AF65-F5344CB8AC3E}">
        <p14:creationId xmlns:p14="http://schemas.microsoft.com/office/powerpoint/2010/main" val="727932516"/>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Ashanti Alert</a:t>
            </a:r>
            <a:endParaRPr lang="en-US" dirty="0"/>
          </a:p>
        </p:txBody>
      </p:sp>
      <p:sp>
        <p:nvSpPr>
          <p:cNvPr id="3" name="Content Placeholder 2"/>
          <p:cNvSpPr>
            <a:spLocks noGrp="1"/>
          </p:cNvSpPr>
          <p:nvPr>
            <p:ph idx="1"/>
          </p:nvPr>
        </p:nvSpPr>
        <p:spPr>
          <a:xfrm>
            <a:off x="457200" y="1295400"/>
            <a:ext cx="8229600" cy="4495801"/>
          </a:xfrm>
        </p:spPr>
        <p:txBody>
          <a:bodyPr>
            <a:noAutofit/>
          </a:bodyPr>
          <a:lstStyle/>
          <a:p>
            <a:pPr marL="0" indent="0">
              <a:buNone/>
            </a:pPr>
            <a:r>
              <a:rPr lang="en-US" sz="2600" b="1" dirty="0" smtClean="0"/>
              <a:t>HB 260 (Jones)</a:t>
            </a:r>
          </a:p>
          <a:p>
            <a:r>
              <a:rPr lang="en-US" sz="2600" dirty="0" smtClean="0">
                <a:latin typeface="Georgia" panose="02040502050405020303" pitchFamily="18" charset="0"/>
              </a:rPr>
              <a:t>Creates Va. Critically Missing Adult Alert Program.</a:t>
            </a:r>
          </a:p>
          <a:p>
            <a:r>
              <a:rPr lang="en-US" sz="2600" dirty="0" smtClean="0">
                <a:latin typeface="Georgia" panose="02040502050405020303" pitchFamily="18" charset="0"/>
              </a:rPr>
              <a:t>Provides for local, regional or statewide notification of critically missing adult, defined as:</a:t>
            </a:r>
          </a:p>
          <a:p>
            <a:pPr lvl="1"/>
            <a:r>
              <a:rPr lang="en-US" sz="2600" dirty="0" smtClean="0">
                <a:latin typeface="Georgia" panose="02040502050405020303" pitchFamily="18" charset="0"/>
              </a:rPr>
              <a:t>Whereabouts unknown; </a:t>
            </a:r>
          </a:p>
          <a:p>
            <a:pPr lvl="1"/>
            <a:r>
              <a:rPr lang="en-US" sz="2600" dirty="0" smtClean="0">
                <a:latin typeface="Georgia" panose="02040502050405020303" pitchFamily="18" charset="0"/>
              </a:rPr>
              <a:t>Believed to have been abducted;</a:t>
            </a:r>
          </a:p>
          <a:p>
            <a:pPr lvl="1"/>
            <a:r>
              <a:rPr lang="en-US" sz="2600" dirty="0">
                <a:latin typeface="Georgia" panose="02040502050405020303" pitchFamily="18" charset="0"/>
              </a:rPr>
              <a:t>D</a:t>
            </a:r>
            <a:r>
              <a:rPr lang="en-US" sz="2600" dirty="0" smtClean="0">
                <a:latin typeface="Georgia" panose="02040502050405020303" pitchFamily="18" charset="0"/>
              </a:rPr>
              <a:t>isappearance poses credible threat to their safety.</a:t>
            </a:r>
          </a:p>
          <a:p>
            <a:r>
              <a:rPr lang="en-US" sz="2600" dirty="0" smtClean="0">
                <a:latin typeface="Georgia" panose="02040502050405020303" pitchFamily="18" charset="0"/>
              </a:rPr>
              <a:t>Similar to Amber Alert.</a:t>
            </a:r>
          </a:p>
          <a:p>
            <a:r>
              <a:rPr lang="en-US" sz="2600" dirty="0" smtClean="0">
                <a:latin typeface="Georgia" panose="02040502050405020303" pitchFamily="18" charset="0"/>
              </a:rPr>
              <a:t>Adds §§ 52-34.10, 52-34.11, 52-34.12</a:t>
            </a:r>
            <a:endParaRPr lang="en-US" sz="2600" dirty="0">
              <a:latin typeface="Georgia" panose="02040502050405020303" pitchFamily="18" charset="0"/>
            </a:endParaRPr>
          </a:p>
        </p:txBody>
      </p:sp>
      <p:sp>
        <p:nvSpPr>
          <p:cNvPr id="5" name="Slide Number Placeholder 4"/>
          <p:cNvSpPr>
            <a:spLocks noGrp="1"/>
          </p:cNvSpPr>
          <p:nvPr>
            <p:ph type="sldNum" sz="quarter" idx="12"/>
          </p:nvPr>
        </p:nvSpPr>
        <p:spPr/>
        <p:txBody>
          <a:bodyPr/>
          <a:lstStyle/>
          <a:p>
            <a:fld id="{80BC0022-2A8E-4979-8726-E1200C30B10A}" type="slidenum">
              <a:rPr lang="en-US" smtClean="0"/>
              <a:pPr/>
              <a:t>143</a:t>
            </a:fld>
            <a:endParaRPr lang="en-US" dirty="0"/>
          </a:p>
        </p:txBody>
      </p:sp>
    </p:spTree>
    <p:extLst>
      <p:ext uri="{BB962C8B-B14F-4D97-AF65-F5344CB8AC3E}">
        <p14:creationId xmlns:p14="http://schemas.microsoft.com/office/powerpoint/2010/main" val="132619785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Facility Dogs in Court</a:t>
            </a:r>
            <a:endParaRPr lang="en-US" dirty="0"/>
          </a:p>
        </p:txBody>
      </p:sp>
      <p:sp>
        <p:nvSpPr>
          <p:cNvPr id="3" name="Content Placeholder 2"/>
          <p:cNvSpPr>
            <a:spLocks noGrp="1"/>
          </p:cNvSpPr>
          <p:nvPr>
            <p:ph idx="1"/>
          </p:nvPr>
        </p:nvSpPr>
        <p:spPr>
          <a:xfrm>
            <a:off x="457200" y="1371600"/>
            <a:ext cx="8229600" cy="4648199"/>
          </a:xfrm>
        </p:spPr>
        <p:txBody>
          <a:bodyPr>
            <a:normAutofit fontScale="62500" lnSpcReduction="20000"/>
          </a:bodyPr>
          <a:lstStyle/>
          <a:p>
            <a:pPr marL="0" indent="0">
              <a:buNone/>
            </a:pPr>
            <a:r>
              <a:rPr lang="en-US" sz="4000" b="1" dirty="0" smtClean="0"/>
              <a:t>HB 482(Bell) </a:t>
            </a:r>
            <a:r>
              <a:rPr lang="en-US" sz="4000" b="1" dirty="0"/>
              <a:t>and </a:t>
            </a:r>
            <a:r>
              <a:rPr lang="en-US" sz="4000" b="1" dirty="0" smtClean="0"/>
              <a:t>SB 420(McDougle)</a:t>
            </a:r>
          </a:p>
          <a:p>
            <a:pPr marL="514350" indent="-457200"/>
            <a:r>
              <a:rPr lang="en-US" sz="4000" dirty="0" smtClean="0"/>
              <a:t>Allows a certified facility dog to accompany a witness in any criminal proceeding while testifying on request of the attorney for the Commonwealth or the defendant.</a:t>
            </a:r>
          </a:p>
          <a:p>
            <a:pPr marL="514350" indent="-457200"/>
            <a:r>
              <a:rPr lang="en-US" sz="4000" dirty="0" smtClean="0"/>
              <a:t>The dog may not interfere with or distract from the testimony or proceedings.</a:t>
            </a:r>
          </a:p>
          <a:p>
            <a:pPr marL="514350" indent="-457200"/>
            <a:r>
              <a:rPr lang="en-US" sz="4000" dirty="0" smtClean="0"/>
              <a:t>The judge may impose restrictions or instruct the jury on the dog’s presence.</a:t>
            </a:r>
          </a:p>
          <a:p>
            <a:pPr marL="514350" indent="-457200"/>
            <a:r>
              <a:rPr lang="en-US" sz="4000" dirty="0" smtClean="0"/>
              <a:t>Must be certified by Assistance Dogs International or other equivalent organization and accompanied by trained handler.</a:t>
            </a:r>
          </a:p>
          <a:p>
            <a:pPr marL="514350" indent="-457200"/>
            <a:r>
              <a:rPr lang="en-US" sz="4000" dirty="0" smtClean="0"/>
              <a:t>Creates §18.2-67.9:1.</a:t>
            </a:r>
            <a:endParaRPr lang="en-US" sz="4000"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144</a:t>
            </a:fld>
            <a:endParaRPr lang="en-US"/>
          </a:p>
        </p:txBody>
      </p:sp>
    </p:spTree>
    <p:extLst>
      <p:ext uri="{BB962C8B-B14F-4D97-AF65-F5344CB8AC3E}">
        <p14:creationId xmlns:p14="http://schemas.microsoft.com/office/powerpoint/2010/main" val="266225959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Victim &amp; Witness Privacy Rights</a:t>
            </a:r>
            <a:endParaRPr lang="en-US" dirty="0"/>
          </a:p>
        </p:txBody>
      </p:sp>
      <p:sp>
        <p:nvSpPr>
          <p:cNvPr id="3" name="Content Placeholder 2"/>
          <p:cNvSpPr>
            <a:spLocks noGrp="1"/>
          </p:cNvSpPr>
          <p:nvPr>
            <p:ph idx="1"/>
          </p:nvPr>
        </p:nvSpPr>
        <p:spPr>
          <a:xfrm>
            <a:off x="457200" y="1447799"/>
            <a:ext cx="8229600" cy="4343401"/>
          </a:xfrm>
        </p:spPr>
        <p:txBody>
          <a:bodyPr>
            <a:normAutofit fontScale="92500" lnSpcReduction="10000"/>
          </a:bodyPr>
          <a:lstStyle/>
          <a:p>
            <a:pPr marL="0" indent="0">
              <a:buNone/>
            </a:pPr>
            <a:r>
              <a:rPr lang="en-US" b="1" dirty="0" smtClean="0"/>
              <a:t>HB 840 (Bell)/SB 457 (Howell)</a:t>
            </a:r>
          </a:p>
          <a:p>
            <a:pPr marL="514350" indent="-457200"/>
            <a:r>
              <a:rPr lang="en-US" sz="3000" i="1" dirty="0"/>
              <a:t>A</a:t>
            </a:r>
            <a:r>
              <a:rPr lang="en-US" sz="3000" i="1" dirty="0" smtClean="0"/>
              <a:t>ny phone number</a:t>
            </a:r>
            <a:r>
              <a:rPr lang="en-US" sz="3000" dirty="0" smtClean="0"/>
              <a:t> and </a:t>
            </a:r>
            <a:r>
              <a:rPr lang="en-US" sz="3000" i="1" dirty="0" smtClean="0"/>
              <a:t>email address </a:t>
            </a:r>
            <a:r>
              <a:rPr lang="en-US" sz="3000" dirty="0" smtClean="0"/>
              <a:t>of a victim/witness are added to the current prohibitions against disclosure. </a:t>
            </a:r>
          </a:p>
          <a:p>
            <a:pPr marL="914400" lvl="1" indent="-457200"/>
            <a:r>
              <a:rPr lang="en-US" sz="3000" dirty="0" smtClean="0"/>
              <a:t>Like current law, it is triggered upon written request of victim or witness.</a:t>
            </a:r>
          </a:p>
          <a:p>
            <a:pPr marL="971550" lvl="1" indent="-457200"/>
            <a:r>
              <a:rPr lang="en-US" sz="3000" dirty="0" smtClean="0"/>
              <a:t>Like current law, the information may be disclosed if otherwise required by law.</a:t>
            </a:r>
          </a:p>
          <a:p>
            <a:pPr marL="571500" indent="-457200"/>
            <a:r>
              <a:rPr lang="en-US" sz="3000" dirty="0" smtClean="0"/>
              <a:t>Amends and reenacts §§ 19.2-11.01, 19.2-11.2, 19.2-269.2.</a:t>
            </a:r>
            <a:endParaRPr lang="en-US" sz="3000"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145</a:t>
            </a:fld>
            <a:endParaRPr lang="en-US"/>
          </a:p>
        </p:txBody>
      </p:sp>
    </p:spTree>
    <p:extLst>
      <p:ext uri="{BB962C8B-B14F-4D97-AF65-F5344CB8AC3E}">
        <p14:creationId xmlns:p14="http://schemas.microsoft.com/office/powerpoint/2010/main" val="299577459"/>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Identity Theft Passport</a:t>
            </a:r>
            <a:endParaRPr lang="en-US" dirty="0"/>
          </a:p>
        </p:txBody>
      </p:sp>
      <p:sp>
        <p:nvSpPr>
          <p:cNvPr id="3" name="Content Placeholder 2"/>
          <p:cNvSpPr>
            <a:spLocks noGrp="1"/>
          </p:cNvSpPr>
          <p:nvPr>
            <p:ph idx="1"/>
          </p:nvPr>
        </p:nvSpPr>
        <p:spPr>
          <a:xfrm>
            <a:off x="457200" y="1447801"/>
            <a:ext cx="8229600" cy="4343400"/>
          </a:xfrm>
        </p:spPr>
        <p:txBody>
          <a:bodyPr>
            <a:normAutofit fontScale="77500" lnSpcReduction="20000"/>
          </a:bodyPr>
          <a:lstStyle/>
          <a:p>
            <a:pPr marL="0" indent="0">
              <a:buNone/>
            </a:pPr>
            <a:r>
              <a:rPr lang="en-US" sz="4100" b="1" dirty="0"/>
              <a:t>HB 1246 </a:t>
            </a:r>
            <a:r>
              <a:rPr lang="en-US" sz="4100" b="1" dirty="0" smtClean="0"/>
              <a:t>(Toscano)</a:t>
            </a:r>
          </a:p>
          <a:p>
            <a:r>
              <a:rPr lang="en-US" dirty="0" smtClean="0"/>
              <a:t>Any </a:t>
            </a:r>
            <a:r>
              <a:rPr lang="en-US" dirty="0"/>
              <a:t>person whose name or other </a:t>
            </a:r>
            <a:r>
              <a:rPr lang="en-US" dirty="0" smtClean="0"/>
              <a:t>ID has been stolen may file a copy of the police report with the Attorney General’s Office. </a:t>
            </a:r>
          </a:p>
          <a:p>
            <a:r>
              <a:rPr lang="en-US" dirty="0" smtClean="0"/>
              <a:t>Upon </a:t>
            </a:r>
            <a:r>
              <a:rPr lang="en-US" dirty="0"/>
              <a:t>receipt </a:t>
            </a:r>
            <a:r>
              <a:rPr lang="en-US" dirty="0" smtClean="0"/>
              <a:t>of the report by the AG, the AG may </a:t>
            </a:r>
            <a:r>
              <a:rPr lang="en-US" dirty="0"/>
              <a:t>issue an Identity Theft Passport stating that such a police report has been submitted. </a:t>
            </a:r>
          </a:p>
          <a:p>
            <a:r>
              <a:rPr lang="en-US" dirty="0" smtClean="0"/>
              <a:t>The AG’s Office shall </a:t>
            </a:r>
            <a:r>
              <a:rPr lang="en-US" dirty="0"/>
              <a:t>provide access to identity theft information to (</a:t>
            </a:r>
            <a:r>
              <a:rPr lang="en-US" dirty="0" err="1"/>
              <a:t>i</a:t>
            </a:r>
            <a:r>
              <a:rPr lang="en-US" dirty="0"/>
              <a:t>) criminal justice agencies and (ii) individuals who have submitted a copy of a police </a:t>
            </a:r>
            <a:r>
              <a:rPr lang="en-US" dirty="0" smtClean="0"/>
              <a:t>report. </a:t>
            </a:r>
          </a:p>
          <a:p>
            <a:r>
              <a:rPr lang="en-US" dirty="0" smtClean="0"/>
              <a:t>Amends and reenacts </a:t>
            </a:r>
            <a:r>
              <a:rPr lang="en-US" dirty="0"/>
              <a:t>§ 18.2-186.5. </a:t>
            </a:r>
          </a:p>
        </p:txBody>
      </p:sp>
      <p:sp>
        <p:nvSpPr>
          <p:cNvPr id="5" name="Slide Number Placeholder 4"/>
          <p:cNvSpPr>
            <a:spLocks noGrp="1"/>
          </p:cNvSpPr>
          <p:nvPr>
            <p:ph type="sldNum" sz="quarter" idx="12"/>
          </p:nvPr>
        </p:nvSpPr>
        <p:spPr/>
        <p:txBody>
          <a:bodyPr/>
          <a:lstStyle/>
          <a:p>
            <a:fld id="{80BC0022-2A8E-4979-8726-E1200C30B10A}" type="slidenum">
              <a:rPr lang="en-US" smtClean="0"/>
              <a:pPr/>
              <a:t>146</a:t>
            </a:fld>
            <a:endParaRPr lang="en-US" dirty="0"/>
          </a:p>
        </p:txBody>
      </p:sp>
    </p:spTree>
    <p:extLst>
      <p:ext uri="{BB962C8B-B14F-4D97-AF65-F5344CB8AC3E}">
        <p14:creationId xmlns:p14="http://schemas.microsoft.com/office/powerpoint/2010/main" val="290203668"/>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687762"/>
          </a:xfrm>
        </p:spPr>
        <p:txBody>
          <a:bodyPr/>
          <a:lstStyle/>
          <a:p>
            <a:r>
              <a:rPr lang="en-US" dirty="0" smtClean="0"/>
              <a:t>Weapons</a:t>
            </a:r>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147</a:t>
            </a:fld>
            <a:endParaRPr lang="en-US"/>
          </a:p>
        </p:txBody>
      </p:sp>
    </p:spTree>
    <p:extLst>
      <p:ext uri="{BB962C8B-B14F-4D97-AF65-F5344CB8AC3E}">
        <p14:creationId xmlns:p14="http://schemas.microsoft.com/office/powerpoint/2010/main" val="1422678206"/>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Minors; Access to Firearms</a:t>
            </a:r>
            <a:endParaRPr lang="en-US" dirty="0"/>
          </a:p>
        </p:txBody>
      </p:sp>
      <p:sp>
        <p:nvSpPr>
          <p:cNvPr id="3" name="Content Placeholder 2"/>
          <p:cNvSpPr>
            <a:spLocks noGrp="1"/>
          </p:cNvSpPr>
          <p:nvPr>
            <p:ph idx="1"/>
          </p:nvPr>
        </p:nvSpPr>
        <p:spPr>
          <a:xfrm>
            <a:off x="457200" y="1371601"/>
            <a:ext cx="8229600" cy="4419600"/>
          </a:xfrm>
        </p:spPr>
        <p:txBody>
          <a:bodyPr>
            <a:normAutofit fontScale="92500" lnSpcReduction="20000"/>
          </a:bodyPr>
          <a:lstStyle/>
          <a:p>
            <a:pPr marL="0" indent="0">
              <a:buNone/>
            </a:pPr>
            <a:r>
              <a:rPr lang="en-US" b="1" dirty="0"/>
              <a:t>SB 669 </a:t>
            </a:r>
            <a:r>
              <a:rPr lang="en-US" b="1" dirty="0" smtClean="0"/>
              <a:t>(Deeds)  </a:t>
            </a:r>
          </a:p>
          <a:p>
            <a:r>
              <a:rPr lang="en-US" sz="2900" dirty="0" smtClean="0"/>
              <a:t>Provides that a person who, while a minor 14 years of age or older, was ordered to involuntary inpatient or outpatient treatment or was subject to a temporary detention order and agreed to voluntary admission: </a:t>
            </a:r>
          </a:p>
          <a:p>
            <a:pPr lvl="1"/>
            <a:r>
              <a:rPr lang="en-US" sz="2900" dirty="0" smtClean="0"/>
              <a:t>Is </a:t>
            </a:r>
            <a:r>
              <a:rPr lang="en-US" sz="2900" dirty="0"/>
              <a:t>subject to the same restrictions on possessing, purchasing, or transporting a firearm as an adult who was similarly </a:t>
            </a:r>
            <a:r>
              <a:rPr lang="en-US" sz="2900" dirty="0" smtClean="0"/>
              <a:t>ordered, </a:t>
            </a:r>
            <a:r>
              <a:rPr lang="en-US" sz="2900" dirty="0"/>
              <a:t>and </a:t>
            </a:r>
            <a:endParaRPr lang="en-US" sz="2900" dirty="0" smtClean="0"/>
          </a:p>
          <a:p>
            <a:pPr lvl="1"/>
            <a:r>
              <a:rPr lang="en-US" sz="2900" dirty="0"/>
              <a:t>M</a:t>
            </a:r>
            <a:r>
              <a:rPr lang="en-US" sz="2900" dirty="0" smtClean="0"/>
              <a:t>ay </a:t>
            </a:r>
            <a:r>
              <a:rPr lang="en-US" sz="2900" dirty="0"/>
              <a:t>utilize the same procedure as </a:t>
            </a:r>
            <a:r>
              <a:rPr lang="en-US" sz="2900" dirty="0" smtClean="0"/>
              <a:t>such </a:t>
            </a:r>
            <a:r>
              <a:rPr lang="en-US" sz="2900" dirty="0"/>
              <a:t>adult for petitioning for the </a:t>
            </a:r>
            <a:r>
              <a:rPr lang="en-US" sz="2900" dirty="0" smtClean="0"/>
              <a:t>restoration of firearm </a:t>
            </a:r>
            <a:r>
              <a:rPr lang="en-US" sz="2900" dirty="0"/>
              <a:t>rights. </a:t>
            </a:r>
          </a:p>
        </p:txBody>
      </p:sp>
      <p:sp>
        <p:nvSpPr>
          <p:cNvPr id="5" name="Slide Number Placeholder 4"/>
          <p:cNvSpPr>
            <a:spLocks noGrp="1"/>
          </p:cNvSpPr>
          <p:nvPr>
            <p:ph type="sldNum" sz="quarter" idx="12"/>
          </p:nvPr>
        </p:nvSpPr>
        <p:spPr/>
        <p:txBody>
          <a:bodyPr/>
          <a:lstStyle/>
          <a:p>
            <a:fld id="{80BC0022-2A8E-4979-8726-E1200C30B10A}" type="slidenum">
              <a:rPr lang="en-US" smtClean="0"/>
              <a:pPr/>
              <a:t>148</a:t>
            </a:fld>
            <a:endParaRPr lang="en-US" dirty="0"/>
          </a:p>
        </p:txBody>
      </p:sp>
    </p:spTree>
    <p:extLst>
      <p:ext uri="{BB962C8B-B14F-4D97-AF65-F5344CB8AC3E}">
        <p14:creationId xmlns:p14="http://schemas.microsoft.com/office/powerpoint/2010/main" val="866254605"/>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Minors; Access to Firearms</a:t>
            </a:r>
          </a:p>
        </p:txBody>
      </p:sp>
      <p:sp>
        <p:nvSpPr>
          <p:cNvPr id="3" name="Content Placeholder 2"/>
          <p:cNvSpPr>
            <a:spLocks noGrp="1"/>
          </p:cNvSpPr>
          <p:nvPr>
            <p:ph idx="1"/>
          </p:nvPr>
        </p:nvSpPr>
        <p:spPr>
          <a:xfrm>
            <a:off x="457200" y="1371601"/>
            <a:ext cx="8229600" cy="4419600"/>
          </a:xfrm>
        </p:spPr>
        <p:txBody>
          <a:bodyPr>
            <a:normAutofit fontScale="92500" lnSpcReduction="10000"/>
          </a:bodyPr>
          <a:lstStyle/>
          <a:p>
            <a:pPr marL="0" indent="0">
              <a:buNone/>
            </a:pPr>
            <a:r>
              <a:rPr lang="en-US" b="1" dirty="0"/>
              <a:t>SB 669 (Deeds) </a:t>
            </a:r>
            <a:r>
              <a:rPr lang="en-US" b="1" dirty="0" smtClean="0"/>
              <a:t>(Cont.)</a:t>
            </a:r>
            <a:endParaRPr lang="en-US" b="1" dirty="0"/>
          </a:p>
          <a:p>
            <a:r>
              <a:rPr lang="en-US" dirty="0" smtClean="0"/>
              <a:t>Sets </a:t>
            </a:r>
            <a:r>
              <a:rPr lang="en-US" dirty="0"/>
              <a:t>out procedures for the submission of any </a:t>
            </a:r>
            <a:r>
              <a:rPr lang="en-US" dirty="0" smtClean="0"/>
              <a:t>such involuntary </a:t>
            </a:r>
            <a:r>
              <a:rPr lang="en-US" dirty="0"/>
              <a:t>treatment order or certification of voluntary admission subsequent to a temporary detention </a:t>
            </a:r>
            <a:r>
              <a:rPr lang="en-US" dirty="0" smtClean="0"/>
              <a:t>orders to </a:t>
            </a:r>
            <a:r>
              <a:rPr lang="en-US" dirty="0"/>
              <a:t>the </a:t>
            </a:r>
            <a:r>
              <a:rPr lang="en-US" dirty="0" smtClean="0"/>
              <a:t>CCRE. </a:t>
            </a:r>
          </a:p>
          <a:p>
            <a:r>
              <a:rPr lang="en-US" dirty="0" smtClean="0"/>
              <a:t>The </a:t>
            </a:r>
            <a:r>
              <a:rPr lang="en-US" dirty="0"/>
              <a:t>bill </a:t>
            </a:r>
            <a:r>
              <a:rPr lang="en-US" dirty="0" smtClean="0"/>
              <a:t>became </a:t>
            </a:r>
            <a:r>
              <a:rPr lang="en-US" i="1" u="sng" dirty="0" smtClean="0"/>
              <a:t>effective on April 18, 2018</a:t>
            </a:r>
            <a:r>
              <a:rPr lang="en-US" dirty="0" smtClean="0"/>
              <a:t>.</a:t>
            </a:r>
          </a:p>
          <a:p>
            <a:r>
              <a:rPr lang="en-US" dirty="0" smtClean="0"/>
              <a:t>Amends </a:t>
            </a:r>
            <a:r>
              <a:rPr lang="en-US" dirty="0"/>
              <a:t>and </a:t>
            </a:r>
            <a:r>
              <a:rPr lang="en-US" dirty="0" smtClean="0"/>
              <a:t>reenacts </a:t>
            </a:r>
            <a:r>
              <a:rPr lang="en-US" dirty="0"/>
              <a:t>§§ 16.1-337, 16.1-344, and </a:t>
            </a:r>
            <a:r>
              <a:rPr lang="en-US" dirty="0" smtClean="0"/>
              <a:t>18.2-308.1:3; adds</a:t>
            </a:r>
            <a:r>
              <a:rPr lang="en-US" dirty="0"/>
              <a:t> </a:t>
            </a:r>
            <a:r>
              <a:rPr lang="en-US" dirty="0" smtClean="0"/>
              <a:t>16.1-337.1</a:t>
            </a:r>
            <a:r>
              <a:rPr lang="en-US" i="1" dirty="0"/>
              <a:t> </a:t>
            </a:r>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149</a:t>
            </a:fld>
            <a:endParaRPr lang="en-US"/>
          </a:p>
        </p:txBody>
      </p:sp>
    </p:spTree>
    <p:extLst>
      <p:ext uri="{BB962C8B-B14F-4D97-AF65-F5344CB8AC3E}">
        <p14:creationId xmlns:p14="http://schemas.microsoft.com/office/powerpoint/2010/main" val="13671818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Correctional Facilities;</a:t>
            </a:r>
            <a:br>
              <a:rPr lang="en-US" dirty="0" smtClean="0"/>
            </a:br>
            <a:r>
              <a:rPr lang="en-US" dirty="0" smtClean="0"/>
              <a:t>Disclosure of Health Records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t>HB 301 (Watts)</a:t>
            </a:r>
          </a:p>
          <a:p>
            <a:r>
              <a:rPr lang="en-US" dirty="0" smtClean="0"/>
              <a:t>Clarifies </a:t>
            </a:r>
            <a:r>
              <a:rPr lang="en-US" dirty="0"/>
              <a:t>that disclosure of health records of </a:t>
            </a:r>
            <a:r>
              <a:rPr lang="en-US" dirty="0" smtClean="0"/>
              <a:t>a state, local or regional facility inmate to </a:t>
            </a:r>
            <a:r>
              <a:rPr lang="en-US" dirty="0"/>
              <a:t>such facility is not subject to general provisions governing disclosure of health </a:t>
            </a:r>
            <a:r>
              <a:rPr lang="en-US" dirty="0" smtClean="0"/>
              <a:t>records, </a:t>
            </a:r>
            <a:r>
              <a:rPr lang="en-US" dirty="0"/>
              <a:t>but is subject to provisions specific to persons committed to such facilities. </a:t>
            </a:r>
            <a:endParaRPr lang="en-US" dirty="0" smtClean="0"/>
          </a:p>
          <a:p>
            <a:r>
              <a:rPr lang="en-US" dirty="0" smtClean="0"/>
              <a:t>Provides </a:t>
            </a:r>
            <a:r>
              <a:rPr lang="en-US" dirty="0"/>
              <a:t>that the person in charge of a correctional facility or his designee is entitled to obtain from a health care provider medical records concerning a person committed to such facility</a:t>
            </a:r>
            <a:r>
              <a:rPr lang="en-US" dirty="0" smtClean="0"/>
              <a:t>.</a:t>
            </a:r>
          </a:p>
          <a:p>
            <a:r>
              <a:rPr lang="en-US" dirty="0" smtClean="0"/>
              <a:t>Amends </a:t>
            </a:r>
            <a:r>
              <a:rPr lang="en-US" dirty="0"/>
              <a:t>and </a:t>
            </a:r>
            <a:r>
              <a:rPr lang="en-US" dirty="0" smtClean="0"/>
              <a:t>reenacts </a:t>
            </a:r>
            <a:r>
              <a:rPr lang="en-US" dirty="0"/>
              <a:t>§§ 32.1-127.1:03, 53.1-40.10, and </a:t>
            </a:r>
            <a:r>
              <a:rPr lang="en-US" dirty="0" smtClean="0"/>
              <a:t>53.1-133.03.</a:t>
            </a:r>
            <a:endParaRPr lang="en-US" dirty="0"/>
          </a:p>
        </p:txBody>
      </p:sp>
      <p:sp>
        <p:nvSpPr>
          <p:cNvPr id="4" name="Slide Number Placeholder 3"/>
          <p:cNvSpPr>
            <a:spLocks noGrp="1"/>
          </p:cNvSpPr>
          <p:nvPr>
            <p:ph type="sldNum" sz="quarter" idx="12"/>
          </p:nvPr>
        </p:nvSpPr>
        <p:spPr>
          <a:xfrm>
            <a:off x="6553200" y="6324600"/>
            <a:ext cx="2133600" cy="365125"/>
          </a:xfrm>
        </p:spPr>
        <p:txBody>
          <a:bodyPr/>
          <a:lstStyle/>
          <a:p>
            <a:fld id="{80BC0022-2A8E-4979-8726-E1200C30B10A}" type="slidenum">
              <a:rPr lang="en-US" smtClean="0"/>
              <a:pPr/>
              <a:t>15</a:t>
            </a:fld>
            <a:endParaRPr lang="en-US"/>
          </a:p>
        </p:txBody>
      </p:sp>
    </p:spTree>
    <p:extLst>
      <p:ext uri="{BB962C8B-B14F-4D97-AF65-F5344CB8AC3E}">
        <p14:creationId xmlns:p14="http://schemas.microsoft.com/office/powerpoint/2010/main" val="2759981140"/>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Retired LEO’s; Concealed Carry</a:t>
            </a:r>
            <a:endParaRPr lang="en-US" dirty="0"/>
          </a:p>
        </p:txBody>
      </p:sp>
      <p:sp>
        <p:nvSpPr>
          <p:cNvPr id="3" name="Content Placeholder 2"/>
          <p:cNvSpPr>
            <a:spLocks noGrp="1"/>
          </p:cNvSpPr>
          <p:nvPr>
            <p:ph idx="1"/>
          </p:nvPr>
        </p:nvSpPr>
        <p:spPr/>
        <p:txBody>
          <a:bodyPr>
            <a:normAutofit/>
          </a:bodyPr>
          <a:lstStyle/>
          <a:p>
            <a:pPr marL="0" indent="0">
              <a:buNone/>
            </a:pPr>
            <a:r>
              <a:rPr lang="en-US" sz="2800" b="1" dirty="0"/>
              <a:t>SB 912  </a:t>
            </a:r>
            <a:r>
              <a:rPr lang="en-US" sz="2800" b="1" dirty="0" smtClean="0"/>
              <a:t>(Chase)</a:t>
            </a:r>
          </a:p>
          <a:p>
            <a:r>
              <a:rPr lang="en-US" sz="2800" dirty="0" smtClean="0"/>
              <a:t>Clarifies </a:t>
            </a:r>
            <a:r>
              <a:rPr lang="en-US" sz="2800" dirty="0"/>
              <a:t>that a retired law-enforcement officer shall surrender his proof of consultation to carry a concealed handgun when he returns to work </a:t>
            </a:r>
            <a:r>
              <a:rPr lang="en-US" sz="2800" i="1" dirty="0"/>
              <a:t>as</a:t>
            </a:r>
            <a:r>
              <a:rPr lang="en-US" sz="2800" dirty="0"/>
              <a:t> </a:t>
            </a:r>
            <a:r>
              <a:rPr lang="en-US" sz="2800" i="1" dirty="0"/>
              <a:t>a law-enforcement officer</a:t>
            </a:r>
            <a:r>
              <a:rPr lang="en-US" sz="2800" dirty="0"/>
              <a:t>. </a:t>
            </a:r>
            <a:endParaRPr lang="en-US" sz="2800" dirty="0" smtClean="0"/>
          </a:p>
          <a:p>
            <a:r>
              <a:rPr lang="en-US" sz="2800" dirty="0" smtClean="0"/>
              <a:t>Current </a:t>
            </a:r>
            <a:r>
              <a:rPr lang="en-US" sz="2800" dirty="0"/>
              <a:t>law does not specify that his return to work be as a law-enforcement officer</a:t>
            </a:r>
            <a:r>
              <a:rPr lang="en-US" sz="2800" dirty="0" smtClean="0"/>
              <a:t>.</a:t>
            </a:r>
          </a:p>
          <a:p>
            <a:r>
              <a:rPr lang="en-US" sz="2800" dirty="0" smtClean="0"/>
              <a:t>Amends </a:t>
            </a:r>
            <a:r>
              <a:rPr lang="en-US" sz="2800" dirty="0"/>
              <a:t>and </a:t>
            </a:r>
            <a:r>
              <a:rPr lang="en-US" sz="2800" dirty="0" smtClean="0"/>
              <a:t>reenacts </a:t>
            </a:r>
            <a:r>
              <a:rPr lang="en-US" sz="2800" dirty="0"/>
              <a:t>§ </a:t>
            </a:r>
            <a:r>
              <a:rPr lang="en-US" sz="2800" dirty="0" smtClean="0"/>
              <a:t>18.2-308.016.</a:t>
            </a:r>
            <a:endParaRPr lang="en-US" sz="2800" dirty="0"/>
          </a:p>
          <a:p>
            <a:pPr marL="0" indent="0">
              <a:buNone/>
            </a:pPr>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150</a:t>
            </a:fld>
            <a:endParaRPr lang="en-US"/>
          </a:p>
        </p:txBody>
      </p:sp>
    </p:spTree>
    <p:extLst>
      <p:ext uri="{BB962C8B-B14F-4D97-AF65-F5344CB8AC3E}">
        <p14:creationId xmlns:p14="http://schemas.microsoft.com/office/powerpoint/2010/main" val="228813163"/>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a:t>
            </a:r>
            <a:endParaRPr lang="en-US" dirty="0"/>
          </a:p>
        </p:txBody>
      </p:sp>
      <p:sp>
        <p:nvSpPr>
          <p:cNvPr id="3" name="Content Placeholder 2"/>
          <p:cNvSpPr>
            <a:spLocks noGrp="1"/>
          </p:cNvSpPr>
          <p:nvPr>
            <p:ph idx="1"/>
          </p:nvPr>
        </p:nvSpPr>
        <p:spPr/>
        <p:txBody>
          <a:bodyPr>
            <a:normAutofit/>
          </a:bodyPr>
          <a:lstStyle/>
          <a:p>
            <a:pPr algn="just"/>
            <a:r>
              <a:rPr lang="en-US" dirty="0" smtClean="0"/>
              <a:t>This PowerPoint attempts to identify the legislation from the 2018 General Assembly session that has the greatest impact on law enforcement and public safety.</a:t>
            </a:r>
          </a:p>
          <a:p>
            <a:pPr algn="just"/>
            <a:r>
              <a:rPr lang="en-US" dirty="0" smtClean="0">
                <a:solidFill>
                  <a:srgbClr val="FF0000"/>
                </a:solidFill>
              </a:rPr>
              <a:t>Consult the </a:t>
            </a:r>
            <a:r>
              <a:rPr lang="en-US" i="1" dirty="0" smtClean="0">
                <a:solidFill>
                  <a:srgbClr val="FF0000"/>
                </a:solidFill>
              </a:rPr>
              <a:t>2018 Legislative Update Master List</a:t>
            </a:r>
            <a:r>
              <a:rPr lang="en-US" dirty="0" smtClean="0">
                <a:solidFill>
                  <a:srgbClr val="FF0000"/>
                </a:solidFill>
              </a:rPr>
              <a:t> for full listing of bills of interest.</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80BC0022-2A8E-4979-8726-E1200C30B10A}" type="slidenum">
              <a:rPr lang="en-US" smtClean="0"/>
              <a:pPr/>
              <a:t>151</a:t>
            </a:fld>
            <a:endParaRPr lang="en-US"/>
          </a:p>
        </p:txBody>
      </p:sp>
    </p:spTree>
    <p:extLst>
      <p:ext uri="{BB962C8B-B14F-4D97-AF65-F5344CB8AC3E}">
        <p14:creationId xmlns:p14="http://schemas.microsoft.com/office/powerpoint/2010/main" val="235131551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57200"/>
            <a:ext cx="8153400" cy="5755422"/>
          </a:xfrm>
          <a:prstGeom prst="rect">
            <a:avLst/>
          </a:prstGeom>
        </p:spPr>
        <p:txBody>
          <a:bodyPr wrap="square">
            <a:spAutoFit/>
          </a:bodyPr>
          <a:lstStyle/>
          <a:p>
            <a:pPr marL="109728" indent="0" algn="ctr">
              <a:buNone/>
            </a:pPr>
            <a:endParaRPr lang="en-US" sz="2800" b="1" dirty="0" smtClean="0">
              <a:latin typeface="Arial" pitchFamily="34" charset="0"/>
              <a:cs typeface="Arial" pitchFamily="34" charset="0"/>
            </a:endParaRPr>
          </a:p>
          <a:p>
            <a:pPr marL="109728" indent="0" algn="ctr">
              <a:buNone/>
            </a:pPr>
            <a:r>
              <a:rPr lang="en-US" sz="2800" b="1" dirty="0" smtClean="0">
                <a:latin typeface="Arial" pitchFamily="34" charset="0"/>
                <a:cs typeface="Arial" pitchFamily="34" charset="0"/>
              </a:rPr>
              <a:t>Jane Sherman Chambers, Director</a:t>
            </a:r>
          </a:p>
          <a:p>
            <a:pPr marL="109728" indent="0" algn="ctr">
              <a:buNone/>
            </a:pPr>
            <a:r>
              <a:rPr lang="en-US" sz="2800" b="1" dirty="0" smtClean="0">
                <a:latin typeface="Arial" pitchFamily="34" charset="0"/>
                <a:cs typeface="Arial" pitchFamily="34" charset="0"/>
              </a:rPr>
              <a:t>Commonwealth’s Attorneys’ Services Council</a:t>
            </a:r>
          </a:p>
          <a:p>
            <a:pPr marL="109728" indent="0" algn="ctr">
              <a:buNone/>
            </a:pPr>
            <a:r>
              <a:rPr lang="en-US" sz="2800" b="1" dirty="0" smtClean="0">
                <a:latin typeface="Arial" pitchFamily="34" charset="0"/>
                <a:cs typeface="Arial" pitchFamily="34" charset="0"/>
                <a:hlinkClick r:id="rId2"/>
              </a:rPr>
              <a:t>jscham@wm.edu</a:t>
            </a:r>
            <a:endParaRPr lang="en-US" sz="2800" b="1" dirty="0" smtClean="0">
              <a:latin typeface="Arial" pitchFamily="34" charset="0"/>
              <a:cs typeface="Arial" pitchFamily="34" charset="0"/>
            </a:endParaRPr>
          </a:p>
          <a:p>
            <a:pPr marL="109728" indent="0" algn="ctr">
              <a:buNone/>
            </a:pPr>
            <a:r>
              <a:rPr lang="en-US" sz="2800" b="1" dirty="0" smtClean="0">
                <a:latin typeface="Arial" pitchFamily="34" charset="0"/>
                <a:cs typeface="Arial" pitchFamily="34" charset="0"/>
              </a:rPr>
              <a:t>757-253-5124</a:t>
            </a:r>
          </a:p>
          <a:p>
            <a:pPr marL="109728" indent="0" algn="ctr">
              <a:buNone/>
            </a:pPr>
            <a:endParaRPr lang="en-US" sz="2800" dirty="0">
              <a:latin typeface="Arial" pitchFamily="34" charset="0"/>
              <a:cs typeface="Arial" pitchFamily="34" charset="0"/>
            </a:endParaRPr>
          </a:p>
          <a:p>
            <a:pPr marL="109728" indent="0" algn="ctr">
              <a:buNone/>
            </a:pPr>
            <a:r>
              <a:rPr lang="en-US" sz="2000" dirty="0" smtClean="0">
                <a:latin typeface="Arial" pitchFamily="34" charset="0"/>
                <a:cs typeface="Arial" pitchFamily="34" charset="0"/>
              </a:rPr>
              <a:t>Many thanks to:  </a:t>
            </a:r>
          </a:p>
          <a:p>
            <a:pPr marL="109728" indent="0" algn="ctr">
              <a:buNone/>
            </a:pPr>
            <a:r>
              <a:rPr lang="en-US" sz="2000" dirty="0" smtClean="0">
                <a:latin typeface="Arial" pitchFamily="34" charset="0"/>
                <a:cs typeface="Arial" pitchFamily="34" charset="0"/>
              </a:rPr>
              <a:t>Lori </a:t>
            </a:r>
            <a:r>
              <a:rPr lang="en-US" sz="2000" dirty="0">
                <a:latin typeface="Arial" pitchFamily="34" charset="0"/>
                <a:cs typeface="Arial" pitchFamily="34" charset="0"/>
              </a:rPr>
              <a:t>DiGiosia</a:t>
            </a:r>
          </a:p>
          <a:p>
            <a:pPr marL="109728" indent="0" algn="ctr">
              <a:buNone/>
            </a:pPr>
            <a:r>
              <a:rPr lang="en-US" sz="2000" dirty="0">
                <a:latin typeface="Arial" pitchFamily="34" charset="0"/>
                <a:cs typeface="Arial" pitchFamily="34" charset="0"/>
              </a:rPr>
              <a:t>Chief Deputy Commonwealth’s Attorney</a:t>
            </a:r>
          </a:p>
          <a:p>
            <a:pPr marL="109728" indent="0" algn="ctr">
              <a:buNone/>
            </a:pPr>
            <a:r>
              <a:rPr lang="en-US" sz="2000" dirty="0">
                <a:latin typeface="Arial" pitchFamily="34" charset="0"/>
                <a:cs typeface="Arial" pitchFamily="34" charset="0"/>
              </a:rPr>
              <a:t>Stafford </a:t>
            </a:r>
            <a:r>
              <a:rPr lang="en-US" sz="2000" dirty="0" smtClean="0">
                <a:latin typeface="Arial" pitchFamily="34" charset="0"/>
                <a:cs typeface="Arial" pitchFamily="34" charset="0"/>
              </a:rPr>
              <a:t>County</a:t>
            </a:r>
          </a:p>
          <a:p>
            <a:pPr marL="109728" indent="0" algn="ctr">
              <a:buNone/>
            </a:pPr>
            <a:endParaRPr lang="en-US" sz="2000" dirty="0">
              <a:latin typeface="Arial" pitchFamily="34" charset="0"/>
              <a:cs typeface="Arial" pitchFamily="34" charset="0"/>
            </a:endParaRPr>
          </a:p>
          <a:p>
            <a:pPr marL="109728" indent="0" algn="ctr">
              <a:buNone/>
            </a:pPr>
            <a:r>
              <a:rPr lang="en-US" sz="2000" dirty="0" smtClean="0">
                <a:latin typeface="Arial" pitchFamily="34" charset="0"/>
                <a:cs typeface="Arial" pitchFamily="34" charset="0"/>
              </a:rPr>
              <a:t>Kenneth Adcock</a:t>
            </a:r>
          </a:p>
          <a:p>
            <a:pPr marL="109728" indent="0" algn="ctr">
              <a:buNone/>
            </a:pPr>
            <a:r>
              <a:rPr lang="en-US" sz="2000" dirty="0" smtClean="0">
                <a:latin typeface="Arial" pitchFamily="34" charset="0"/>
                <a:cs typeface="Arial" pitchFamily="34" charset="0"/>
              </a:rPr>
              <a:t>Department of Criminal Justice Services</a:t>
            </a:r>
            <a:endParaRPr lang="en-US" sz="2000" dirty="0">
              <a:latin typeface="Arial" pitchFamily="34" charset="0"/>
              <a:cs typeface="Arial" pitchFamily="34" charset="0"/>
            </a:endParaRPr>
          </a:p>
          <a:p>
            <a:pPr algn="ctr"/>
            <a:endParaRPr lang="en-US" sz="2800" dirty="0"/>
          </a:p>
          <a:p>
            <a:endParaRPr lang="en-US" sz="3200" dirty="0"/>
          </a:p>
        </p:txBody>
      </p:sp>
      <p:sp>
        <p:nvSpPr>
          <p:cNvPr id="3" name="Slide Number Placeholder 2"/>
          <p:cNvSpPr>
            <a:spLocks noGrp="1"/>
          </p:cNvSpPr>
          <p:nvPr>
            <p:ph type="sldNum" sz="quarter" idx="12"/>
          </p:nvPr>
        </p:nvSpPr>
        <p:spPr/>
        <p:txBody>
          <a:bodyPr/>
          <a:lstStyle/>
          <a:p>
            <a:fld id="{80BC0022-2A8E-4979-8726-E1200C30B10A}" type="slidenum">
              <a:rPr lang="en-US" smtClean="0"/>
              <a:pPr/>
              <a:t>152</a:t>
            </a:fld>
            <a:endParaRPr lang="en-US"/>
          </a:p>
        </p:txBody>
      </p:sp>
    </p:spTree>
    <p:extLst>
      <p:ext uri="{BB962C8B-B14F-4D97-AF65-F5344CB8AC3E}">
        <p14:creationId xmlns:p14="http://schemas.microsoft.com/office/powerpoint/2010/main" val="10711222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Correctional Officer </a:t>
            </a:r>
            <a:br>
              <a:rPr lang="en-US" dirty="0" smtClean="0"/>
            </a:br>
            <a:r>
              <a:rPr lang="en-US" dirty="0" smtClean="0"/>
              <a:t>Procedural Guarantee Act</a:t>
            </a:r>
            <a:endParaRPr lang="en-US" dirty="0"/>
          </a:p>
        </p:txBody>
      </p:sp>
      <p:sp>
        <p:nvSpPr>
          <p:cNvPr id="3" name="Content Placeholder 2"/>
          <p:cNvSpPr>
            <a:spLocks noGrp="1"/>
          </p:cNvSpPr>
          <p:nvPr>
            <p:ph idx="1"/>
          </p:nvPr>
        </p:nvSpPr>
        <p:spPr/>
        <p:txBody>
          <a:bodyPr>
            <a:normAutofit/>
          </a:bodyPr>
          <a:lstStyle/>
          <a:p>
            <a:pPr marL="0" indent="0">
              <a:buNone/>
            </a:pPr>
            <a:r>
              <a:rPr lang="en-US" sz="2800" b="1" dirty="0"/>
              <a:t>HB 1418 </a:t>
            </a:r>
            <a:r>
              <a:rPr lang="en-US" sz="2800" b="1" dirty="0" smtClean="0"/>
              <a:t>(Tyler)/ </a:t>
            </a:r>
            <a:r>
              <a:rPr lang="en-US" sz="2800" b="1" dirty="0"/>
              <a:t>SB </a:t>
            </a:r>
            <a:r>
              <a:rPr lang="en-US" sz="2800" b="1" dirty="0" smtClean="0"/>
              <a:t>851 (Marsden)  </a:t>
            </a:r>
          </a:p>
          <a:p>
            <a:r>
              <a:rPr lang="en-US" sz="2600" dirty="0" smtClean="0"/>
              <a:t>Creates </a:t>
            </a:r>
            <a:r>
              <a:rPr lang="en-US" sz="2600" dirty="0"/>
              <a:t>the Correctional Officer Procedural Guarantee </a:t>
            </a:r>
            <a:r>
              <a:rPr lang="en-US" sz="2600" dirty="0" smtClean="0"/>
              <a:t>Act. </a:t>
            </a:r>
          </a:p>
          <a:p>
            <a:r>
              <a:rPr lang="en-US" sz="2600" dirty="0" smtClean="0"/>
              <a:t>Establishes </a:t>
            </a:r>
            <a:r>
              <a:rPr lang="en-US" sz="2600" dirty="0"/>
              <a:t>procedural guarantees for correctional officers when allegations are made against </a:t>
            </a:r>
            <a:r>
              <a:rPr lang="en-US" sz="2600" dirty="0" smtClean="0"/>
              <a:t>them involving </a:t>
            </a:r>
            <a:r>
              <a:rPr lang="en-US" sz="2600" dirty="0"/>
              <a:t>matters that may lead to their dismissal, demotion, suspension, or transfer for punitive reasons. </a:t>
            </a:r>
            <a:endParaRPr lang="en-US" sz="2600" dirty="0" smtClean="0"/>
          </a:p>
          <a:p>
            <a:r>
              <a:rPr lang="en-US" sz="2600" dirty="0" smtClean="0"/>
              <a:t>Creates §§ 9.1-508</a:t>
            </a:r>
            <a:r>
              <a:rPr lang="en-US" sz="2600" dirty="0"/>
              <a:t> through </a:t>
            </a:r>
            <a:r>
              <a:rPr lang="en-US" sz="2600" dirty="0" smtClean="0"/>
              <a:t>9.1-512. </a:t>
            </a:r>
          </a:p>
          <a:p>
            <a:endParaRPr lang="en-US" sz="2400" dirty="0" smtClean="0"/>
          </a:p>
          <a:p>
            <a:pPr marL="0" indent="0">
              <a:buNone/>
            </a:pPr>
            <a:endParaRPr lang="en-US" dirty="0"/>
          </a:p>
          <a:p>
            <a:pPr marL="0" indent="0">
              <a:buNone/>
            </a:pPr>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16</a:t>
            </a:fld>
            <a:endParaRPr lang="en-US"/>
          </a:p>
        </p:txBody>
      </p:sp>
    </p:spTree>
    <p:extLst>
      <p:ext uri="{BB962C8B-B14F-4D97-AF65-F5344CB8AC3E}">
        <p14:creationId xmlns:p14="http://schemas.microsoft.com/office/powerpoint/2010/main" val="3989897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230562"/>
          </a:xfrm>
        </p:spPr>
        <p:txBody>
          <a:bodyPr/>
          <a:lstStyle/>
          <a:p>
            <a:r>
              <a:rPr lang="en-US" dirty="0" smtClean="0"/>
              <a:t/>
            </a:r>
            <a:br>
              <a:rPr lang="en-US" dirty="0" smtClean="0"/>
            </a:br>
            <a:r>
              <a:rPr lang="en-US" dirty="0" smtClean="0"/>
              <a:t>Courts</a:t>
            </a:r>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17</a:t>
            </a:fld>
            <a:endParaRPr lang="en-US"/>
          </a:p>
        </p:txBody>
      </p:sp>
    </p:spTree>
    <p:extLst>
      <p:ext uri="{BB962C8B-B14F-4D97-AF65-F5344CB8AC3E}">
        <p14:creationId xmlns:p14="http://schemas.microsoft.com/office/powerpoint/2010/main" val="3567580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Judges; Sentencing Guidelines</a:t>
            </a:r>
            <a:endParaRPr lang="en-US" dirty="0"/>
          </a:p>
        </p:txBody>
      </p:sp>
      <p:sp>
        <p:nvSpPr>
          <p:cNvPr id="3" name="Content Placeholder 2"/>
          <p:cNvSpPr>
            <a:spLocks noGrp="1"/>
          </p:cNvSpPr>
          <p:nvPr>
            <p:ph idx="1"/>
          </p:nvPr>
        </p:nvSpPr>
        <p:spPr/>
        <p:txBody>
          <a:bodyPr>
            <a:normAutofit/>
          </a:bodyPr>
          <a:lstStyle/>
          <a:p>
            <a:pPr marL="0" indent="0">
              <a:buNone/>
            </a:pPr>
            <a:r>
              <a:rPr lang="en-US" b="1" dirty="0"/>
              <a:t>HB 1055 </a:t>
            </a:r>
            <a:r>
              <a:rPr lang="en-US" b="1" dirty="0" smtClean="0"/>
              <a:t>(Herring)</a:t>
            </a:r>
          </a:p>
          <a:p>
            <a:r>
              <a:rPr lang="en-US" sz="2800" dirty="0" smtClean="0"/>
              <a:t>Provides that judicial performance evaluations, </a:t>
            </a:r>
            <a:r>
              <a:rPr lang="en-US" sz="2800" dirty="0"/>
              <a:t>which </a:t>
            </a:r>
            <a:r>
              <a:rPr lang="en-US" sz="2800" dirty="0" smtClean="0"/>
              <a:t>are </a:t>
            </a:r>
            <a:r>
              <a:rPr lang="en-US" sz="2800" dirty="0"/>
              <a:t>transmitted to the General Assembly, shall include the number of cases in which </a:t>
            </a:r>
            <a:r>
              <a:rPr lang="en-US" sz="2800" dirty="0" smtClean="0"/>
              <a:t>a judge </a:t>
            </a:r>
            <a:r>
              <a:rPr lang="en-US" sz="2800" i="1" dirty="0"/>
              <a:t>did not file a written explanation </a:t>
            </a:r>
            <a:r>
              <a:rPr lang="en-US" sz="2800" dirty="0" smtClean="0"/>
              <a:t>for departing from sentencing guidelines, as required by law.</a:t>
            </a:r>
          </a:p>
          <a:p>
            <a:r>
              <a:rPr lang="en-US" sz="2800" dirty="0" smtClean="0"/>
              <a:t>Amends </a:t>
            </a:r>
            <a:r>
              <a:rPr lang="en-US" sz="2800" dirty="0"/>
              <a:t>and </a:t>
            </a:r>
            <a:r>
              <a:rPr lang="en-US" sz="2800" dirty="0" smtClean="0"/>
              <a:t>reenacts </a:t>
            </a:r>
            <a:r>
              <a:rPr lang="en-US" sz="2800" dirty="0"/>
              <a:t>§ </a:t>
            </a:r>
            <a:r>
              <a:rPr lang="en-US" sz="2800" dirty="0" smtClean="0"/>
              <a:t>17.1-100.</a:t>
            </a:r>
            <a:endParaRPr lang="en-US" sz="2800" dirty="0"/>
          </a:p>
          <a:p>
            <a:endParaRPr lang="en-US" dirty="0"/>
          </a:p>
        </p:txBody>
      </p:sp>
      <p:sp>
        <p:nvSpPr>
          <p:cNvPr id="5" name="Slide Number Placeholder 4"/>
          <p:cNvSpPr>
            <a:spLocks noGrp="1"/>
          </p:cNvSpPr>
          <p:nvPr>
            <p:ph type="sldNum" sz="quarter" idx="12"/>
          </p:nvPr>
        </p:nvSpPr>
        <p:spPr>
          <a:xfrm>
            <a:off x="6553200" y="6400800"/>
            <a:ext cx="2133600" cy="365125"/>
          </a:xfrm>
        </p:spPr>
        <p:txBody>
          <a:bodyPr/>
          <a:lstStyle/>
          <a:p>
            <a:fld id="{80BC0022-2A8E-4979-8726-E1200C30B10A}" type="slidenum">
              <a:rPr lang="en-US" smtClean="0"/>
              <a:pPr/>
              <a:t>18</a:t>
            </a:fld>
            <a:endParaRPr lang="en-US"/>
          </a:p>
        </p:txBody>
      </p:sp>
    </p:spTree>
    <p:extLst>
      <p:ext uri="{BB962C8B-B14F-4D97-AF65-F5344CB8AC3E}">
        <p14:creationId xmlns:p14="http://schemas.microsoft.com/office/powerpoint/2010/main" val="32633575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068762"/>
          </a:xfrm>
        </p:spPr>
        <p:txBody>
          <a:bodyPr/>
          <a:lstStyle/>
          <a:p>
            <a:r>
              <a:rPr lang="en-US" dirty="0" smtClean="0"/>
              <a:t>Crimes</a:t>
            </a:r>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19</a:t>
            </a:fld>
            <a:endParaRPr lang="en-US"/>
          </a:p>
        </p:txBody>
      </p:sp>
    </p:spTree>
    <p:extLst>
      <p:ext uri="{BB962C8B-B14F-4D97-AF65-F5344CB8AC3E}">
        <p14:creationId xmlns:p14="http://schemas.microsoft.com/office/powerpoint/2010/main" val="3341807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Materials</a:t>
            </a:r>
            <a:endParaRPr lang="en-US" dirty="0"/>
          </a:p>
        </p:txBody>
      </p:sp>
      <p:sp>
        <p:nvSpPr>
          <p:cNvPr id="3" name="Content Placeholder 2"/>
          <p:cNvSpPr>
            <a:spLocks noGrp="1"/>
          </p:cNvSpPr>
          <p:nvPr>
            <p:ph idx="1"/>
          </p:nvPr>
        </p:nvSpPr>
        <p:spPr/>
        <p:txBody>
          <a:bodyPr>
            <a:normAutofit/>
          </a:bodyPr>
          <a:lstStyle/>
          <a:p>
            <a:pPr algn="just"/>
            <a:r>
              <a:rPr lang="en-US" dirty="0" smtClean="0"/>
              <a:t>This PowerPoint attempts to identify the legislation from the 2018 General Assembly session that has the greatest impact on law enforcement and public safety.</a:t>
            </a:r>
          </a:p>
          <a:p>
            <a:pPr algn="just"/>
            <a:r>
              <a:rPr lang="en-US" dirty="0" smtClean="0">
                <a:solidFill>
                  <a:srgbClr val="FF0000"/>
                </a:solidFill>
              </a:rPr>
              <a:t>Consult the </a:t>
            </a:r>
            <a:r>
              <a:rPr lang="en-US" i="1" dirty="0" smtClean="0">
                <a:solidFill>
                  <a:srgbClr val="FF0000"/>
                </a:solidFill>
              </a:rPr>
              <a:t>2018 Legislative Update Master List</a:t>
            </a:r>
            <a:r>
              <a:rPr lang="en-US" dirty="0" smtClean="0">
                <a:solidFill>
                  <a:srgbClr val="FF0000"/>
                </a:solidFill>
              </a:rPr>
              <a:t> for full listing of bills of interest.</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80BC0022-2A8E-4979-8726-E1200C30B10A}" type="slidenum">
              <a:rPr lang="en-US" smtClean="0"/>
              <a:pPr/>
              <a:t>2</a:t>
            </a:fld>
            <a:endParaRPr lang="en-US"/>
          </a:p>
        </p:txBody>
      </p:sp>
    </p:spTree>
    <p:extLst>
      <p:ext uri="{BB962C8B-B14F-4D97-AF65-F5344CB8AC3E}">
        <p14:creationId xmlns:p14="http://schemas.microsoft.com/office/powerpoint/2010/main" val="30861022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Reports to School Superintendents</a:t>
            </a:r>
            <a:endParaRPr lang="en-US" dirty="0"/>
          </a:p>
        </p:txBody>
      </p:sp>
      <p:sp>
        <p:nvSpPr>
          <p:cNvPr id="3" name="Content Placeholder 2"/>
          <p:cNvSpPr>
            <a:spLocks noGrp="1"/>
          </p:cNvSpPr>
          <p:nvPr>
            <p:ph idx="1"/>
          </p:nvPr>
        </p:nvSpPr>
        <p:spPr>
          <a:xfrm>
            <a:off x="457200" y="1295400"/>
            <a:ext cx="8458200" cy="5105399"/>
          </a:xfrm>
        </p:spPr>
        <p:txBody>
          <a:bodyPr>
            <a:normAutofit fontScale="70000" lnSpcReduction="20000"/>
          </a:bodyPr>
          <a:lstStyle/>
          <a:p>
            <a:pPr marL="0" indent="0">
              <a:buNone/>
            </a:pPr>
            <a:r>
              <a:rPr lang="en-US" sz="3400" b="1" dirty="0" smtClean="0"/>
              <a:t>HB 292 (Collins)</a:t>
            </a:r>
          </a:p>
          <a:p>
            <a:r>
              <a:rPr lang="en-US" sz="3400" dirty="0" smtClean="0"/>
              <a:t>Adds abduction to the list of offenses that are reported to school division superintendents by a juvenile intake officer when a petition is filed. </a:t>
            </a:r>
          </a:p>
          <a:p>
            <a:r>
              <a:rPr lang="en-US" sz="3400" dirty="0" smtClean="0"/>
              <a:t>Adds abduction and acts of violence by mobs to the list of offenses reported to school division superintendents by a law-enforcement officer when a student 18+years of age is arrested for committing such an offense (acts of violence by mob is already on the list reported by an intake officer for a minor student.) </a:t>
            </a:r>
          </a:p>
          <a:p>
            <a:r>
              <a:rPr lang="en-US" sz="3400" dirty="0" smtClean="0"/>
              <a:t>Adds abduction on school property, on a school bus, or at a school-sponsored activity to the list of incidents to be reported to school division superintendents and principals.</a:t>
            </a:r>
          </a:p>
          <a:p>
            <a:r>
              <a:rPr lang="en-US" sz="3400" dirty="0" smtClean="0"/>
              <a:t>Amends </a:t>
            </a:r>
            <a:r>
              <a:rPr lang="en-US" sz="3400" dirty="0"/>
              <a:t>and </a:t>
            </a:r>
            <a:r>
              <a:rPr lang="en-US" sz="3400" dirty="0" smtClean="0"/>
              <a:t>reenacts </a:t>
            </a:r>
            <a:r>
              <a:rPr lang="en-US" sz="3400" dirty="0"/>
              <a:t>§§ 16.1-260, 19.2-83.1, </a:t>
            </a:r>
            <a:r>
              <a:rPr lang="en-US" sz="3400" dirty="0" smtClean="0"/>
              <a:t>22.1-279.3:1</a:t>
            </a:r>
            <a:r>
              <a:rPr lang="en-US" sz="3400" i="1" dirty="0"/>
              <a:t> </a:t>
            </a:r>
            <a:endParaRPr lang="en-US" sz="3400" dirty="0" smtClean="0"/>
          </a:p>
          <a:p>
            <a:endParaRPr lang="en-US" dirty="0" smtClean="0"/>
          </a:p>
          <a:p>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20</a:t>
            </a:fld>
            <a:endParaRPr lang="en-US" dirty="0"/>
          </a:p>
        </p:txBody>
      </p:sp>
    </p:spTree>
    <p:extLst>
      <p:ext uri="{BB962C8B-B14F-4D97-AF65-F5344CB8AC3E}">
        <p14:creationId xmlns:p14="http://schemas.microsoft.com/office/powerpoint/2010/main" val="14421526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Fraud Crimes; MJGJ</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sz="3000" b="1" dirty="0" smtClean="0"/>
              <a:t>HB 304</a:t>
            </a:r>
            <a:r>
              <a:rPr lang="en-US" sz="3000" dirty="0" smtClean="0"/>
              <a:t> </a:t>
            </a:r>
            <a:r>
              <a:rPr lang="en-US" sz="3000" b="1" dirty="0" smtClean="0"/>
              <a:t>(Watts)</a:t>
            </a:r>
            <a:endParaRPr lang="en-US" sz="3000" b="1" dirty="0"/>
          </a:p>
          <a:p>
            <a:r>
              <a:rPr lang="en-US" sz="3000" dirty="0" smtClean="0"/>
              <a:t>Adds  to Virginia Consumer Protection Act:</a:t>
            </a:r>
          </a:p>
          <a:p>
            <a:pPr marL="971550" lvl="1" indent="-514350">
              <a:buFont typeface="+mj-lt"/>
              <a:buAutoNum type="arabicPeriod"/>
            </a:pPr>
            <a:r>
              <a:rPr lang="en-US" sz="3000" dirty="0"/>
              <a:t>O</a:t>
            </a:r>
            <a:r>
              <a:rPr lang="en-US" sz="3000" dirty="0" smtClean="0"/>
              <a:t>btaining money by false pretense, </a:t>
            </a:r>
          </a:p>
          <a:p>
            <a:pPr marL="971550" lvl="1" indent="-514350">
              <a:buFont typeface="+mj-lt"/>
              <a:buAutoNum type="arabicPeriod"/>
            </a:pPr>
            <a:r>
              <a:rPr lang="en-US" sz="3000" dirty="0"/>
              <a:t>F</a:t>
            </a:r>
            <a:r>
              <a:rPr lang="en-US" sz="3000" dirty="0" smtClean="0"/>
              <a:t>inancial exploitation of mentally incapacitated persons, and </a:t>
            </a:r>
          </a:p>
          <a:p>
            <a:pPr marL="971550" lvl="1" indent="-514350">
              <a:buFont typeface="+mj-lt"/>
              <a:buAutoNum type="arabicPeriod"/>
            </a:pPr>
            <a:r>
              <a:rPr lang="en-US" sz="3000" dirty="0"/>
              <a:t>C</a:t>
            </a:r>
            <a:r>
              <a:rPr lang="en-US" sz="3000" dirty="0" smtClean="0"/>
              <a:t>onstruction fraud .</a:t>
            </a:r>
          </a:p>
          <a:p>
            <a:r>
              <a:rPr lang="en-US" sz="3400" dirty="0" smtClean="0"/>
              <a:t>Allows certain fraud crimes to be investigated by multi-jurisdiction grand jury. </a:t>
            </a:r>
            <a:r>
              <a:rPr lang="en-US" sz="3400" i="1" dirty="0"/>
              <a:t> </a:t>
            </a:r>
            <a:endParaRPr lang="en-US" sz="3400" i="1" dirty="0" smtClean="0"/>
          </a:p>
          <a:p>
            <a:r>
              <a:rPr lang="en-US" sz="3000" dirty="0" smtClean="0"/>
              <a:t>Amends and reenacts §</a:t>
            </a:r>
            <a:r>
              <a:rPr lang="en-US" sz="3000" dirty="0"/>
              <a:t> </a:t>
            </a:r>
            <a:r>
              <a:rPr lang="en-US" sz="3000" dirty="0" smtClean="0"/>
              <a:t>59.1-200.</a:t>
            </a:r>
          </a:p>
          <a:p>
            <a:endParaRPr lang="en-US" dirty="0" smtClean="0"/>
          </a:p>
          <a:p>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21</a:t>
            </a:fld>
            <a:endParaRPr lang="en-US"/>
          </a:p>
        </p:txBody>
      </p:sp>
    </p:spTree>
    <p:extLst>
      <p:ext uri="{BB962C8B-B14F-4D97-AF65-F5344CB8AC3E}">
        <p14:creationId xmlns:p14="http://schemas.microsoft.com/office/powerpoint/2010/main" val="36802080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Larceny </a:t>
            </a:r>
            <a:r>
              <a:rPr lang="en-US" dirty="0" smtClean="0"/>
              <a:t>Threshold</a:t>
            </a:r>
            <a:endParaRPr lang="en-US" dirty="0"/>
          </a:p>
        </p:txBody>
      </p:sp>
      <p:sp>
        <p:nvSpPr>
          <p:cNvPr id="3" name="Content Placeholder 2"/>
          <p:cNvSpPr>
            <a:spLocks noGrp="1"/>
          </p:cNvSpPr>
          <p:nvPr>
            <p:ph idx="1"/>
          </p:nvPr>
        </p:nvSpPr>
        <p:spPr>
          <a:xfrm>
            <a:off x="457200" y="1295401"/>
            <a:ext cx="8229600" cy="4495800"/>
          </a:xfrm>
        </p:spPr>
        <p:txBody>
          <a:bodyPr>
            <a:normAutofit/>
          </a:bodyPr>
          <a:lstStyle/>
          <a:p>
            <a:pPr marL="0" indent="0">
              <a:buNone/>
            </a:pPr>
            <a:r>
              <a:rPr lang="en-US" dirty="0"/>
              <a:t>History:  </a:t>
            </a:r>
          </a:p>
          <a:p>
            <a:pPr lvl="1">
              <a:buFont typeface="Arial" panose="020B0604020202020204" pitchFamily="34" charset="0"/>
              <a:buChar char="•"/>
            </a:pPr>
            <a:r>
              <a:rPr lang="en-US" dirty="0"/>
              <a:t>$100 in 1966</a:t>
            </a:r>
          </a:p>
          <a:p>
            <a:pPr lvl="1">
              <a:buFont typeface="Arial" panose="020B0604020202020204" pitchFamily="34" charset="0"/>
              <a:buChar char="•"/>
            </a:pPr>
            <a:r>
              <a:rPr lang="en-US" dirty="0"/>
              <a:t>Raised to $200 in </a:t>
            </a:r>
            <a:r>
              <a:rPr lang="en-US" dirty="0" smtClean="0"/>
              <a:t>1980</a:t>
            </a:r>
          </a:p>
          <a:p>
            <a:pPr lvl="1">
              <a:buFont typeface="Arial" panose="020B0604020202020204" pitchFamily="34" charset="0"/>
              <a:buChar char="•"/>
            </a:pPr>
            <a:r>
              <a:rPr lang="en-US" dirty="0" smtClean="0"/>
              <a:t>$200 </a:t>
            </a:r>
            <a:r>
              <a:rPr lang="en-US" dirty="0"/>
              <a:t>in 1980 = $594 in 2017 </a:t>
            </a:r>
            <a:endParaRPr lang="en-US" dirty="0" smtClean="0"/>
          </a:p>
          <a:p>
            <a:pPr lvl="1">
              <a:buFont typeface="Arial" panose="020B0604020202020204" pitchFamily="34" charset="0"/>
              <a:buChar char="•"/>
            </a:pPr>
            <a:r>
              <a:rPr lang="en-US" dirty="0" smtClean="0"/>
              <a:t>$200 is lowest in the nation; shared only by New Jersey</a:t>
            </a:r>
          </a:p>
        </p:txBody>
      </p:sp>
      <p:sp>
        <p:nvSpPr>
          <p:cNvPr id="4" name="Slide Number Placeholder 3"/>
          <p:cNvSpPr>
            <a:spLocks noGrp="1"/>
          </p:cNvSpPr>
          <p:nvPr>
            <p:ph type="sldNum" sz="quarter" idx="12"/>
          </p:nvPr>
        </p:nvSpPr>
        <p:spPr/>
        <p:txBody>
          <a:bodyPr/>
          <a:lstStyle/>
          <a:p>
            <a:fld id="{80BC0022-2A8E-4979-8726-E1200C30B10A}" type="slidenum">
              <a:rPr lang="en-US" smtClean="0"/>
              <a:pPr/>
              <a:t>22</a:t>
            </a:fld>
            <a:endParaRPr lang="en-US"/>
          </a:p>
        </p:txBody>
      </p:sp>
    </p:spTree>
    <p:extLst>
      <p:ext uri="{BB962C8B-B14F-4D97-AF65-F5344CB8AC3E}">
        <p14:creationId xmlns:p14="http://schemas.microsoft.com/office/powerpoint/2010/main" val="22086512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Larceny &amp; Other Thresholds Increased to $500</a:t>
            </a:r>
            <a:endParaRPr lang="en-US" dirty="0"/>
          </a:p>
        </p:txBody>
      </p:sp>
      <p:sp>
        <p:nvSpPr>
          <p:cNvPr id="3" name="Content Placeholder 2"/>
          <p:cNvSpPr>
            <a:spLocks noGrp="1"/>
          </p:cNvSpPr>
          <p:nvPr>
            <p:ph idx="1"/>
          </p:nvPr>
        </p:nvSpPr>
        <p:spPr>
          <a:xfrm>
            <a:off x="457200" y="1524000"/>
            <a:ext cx="8229600" cy="4267200"/>
          </a:xfrm>
        </p:spPr>
        <p:txBody>
          <a:bodyPr>
            <a:noAutofit/>
          </a:bodyPr>
          <a:lstStyle/>
          <a:p>
            <a:pPr marL="0" lvl="1" indent="0">
              <a:spcBef>
                <a:spcPts val="0"/>
              </a:spcBef>
              <a:buClr>
                <a:schemeClr val="accent1"/>
              </a:buClr>
              <a:buSzPct val="70000"/>
              <a:buNone/>
            </a:pPr>
            <a:r>
              <a:rPr lang="en-US" sz="2000" b="1" dirty="0" smtClean="0"/>
              <a:t>HB 1550 (Adams) / SB 105 (</a:t>
            </a:r>
            <a:r>
              <a:rPr lang="en-US" sz="2000" b="1" dirty="0" err="1" smtClean="0"/>
              <a:t>Suetterlein</a:t>
            </a:r>
            <a:r>
              <a:rPr lang="en-US" sz="2000" b="1" dirty="0" smtClean="0"/>
              <a:t>)</a:t>
            </a:r>
            <a:r>
              <a:rPr lang="en-US" sz="2000" dirty="0" smtClean="0"/>
              <a:t> </a:t>
            </a:r>
          </a:p>
          <a:p>
            <a:pPr marL="0" indent="0">
              <a:buNone/>
            </a:pPr>
            <a:r>
              <a:rPr lang="en-US" sz="2000" dirty="0" smtClean="0"/>
              <a:t>Amends</a:t>
            </a:r>
            <a:r>
              <a:rPr lang="en-US" sz="2000" dirty="0"/>
              <a:t>: </a:t>
            </a:r>
            <a:endParaRPr lang="en-US" sz="2000" dirty="0" smtClean="0"/>
          </a:p>
          <a:p>
            <a:r>
              <a:rPr lang="en-US" sz="2000" b="1" dirty="0" smtClean="0"/>
              <a:t>§18.2-23 </a:t>
            </a:r>
            <a:r>
              <a:rPr lang="en-US" sz="2000" dirty="0" smtClean="0"/>
              <a:t>(conspiracy) </a:t>
            </a:r>
          </a:p>
          <a:p>
            <a:r>
              <a:rPr lang="en-US" sz="2000" b="1" dirty="0" smtClean="0"/>
              <a:t>§18.2-80 </a:t>
            </a:r>
            <a:r>
              <a:rPr lang="en-US" sz="2000" dirty="0"/>
              <a:t>(arson of unoccupied </a:t>
            </a:r>
            <a:r>
              <a:rPr lang="en-US" sz="2000" dirty="0" smtClean="0"/>
              <a:t>building) </a:t>
            </a:r>
          </a:p>
          <a:p>
            <a:r>
              <a:rPr lang="en-US" sz="2000" b="1" dirty="0" smtClean="0"/>
              <a:t>§18.2-81</a:t>
            </a:r>
            <a:r>
              <a:rPr lang="en-US" sz="2000" dirty="0"/>
              <a:t> </a:t>
            </a:r>
            <a:r>
              <a:rPr lang="en-US" sz="2000" dirty="0" smtClean="0"/>
              <a:t>(</a:t>
            </a:r>
            <a:r>
              <a:rPr lang="en-US" sz="2000" dirty="0"/>
              <a:t>arson personal </a:t>
            </a:r>
            <a:r>
              <a:rPr lang="en-US" sz="2000" dirty="0" smtClean="0"/>
              <a:t>property) </a:t>
            </a:r>
          </a:p>
          <a:p>
            <a:r>
              <a:rPr lang="en-US" sz="2000" b="1" dirty="0" smtClean="0"/>
              <a:t>§18.2-95 </a:t>
            </a:r>
            <a:r>
              <a:rPr lang="en-US" sz="2000" dirty="0" smtClean="0"/>
              <a:t>(grand larceny)</a:t>
            </a:r>
          </a:p>
          <a:p>
            <a:r>
              <a:rPr lang="en-US" sz="2000" b="1" dirty="0" smtClean="0"/>
              <a:t>§18.2-96 </a:t>
            </a:r>
            <a:r>
              <a:rPr lang="en-US" sz="2000" dirty="0" smtClean="0"/>
              <a:t>(</a:t>
            </a:r>
            <a:r>
              <a:rPr lang="en-US" sz="2000" dirty="0"/>
              <a:t>petit </a:t>
            </a:r>
            <a:r>
              <a:rPr lang="en-US" sz="2000" dirty="0" smtClean="0"/>
              <a:t>larceny) </a:t>
            </a:r>
          </a:p>
          <a:p>
            <a:r>
              <a:rPr lang="en-US" sz="2000" b="1" dirty="0" smtClean="0"/>
              <a:t>§18.2-96.1</a:t>
            </a:r>
            <a:r>
              <a:rPr lang="en-US" sz="2000" dirty="0"/>
              <a:t> </a:t>
            </a:r>
            <a:r>
              <a:rPr lang="en-US" sz="2000" dirty="0" smtClean="0"/>
              <a:t>(</a:t>
            </a:r>
            <a:r>
              <a:rPr lang="en-US" sz="2000" dirty="0"/>
              <a:t>theft </a:t>
            </a:r>
            <a:r>
              <a:rPr lang="en-US" sz="2000" dirty="0" smtClean="0"/>
              <a:t>of personal property) </a:t>
            </a:r>
          </a:p>
          <a:p>
            <a:r>
              <a:rPr lang="en-US" sz="2000" b="1" dirty="0" smtClean="0"/>
              <a:t>§18.2-97</a:t>
            </a:r>
            <a:r>
              <a:rPr lang="en-US" sz="2000" dirty="0"/>
              <a:t> </a:t>
            </a:r>
            <a:r>
              <a:rPr lang="en-US" sz="2000" dirty="0" smtClean="0"/>
              <a:t>(</a:t>
            </a:r>
            <a:r>
              <a:rPr lang="en-US" sz="2000" dirty="0"/>
              <a:t>theft of poultry</a:t>
            </a:r>
            <a:r>
              <a:rPr lang="en-US" sz="2000" dirty="0" smtClean="0"/>
              <a:t>) </a:t>
            </a:r>
          </a:p>
          <a:p>
            <a:r>
              <a:rPr lang="en-US" sz="2000" b="1" dirty="0" smtClean="0"/>
              <a:t>§18.2-102</a:t>
            </a:r>
            <a:r>
              <a:rPr lang="en-US" sz="2000" dirty="0"/>
              <a:t> </a:t>
            </a:r>
            <a:r>
              <a:rPr lang="en-US" sz="2000" dirty="0" smtClean="0"/>
              <a:t>(</a:t>
            </a:r>
            <a:r>
              <a:rPr lang="en-US" sz="2000" dirty="0"/>
              <a:t>unauthorized use</a:t>
            </a:r>
            <a:r>
              <a:rPr lang="en-US" sz="2000" dirty="0" smtClean="0"/>
              <a:t>) </a:t>
            </a:r>
          </a:p>
          <a:p>
            <a:r>
              <a:rPr lang="en-US" sz="2000" b="1" dirty="0" smtClean="0"/>
              <a:t>§18.2-103</a:t>
            </a:r>
            <a:r>
              <a:rPr lang="en-US" sz="2000" dirty="0" smtClean="0"/>
              <a:t> (conceal </a:t>
            </a:r>
            <a:r>
              <a:rPr lang="en-US" sz="2000" dirty="0"/>
              <a:t>merchandise</a:t>
            </a:r>
            <a:r>
              <a:rPr lang="en-US" sz="2000" dirty="0" smtClean="0"/>
              <a:t>)</a:t>
            </a:r>
          </a:p>
          <a:p>
            <a:r>
              <a:rPr lang="en-US" sz="2000" b="1" dirty="0" smtClean="0"/>
              <a:t>§18.2-108.01 </a:t>
            </a:r>
            <a:r>
              <a:rPr lang="en-US" sz="2000" dirty="0" smtClean="0"/>
              <a:t>(</a:t>
            </a:r>
            <a:r>
              <a:rPr lang="en-US" sz="2000" dirty="0"/>
              <a:t>larceny with </a:t>
            </a:r>
            <a:r>
              <a:rPr lang="en-US" sz="2000" dirty="0" smtClean="0"/>
              <a:t>intent to sell)</a:t>
            </a:r>
          </a:p>
        </p:txBody>
      </p:sp>
      <p:sp>
        <p:nvSpPr>
          <p:cNvPr id="4" name="Slide Number Placeholder 3"/>
          <p:cNvSpPr>
            <a:spLocks noGrp="1"/>
          </p:cNvSpPr>
          <p:nvPr>
            <p:ph type="sldNum" sz="quarter" idx="12"/>
          </p:nvPr>
        </p:nvSpPr>
        <p:spPr/>
        <p:txBody>
          <a:bodyPr/>
          <a:lstStyle/>
          <a:p>
            <a:fld id="{80BC0022-2A8E-4979-8726-E1200C30B10A}" type="slidenum">
              <a:rPr lang="en-US" smtClean="0"/>
              <a:pPr/>
              <a:t>23</a:t>
            </a:fld>
            <a:endParaRPr lang="en-US"/>
          </a:p>
        </p:txBody>
      </p:sp>
    </p:spTree>
    <p:extLst>
      <p:ext uri="{BB962C8B-B14F-4D97-AF65-F5344CB8AC3E}">
        <p14:creationId xmlns:p14="http://schemas.microsoft.com/office/powerpoint/2010/main" val="40500371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dirty="0"/>
              <a:t>Larceny &amp; Other Thresholds Increased to $</a:t>
            </a:r>
            <a:r>
              <a:rPr lang="en-US" dirty="0" smtClean="0"/>
              <a:t>500 (cont.)</a:t>
            </a:r>
            <a:endParaRPr lang="en-US" dirty="0"/>
          </a:p>
        </p:txBody>
      </p:sp>
      <p:sp>
        <p:nvSpPr>
          <p:cNvPr id="3" name="Content Placeholder 2"/>
          <p:cNvSpPr>
            <a:spLocks noGrp="1"/>
          </p:cNvSpPr>
          <p:nvPr>
            <p:ph idx="1"/>
          </p:nvPr>
        </p:nvSpPr>
        <p:spPr>
          <a:xfrm>
            <a:off x="457200" y="1447800"/>
            <a:ext cx="8229600" cy="4343400"/>
          </a:xfrm>
        </p:spPr>
        <p:txBody>
          <a:bodyPr>
            <a:normAutofit fontScale="70000" lnSpcReduction="20000"/>
          </a:bodyPr>
          <a:lstStyle/>
          <a:p>
            <a:r>
              <a:rPr lang="en-US" b="1" dirty="0" smtClean="0"/>
              <a:t>§</a:t>
            </a:r>
            <a:r>
              <a:rPr lang="en-US" b="1" dirty="0"/>
              <a:t>18.2-145.1 </a:t>
            </a:r>
            <a:r>
              <a:rPr lang="en-US" dirty="0"/>
              <a:t>(damage or destroy research </a:t>
            </a:r>
            <a:r>
              <a:rPr lang="en-US" dirty="0" smtClean="0"/>
              <a:t>farm </a:t>
            </a:r>
            <a:r>
              <a:rPr lang="en-US" dirty="0"/>
              <a:t>material</a:t>
            </a:r>
            <a:r>
              <a:rPr lang="en-US" dirty="0" smtClean="0"/>
              <a:t>)</a:t>
            </a:r>
            <a:endParaRPr lang="en-US" b="1" dirty="0" smtClean="0"/>
          </a:p>
          <a:p>
            <a:r>
              <a:rPr lang="en-US" b="1" dirty="0" smtClean="0"/>
              <a:t>§</a:t>
            </a:r>
            <a:r>
              <a:rPr lang="en-US" b="1" dirty="0"/>
              <a:t>18.2-150 </a:t>
            </a:r>
            <a:r>
              <a:rPr lang="en-US" dirty="0"/>
              <a:t>(dispose or </a:t>
            </a:r>
            <a:r>
              <a:rPr lang="en-US" dirty="0" smtClean="0"/>
              <a:t>destroy </a:t>
            </a:r>
            <a:r>
              <a:rPr lang="en-US" dirty="0"/>
              <a:t>ship</a:t>
            </a:r>
            <a:r>
              <a:rPr lang="en-US" dirty="0" smtClean="0"/>
              <a:t>)</a:t>
            </a:r>
            <a:r>
              <a:rPr lang="en-US" dirty="0"/>
              <a:t> </a:t>
            </a:r>
            <a:endParaRPr lang="en-US" dirty="0" smtClean="0"/>
          </a:p>
          <a:p>
            <a:r>
              <a:rPr lang="en-US" b="1" dirty="0" smtClean="0"/>
              <a:t>§18.2-152.3 </a:t>
            </a:r>
            <a:r>
              <a:rPr lang="en-US" dirty="0" smtClean="0"/>
              <a:t>(</a:t>
            </a:r>
            <a:r>
              <a:rPr lang="en-US" dirty="0"/>
              <a:t>computer </a:t>
            </a:r>
            <a:r>
              <a:rPr lang="en-US" dirty="0" smtClean="0"/>
              <a:t>fraud)</a:t>
            </a:r>
            <a:r>
              <a:rPr lang="en-US" dirty="0"/>
              <a:t> </a:t>
            </a:r>
            <a:endParaRPr lang="en-US" dirty="0" smtClean="0"/>
          </a:p>
          <a:p>
            <a:r>
              <a:rPr lang="en-US" b="1" dirty="0" smtClean="0"/>
              <a:t>§18.2-162 </a:t>
            </a:r>
            <a:r>
              <a:rPr lang="en-US" dirty="0" smtClean="0"/>
              <a:t>(</a:t>
            </a:r>
            <a:r>
              <a:rPr lang="en-US" dirty="0"/>
              <a:t>destroy or damage public services or </a:t>
            </a:r>
            <a:r>
              <a:rPr lang="en-US" dirty="0" smtClean="0"/>
              <a:t>utilities) </a:t>
            </a:r>
          </a:p>
          <a:p>
            <a:r>
              <a:rPr lang="en-US" b="1" dirty="0" smtClean="0"/>
              <a:t>§18.2-181 </a:t>
            </a:r>
            <a:r>
              <a:rPr lang="en-US" dirty="0" smtClean="0"/>
              <a:t>(</a:t>
            </a:r>
            <a:r>
              <a:rPr lang="en-US" dirty="0"/>
              <a:t>bad </a:t>
            </a:r>
            <a:r>
              <a:rPr lang="en-US" dirty="0" smtClean="0"/>
              <a:t>check) </a:t>
            </a:r>
          </a:p>
          <a:p>
            <a:r>
              <a:rPr lang="en-US" b="1" dirty="0" smtClean="0"/>
              <a:t>§18.2-181.1 </a:t>
            </a:r>
            <a:r>
              <a:rPr lang="en-US" dirty="0" smtClean="0"/>
              <a:t>(</a:t>
            </a:r>
            <a:r>
              <a:rPr lang="en-US" dirty="0"/>
              <a:t>aggregate bad </a:t>
            </a:r>
            <a:r>
              <a:rPr lang="en-US" dirty="0" smtClean="0"/>
              <a:t>checks)</a:t>
            </a:r>
          </a:p>
          <a:p>
            <a:r>
              <a:rPr lang="en-US" b="1" dirty="0" smtClean="0"/>
              <a:t>§18.2-182 </a:t>
            </a:r>
            <a:r>
              <a:rPr lang="en-US" dirty="0" smtClean="0"/>
              <a:t>(business bad </a:t>
            </a:r>
            <a:r>
              <a:rPr lang="en-US" dirty="0"/>
              <a:t>check </a:t>
            </a:r>
            <a:r>
              <a:rPr lang="en-US" dirty="0" smtClean="0"/>
              <a:t>business)</a:t>
            </a:r>
            <a:r>
              <a:rPr lang="en-US" dirty="0"/>
              <a:t> </a:t>
            </a:r>
            <a:endParaRPr lang="en-US" dirty="0" smtClean="0"/>
          </a:p>
          <a:p>
            <a:r>
              <a:rPr lang="en-US" b="1" dirty="0" smtClean="0"/>
              <a:t>§18.2-186 </a:t>
            </a:r>
            <a:r>
              <a:rPr lang="en-US" dirty="0" smtClean="0"/>
              <a:t>(</a:t>
            </a:r>
            <a:r>
              <a:rPr lang="en-US" dirty="0"/>
              <a:t>false statement to obtain property or credit</a:t>
            </a:r>
            <a:r>
              <a:rPr lang="en-US" dirty="0" smtClean="0"/>
              <a:t>)</a:t>
            </a:r>
          </a:p>
          <a:p>
            <a:r>
              <a:rPr lang="en-US" b="1" dirty="0" smtClean="0"/>
              <a:t>§18.2-186.3 </a:t>
            </a:r>
            <a:r>
              <a:rPr lang="en-US" dirty="0" smtClean="0"/>
              <a:t>(</a:t>
            </a:r>
            <a:r>
              <a:rPr lang="en-US" dirty="0"/>
              <a:t>identity theft</a:t>
            </a:r>
            <a:r>
              <a:rPr lang="en-US" dirty="0" smtClean="0"/>
              <a:t>)</a:t>
            </a:r>
            <a:r>
              <a:rPr lang="en-US" dirty="0"/>
              <a:t> </a:t>
            </a:r>
            <a:endParaRPr lang="en-US" dirty="0" smtClean="0"/>
          </a:p>
          <a:p>
            <a:r>
              <a:rPr lang="en-US" b="1" dirty="0" smtClean="0"/>
              <a:t>§18.2-187.1 </a:t>
            </a:r>
            <a:r>
              <a:rPr lang="en-US" dirty="0" smtClean="0"/>
              <a:t>(</a:t>
            </a:r>
            <a:r>
              <a:rPr lang="en-US" dirty="0"/>
              <a:t>utility theft</a:t>
            </a:r>
            <a:r>
              <a:rPr lang="en-US" dirty="0" smtClean="0"/>
              <a:t>)</a:t>
            </a:r>
            <a:r>
              <a:rPr lang="en-US" dirty="0"/>
              <a:t>  </a:t>
            </a:r>
            <a:endParaRPr lang="en-US" dirty="0" smtClean="0"/>
          </a:p>
          <a:p>
            <a:r>
              <a:rPr lang="en-US" b="1" dirty="0" smtClean="0"/>
              <a:t>§18.2-188 </a:t>
            </a:r>
            <a:r>
              <a:rPr lang="en-US" dirty="0" smtClean="0"/>
              <a:t>(</a:t>
            </a:r>
            <a:r>
              <a:rPr lang="en-US" dirty="0"/>
              <a:t>defraud hotel; restaurant</a:t>
            </a:r>
            <a:r>
              <a:rPr lang="en-US" dirty="0" smtClean="0"/>
              <a:t>)</a:t>
            </a:r>
          </a:p>
          <a:p>
            <a:r>
              <a:rPr lang="en-US" b="1" dirty="0" smtClean="0"/>
              <a:t>§18.2-195 </a:t>
            </a:r>
            <a:r>
              <a:rPr lang="en-US" dirty="0" smtClean="0"/>
              <a:t>(</a:t>
            </a:r>
            <a:r>
              <a:rPr lang="en-US" dirty="0"/>
              <a:t>credit </a:t>
            </a:r>
            <a:r>
              <a:rPr lang="en-US" dirty="0" smtClean="0"/>
              <a:t>card fraud)</a:t>
            </a:r>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24</a:t>
            </a:fld>
            <a:endParaRPr lang="en-US"/>
          </a:p>
        </p:txBody>
      </p:sp>
    </p:spTree>
    <p:extLst>
      <p:ext uri="{BB962C8B-B14F-4D97-AF65-F5344CB8AC3E}">
        <p14:creationId xmlns:p14="http://schemas.microsoft.com/office/powerpoint/2010/main" val="36012749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Larceny &amp; Other Thresholds Increased to $</a:t>
            </a:r>
            <a:r>
              <a:rPr lang="en-US" dirty="0" smtClean="0"/>
              <a:t>500 (cont.)</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§18.2-195.2 </a:t>
            </a:r>
            <a:r>
              <a:rPr lang="en-US" dirty="0" smtClean="0"/>
              <a:t>(</a:t>
            </a:r>
            <a:r>
              <a:rPr lang="en-US" dirty="0"/>
              <a:t>credit card theft</a:t>
            </a:r>
            <a:r>
              <a:rPr lang="en-US" dirty="0" smtClean="0"/>
              <a:t>)</a:t>
            </a:r>
          </a:p>
          <a:p>
            <a:r>
              <a:rPr lang="en-US" b="1" dirty="0" smtClean="0"/>
              <a:t>§18.2-197 </a:t>
            </a:r>
            <a:r>
              <a:rPr lang="en-US" dirty="0" smtClean="0"/>
              <a:t>(</a:t>
            </a:r>
            <a:r>
              <a:rPr lang="en-US" dirty="0"/>
              <a:t>receipt of goods and services fraudulently obtained</a:t>
            </a:r>
            <a:r>
              <a:rPr lang="en-US" dirty="0" smtClean="0"/>
              <a:t>)</a:t>
            </a:r>
          </a:p>
          <a:p>
            <a:r>
              <a:rPr lang="en-US" b="1" dirty="0" smtClean="0"/>
              <a:t>§18.2-340.37 </a:t>
            </a:r>
            <a:r>
              <a:rPr lang="en-US" dirty="0" smtClean="0"/>
              <a:t>(theft of charitable </a:t>
            </a:r>
            <a:r>
              <a:rPr lang="en-US" dirty="0"/>
              <a:t>gaming </a:t>
            </a:r>
            <a:r>
              <a:rPr lang="en-US" dirty="0" smtClean="0"/>
              <a:t>funds)</a:t>
            </a:r>
          </a:p>
          <a:p>
            <a:r>
              <a:rPr lang="en-US" dirty="0" smtClean="0"/>
              <a:t> </a:t>
            </a:r>
            <a:r>
              <a:rPr lang="en-US" b="1" dirty="0" smtClean="0"/>
              <a:t>§19.2-289</a:t>
            </a:r>
            <a:r>
              <a:rPr lang="en-US" dirty="0" smtClean="0"/>
              <a:t> (in prosecution of GL, jury can find guilty of PL if find value is less than $500)</a:t>
            </a:r>
            <a:r>
              <a:rPr lang="en-US" dirty="0"/>
              <a:t> </a:t>
            </a:r>
            <a:endParaRPr lang="en-US" dirty="0" smtClean="0"/>
          </a:p>
          <a:p>
            <a:r>
              <a:rPr lang="en-US" b="1" dirty="0" smtClean="0"/>
              <a:t>§19.2-290 </a:t>
            </a:r>
            <a:r>
              <a:rPr lang="en-US" dirty="0" smtClean="0"/>
              <a:t>(in prosecution for PL, jury can find guilty of PL even the </a:t>
            </a:r>
            <a:r>
              <a:rPr lang="en-US" dirty="0"/>
              <a:t>thing stolen </a:t>
            </a:r>
            <a:r>
              <a:rPr lang="en-US" dirty="0" smtClean="0"/>
              <a:t>has a </a:t>
            </a:r>
            <a:r>
              <a:rPr lang="en-US" dirty="0"/>
              <a:t>value </a:t>
            </a:r>
            <a:r>
              <a:rPr lang="en-US" dirty="0" smtClean="0"/>
              <a:t>of</a:t>
            </a:r>
            <a:r>
              <a:rPr lang="en-US" dirty="0"/>
              <a:t> </a:t>
            </a:r>
            <a:r>
              <a:rPr lang="en-US" i="1" dirty="0"/>
              <a:t>$500</a:t>
            </a:r>
            <a:r>
              <a:rPr lang="en-US" dirty="0"/>
              <a:t> or </a:t>
            </a:r>
            <a:r>
              <a:rPr lang="en-US" dirty="0" smtClean="0"/>
              <a:t>more), </a:t>
            </a:r>
          </a:p>
          <a:p>
            <a:r>
              <a:rPr lang="en-US" b="1" dirty="0" smtClean="0"/>
              <a:t>§19.2-386.16</a:t>
            </a:r>
            <a:r>
              <a:rPr lang="en-US" dirty="0"/>
              <a:t> </a:t>
            </a:r>
            <a:r>
              <a:rPr lang="en-US" dirty="0" smtClean="0"/>
              <a:t>(forfeiture </a:t>
            </a:r>
            <a:r>
              <a:rPr lang="en-US" dirty="0"/>
              <a:t>of </a:t>
            </a:r>
            <a:r>
              <a:rPr lang="en-US" dirty="0" smtClean="0"/>
              <a:t>vehicle) </a:t>
            </a:r>
          </a:p>
          <a:p>
            <a:r>
              <a:rPr lang="en-US" b="1" dirty="0" smtClean="0"/>
              <a:t>§29.1-553 </a:t>
            </a:r>
            <a:r>
              <a:rPr lang="en-US" dirty="0" smtClean="0"/>
              <a:t>(sale of wild bird, wild animal or freshwater fish)</a:t>
            </a:r>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25</a:t>
            </a:fld>
            <a:endParaRPr lang="en-US"/>
          </a:p>
        </p:txBody>
      </p:sp>
    </p:spTree>
    <p:extLst>
      <p:ext uri="{BB962C8B-B14F-4D97-AF65-F5344CB8AC3E}">
        <p14:creationId xmlns:p14="http://schemas.microsoft.com/office/powerpoint/2010/main" val="41230859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Female Genital Mutilation (FGM)</a:t>
            </a:r>
            <a:endParaRPr lang="en-US" dirty="0"/>
          </a:p>
        </p:txBody>
      </p:sp>
      <p:sp>
        <p:nvSpPr>
          <p:cNvPr id="3" name="Content Placeholder 2"/>
          <p:cNvSpPr>
            <a:spLocks noGrp="1"/>
          </p:cNvSpPr>
          <p:nvPr>
            <p:ph idx="1"/>
          </p:nvPr>
        </p:nvSpPr>
        <p:spPr>
          <a:xfrm>
            <a:off x="457200" y="1371600"/>
            <a:ext cx="8229600" cy="4571999"/>
          </a:xfrm>
        </p:spPr>
        <p:txBody>
          <a:bodyPr>
            <a:normAutofit fontScale="77500" lnSpcReduction="20000"/>
          </a:bodyPr>
          <a:lstStyle/>
          <a:p>
            <a:pPr marL="0" indent="0">
              <a:buNone/>
            </a:pPr>
            <a:r>
              <a:rPr lang="en-US" sz="3600" b="1" dirty="0" smtClean="0"/>
              <a:t>SB 47 (Black)</a:t>
            </a:r>
          </a:p>
          <a:p>
            <a:pPr marL="514350" indent="-457200"/>
            <a:r>
              <a:rPr lang="en-US" dirty="0" smtClean="0"/>
              <a:t>Changes punishment of FGM from Class 1 misdemeanor to Class 2 felony (20 </a:t>
            </a:r>
            <a:r>
              <a:rPr lang="en-US" dirty="0" err="1" smtClean="0"/>
              <a:t>yrs</a:t>
            </a:r>
            <a:r>
              <a:rPr lang="en-US" dirty="0" smtClean="0"/>
              <a:t> to life and up to $100,000 fine).</a:t>
            </a:r>
          </a:p>
          <a:p>
            <a:pPr marL="514350" indent="-457200"/>
            <a:r>
              <a:rPr lang="en-US" dirty="0" smtClean="0"/>
              <a:t>Consistent with aggravated malicious wounding.</a:t>
            </a:r>
          </a:p>
          <a:p>
            <a:pPr marL="514350" indent="-457200"/>
            <a:r>
              <a:rPr lang="en-US" dirty="0" smtClean="0"/>
              <a:t>Necessary because cannot always prove “malice” when defendant argues it was for “religious purposes” or “with consent”.</a:t>
            </a:r>
          </a:p>
          <a:p>
            <a:pPr marL="514350" indent="-457200"/>
            <a:r>
              <a:rPr lang="en-US" dirty="0"/>
              <a:t>O</a:t>
            </a:r>
            <a:r>
              <a:rPr lang="en-US" dirty="0" smtClean="0"/>
              <a:t>ver </a:t>
            </a:r>
            <a:r>
              <a:rPr lang="en-US" dirty="0"/>
              <a:t>140 million </a:t>
            </a:r>
            <a:r>
              <a:rPr lang="en-US" dirty="0" smtClean="0"/>
              <a:t>genital mutilations worldwide</a:t>
            </a:r>
            <a:r>
              <a:rPr lang="en-US" dirty="0"/>
              <a:t>; most are done on children </a:t>
            </a:r>
            <a:r>
              <a:rPr lang="en-US" dirty="0" smtClean="0"/>
              <a:t>ages 4</a:t>
            </a:r>
            <a:r>
              <a:rPr lang="en-US" dirty="0"/>
              <a:t> to 12 </a:t>
            </a:r>
            <a:r>
              <a:rPr lang="en-US" dirty="0" err="1" smtClean="0"/>
              <a:t>y.o</a:t>
            </a:r>
            <a:r>
              <a:rPr lang="en-US" dirty="0" smtClean="0"/>
              <a:t>.; they have no </a:t>
            </a:r>
            <a:r>
              <a:rPr lang="en-US" dirty="0"/>
              <a:t>medical </a:t>
            </a:r>
            <a:r>
              <a:rPr lang="en-US" dirty="0" smtClean="0"/>
              <a:t>value.</a:t>
            </a:r>
            <a:r>
              <a:rPr lang="en-US" dirty="0"/>
              <a:t> </a:t>
            </a:r>
            <a:endParaRPr lang="en-US" dirty="0" smtClean="0"/>
          </a:p>
          <a:p>
            <a:pPr marL="514350" indent="-457200"/>
            <a:r>
              <a:rPr lang="en-US" dirty="0" smtClean="0"/>
              <a:t>VA is #4 </a:t>
            </a:r>
            <a:r>
              <a:rPr lang="en-US" dirty="0"/>
              <a:t>state in country </a:t>
            </a:r>
            <a:r>
              <a:rPr lang="en-US" dirty="0" smtClean="0"/>
              <a:t>where this occurs.</a:t>
            </a:r>
          </a:p>
          <a:p>
            <a:pPr marL="514350" indent="-457200"/>
            <a:r>
              <a:rPr lang="en-US" dirty="0" smtClean="0"/>
              <a:t>Amends and reenacts </a:t>
            </a:r>
            <a:r>
              <a:rPr lang="en-US" dirty="0"/>
              <a:t>in §18.2-51.7 </a:t>
            </a:r>
            <a:r>
              <a:rPr lang="en-US" dirty="0" smtClean="0"/>
              <a:t>.</a:t>
            </a:r>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26</a:t>
            </a:fld>
            <a:endParaRPr lang="en-US"/>
          </a:p>
        </p:txBody>
      </p:sp>
    </p:spTree>
    <p:extLst>
      <p:ext uri="{BB962C8B-B14F-4D97-AF65-F5344CB8AC3E}">
        <p14:creationId xmlns:p14="http://schemas.microsoft.com/office/powerpoint/2010/main" val="182526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Obstruction of Justice;</a:t>
            </a:r>
            <a:br>
              <a:rPr lang="en-US" dirty="0" smtClean="0"/>
            </a:br>
            <a:r>
              <a:rPr lang="en-US" dirty="0" smtClean="0"/>
              <a:t>Fleeing from Arrest</a:t>
            </a:r>
            <a:endParaRPr lang="en-US" dirty="0"/>
          </a:p>
        </p:txBody>
      </p:sp>
      <p:sp>
        <p:nvSpPr>
          <p:cNvPr id="3" name="Content Placeholder 2"/>
          <p:cNvSpPr>
            <a:spLocks noGrp="1"/>
          </p:cNvSpPr>
          <p:nvPr>
            <p:ph idx="1"/>
          </p:nvPr>
        </p:nvSpPr>
        <p:spPr/>
        <p:txBody>
          <a:bodyPr>
            <a:normAutofit/>
          </a:bodyPr>
          <a:lstStyle/>
          <a:p>
            <a:pPr marL="0" indent="0">
              <a:buNone/>
            </a:pPr>
            <a:r>
              <a:rPr lang="en-US" sz="2800" b="1" dirty="0" smtClean="0"/>
              <a:t>SB 57(DeSteph)</a:t>
            </a:r>
          </a:p>
          <a:p>
            <a:pPr lvl="1"/>
            <a:r>
              <a:rPr lang="en-US" sz="2400" dirty="0" smtClean="0"/>
              <a:t>Simply </a:t>
            </a:r>
            <a:r>
              <a:rPr lang="en-US" sz="2400" i="1" dirty="0" smtClean="0"/>
              <a:t>relocates</a:t>
            </a:r>
            <a:r>
              <a:rPr lang="en-US" sz="2400" dirty="0" smtClean="0"/>
              <a:t> existing §18.2-479.1 language (prohibition against fleeing from law enforcement to avoid arrest) to a new subsection in §18.2-460 (Obstructing justice; resisting arrest; fleeing from a law-enforcement officer.)</a:t>
            </a:r>
          </a:p>
          <a:p>
            <a:pPr lvl="1"/>
            <a:r>
              <a:rPr lang="en-US" sz="2400" dirty="0" smtClean="0"/>
              <a:t>§18.2-460 (E) is created; </a:t>
            </a:r>
            <a:r>
              <a:rPr lang="en-US" sz="2400" dirty="0"/>
              <a:t>§</a:t>
            </a:r>
            <a:r>
              <a:rPr lang="en-US" sz="2400" dirty="0" smtClean="0"/>
              <a:t>18.2-479.1 is repealed.</a:t>
            </a:r>
            <a:endParaRPr lang="en-US" sz="2400"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27</a:t>
            </a:fld>
            <a:endParaRPr lang="en-US"/>
          </a:p>
        </p:txBody>
      </p:sp>
    </p:spTree>
    <p:extLst>
      <p:ext uri="{BB962C8B-B14F-4D97-AF65-F5344CB8AC3E}">
        <p14:creationId xmlns:p14="http://schemas.microsoft.com/office/powerpoint/2010/main" val="14696748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Criminal Blight on Real Property</a:t>
            </a:r>
            <a:endParaRPr lang="en-US" dirty="0"/>
          </a:p>
        </p:txBody>
      </p:sp>
      <p:sp>
        <p:nvSpPr>
          <p:cNvPr id="3" name="Content Placeholder 2"/>
          <p:cNvSpPr>
            <a:spLocks noGrp="1"/>
          </p:cNvSpPr>
          <p:nvPr>
            <p:ph idx="1"/>
          </p:nvPr>
        </p:nvSpPr>
        <p:spPr>
          <a:xfrm>
            <a:off x="457200" y="1371601"/>
            <a:ext cx="8229600" cy="4419600"/>
          </a:xfrm>
        </p:spPr>
        <p:txBody>
          <a:bodyPr>
            <a:normAutofit fontScale="85000" lnSpcReduction="20000"/>
          </a:bodyPr>
          <a:lstStyle/>
          <a:p>
            <a:pPr marL="0" indent="0">
              <a:buNone/>
            </a:pPr>
            <a:r>
              <a:rPr lang="en-US" b="1" dirty="0"/>
              <a:t>SB 451 </a:t>
            </a:r>
            <a:r>
              <a:rPr lang="en-US" b="1" dirty="0" smtClean="0"/>
              <a:t>(Dance)/ </a:t>
            </a:r>
            <a:r>
              <a:rPr lang="en-US" b="1" dirty="0"/>
              <a:t>HB 594 </a:t>
            </a:r>
            <a:r>
              <a:rPr lang="en-US" b="1" dirty="0" smtClean="0"/>
              <a:t>(</a:t>
            </a:r>
            <a:r>
              <a:rPr lang="en-US" b="1" dirty="0" err="1" smtClean="0"/>
              <a:t>Carr</a:t>
            </a:r>
            <a:r>
              <a:rPr lang="en-US" b="1" dirty="0" smtClean="0"/>
              <a:t>)</a:t>
            </a:r>
          </a:p>
          <a:p>
            <a:r>
              <a:rPr lang="en-US" dirty="0" smtClean="0"/>
              <a:t>Allows local governments to expand criminal blight ordinances to include the </a:t>
            </a:r>
            <a:r>
              <a:rPr lang="en-US" dirty="0"/>
              <a:t>regular presence of persons using the property </a:t>
            </a:r>
            <a:r>
              <a:rPr lang="en-US" dirty="0" smtClean="0"/>
              <a:t>for: </a:t>
            </a:r>
          </a:p>
          <a:p>
            <a:pPr marL="914400" lvl="1" indent="-514350">
              <a:buFont typeface="+mj-lt"/>
              <a:buAutoNum type="arabicPeriod"/>
            </a:pPr>
            <a:r>
              <a:rPr lang="en-US" sz="3200" dirty="0" smtClean="0"/>
              <a:t>Illegal drug use and sale, </a:t>
            </a:r>
          </a:p>
          <a:p>
            <a:pPr marL="914400" lvl="1" indent="-514350">
              <a:buFont typeface="+mj-lt"/>
              <a:buAutoNum type="arabicPeriod"/>
            </a:pPr>
            <a:r>
              <a:rPr lang="en-US" sz="3200" dirty="0"/>
              <a:t>C</a:t>
            </a:r>
            <a:r>
              <a:rPr lang="en-US" sz="3200" dirty="0" smtClean="0"/>
              <a:t>ommercial </a:t>
            </a:r>
            <a:r>
              <a:rPr lang="en-US" sz="3200" dirty="0"/>
              <a:t>sex trafficking or </a:t>
            </a:r>
            <a:r>
              <a:rPr lang="en-US" sz="3200" dirty="0" smtClean="0"/>
              <a:t>prostitution, </a:t>
            </a:r>
            <a:r>
              <a:rPr lang="en-US" sz="3200" dirty="0"/>
              <a:t>or </a:t>
            </a:r>
            <a:endParaRPr lang="en-US" sz="3200" dirty="0" smtClean="0"/>
          </a:p>
          <a:p>
            <a:pPr marL="914400" lvl="1" indent="-514350">
              <a:buFont typeface="+mj-lt"/>
              <a:buAutoNum type="arabicPeriod"/>
            </a:pPr>
            <a:r>
              <a:rPr lang="en-US" sz="3200" dirty="0"/>
              <a:t>R</a:t>
            </a:r>
            <a:r>
              <a:rPr lang="en-US" sz="3200" dirty="0" smtClean="0"/>
              <a:t>epeated </a:t>
            </a:r>
            <a:r>
              <a:rPr lang="en-US" sz="3200" dirty="0"/>
              <a:t>acts of the malicious discharge of a firearm within a building or dwelling. </a:t>
            </a:r>
            <a:endParaRPr lang="en-US" sz="3200" dirty="0" smtClean="0"/>
          </a:p>
          <a:p>
            <a:r>
              <a:rPr lang="en-US" dirty="0" smtClean="0"/>
              <a:t>This </a:t>
            </a:r>
            <a:r>
              <a:rPr lang="en-US" dirty="0"/>
              <a:t>bill was a recommendation of the Virginia Housing Commission. </a:t>
            </a:r>
            <a:endParaRPr lang="en-US" dirty="0" smtClean="0"/>
          </a:p>
          <a:p>
            <a:r>
              <a:rPr lang="en-US" dirty="0" smtClean="0"/>
              <a:t>Amends and reenacts </a:t>
            </a:r>
            <a:r>
              <a:rPr lang="en-US" dirty="0"/>
              <a:t>§ </a:t>
            </a:r>
            <a:r>
              <a:rPr lang="en-US" dirty="0" smtClean="0"/>
              <a:t>15.2-907.</a:t>
            </a:r>
            <a:endParaRPr lang="en-US" dirty="0"/>
          </a:p>
          <a:p>
            <a:pPr marL="0" indent="0">
              <a:buNone/>
            </a:pPr>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28</a:t>
            </a:fld>
            <a:endParaRPr lang="en-US" dirty="0"/>
          </a:p>
        </p:txBody>
      </p:sp>
    </p:spTree>
    <p:extLst>
      <p:ext uri="{BB962C8B-B14F-4D97-AF65-F5344CB8AC3E}">
        <p14:creationId xmlns:p14="http://schemas.microsoft.com/office/powerpoint/2010/main" val="27403504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06762"/>
          </a:xfrm>
        </p:spPr>
        <p:txBody>
          <a:bodyPr/>
          <a:lstStyle/>
          <a:p>
            <a:r>
              <a:rPr lang="en-US" dirty="0" smtClean="0"/>
              <a:t>Criminal Background Checks</a:t>
            </a:r>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29</a:t>
            </a:fld>
            <a:endParaRPr lang="en-US"/>
          </a:p>
        </p:txBody>
      </p:sp>
    </p:spTree>
    <p:extLst>
      <p:ext uri="{BB962C8B-B14F-4D97-AF65-F5344CB8AC3E}">
        <p14:creationId xmlns:p14="http://schemas.microsoft.com/office/powerpoint/2010/main" val="912340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Materials</a:t>
            </a:r>
            <a:endParaRPr lang="en-US" dirty="0"/>
          </a:p>
        </p:txBody>
      </p:sp>
      <p:sp>
        <p:nvSpPr>
          <p:cNvPr id="3" name="Content Placeholder 2"/>
          <p:cNvSpPr>
            <a:spLocks noGrp="1"/>
          </p:cNvSpPr>
          <p:nvPr>
            <p:ph idx="1"/>
          </p:nvPr>
        </p:nvSpPr>
        <p:spPr/>
        <p:txBody>
          <a:bodyPr/>
          <a:lstStyle/>
          <a:p>
            <a:r>
              <a:rPr lang="en-US" dirty="0"/>
              <a:t>You </a:t>
            </a:r>
            <a:r>
              <a:rPr lang="en-US" dirty="0" smtClean="0"/>
              <a:t>must rely </a:t>
            </a:r>
            <a:r>
              <a:rPr lang="en-US" dirty="0"/>
              <a:t>only upon the  language of the bill after final passage</a:t>
            </a:r>
            <a:r>
              <a:rPr lang="en-US" dirty="0" smtClean="0"/>
              <a:t>.</a:t>
            </a:r>
          </a:p>
          <a:p>
            <a:r>
              <a:rPr lang="en-US" dirty="0" smtClean="0"/>
              <a:t>You </a:t>
            </a:r>
            <a:r>
              <a:rPr lang="en-US" dirty="0"/>
              <a:t>can find the </a:t>
            </a:r>
            <a:r>
              <a:rPr lang="en-US" dirty="0" smtClean="0"/>
              <a:t>final version </a:t>
            </a:r>
            <a:r>
              <a:rPr lang="en-US" dirty="0"/>
              <a:t>of the bill on the LIS website at: </a:t>
            </a:r>
            <a:r>
              <a:rPr lang="en-US" dirty="0">
                <a:solidFill>
                  <a:schemeClr val="tx1">
                    <a:lumMod val="95000"/>
                  </a:schemeClr>
                </a:solidFill>
                <a:hlinkClick r:id="rId2"/>
              </a:rPr>
              <a:t>http://</a:t>
            </a:r>
            <a:r>
              <a:rPr lang="en-US" dirty="0" smtClean="0">
                <a:solidFill>
                  <a:schemeClr val="tx1">
                    <a:lumMod val="95000"/>
                  </a:schemeClr>
                </a:solidFill>
                <a:hlinkClick r:id="rId2"/>
              </a:rPr>
              <a:t>lis.virginia.gov/lis.htm</a:t>
            </a:r>
            <a:r>
              <a:rPr lang="en-US" dirty="0" smtClean="0">
                <a:solidFill>
                  <a:schemeClr val="tx1">
                    <a:lumMod val="95000"/>
                  </a:schemeClr>
                </a:solidFill>
              </a:rPr>
              <a:t> </a:t>
            </a:r>
            <a:r>
              <a:rPr lang="en-US" dirty="0" smtClean="0"/>
              <a:t>.</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3</a:t>
            </a:fld>
            <a:endParaRPr lang="en-US"/>
          </a:p>
        </p:txBody>
      </p:sp>
    </p:spTree>
    <p:extLst>
      <p:ext uri="{BB962C8B-B14F-4D97-AF65-F5344CB8AC3E}">
        <p14:creationId xmlns:p14="http://schemas.microsoft.com/office/powerpoint/2010/main" val="19651647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Juvenile Records; EMS Volunteers</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smtClean="0"/>
              <a:t>HB </a:t>
            </a:r>
            <a:r>
              <a:rPr lang="en-US" b="1" dirty="0"/>
              <a:t>135 </a:t>
            </a:r>
            <a:r>
              <a:rPr lang="en-US" b="1" dirty="0" smtClean="0"/>
              <a:t>(Bell)/ </a:t>
            </a:r>
            <a:r>
              <a:rPr lang="en-US" b="1" dirty="0"/>
              <a:t>SB 109  </a:t>
            </a:r>
            <a:r>
              <a:rPr lang="en-US" b="1" dirty="0" smtClean="0"/>
              <a:t>(Black)</a:t>
            </a:r>
          </a:p>
          <a:p>
            <a:pPr marL="0" indent="0">
              <a:buNone/>
            </a:pPr>
            <a:r>
              <a:rPr lang="en-US" i="1" dirty="0" smtClean="0"/>
              <a:t>Juvenile records </a:t>
            </a:r>
            <a:r>
              <a:rPr lang="en-US" dirty="0" smtClean="0"/>
              <a:t>maintained in CCRE </a:t>
            </a:r>
            <a:r>
              <a:rPr lang="en-US" dirty="0"/>
              <a:t>may be </a:t>
            </a:r>
            <a:r>
              <a:rPr lang="en-US" dirty="0" smtClean="0"/>
              <a:t>disseminated:</a:t>
            </a:r>
          </a:p>
          <a:p>
            <a:pPr marL="514350" indent="-514350">
              <a:buFont typeface="+mj-lt"/>
              <a:buAutoNum type="arabicPeriod"/>
            </a:pPr>
            <a:r>
              <a:rPr lang="en-US" dirty="0"/>
              <a:t>T</a:t>
            </a:r>
            <a:r>
              <a:rPr lang="en-US" dirty="0" smtClean="0"/>
              <a:t>o </a:t>
            </a:r>
            <a:r>
              <a:rPr lang="en-US" dirty="0"/>
              <a:t>the State Health </a:t>
            </a:r>
            <a:r>
              <a:rPr lang="en-US" dirty="0" smtClean="0"/>
              <a:t>Commissioner, </a:t>
            </a:r>
            <a:r>
              <a:rPr lang="en-US" dirty="0"/>
              <a:t>or his </a:t>
            </a:r>
            <a:r>
              <a:rPr lang="en-US" dirty="0" smtClean="0"/>
              <a:t>designee, </a:t>
            </a:r>
            <a:r>
              <a:rPr lang="en-US" dirty="0"/>
              <a:t>for the purpose of screening any person who applies to be a volunteer with or an employee of an emergency medical services </a:t>
            </a:r>
            <a:r>
              <a:rPr lang="en-US" dirty="0" smtClean="0"/>
              <a:t>agency, </a:t>
            </a:r>
            <a:r>
              <a:rPr lang="en-US" dirty="0"/>
              <a:t>and </a:t>
            </a:r>
            <a:endParaRPr lang="en-US" dirty="0" smtClean="0"/>
          </a:p>
          <a:p>
            <a:pPr marL="514350" indent="-514350">
              <a:buFont typeface="+mj-lt"/>
              <a:buAutoNum type="arabicPeriod"/>
            </a:pPr>
            <a:r>
              <a:rPr lang="en-US" dirty="0"/>
              <a:t>T</a:t>
            </a:r>
            <a:r>
              <a:rPr lang="en-US" dirty="0" smtClean="0"/>
              <a:t>o </a:t>
            </a:r>
            <a:r>
              <a:rPr lang="en-US" dirty="0"/>
              <a:t>the chief law-enforcement officer of a locality, or his </a:t>
            </a:r>
            <a:r>
              <a:rPr lang="en-US" dirty="0" smtClean="0"/>
              <a:t>designee, </a:t>
            </a:r>
            <a:r>
              <a:rPr lang="en-US" dirty="0"/>
              <a:t>who shall be an individual employed as a public safety official of the locality, that has adopted an ordinance to conduct investigations of employment applicants for the purpose of screening any person who applies to be a volunteer with or an employee of an emergency medical services agency.</a:t>
            </a:r>
          </a:p>
          <a:p>
            <a:r>
              <a:rPr lang="en-US" dirty="0" smtClean="0"/>
              <a:t>Amends </a:t>
            </a:r>
            <a:r>
              <a:rPr lang="en-US" dirty="0"/>
              <a:t>and reenact § </a:t>
            </a:r>
            <a:r>
              <a:rPr lang="en-US" dirty="0" smtClean="0"/>
              <a:t>19.2-389.1.</a:t>
            </a:r>
            <a:r>
              <a:rPr lang="en-US" dirty="0"/>
              <a:t> </a:t>
            </a:r>
          </a:p>
        </p:txBody>
      </p:sp>
      <p:sp>
        <p:nvSpPr>
          <p:cNvPr id="5" name="Slide Number Placeholder 4"/>
          <p:cNvSpPr>
            <a:spLocks noGrp="1"/>
          </p:cNvSpPr>
          <p:nvPr>
            <p:ph type="sldNum" sz="quarter" idx="12"/>
          </p:nvPr>
        </p:nvSpPr>
        <p:spPr/>
        <p:txBody>
          <a:bodyPr/>
          <a:lstStyle/>
          <a:p>
            <a:fld id="{80BC0022-2A8E-4979-8726-E1200C30B10A}" type="slidenum">
              <a:rPr lang="en-US" smtClean="0"/>
              <a:pPr/>
              <a:t>30</a:t>
            </a:fld>
            <a:endParaRPr lang="en-US" dirty="0"/>
          </a:p>
        </p:txBody>
      </p:sp>
    </p:spTree>
    <p:extLst>
      <p:ext uri="{BB962C8B-B14F-4D97-AF65-F5344CB8AC3E}">
        <p14:creationId xmlns:p14="http://schemas.microsoft.com/office/powerpoint/2010/main" val="28743032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Criminal Records; Discovery</a:t>
            </a:r>
            <a:endParaRPr lang="en-US" dirty="0"/>
          </a:p>
        </p:txBody>
      </p:sp>
      <p:sp>
        <p:nvSpPr>
          <p:cNvPr id="3" name="Content Placeholder 2"/>
          <p:cNvSpPr>
            <a:spLocks noGrp="1"/>
          </p:cNvSpPr>
          <p:nvPr>
            <p:ph idx="1"/>
          </p:nvPr>
        </p:nvSpPr>
        <p:spPr/>
        <p:txBody>
          <a:bodyPr/>
          <a:lstStyle/>
          <a:p>
            <a:pPr marL="0" indent="0">
              <a:buNone/>
            </a:pPr>
            <a:r>
              <a:rPr lang="en-US" b="1" dirty="0"/>
              <a:t>HB 988 </a:t>
            </a:r>
            <a:r>
              <a:rPr lang="en-US" b="1" dirty="0" smtClean="0"/>
              <a:t>(Gilbert)</a:t>
            </a:r>
          </a:p>
          <a:p>
            <a:r>
              <a:rPr lang="en-US" sz="2800" dirty="0" smtClean="0"/>
              <a:t>Provides </a:t>
            </a:r>
            <a:r>
              <a:rPr lang="en-US" sz="2800" dirty="0"/>
              <a:t>that laws precluding dissemination of a person's criminal history record information do </a:t>
            </a:r>
            <a:r>
              <a:rPr lang="en-US" sz="2800" i="1" dirty="0"/>
              <a:t>not</a:t>
            </a:r>
            <a:r>
              <a:rPr lang="en-US" sz="2800" dirty="0"/>
              <a:t> preclude dissemination made pursuant to the rules of court for obtaining discovery or for review by the court.  </a:t>
            </a:r>
          </a:p>
          <a:p>
            <a:r>
              <a:rPr lang="en-US" sz="2800" dirty="0" smtClean="0"/>
              <a:t>Amends </a:t>
            </a:r>
            <a:r>
              <a:rPr lang="en-US" sz="2800" dirty="0"/>
              <a:t>and </a:t>
            </a:r>
            <a:r>
              <a:rPr lang="en-US" sz="2800" dirty="0" smtClean="0"/>
              <a:t>reenacts </a:t>
            </a:r>
            <a:r>
              <a:rPr lang="en-US" sz="2800" dirty="0"/>
              <a:t>§ </a:t>
            </a:r>
            <a:r>
              <a:rPr lang="en-US" sz="2800" dirty="0" smtClean="0"/>
              <a:t>19.2-389.</a:t>
            </a:r>
            <a:endParaRPr lang="en-US" sz="2800"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31</a:t>
            </a:fld>
            <a:endParaRPr lang="en-US" dirty="0"/>
          </a:p>
        </p:txBody>
      </p:sp>
    </p:spTree>
    <p:extLst>
      <p:ext uri="{BB962C8B-B14F-4D97-AF65-F5344CB8AC3E}">
        <p14:creationId xmlns:p14="http://schemas.microsoft.com/office/powerpoint/2010/main" val="30803207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916362"/>
          </a:xfrm>
        </p:spPr>
        <p:txBody>
          <a:bodyPr/>
          <a:lstStyle/>
          <a:p>
            <a:r>
              <a:rPr lang="en-US" dirty="0" smtClean="0"/>
              <a:t>Data Collection &amp; Dissemination </a:t>
            </a:r>
            <a:br>
              <a:rPr lang="en-US" dirty="0" smtClean="0"/>
            </a:br>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32</a:t>
            </a:fld>
            <a:endParaRPr lang="en-US"/>
          </a:p>
        </p:txBody>
      </p:sp>
    </p:spTree>
    <p:extLst>
      <p:ext uri="{BB962C8B-B14F-4D97-AF65-F5344CB8AC3E}">
        <p14:creationId xmlns:p14="http://schemas.microsoft.com/office/powerpoint/2010/main" val="20541128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normAutofit fontScale="90000"/>
          </a:bodyPr>
          <a:lstStyle/>
          <a:p>
            <a:r>
              <a:rPr lang="en-US" dirty="0"/>
              <a:t>Government Data Collection </a:t>
            </a:r>
            <a:r>
              <a:rPr lang="en-US" dirty="0" smtClean="0"/>
              <a:t>&amp; </a:t>
            </a:r>
            <a:r>
              <a:rPr lang="en-US" dirty="0"/>
              <a:t>Dissemination Practices Act</a:t>
            </a:r>
          </a:p>
        </p:txBody>
      </p:sp>
      <p:sp>
        <p:nvSpPr>
          <p:cNvPr id="3" name="Content Placeholder 2"/>
          <p:cNvSpPr>
            <a:spLocks noGrp="1"/>
          </p:cNvSpPr>
          <p:nvPr>
            <p:ph idx="1"/>
          </p:nvPr>
        </p:nvSpPr>
        <p:spPr/>
        <p:txBody>
          <a:bodyPr>
            <a:normAutofit/>
          </a:bodyPr>
          <a:lstStyle/>
          <a:p>
            <a:pPr marL="0" indent="0">
              <a:buNone/>
            </a:pPr>
            <a:r>
              <a:rPr lang="en-US" b="1" dirty="0"/>
              <a:t>HB 1277</a:t>
            </a:r>
            <a:r>
              <a:rPr lang="en-US" dirty="0"/>
              <a:t> </a:t>
            </a:r>
            <a:r>
              <a:rPr lang="en-US" b="1" dirty="0" smtClean="0"/>
              <a:t>(Garrett)</a:t>
            </a:r>
          </a:p>
          <a:p>
            <a:r>
              <a:rPr lang="en-US" dirty="0" smtClean="0"/>
              <a:t>Amends </a:t>
            </a:r>
            <a:r>
              <a:rPr lang="en-US" dirty="0"/>
              <a:t>the Government Data Collection and Dissemination Practices Act (§ 2.2-3800 et seq.) to facilitate the sharing of data among agencies of the Commonwealth and between the Commonwealth and political subdivisions.</a:t>
            </a:r>
          </a:p>
        </p:txBody>
      </p:sp>
      <p:sp>
        <p:nvSpPr>
          <p:cNvPr id="5" name="Slide Number Placeholder 4"/>
          <p:cNvSpPr>
            <a:spLocks noGrp="1"/>
          </p:cNvSpPr>
          <p:nvPr>
            <p:ph type="sldNum" sz="quarter" idx="12"/>
          </p:nvPr>
        </p:nvSpPr>
        <p:spPr/>
        <p:txBody>
          <a:bodyPr/>
          <a:lstStyle/>
          <a:p>
            <a:fld id="{80BC0022-2A8E-4979-8726-E1200C30B10A}" type="slidenum">
              <a:rPr lang="en-US" smtClean="0"/>
              <a:pPr/>
              <a:t>33</a:t>
            </a:fld>
            <a:endParaRPr lang="en-US"/>
          </a:p>
        </p:txBody>
      </p:sp>
    </p:spTree>
    <p:extLst>
      <p:ext uri="{BB962C8B-B14F-4D97-AF65-F5344CB8AC3E}">
        <p14:creationId xmlns:p14="http://schemas.microsoft.com/office/powerpoint/2010/main" val="7035559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611562"/>
          </a:xfrm>
        </p:spPr>
        <p:txBody>
          <a:bodyPr/>
          <a:lstStyle/>
          <a:p>
            <a:r>
              <a:rPr lang="en-US" dirty="0" smtClean="0"/>
              <a:t>Drones</a:t>
            </a:r>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34</a:t>
            </a:fld>
            <a:endParaRPr lang="en-US"/>
          </a:p>
        </p:txBody>
      </p:sp>
    </p:spTree>
    <p:extLst>
      <p:ext uri="{BB962C8B-B14F-4D97-AF65-F5344CB8AC3E}">
        <p14:creationId xmlns:p14="http://schemas.microsoft.com/office/powerpoint/2010/main" val="4875366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066800"/>
          </a:xfrm>
        </p:spPr>
        <p:txBody>
          <a:bodyPr>
            <a:normAutofit/>
          </a:bodyPr>
          <a:lstStyle/>
          <a:p>
            <a:r>
              <a:rPr lang="en-US" dirty="0" smtClean="0"/>
              <a:t>Trespass; Drones</a:t>
            </a:r>
            <a:endParaRPr lang="en-US" dirty="0"/>
          </a:p>
        </p:txBody>
      </p:sp>
      <p:sp>
        <p:nvSpPr>
          <p:cNvPr id="3" name="Content Placeholder 2"/>
          <p:cNvSpPr>
            <a:spLocks noGrp="1"/>
          </p:cNvSpPr>
          <p:nvPr>
            <p:ph idx="1"/>
          </p:nvPr>
        </p:nvSpPr>
        <p:spPr>
          <a:xfrm>
            <a:off x="457200" y="990600"/>
            <a:ext cx="8458200" cy="5257799"/>
          </a:xfrm>
        </p:spPr>
        <p:txBody>
          <a:bodyPr>
            <a:noAutofit/>
          </a:bodyPr>
          <a:lstStyle/>
          <a:p>
            <a:pPr marL="0" indent="0">
              <a:buNone/>
            </a:pPr>
            <a:r>
              <a:rPr lang="en-US" sz="2300" b="1" dirty="0" smtClean="0"/>
              <a:t>HB 638(Collins)/SB 526(Obenshain)</a:t>
            </a:r>
          </a:p>
          <a:p>
            <a:pPr marL="0" indent="0">
              <a:buNone/>
            </a:pPr>
            <a:r>
              <a:rPr lang="en-US" sz="2300" dirty="0" smtClean="0"/>
              <a:t>Creates two new code sections to criminalize certain uses of drones:</a:t>
            </a:r>
          </a:p>
          <a:p>
            <a:pPr marL="0" indent="0">
              <a:buNone/>
            </a:pPr>
            <a:r>
              <a:rPr lang="en-US" sz="2300" b="1" u="sng" dirty="0" smtClean="0"/>
              <a:t>1. §18.2-121.3</a:t>
            </a:r>
            <a:r>
              <a:rPr lang="en-US" sz="2300" b="1" u="sng" dirty="0"/>
              <a:t> </a:t>
            </a:r>
            <a:r>
              <a:rPr lang="en-US" sz="2300" b="1" u="sng" dirty="0" smtClean="0"/>
              <a:t>Trespass; Use of Unmanned Aircraft</a:t>
            </a:r>
            <a:endParaRPr lang="en-US" sz="2300" b="1" u="sng" dirty="0"/>
          </a:p>
          <a:p>
            <a:r>
              <a:rPr lang="en-US" sz="2300" dirty="0" smtClean="0"/>
              <a:t>Prohibits drones on or within 50 ft. of another’s dwelling if:</a:t>
            </a:r>
            <a:endParaRPr lang="en-US" sz="2300" dirty="0"/>
          </a:p>
          <a:p>
            <a:pPr lvl="1"/>
            <a:r>
              <a:rPr lang="en-US" sz="2300" dirty="0" smtClean="0"/>
              <a:t>It is done with the intent to coerce, intimidate or harass; </a:t>
            </a:r>
            <a:r>
              <a:rPr lang="en-US" sz="2300" i="1" dirty="0" smtClean="0"/>
              <a:t>or </a:t>
            </a:r>
          </a:p>
          <a:p>
            <a:pPr lvl="1"/>
            <a:r>
              <a:rPr lang="en-US" sz="2300" dirty="0" smtClean="0"/>
              <a:t>The drone operator has received actual notice to desist.</a:t>
            </a:r>
          </a:p>
          <a:p>
            <a:r>
              <a:rPr lang="en-US" sz="2300" dirty="0" smtClean="0"/>
              <a:t>Doesn’t  apply if have consent or authorized by federal regulation.</a:t>
            </a:r>
          </a:p>
          <a:p>
            <a:r>
              <a:rPr lang="en-US" sz="2300" dirty="0" smtClean="0"/>
              <a:t>Requires knowledge and intent to cause drone to enter property of another and to come within 50 feet of a dwelling.</a:t>
            </a:r>
          </a:p>
          <a:p>
            <a:r>
              <a:rPr lang="en-US" sz="2300" dirty="0" smtClean="0"/>
              <a:t>Class 1 </a:t>
            </a:r>
            <a:r>
              <a:rPr lang="en-US" sz="2300" dirty="0" err="1" smtClean="0"/>
              <a:t>misd</a:t>
            </a:r>
            <a:r>
              <a:rPr lang="en-US" sz="2300" dirty="0" smtClean="0"/>
              <a:t>.</a:t>
            </a:r>
            <a:endParaRPr lang="en-US" sz="2300" dirty="0"/>
          </a:p>
          <a:p>
            <a:pPr marL="411480" lvl="1" indent="0">
              <a:buNone/>
            </a:pPr>
            <a:endParaRPr lang="en-US" sz="2300"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35</a:t>
            </a:fld>
            <a:endParaRPr lang="en-US" dirty="0"/>
          </a:p>
        </p:txBody>
      </p:sp>
    </p:spTree>
    <p:extLst>
      <p:ext uri="{BB962C8B-B14F-4D97-AF65-F5344CB8AC3E}">
        <p14:creationId xmlns:p14="http://schemas.microsoft.com/office/powerpoint/2010/main" val="34256650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341438"/>
          </a:xfrm>
        </p:spPr>
        <p:txBody>
          <a:bodyPr>
            <a:normAutofit/>
          </a:bodyPr>
          <a:lstStyle/>
          <a:p>
            <a:r>
              <a:rPr lang="en-US" dirty="0" smtClean="0"/>
              <a:t>Illegal Uses of Drones</a:t>
            </a:r>
            <a:endParaRPr lang="en-US" dirty="0"/>
          </a:p>
        </p:txBody>
      </p:sp>
      <p:sp>
        <p:nvSpPr>
          <p:cNvPr id="3" name="Content Placeholder 2"/>
          <p:cNvSpPr>
            <a:spLocks noGrp="1"/>
          </p:cNvSpPr>
          <p:nvPr>
            <p:ph idx="1"/>
          </p:nvPr>
        </p:nvSpPr>
        <p:spPr>
          <a:xfrm>
            <a:off x="381000" y="1219200"/>
            <a:ext cx="8458200" cy="4953001"/>
          </a:xfrm>
        </p:spPr>
        <p:txBody>
          <a:bodyPr>
            <a:noAutofit/>
          </a:bodyPr>
          <a:lstStyle/>
          <a:p>
            <a:pPr marL="0" indent="0">
              <a:buNone/>
            </a:pPr>
            <a:r>
              <a:rPr lang="en-US" sz="2200" b="1" u="sng" dirty="0" smtClean="0"/>
              <a:t>2.  §18.2-324.2 Use of unmanned aircraft for certain purposes</a:t>
            </a:r>
          </a:p>
          <a:p>
            <a:r>
              <a:rPr lang="en-US" sz="2200" dirty="0" smtClean="0"/>
              <a:t>Registered sex offenders under §9.1-901 can’t use a drone: </a:t>
            </a:r>
          </a:p>
          <a:p>
            <a:pPr lvl="1"/>
            <a:r>
              <a:rPr lang="en-US" sz="2200" dirty="0" smtClean="0"/>
              <a:t>To follow or contact someone without permission; or</a:t>
            </a:r>
          </a:p>
          <a:p>
            <a:pPr lvl="1"/>
            <a:r>
              <a:rPr lang="en-US" sz="2200" dirty="0" smtClean="0"/>
              <a:t>To capture images of a person without permission unless the person is unrecognizable.</a:t>
            </a:r>
          </a:p>
          <a:p>
            <a:r>
              <a:rPr lang="en-US" sz="2200" dirty="0" smtClean="0"/>
              <a:t>Respondent of a protective order under §16.2-279.1 or 19.2-152.10 can’t use a drone to:</a:t>
            </a:r>
          </a:p>
          <a:p>
            <a:pPr lvl="1"/>
            <a:r>
              <a:rPr lang="en-US" sz="2200" dirty="0" smtClean="0"/>
              <a:t>Follow, contact, or capture images of the petitioner or persons named in the protective order.</a:t>
            </a:r>
          </a:p>
          <a:p>
            <a:r>
              <a:rPr lang="en-US" sz="2200" dirty="0" smtClean="0"/>
              <a:t>Requires knowing and intentional use to follow, contact or capture image.</a:t>
            </a:r>
          </a:p>
          <a:p>
            <a:r>
              <a:rPr lang="en-US" sz="2200" dirty="0" smtClean="0"/>
              <a:t>Class 1 </a:t>
            </a:r>
            <a:r>
              <a:rPr lang="en-US" sz="2200" dirty="0" err="1" smtClean="0"/>
              <a:t>misd</a:t>
            </a:r>
            <a:r>
              <a:rPr lang="en-US" sz="2200" smtClean="0"/>
              <a:t>.</a:t>
            </a:r>
            <a:endParaRPr lang="en-US" sz="2200"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36</a:t>
            </a:fld>
            <a:endParaRPr lang="en-US"/>
          </a:p>
        </p:txBody>
      </p:sp>
    </p:spTree>
    <p:extLst>
      <p:ext uri="{BB962C8B-B14F-4D97-AF65-F5344CB8AC3E}">
        <p14:creationId xmlns:p14="http://schemas.microsoft.com/office/powerpoint/2010/main" val="30894738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p:spPr>
        <p:txBody>
          <a:bodyPr>
            <a:noAutofit/>
          </a:bodyPr>
          <a:lstStyle/>
          <a:p>
            <a:r>
              <a:rPr lang="en-US" sz="3800" dirty="0" smtClean="0"/>
              <a:t>Search Warrant </a:t>
            </a:r>
            <a:br>
              <a:rPr lang="en-US" sz="3800" dirty="0" smtClean="0"/>
            </a:br>
            <a:r>
              <a:rPr lang="en-US" sz="3800" dirty="0" smtClean="0"/>
              <a:t>Exceptions for Drones</a:t>
            </a:r>
            <a:endParaRPr lang="en-US" sz="3800" dirty="0"/>
          </a:p>
        </p:txBody>
      </p:sp>
      <p:sp>
        <p:nvSpPr>
          <p:cNvPr id="3" name="Content Placeholder 2"/>
          <p:cNvSpPr>
            <a:spLocks noGrp="1"/>
          </p:cNvSpPr>
          <p:nvPr>
            <p:ph idx="1"/>
          </p:nvPr>
        </p:nvSpPr>
        <p:spPr>
          <a:xfrm>
            <a:off x="457200" y="1600199"/>
            <a:ext cx="8229600" cy="4419601"/>
          </a:xfrm>
        </p:spPr>
        <p:txBody>
          <a:bodyPr>
            <a:normAutofit fontScale="85000" lnSpcReduction="20000"/>
          </a:bodyPr>
          <a:lstStyle/>
          <a:p>
            <a:pPr marL="0" indent="0">
              <a:buNone/>
            </a:pPr>
            <a:r>
              <a:rPr lang="en-US" b="1" dirty="0" smtClean="0"/>
              <a:t>HB 1482(Thomas)/SB 508(Carrico)</a:t>
            </a:r>
          </a:p>
          <a:p>
            <a:pPr marL="514350" indent="-457200"/>
            <a:r>
              <a:rPr lang="en-US" sz="3100" dirty="0" smtClean="0"/>
              <a:t>Allows law enforcement and Department of Transportation to use a drone </a:t>
            </a:r>
            <a:r>
              <a:rPr lang="en-US" sz="3100" dirty="0"/>
              <a:t>to record and survey an accident scene without </a:t>
            </a:r>
            <a:r>
              <a:rPr lang="en-US" sz="3100" dirty="0" smtClean="0"/>
              <a:t>first obtaining a search warrant when a report is required under §46.2-373.</a:t>
            </a:r>
          </a:p>
          <a:p>
            <a:pPr marL="914400" lvl="1" indent="-457200"/>
            <a:r>
              <a:rPr lang="en-US" dirty="0"/>
              <a:t>W</a:t>
            </a:r>
            <a:r>
              <a:rPr lang="en-US" dirty="0" smtClean="0"/>
              <a:t>hen accident involves injury </a:t>
            </a:r>
            <a:r>
              <a:rPr lang="en-US" dirty="0"/>
              <a:t>to or death of any person or total property damage to an apparent extent of $1,500 or </a:t>
            </a:r>
            <a:r>
              <a:rPr lang="en-US" dirty="0" smtClean="0"/>
              <a:t>more</a:t>
            </a:r>
          </a:p>
          <a:p>
            <a:pPr marL="514350" indent="-457200"/>
            <a:r>
              <a:rPr lang="en-US" sz="3100" dirty="0" smtClean="0"/>
              <a:t>Amends </a:t>
            </a:r>
            <a:r>
              <a:rPr lang="en-US" sz="2400" dirty="0"/>
              <a:t>§ </a:t>
            </a:r>
            <a:r>
              <a:rPr lang="en-US" sz="3100" dirty="0" smtClean="0"/>
              <a:t>19.2-60.1</a:t>
            </a:r>
          </a:p>
          <a:p>
            <a:pPr marL="0" indent="0">
              <a:buNone/>
            </a:pPr>
            <a:r>
              <a:rPr lang="en-US" b="1" dirty="0" smtClean="0"/>
              <a:t>SB 186(Black)</a:t>
            </a:r>
          </a:p>
          <a:p>
            <a:pPr marL="514350" indent="-457200"/>
            <a:r>
              <a:rPr lang="en-US" sz="3100" dirty="0" smtClean="0"/>
              <a:t>Extends </a:t>
            </a:r>
            <a:r>
              <a:rPr lang="en-US" sz="3100" i="1" dirty="0" smtClean="0"/>
              <a:t>to localities </a:t>
            </a:r>
            <a:r>
              <a:rPr lang="en-US" sz="3100" dirty="0" smtClean="0"/>
              <a:t>the drone search warrant exceptions listed in §19.2-60.1(D). </a:t>
            </a:r>
            <a:endParaRPr lang="en-US" sz="3100" dirty="0"/>
          </a:p>
          <a:p>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37</a:t>
            </a:fld>
            <a:endParaRPr lang="en-US"/>
          </a:p>
        </p:txBody>
      </p:sp>
    </p:spTree>
    <p:extLst>
      <p:ext uri="{BB962C8B-B14F-4D97-AF65-F5344CB8AC3E}">
        <p14:creationId xmlns:p14="http://schemas.microsoft.com/office/powerpoint/2010/main" val="4888532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687762"/>
          </a:xfrm>
        </p:spPr>
        <p:txBody>
          <a:bodyPr/>
          <a:lstStyle/>
          <a:p>
            <a:r>
              <a:rPr lang="en-US" dirty="0" smtClean="0"/>
              <a:t>Drugs </a:t>
            </a:r>
            <a:br>
              <a:rPr lang="en-US" dirty="0" smtClean="0"/>
            </a:br>
            <a:r>
              <a:rPr lang="en-US" sz="3200" dirty="0" smtClean="0"/>
              <a:t>Hemp, CBD Oil, THC-A Oil</a:t>
            </a:r>
            <a:endParaRPr lang="en-US" sz="3200"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38</a:t>
            </a:fld>
            <a:endParaRPr lang="en-US"/>
          </a:p>
        </p:txBody>
      </p:sp>
    </p:spTree>
    <p:extLst>
      <p:ext uri="{BB962C8B-B14F-4D97-AF65-F5344CB8AC3E}">
        <p14:creationId xmlns:p14="http://schemas.microsoft.com/office/powerpoint/2010/main" val="32702708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Industrial Hemp </a:t>
            </a:r>
            <a:br>
              <a:rPr lang="en-US" dirty="0" smtClean="0"/>
            </a:br>
            <a:r>
              <a:rPr lang="en-US" dirty="0" smtClean="0"/>
              <a:t>Research Programs</a:t>
            </a:r>
            <a:endParaRPr lang="en-US" dirty="0"/>
          </a:p>
        </p:txBody>
      </p:sp>
      <p:sp>
        <p:nvSpPr>
          <p:cNvPr id="3" name="Content Placeholder 2"/>
          <p:cNvSpPr>
            <a:spLocks noGrp="1"/>
          </p:cNvSpPr>
          <p:nvPr>
            <p:ph idx="1"/>
          </p:nvPr>
        </p:nvSpPr>
        <p:spPr>
          <a:xfrm>
            <a:off x="457200" y="1600201"/>
            <a:ext cx="8229600" cy="4419599"/>
          </a:xfrm>
        </p:spPr>
        <p:txBody>
          <a:bodyPr>
            <a:normAutofit fontScale="70000" lnSpcReduction="20000"/>
          </a:bodyPr>
          <a:lstStyle/>
          <a:p>
            <a:pPr marL="0" indent="0">
              <a:buNone/>
            </a:pPr>
            <a:r>
              <a:rPr lang="en-US" b="1" dirty="0"/>
              <a:t>HB 532 </a:t>
            </a:r>
            <a:r>
              <a:rPr lang="en-US" b="1" dirty="0" smtClean="0"/>
              <a:t>(Freitas) / </a:t>
            </a:r>
            <a:r>
              <a:rPr lang="en-US" b="1" dirty="0"/>
              <a:t>SB 247   </a:t>
            </a:r>
            <a:r>
              <a:rPr lang="en-US" b="1" dirty="0" smtClean="0"/>
              <a:t>(Dance)</a:t>
            </a:r>
          </a:p>
          <a:p>
            <a:r>
              <a:rPr lang="en-US" dirty="0" smtClean="0"/>
              <a:t>Authorizes:</a:t>
            </a:r>
          </a:p>
          <a:p>
            <a:pPr marL="914400" lvl="1" indent="-514350">
              <a:buFont typeface="+mj-lt"/>
              <a:buAutoNum type="arabicPeriod"/>
            </a:pPr>
            <a:r>
              <a:rPr lang="en-US" sz="3100" dirty="0"/>
              <a:t>A</a:t>
            </a:r>
            <a:r>
              <a:rPr lang="en-US" sz="3100" dirty="0" smtClean="0"/>
              <a:t> </a:t>
            </a:r>
            <a:r>
              <a:rPr lang="en-US" sz="3100" dirty="0"/>
              <a:t>higher education industrial hemp research program, to be managed by institutions of higher education, and </a:t>
            </a:r>
            <a:endParaRPr lang="en-US" sz="3100" dirty="0" smtClean="0"/>
          </a:p>
          <a:p>
            <a:pPr marL="914400" lvl="1" indent="-514350">
              <a:buFont typeface="+mj-lt"/>
              <a:buAutoNum type="arabicPeriod"/>
            </a:pPr>
            <a:r>
              <a:rPr lang="en-US" sz="3100" dirty="0"/>
              <a:t>A</a:t>
            </a:r>
            <a:r>
              <a:rPr lang="en-US" sz="3100" dirty="0" smtClean="0"/>
              <a:t> </a:t>
            </a:r>
            <a:r>
              <a:rPr lang="en-US" sz="3100" dirty="0"/>
              <a:t>Virginia industrial hemp research program. </a:t>
            </a:r>
            <a:endParaRPr lang="en-US" sz="3100" dirty="0" smtClean="0"/>
          </a:p>
          <a:p>
            <a:r>
              <a:rPr lang="en-US" dirty="0" smtClean="0"/>
              <a:t>The </a:t>
            </a:r>
            <a:r>
              <a:rPr lang="en-US" dirty="0"/>
              <a:t>bill classifies all participants in any research program as either growers or processors and replaces the current licensing requirement, which requires a police background check, with a registration requirement. </a:t>
            </a:r>
            <a:endParaRPr lang="en-US" dirty="0" smtClean="0"/>
          </a:p>
          <a:p>
            <a:r>
              <a:rPr lang="en-US" dirty="0" smtClean="0"/>
              <a:t>The </a:t>
            </a:r>
            <a:r>
              <a:rPr lang="en-US" dirty="0"/>
              <a:t>original bill would have essentially legalized marijuana because it would have required </a:t>
            </a:r>
            <a:r>
              <a:rPr lang="en-US" dirty="0" smtClean="0"/>
              <a:t>law enforcement to </a:t>
            </a:r>
            <a:r>
              <a:rPr lang="en-US" i="1" dirty="0"/>
              <a:t>exclude </a:t>
            </a:r>
            <a:r>
              <a:rPr lang="en-US" dirty="0"/>
              <a:t>that the substance was hemp.  </a:t>
            </a:r>
            <a:endParaRPr lang="en-US" dirty="0" smtClean="0"/>
          </a:p>
          <a:p>
            <a:r>
              <a:rPr lang="en-US" dirty="0" smtClean="0"/>
              <a:t>Amends and reenacts</a:t>
            </a:r>
            <a:r>
              <a:rPr lang="en-US" i="1" dirty="0" smtClean="0"/>
              <a:t> </a:t>
            </a:r>
            <a:r>
              <a:rPr lang="en-US" dirty="0"/>
              <a:t>§§ 3.2-4112 through 3.2-4119 and 54.1-3401</a:t>
            </a:r>
            <a:r>
              <a:rPr lang="en-US" dirty="0" smtClean="0"/>
              <a:t>, adds 3.2-4114.1</a:t>
            </a:r>
            <a:r>
              <a:rPr lang="en-US" dirty="0"/>
              <a:t> and 3.2-4114.2; </a:t>
            </a:r>
            <a:r>
              <a:rPr lang="en-US" dirty="0" smtClean="0"/>
              <a:t>repeals </a:t>
            </a:r>
            <a:r>
              <a:rPr lang="en-US" dirty="0"/>
              <a:t>§ </a:t>
            </a:r>
            <a:r>
              <a:rPr lang="en-US" dirty="0" smtClean="0"/>
              <a:t>3.2-4120.</a:t>
            </a:r>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39</a:t>
            </a:fld>
            <a:endParaRPr lang="en-US" dirty="0"/>
          </a:p>
        </p:txBody>
      </p:sp>
    </p:spTree>
    <p:extLst>
      <p:ext uri="{BB962C8B-B14F-4D97-AF65-F5344CB8AC3E}">
        <p14:creationId xmlns:p14="http://schemas.microsoft.com/office/powerpoint/2010/main" val="10842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2018 General Assembly Session	</a:t>
            </a:r>
            <a:endParaRPr lang="en-US" dirty="0"/>
          </a:p>
        </p:txBody>
      </p:sp>
      <p:sp>
        <p:nvSpPr>
          <p:cNvPr id="3" name="Content Placeholder 2"/>
          <p:cNvSpPr>
            <a:spLocks noGrp="1"/>
          </p:cNvSpPr>
          <p:nvPr>
            <p:ph idx="1"/>
          </p:nvPr>
        </p:nvSpPr>
        <p:spPr/>
        <p:txBody>
          <a:bodyPr>
            <a:normAutofit/>
          </a:bodyPr>
          <a:lstStyle/>
          <a:p>
            <a:r>
              <a:rPr lang="en-US" sz="2800" dirty="0" smtClean="0"/>
              <a:t>The House of Delegates introduced 1,610 bills.</a:t>
            </a:r>
          </a:p>
          <a:p>
            <a:r>
              <a:rPr lang="en-US" sz="2800" dirty="0" smtClean="0"/>
              <a:t>The Senate introduced 996 bills.  </a:t>
            </a:r>
          </a:p>
          <a:p>
            <a:r>
              <a:rPr lang="en-US" sz="2800" dirty="0" smtClean="0"/>
              <a:t>After the 8 week session ended, 507 House Bills passed and 474 Senate bills passed.  </a:t>
            </a:r>
          </a:p>
          <a:p>
            <a:r>
              <a:rPr lang="en-US" sz="2800" dirty="0" smtClean="0"/>
              <a:t>The General Assembly also passed over 900 resolutions.</a:t>
            </a:r>
          </a:p>
          <a:p>
            <a:endParaRPr lang="en-US" dirty="0"/>
          </a:p>
          <a:p>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4</a:t>
            </a:fld>
            <a:endParaRPr lang="en-US"/>
          </a:p>
        </p:txBody>
      </p:sp>
    </p:spTree>
    <p:extLst>
      <p:ext uri="{BB962C8B-B14F-4D97-AF65-F5344CB8AC3E}">
        <p14:creationId xmlns:p14="http://schemas.microsoft.com/office/powerpoint/2010/main" val="13957981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CBD and THC-A Oils</a:t>
            </a:r>
            <a:endParaRPr lang="en-US" dirty="0"/>
          </a:p>
        </p:txBody>
      </p:sp>
      <p:sp>
        <p:nvSpPr>
          <p:cNvPr id="3" name="Content Placeholder 2"/>
          <p:cNvSpPr>
            <a:spLocks noGrp="1"/>
          </p:cNvSpPr>
          <p:nvPr>
            <p:ph idx="1"/>
          </p:nvPr>
        </p:nvSpPr>
        <p:spPr/>
        <p:txBody>
          <a:bodyPr>
            <a:normAutofit/>
          </a:bodyPr>
          <a:lstStyle/>
          <a:p>
            <a:pPr marL="0" indent="0">
              <a:buNone/>
            </a:pPr>
            <a:r>
              <a:rPr lang="en-US" sz="2800" b="1" dirty="0" smtClean="0"/>
              <a:t>The Joint Commission on Health Care (JCHC) studied: </a:t>
            </a:r>
          </a:p>
          <a:p>
            <a:r>
              <a:rPr lang="en-US" sz="2800" dirty="0" smtClean="0"/>
              <a:t>The </a:t>
            </a:r>
            <a:r>
              <a:rPr lang="en-US" sz="2800" dirty="0"/>
              <a:t>therapeutic and detrimental effects of </a:t>
            </a:r>
            <a:r>
              <a:rPr lang="en-US" sz="2800" dirty="0" err="1" smtClean="0"/>
              <a:t>ThC</a:t>
            </a:r>
            <a:r>
              <a:rPr lang="en-US" sz="2800" dirty="0" smtClean="0"/>
              <a:t>-A </a:t>
            </a:r>
            <a:r>
              <a:rPr lang="en-US" sz="2800" dirty="0"/>
              <a:t>and CBD </a:t>
            </a:r>
            <a:r>
              <a:rPr lang="en-US" sz="2800" dirty="0" smtClean="0"/>
              <a:t>oils at the request of House Courts of Justice, and </a:t>
            </a:r>
          </a:p>
          <a:p>
            <a:r>
              <a:rPr lang="en-US" sz="2800" dirty="0" smtClean="0"/>
              <a:t>The effects of cannabis pursuant to HJR </a:t>
            </a:r>
            <a:r>
              <a:rPr lang="en-US" sz="2800" dirty="0"/>
              <a:t>578 </a:t>
            </a:r>
            <a:r>
              <a:rPr lang="en-US" sz="2800" dirty="0" smtClean="0"/>
              <a:t>(Delegate </a:t>
            </a:r>
            <a:r>
              <a:rPr lang="en-US" sz="2800" dirty="0"/>
              <a:t>Marshall) </a:t>
            </a:r>
            <a:r>
              <a:rPr lang="en-US" sz="2800" dirty="0" smtClean="0"/>
              <a:t>from the 2017 session.</a:t>
            </a:r>
          </a:p>
          <a:p>
            <a:pPr marL="0" indent="0">
              <a:buNone/>
            </a:pPr>
            <a:endParaRPr lang="en-US" dirty="0" smtClean="0"/>
          </a:p>
        </p:txBody>
      </p:sp>
      <p:sp>
        <p:nvSpPr>
          <p:cNvPr id="4" name="Slide Number Placeholder 3"/>
          <p:cNvSpPr>
            <a:spLocks noGrp="1"/>
          </p:cNvSpPr>
          <p:nvPr>
            <p:ph type="sldNum" sz="quarter" idx="12"/>
          </p:nvPr>
        </p:nvSpPr>
        <p:spPr/>
        <p:txBody>
          <a:bodyPr/>
          <a:lstStyle/>
          <a:p>
            <a:fld id="{80BC0022-2A8E-4979-8726-E1200C30B10A}" type="slidenum">
              <a:rPr lang="en-US" smtClean="0"/>
              <a:pPr/>
              <a:t>40</a:t>
            </a:fld>
            <a:endParaRPr lang="en-US"/>
          </a:p>
        </p:txBody>
      </p:sp>
    </p:spTree>
    <p:extLst>
      <p:ext uri="{BB962C8B-B14F-4D97-AF65-F5344CB8AC3E}">
        <p14:creationId xmlns:p14="http://schemas.microsoft.com/office/powerpoint/2010/main" val="25108856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CBD and </a:t>
            </a:r>
            <a:r>
              <a:rPr lang="en-US" dirty="0" err="1" smtClean="0"/>
              <a:t>ThC</a:t>
            </a:r>
            <a:r>
              <a:rPr lang="en-US" dirty="0" smtClean="0"/>
              <a:t>-A Oils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3000" b="1" dirty="0" smtClean="0"/>
              <a:t>Some findings from the JCHC Study:</a:t>
            </a:r>
          </a:p>
          <a:p>
            <a:pPr marL="514350" indent="-457200"/>
            <a:r>
              <a:rPr lang="en-US" sz="3000" dirty="0" err="1" smtClean="0"/>
              <a:t>Psychoactivity</a:t>
            </a:r>
            <a:r>
              <a:rPr lang="en-US" sz="3000" dirty="0" smtClean="0"/>
              <a:t> of </a:t>
            </a:r>
            <a:r>
              <a:rPr lang="en-US" sz="3000" dirty="0" err="1" smtClean="0"/>
              <a:t>ThC</a:t>
            </a:r>
            <a:r>
              <a:rPr lang="en-US" sz="3000" dirty="0" smtClean="0"/>
              <a:t>-A and CBD oils:  Neither </a:t>
            </a:r>
            <a:r>
              <a:rPr lang="en-US" sz="3000" dirty="0"/>
              <a:t>are </a:t>
            </a:r>
            <a:r>
              <a:rPr lang="en-US" sz="3000" dirty="0" smtClean="0"/>
              <a:t>“intoxicating” and therefore considered non-psychoactive</a:t>
            </a:r>
            <a:r>
              <a:rPr lang="en-US" sz="3000" dirty="0"/>
              <a:t>.  </a:t>
            </a:r>
            <a:endParaRPr lang="en-US" sz="3000" dirty="0" smtClean="0"/>
          </a:p>
          <a:p>
            <a:pPr marL="914400" lvl="1" indent="-457200"/>
            <a:r>
              <a:rPr lang="en-US" sz="2600" dirty="0" smtClean="0"/>
              <a:t>However, </a:t>
            </a:r>
            <a:r>
              <a:rPr lang="en-US" sz="2600" dirty="0" err="1" smtClean="0"/>
              <a:t>ThC</a:t>
            </a:r>
            <a:r>
              <a:rPr lang="en-US" sz="2600" dirty="0" smtClean="0"/>
              <a:t>-A </a:t>
            </a:r>
            <a:r>
              <a:rPr lang="en-US" sz="2600" dirty="0"/>
              <a:t>Oil </a:t>
            </a:r>
            <a:r>
              <a:rPr lang="en-US" sz="2600" dirty="0" smtClean="0"/>
              <a:t>readily changes to </a:t>
            </a:r>
            <a:r>
              <a:rPr lang="en-US" sz="2600" dirty="0" err="1" smtClean="0"/>
              <a:t>ThC</a:t>
            </a:r>
            <a:r>
              <a:rPr lang="en-US" sz="2600" dirty="0" smtClean="0"/>
              <a:t>, the primary psychoactive substance in cannabis, </a:t>
            </a:r>
            <a:r>
              <a:rPr lang="en-US" sz="2600" i="1" dirty="0" smtClean="0"/>
              <a:t>when heated.</a:t>
            </a:r>
          </a:p>
          <a:p>
            <a:pPr marL="514350" indent="-457200"/>
            <a:r>
              <a:rPr lang="en-US" sz="3000" dirty="0" smtClean="0"/>
              <a:t>Therapeutic effects of cannabis for medical use:  only </a:t>
            </a:r>
            <a:r>
              <a:rPr lang="en-US" sz="3000" i="1" dirty="0" smtClean="0"/>
              <a:t>patient-reported</a:t>
            </a:r>
            <a:r>
              <a:rPr lang="en-US" sz="3000" dirty="0" smtClean="0"/>
              <a:t> symptoms of MS has strong evidence of therapeutic effects.   </a:t>
            </a:r>
            <a:r>
              <a:rPr lang="en-US" dirty="0"/>
              <a:t> </a:t>
            </a:r>
          </a:p>
        </p:txBody>
      </p:sp>
      <p:sp>
        <p:nvSpPr>
          <p:cNvPr id="4" name="Slide Number Placeholder 3"/>
          <p:cNvSpPr>
            <a:spLocks noGrp="1"/>
          </p:cNvSpPr>
          <p:nvPr>
            <p:ph type="sldNum" sz="quarter" idx="12"/>
          </p:nvPr>
        </p:nvSpPr>
        <p:spPr/>
        <p:txBody>
          <a:bodyPr/>
          <a:lstStyle/>
          <a:p>
            <a:fld id="{80BC0022-2A8E-4979-8726-E1200C30B10A}" type="slidenum">
              <a:rPr lang="en-US" smtClean="0"/>
              <a:pPr/>
              <a:t>41</a:t>
            </a:fld>
            <a:endParaRPr lang="en-US"/>
          </a:p>
        </p:txBody>
      </p:sp>
    </p:spTree>
    <p:extLst>
      <p:ext uri="{BB962C8B-B14F-4D97-AF65-F5344CB8AC3E}">
        <p14:creationId xmlns:p14="http://schemas.microsoft.com/office/powerpoint/2010/main" val="17401380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CBD and </a:t>
            </a:r>
            <a:r>
              <a:rPr lang="en-US" dirty="0" err="1"/>
              <a:t>ThC</a:t>
            </a:r>
            <a:r>
              <a:rPr lang="en-US" dirty="0"/>
              <a:t>-A Oils</a:t>
            </a:r>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HB 1251(Cline)/SB 726(Dunnavant)</a:t>
            </a:r>
          </a:p>
          <a:p>
            <a:r>
              <a:rPr lang="en-US" sz="2800" dirty="0" smtClean="0">
                <a:latin typeface="Georgia" panose="02040502050405020303" pitchFamily="18" charset="0"/>
              </a:rPr>
              <a:t>Takes medical decisions for the use of CBD and </a:t>
            </a:r>
            <a:r>
              <a:rPr lang="en-US" sz="2800" dirty="0" err="1" smtClean="0">
                <a:latin typeface="Georgia" panose="02040502050405020303" pitchFamily="18" charset="0"/>
              </a:rPr>
              <a:t>ThC</a:t>
            </a:r>
            <a:r>
              <a:rPr lang="en-US" sz="2800" dirty="0" smtClean="0">
                <a:latin typeface="Georgia" panose="02040502050405020303" pitchFamily="18" charset="0"/>
              </a:rPr>
              <a:t>-A oils out of the hands of legislators and gives it to doctors.  </a:t>
            </a:r>
          </a:p>
          <a:p>
            <a:r>
              <a:rPr lang="en-US" sz="2800" dirty="0" smtClean="0">
                <a:latin typeface="Georgia" panose="02040502050405020303" pitchFamily="18" charset="0"/>
              </a:rPr>
              <a:t>This </a:t>
            </a:r>
            <a:r>
              <a:rPr lang="en-US" sz="2800" dirty="0">
                <a:latin typeface="Georgia" panose="02040502050405020303" pitchFamily="18" charset="0"/>
              </a:rPr>
              <a:t>bill permits </a:t>
            </a:r>
            <a:r>
              <a:rPr lang="en-US" sz="2800" dirty="0" smtClean="0">
                <a:latin typeface="Georgia" panose="02040502050405020303" pitchFamily="18" charset="0"/>
              </a:rPr>
              <a:t>a practitioner </a:t>
            </a:r>
            <a:r>
              <a:rPr lang="en-US" sz="2800" dirty="0">
                <a:latin typeface="Georgia" panose="02040502050405020303" pitchFamily="18" charset="0"/>
              </a:rPr>
              <a:t>to issue a certification for use of CBD oil and </a:t>
            </a:r>
            <a:r>
              <a:rPr lang="en-US" sz="2800" dirty="0" err="1" smtClean="0">
                <a:latin typeface="Georgia" panose="02040502050405020303" pitchFamily="18" charset="0"/>
              </a:rPr>
              <a:t>ThC</a:t>
            </a:r>
            <a:r>
              <a:rPr lang="en-US" sz="2800" dirty="0" smtClean="0">
                <a:latin typeface="Georgia" panose="02040502050405020303" pitchFamily="18" charset="0"/>
              </a:rPr>
              <a:t>-A </a:t>
            </a:r>
            <a:r>
              <a:rPr lang="en-US" sz="2800" dirty="0">
                <a:latin typeface="Georgia" panose="02040502050405020303" pitchFamily="18" charset="0"/>
              </a:rPr>
              <a:t>Oil for </a:t>
            </a:r>
            <a:r>
              <a:rPr lang="en-US" sz="2800" b="1" i="1" u="sng" dirty="0" smtClean="0">
                <a:latin typeface="Georgia" panose="02040502050405020303" pitchFamily="18" charset="0"/>
              </a:rPr>
              <a:t>any</a:t>
            </a:r>
            <a:r>
              <a:rPr lang="en-US" sz="2800" dirty="0" smtClean="0">
                <a:latin typeface="Georgia" panose="02040502050405020303" pitchFamily="18" charset="0"/>
              </a:rPr>
              <a:t> diagnosed </a:t>
            </a:r>
            <a:r>
              <a:rPr lang="en-US" sz="2800" dirty="0">
                <a:latin typeface="Georgia" panose="02040502050405020303" pitchFamily="18" charset="0"/>
              </a:rPr>
              <a:t>condition or disease if practitioner thinks </a:t>
            </a:r>
            <a:r>
              <a:rPr lang="en-US" sz="2800" dirty="0" smtClean="0">
                <a:latin typeface="Georgia" panose="02040502050405020303" pitchFamily="18" charset="0"/>
              </a:rPr>
              <a:t>patient </a:t>
            </a:r>
            <a:r>
              <a:rPr lang="en-US" sz="2800" dirty="0">
                <a:latin typeface="Georgia" panose="02040502050405020303" pitchFamily="18" charset="0"/>
              </a:rPr>
              <a:t>will benefit from its use</a:t>
            </a:r>
            <a:r>
              <a:rPr lang="en-US" sz="2800" dirty="0" smtClean="0">
                <a:latin typeface="Georgia" panose="02040502050405020303" pitchFamily="18" charset="0"/>
              </a:rPr>
              <a:t>. </a:t>
            </a:r>
          </a:p>
          <a:p>
            <a:r>
              <a:rPr lang="en-US" sz="2800" dirty="0" smtClean="0">
                <a:latin typeface="Georgia" panose="02040502050405020303" pitchFamily="18" charset="0"/>
              </a:rPr>
              <a:t>The bill contained an emergency clause and became effective upon Governor’s signature on 3/9/18.</a:t>
            </a:r>
          </a:p>
          <a:p>
            <a:endParaRPr lang="en-US" sz="2800"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42</a:t>
            </a:fld>
            <a:endParaRPr lang="en-US"/>
          </a:p>
        </p:txBody>
      </p:sp>
    </p:spTree>
    <p:extLst>
      <p:ext uri="{BB962C8B-B14F-4D97-AF65-F5344CB8AC3E}">
        <p14:creationId xmlns:p14="http://schemas.microsoft.com/office/powerpoint/2010/main" val="6083858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txBody>
          <a:bodyPr/>
          <a:lstStyle/>
          <a:p>
            <a:r>
              <a:rPr lang="en-US" dirty="0"/>
              <a:t>CBD and </a:t>
            </a:r>
            <a:r>
              <a:rPr lang="en-US" dirty="0" err="1"/>
              <a:t>ThC</a:t>
            </a:r>
            <a:r>
              <a:rPr lang="en-US" dirty="0"/>
              <a:t>-A Oils</a:t>
            </a:r>
          </a:p>
        </p:txBody>
      </p:sp>
      <p:sp>
        <p:nvSpPr>
          <p:cNvPr id="3" name="Content Placeholder 2"/>
          <p:cNvSpPr>
            <a:spLocks noGrp="1"/>
          </p:cNvSpPr>
          <p:nvPr>
            <p:ph idx="1"/>
          </p:nvPr>
        </p:nvSpPr>
        <p:spPr>
          <a:xfrm>
            <a:off x="457200" y="1371599"/>
            <a:ext cx="8229600" cy="4419601"/>
          </a:xfrm>
        </p:spPr>
        <p:txBody>
          <a:bodyPr>
            <a:normAutofit fontScale="92500" lnSpcReduction="20000"/>
          </a:bodyPr>
          <a:lstStyle/>
          <a:p>
            <a:pPr marL="0" indent="0">
              <a:buNone/>
            </a:pPr>
            <a:r>
              <a:rPr lang="en-US" sz="3000" b="1" dirty="0"/>
              <a:t>HB 1251(Cline</a:t>
            </a:r>
            <a:r>
              <a:rPr lang="en-US" sz="3000" b="1" dirty="0" smtClean="0"/>
              <a:t>)/SB </a:t>
            </a:r>
            <a:r>
              <a:rPr lang="en-US" sz="3000" b="1" dirty="0"/>
              <a:t>726(Dunnavant</a:t>
            </a:r>
            <a:r>
              <a:rPr lang="en-US" sz="3000" b="1" dirty="0" smtClean="0"/>
              <a:t>) </a:t>
            </a:r>
            <a:r>
              <a:rPr lang="en-US" sz="3000" dirty="0" smtClean="0"/>
              <a:t>(cont.)</a:t>
            </a:r>
            <a:endParaRPr lang="en-US" sz="3000" dirty="0"/>
          </a:p>
          <a:p>
            <a:r>
              <a:rPr lang="en-US" sz="2800" dirty="0" smtClean="0"/>
              <a:t>"</a:t>
            </a:r>
            <a:r>
              <a:rPr lang="en-US" sz="2800" dirty="0"/>
              <a:t>Practitioner" means a practitioner of medicine or osteopathy licensed by the Board of Medicine</a:t>
            </a:r>
            <a:r>
              <a:rPr lang="en-US" sz="2800" strike="sngStrike" dirty="0"/>
              <a:t> who is a neurologist or who specializes in the treatment of epilepsy</a:t>
            </a:r>
            <a:r>
              <a:rPr lang="en-US" sz="2800" dirty="0"/>
              <a:t>. </a:t>
            </a:r>
            <a:endParaRPr lang="en-US" sz="2800" dirty="0" smtClean="0"/>
          </a:p>
          <a:p>
            <a:r>
              <a:rPr lang="en-US" sz="2800" dirty="0" smtClean="0"/>
              <a:t>A </a:t>
            </a:r>
            <a:r>
              <a:rPr lang="en-US" sz="2800" dirty="0"/>
              <a:t>practitioner in the course of his professional practice may issue a written certification for the use of cannabidiol oil or THC-A oil for treatment or to alleviate the symptoms of</a:t>
            </a:r>
            <a:r>
              <a:rPr lang="en-US" sz="2800" strike="sngStrike" dirty="0"/>
              <a:t> a patient's intractable epilepsy</a:t>
            </a:r>
            <a:r>
              <a:rPr lang="en-US" sz="2800" i="1" dirty="0"/>
              <a:t> any diagnosed condition or disease determined by the practitioner to benefit from such use</a:t>
            </a:r>
            <a:r>
              <a:rPr lang="en-US" sz="2800" dirty="0"/>
              <a:t>.</a:t>
            </a:r>
          </a:p>
          <a:p>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43</a:t>
            </a:fld>
            <a:endParaRPr lang="en-US"/>
          </a:p>
        </p:txBody>
      </p:sp>
    </p:spTree>
    <p:extLst>
      <p:ext uri="{BB962C8B-B14F-4D97-AF65-F5344CB8AC3E}">
        <p14:creationId xmlns:p14="http://schemas.microsoft.com/office/powerpoint/2010/main" val="15837693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CBD and </a:t>
            </a:r>
            <a:r>
              <a:rPr lang="en-US" dirty="0" err="1"/>
              <a:t>ThC</a:t>
            </a:r>
            <a:r>
              <a:rPr lang="en-US" dirty="0"/>
              <a:t>-A Oils</a:t>
            </a:r>
          </a:p>
        </p:txBody>
      </p:sp>
      <p:sp>
        <p:nvSpPr>
          <p:cNvPr id="3" name="Content Placeholder 2"/>
          <p:cNvSpPr>
            <a:spLocks noGrp="1"/>
          </p:cNvSpPr>
          <p:nvPr>
            <p:ph idx="1"/>
          </p:nvPr>
        </p:nvSpPr>
        <p:spPr>
          <a:xfrm>
            <a:off x="457200" y="1295400"/>
            <a:ext cx="8229600" cy="4495801"/>
          </a:xfrm>
        </p:spPr>
        <p:txBody>
          <a:bodyPr>
            <a:noAutofit/>
          </a:bodyPr>
          <a:lstStyle/>
          <a:p>
            <a:pPr marL="0" indent="0">
              <a:buNone/>
            </a:pPr>
            <a:r>
              <a:rPr lang="en-US" sz="2800" b="1" dirty="0"/>
              <a:t>HB 1251(Cline)/SB 726(Dunnavant</a:t>
            </a:r>
            <a:r>
              <a:rPr lang="en-US" sz="2800" b="1" dirty="0" smtClean="0"/>
              <a:t>)</a:t>
            </a:r>
            <a:r>
              <a:rPr lang="en-US" sz="2800" dirty="0" smtClean="0"/>
              <a:t> (cont.)</a:t>
            </a:r>
            <a:endParaRPr lang="en-US" sz="2800" b="1" dirty="0"/>
          </a:p>
          <a:p>
            <a:r>
              <a:rPr lang="en-US" sz="2500" dirty="0" smtClean="0"/>
              <a:t>Affirmative </a:t>
            </a:r>
            <a:r>
              <a:rPr lang="en-US" sz="2500" dirty="0"/>
              <a:t>defense </a:t>
            </a:r>
            <a:r>
              <a:rPr lang="en-US" sz="2500" dirty="0" smtClean="0"/>
              <a:t>to possession of marijuana for possessors who have a certification or for parent or legal guardian of someone with a certification.</a:t>
            </a:r>
          </a:p>
          <a:p>
            <a:r>
              <a:rPr lang="en-US" sz="2500" dirty="0" smtClean="0"/>
              <a:t>Affirmative defense to distribution of marijuana for practitioners who issue certification.</a:t>
            </a:r>
          </a:p>
          <a:p>
            <a:r>
              <a:rPr lang="en-US" sz="2500" dirty="0" smtClean="0"/>
              <a:t>Affirmative defense for possession or distribution of marijuana for agents or employees of pharmaceutical processors of the oils.</a:t>
            </a:r>
          </a:p>
          <a:p>
            <a:r>
              <a:rPr lang="en-US" sz="2500" dirty="0">
                <a:latin typeface="Georgia" panose="02040502050405020303" pitchFamily="18" charset="0"/>
              </a:rPr>
              <a:t>Amends and reenacts </a:t>
            </a:r>
            <a:r>
              <a:rPr lang="en-US" sz="2500" dirty="0"/>
              <a:t>§§ 18.2-250.1, 54.1-3408.3, 54.1-3442.5, 54.1-3442.7.</a:t>
            </a:r>
            <a:endParaRPr lang="en-US" sz="2500" dirty="0">
              <a:latin typeface="Georgia" panose="02040502050405020303" pitchFamily="18" charset="0"/>
            </a:endParaRPr>
          </a:p>
          <a:p>
            <a:endParaRPr lang="en-US" sz="2600"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44</a:t>
            </a:fld>
            <a:endParaRPr lang="en-US"/>
          </a:p>
        </p:txBody>
      </p:sp>
    </p:spTree>
    <p:extLst>
      <p:ext uri="{BB962C8B-B14F-4D97-AF65-F5344CB8AC3E}">
        <p14:creationId xmlns:p14="http://schemas.microsoft.com/office/powerpoint/2010/main" val="33642493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CBD and </a:t>
            </a:r>
            <a:r>
              <a:rPr lang="en-US" dirty="0" err="1"/>
              <a:t>ThC</a:t>
            </a:r>
            <a:r>
              <a:rPr lang="en-US" dirty="0"/>
              <a:t>-A Oils</a:t>
            </a:r>
          </a:p>
        </p:txBody>
      </p:sp>
      <p:sp>
        <p:nvSpPr>
          <p:cNvPr id="3" name="Content Placeholder 2"/>
          <p:cNvSpPr>
            <a:spLocks noGrp="1"/>
          </p:cNvSpPr>
          <p:nvPr>
            <p:ph idx="1"/>
          </p:nvPr>
        </p:nvSpPr>
        <p:spPr>
          <a:xfrm>
            <a:off x="457200" y="1447801"/>
            <a:ext cx="8229600" cy="4343400"/>
          </a:xfrm>
        </p:spPr>
        <p:txBody>
          <a:bodyPr>
            <a:normAutofit fontScale="92500" lnSpcReduction="10000"/>
          </a:bodyPr>
          <a:lstStyle/>
          <a:p>
            <a:pPr marL="0" indent="0">
              <a:buNone/>
            </a:pPr>
            <a:r>
              <a:rPr lang="en-US" sz="3000" b="1" dirty="0" smtClean="0"/>
              <a:t>SB 330(Dunnavant)</a:t>
            </a:r>
          </a:p>
          <a:p>
            <a:r>
              <a:rPr lang="en-US" sz="2800" dirty="0" smtClean="0"/>
              <a:t>Adds CBD oil and </a:t>
            </a:r>
            <a:r>
              <a:rPr lang="en-US" sz="2800" dirty="0" err="1" smtClean="0"/>
              <a:t>ThC</a:t>
            </a:r>
            <a:r>
              <a:rPr lang="en-US" sz="2800" dirty="0" smtClean="0"/>
              <a:t>-A oil to list of substances that must be reported to the Prescription Monitoring Program (PMP).</a:t>
            </a:r>
          </a:p>
          <a:p>
            <a:r>
              <a:rPr lang="en-US" sz="2800" dirty="0" smtClean="0"/>
              <a:t>Requires practitioner to get information from Department of Health about patient’s prescription history before issuing written certification.</a:t>
            </a:r>
          </a:p>
          <a:p>
            <a:r>
              <a:rPr lang="en-US" sz="2800" dirty="0" smtClean="0"/>
              <a:t>Orders Board of Pharmacy to create regulations for pharmaceutical processing and applications to become a processor, including fingerprinting &amp; criminal history.</a:t>
            </a:r>
          </a:p>
        </p:txBody>
      </p:sp>
      <p:sp>
        <p:nvSpPr>
          <p:cNvPr id="4" name="Slide Number Placeholder 3"/>
          <p:cNvSpPr>
            <a:spLocks noGrp="1"/>
          </p:cNvSpPr>
          <p:nvPr>
            <p:ph type="sldNum" sz="quarter" idx="12"/>
          </p:nvPr>
        </p:nvSpPr>
        <p:spPr/>
        <p:txBody>
          <a:bodyPr/>
          <a:lstStyle/>
          <a:p>
            <a:fld id="{80BC0022-2A8E-4979-8726-E1200C30B10A}" type="slidenum">
              <a:rPr lang="en-US" smtClean="0"/>
              <a:pPr/>
              <a:t>45</a:t>
            </a:fld>
            <a:endParaRPr lang="en-US"/>
          </a:p>
        </p:txBody>
      </p:sp>
    </p:spTree>
    <p:extLst>
      <p:ext uri="{BB962C8B-B14F-4D97-AF65-F5344CB8AC3E}">
        <p14:creationId xmlns:p14="http://schemas.microsoft.com/office/powerpoint/2010/main" val="39327755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CBD and </a:t>
            </a:r>
            <a:r>
              <a:rPr lang="en-US" dirty="0" err="1"/>
              <a:t>ThC</a:t>
            </a:r>
            <a:r>
              <a:rPr lang="en-US" dirty="0"/>
              <a:t>-A Oils</a:t>
            </a:r>
          </a:p>
        </p:txBody>
      </p:sp>
      <p:sp>
        <p:nvSpPr>
          <p:cNvPr id="3" name="Content Placeholder 2"/>
          <p:cNvSpPr>
            <a:spLocks noGrp="1"/>
          </p:cNvSpPr>
          <p:nvPr>
            <p:ph idx="1"/>
          </p:nvPr>
        </p:nvSpPr>
        <p:spPr>
          <a:xfrm>
            <a:off x="457200" y="1295401"/>
            <a:ext cx="8229600" cy="4495800"/>
          </a:xfrm>
        </p:spPr>
        <p:txBody>
          <a:bodyPr>
            <a:normAutofit fontScale="85000" lnSpcReduction="20000"/>
          </a:bodyPr>
          <a:lstStyle/>
          <a:p>
            <a:pPr marL="0" indent="0">
              <a:buNone/>
            </a:pPr>
            <a:r>
              <a:rPr lang="en-US" b="1" dirty="0"/>
              <a:t>SB 330(Dunnavant</a:t>
            </a:r>
            <a:r>
              <a:rPr lang="en-US" b="1" dirty="0" smtClean="0"/>
              <a:t>) </a:t>
            </a:r>
            <a:r>
              <a:rPr lang="en-US" dirty="0" smtClean="0"/>
              <a:t>(cont.)</a:t>
            </a:r>
            <a:endParaRPr lang="en-US" dirty="0"/>
          </a:p>
          <a:p>
            <a:r>
              <a:rPr lang="en-US" dirty="0" smtClean="0"/>
              <a:t>Requires pharmacist or pharmacy tech who dispenses the oils to do the following:</a:t>
            </a:r>
          </a:p>
          <a:p>
            <a:pPr lvl="1"/>
            <a:r>
              <a:rPr lang="en-US" sz="2800" dirty="0" smtClean="0"/>
              <a:t>Make copy of written certification to be kept for 2 </a:t>
            </a:r>
            <a:r>
              <a:rPr lang="en-US" sz="2800" dirty="0" err="1" smtClean="0"/>
              <a:t>yrs</a:t>
            </a:r>
            <a:r>
              <a:rPr lang="en-US" sz="2800" dirty="0" smtClean="0"/>
              <a:t>;</a:t>
            </a:r>
          </a:p>
          <a:p>
            <a:pPr lvl="1"/>
            <a:r>
              <a:rPr lang="en-US" sz="2800" dirty="0" smtClean="0"/>
              <a:t>Make copy of photo identification of patient, parent or legal guardian; and</a:t>
            </a:r>
          </a:p>
          <a:p>
            <a:pPr lvl="1"/>
            <a:r>
              <a:rPr lang="en-US" sz="2800" dirty="0" smtClean="0"/>
              <a:t>Verify board registration of the practitioner.</a:t>
            </a:r>
          </a:p>
          <a:p>
            <a:r>
              <a:rPr lang="en-US" dirty="0" smtClean="0"/>
              <a:t>Requires that the pharmaceutical processor ensure that the </a:t>
            </a:r>
            <a:r>
              <a:rPr lang="en-US" dirty="0" err="1" smtClean="0"/>
              <a:t>ThC</a:t>
            </a:r>
            <a:r>
              <a:rPr lang="en-US" dirty="0" smtClean="0"/>
              <a:t> level be within a certain percent and requires labeling and stability testing of </a:t>
            </a:r>
            <a:r>
              <a:rPr lang="en-US" dirty="0" err="1" smtClean="0"/>
              <a:t>ThC</a:t>
            </a:r>
            <a:r>
              <a:rPr lang="en-US" dirty="0" smtClean="0"/>
              <a:t>-A oil.</a:t>
            </a:r>
          </a:p>
          <a:p>
            <a:r>
              <a:rPr lang="en-US" dirty="0" smtClean="0"/>
              <a:t>Amends §§ 54.1-2519, 54.1-2521, 54.1-2552.1, 54.1-3442.6, 54.1-3442.7</a:t>
            </a:r>
          </a:p>
        </p:txBody>
      </p:sp>
      <p:sp>
        <p:nvSpPr>
          <p:cNvPr id="4" name="Slide Number Placeholder 3"/>
          <p:cNvSpPr>
            <a:spLocks noGrp="1"/>
          </p:cNvSpPr>
          <p:nvPr>
            <p:ph type="sldNum" sz="quarter" idx="12"/>
          </p:nvPr>
        </p:nvSpPr>
        <p:spPr/>
        <p:txBody>
          <a:bodyPr/>
          <a:lstStyle/>
          <a:p>
            <a:fld id="{80BC0022-2A8E-4979-8726-E1200C30B10A}" type="slidenum">
              <a:rPr lang="en-US" smtClean="0"/>
              <a:pPr/>
              <a:t>46</a:t>
            </a:fld>
            <a:endParaRPr lang="en-US"/>
          </a:p>
        </p:txBody>
      </p:sp>
    </p:spTree>
    <p:extLst>
      <p:ext uri="{BB962C8B-B14F-4D97-AF65-F5344CB8AC3E}">
        <p14:creationId xmlns:p14="http://schemas.microsoft.com/office/powerpoint/2010/main" val="32727649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Marijuana Laws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b="1" dirty="0" smtClean="0"/>
              <a:t>No changes to possession or distribution of marijuana.</a:t>
            </a:r>
          </a:p>
          <a:p>
            <a:r>
              <a:rPr lang="en-US" dirty="0" smtClean="0"/>
              <a:t>Recreational marijuana was not legalized.</a:t>
            </a:r>
          </a:p>
          <a:p>
            <a:r>
              <a:rPr lang="en-US" dirty="0" smtClean="0"/>
              <a:t>Medical marijuana was not legalized.</a:t>
            </a:r>
          </a:p>
          <a:p>
            <a:pPr lvl="1"/>
            <a:r>
              <a:rPr lang="en-US" dirty="0" smtClean="0">
                <a:solidFill>
                  <a:srgbClr val="FF0000"/>
                </a:solidFill>
              </a:rPr>
              <a:t>Failed</a:t>
            </a:r>
            <a:r>
              <a:rPr lang="en-US" dirty="0" smtClean="0"/>
              <a:t>:  HB 974(Guzman); HB 1064(Heretik)</a:t>
            </a:r>
          </a:p>
          <a:p>
            <a:r>
              <a:rPr lang="en-US" dirty="0" smtClean="0"/>
              <a:t>Marijuana was not decriminalized.</a:t>
            </a:r>
          </a:p>
          <a:p>
            <a:pPr lvl="1"/>
            <a:r>
              <a:rPr lang="en-US" dirty="0" smtClean="0">
                <a:solidFill>
                  <a:srgbClr val="FF0000"/>
                </a:solidFill>
              </a:rPr>
              <a:t>Failed</a:t>
            </a:r>
            <a:r>
              <a:rPr lang="en-US" dirty="0" smtClean="0"/>
              <a:t>:  HB 1063(Heretik); SB 111(Ebbin)</a:t>
            </a:r>
          </a:p>
          <a:p>
            <a:r>
              <a:rPr lang="en-US" dirty="0" smtClean="0"/>
              <a:t>Jail option for conviction of 1</a:t>
            </a:r>
            <a:r>
              <a:rPr lang="en-US" baseline="30000" dirty="0" smtClean="0"/>
              <a:t>st</a:t>
            </a:r>
            <a:r>
              <a:rPr lang="en-US" dirty="0" smtClean="0"/>
              <a:t> offense possession was not eliminated.  </a:t>
            </a:r>
          </a:p>
          <a:p>
            <a:pPr lvl="1"/>
            <a:r>
              <a:rPr lang="en-US" dirty="0" smtClean="0">
                <a:solidFill>
                  <a:srgbClr val="FF0000"/>
                </a:solidFill>
              </a:rPr>
              <a:t>Failed</a:t>
            </a:r>
            <a:r>
              <a:rPr lang="en-US" dirty="0" smtClean="0"/>
              <a:t>:  SB 954(Norment)</a:t>
            </a:r>
          </a:p>
          <a:p>
            <a:pPr marL="0" indent="0">
              <a:buNone/>
            </a:pPr>
            <a:endParaRPr lang="en-US" dirty="0" smtClean="0"/>
          </a:p>
        </p:txBody>
      </p:sp>
      <p:sp>
        <p:nvSpPr>
          <p:cNvPr id="4" name="Slide Number Placeholder 3"/>
          <p:cNvSpPr>
            <a:spLocks noGrp="1"/>
          </p:cNvSpPr>
          <p:nvPr>
            <p:ph type="sldNum" sz="quarter" idx="12"/>
          </p:nvPr>
        </p:nvSpPr>
        <p:spPr/>
        <p:txBody>
          <a:bodyPr/>
          <a:lstStyle/>
          <a:p>
            <a:fld id="{80BC0022-2A8E-4979-8726-E1200C30B10A}" type="slidenum">
              <a:rPr lang="en-US" smtClean="0"/>
              <a:pPr/>
              <a:t>47</a:t>
            </a:fld>
            <a:endParaRPr lang="en-US"/>
          </a:p>
        </p:txBody>
      </p:sp>
    </p:spTree>
    <p:extLst>
      <p:ext uri="{BB962C8B-B14F-4D97-AF65-F5344CB8AC3E}">
        <p14:creationId xmlns:p14="http://schemas.microsoft.com/office/powerpoint/2010/main" val="6674709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2925762"/>
          </a:xfrm>
        </p:spPr>
        <p:txBody>
          <a:bodyPr/>
          <a:lstStyle/>
          <a:p>
            <a:r>
              <a:rPr lang="en-US" dirty="0" smtClean="0"/>
              <a:t/>
            </a:r>
            <a:br>
              <a:rPr lang="en-US" dirty="0" smtClean="0"/>
            </a:br>
            <a:r>
              <a:rPr lang="en-US" dirty="0" smtClean="0"/>
              <a:t>Drugs</a:t>
            </a:r>
            <a:br>
              <a:rPr lang="en-US" dirty="0" smtClean="0"/>
            </a:br>
            <a:r>
              <a:rPr lang="en-US" sz="3200" dirty="0" smtClean="0"/>
              <a:t>Opioid Issues; PMP’s</a:t>
            </a:r>
            <a:endParaRPr lang="en-US" sz="3200"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48</a:t>
            </a:fld>
            <a:endParaRPr lang="en-US"/>
          </a:p>
        </p:txBody>
      </p:sp>
    </p:spTree>
    <p:extLst>
      <p:ext uri="{BB962C8B-B14F-4D97-AF65-F5344CB8AC3E}">
        <p14:creationId xmlns:p14="http://schemas.microsoft.com/office/powerpoint/2010/main" val="373456220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86800" cy="1143000"/>
          </a:xfrm>
        </p:spPr>
        <p:txBody>
          <a:bodyPr>
            <a:noAutofit/>
          </a:bodyPr>
          <a:lstStyle/>
          <a:p>
            <a:r>
              <a:rPr lang="en-US" sz="3600" dirty="0" smtClean="0"/>
              <a:t>Drugs </a:t>
            </a:r>
            <a:r>
              <a:rPr lang="en-US" sz="3600" dirty="0"/>
              <a:t/>
            </a:r>
            <a:br>
              <a:rPr lang="en-US" sz="3600" dirty="0"/>
            </a:br>
            <a:r>
              <a:rPr lang="en-US" sz="3600" dirty="0" smtClean="0"/>
              <a:t>Prescription Monitoring Program (PMP)</a:t>
            </a:r>
          </a:p>
        </p:txBody>
      </p:sp>
      <p:sp>
        <p:nvSpPr>
          <p:cNvPr id="3" name="Content Placeholder 2"/>
          <p:cNvSpPr>
            <a:spLocks noGrp="1"/>
          </p:cNvSpPr>
          <p:nvPr>
            <p:ph idx="1"/>
          </p:nvPr>
        </p:nvSpPr>
        <p:spPr>
          <a:xfrm>
            <a:off x="457200" y="1752600"/>
            <a:ext cx="8229600" cy="4038601"/>
          </a:xfrm>
        </p:spPr>
        <p:txBody>
          <a:bodyPr>
            <a:normAutofit/>
          </a:bodyPr>
          <a:lstStyle/>
          <a:p>
            <a:pPr marL="0" indent="0">
              <a:buNone/>
            </a:pPr>
            <a:r>
              <a:rPr lang="en-US" sz="2600" b="1" dirty="0" smtClean="0"/>
              <a:t>HB 313(Head)/SB 728(Dunnavant)</a:t>
            </a:r>
          </a:p>
          <a:p>
            <a:pPr marL="514350" indent="-457200"/>
            <a:r>
              <a:rPr lang="en-US" sz="2600" dirty="0" smtClean="0"/>
              <a:t>Requires Department </a:t>
            </a:r>
            <a:r>
              <a:rPr lang="en-US" sz="2600" dirty="0"/>
              <a:t>of Health </a:t>
            </a:r>
            <a:r>
              <a:rPr lang="en-US" sz="2600" dirty="0" smtClean="0"/>
              <a:t>to </a:t>
            </a:r>
            <a:r>
              <a:rPr lang="en-US" sz="2600" dirty="0"/>
              <a:t>annually review controlled substance prescribing and dispensing </a:t>
            </a:r>
            <a:r>
              <a:rPr lang="en-US" sz="2600" dirty="0" smtClean="0"/>
              <a:t>patterns and to report </a:t>
            </a:r>
            <a:r>
              <a:rPr lang="en-US" sz="2600" dirty="0"/>
              <a:t>unusual patterns of prescribing and dispensing </a:t>
            </a:r>
            <a:r>
              <a:rPr lang="en-US" sz="2600" dirty="0" smtClean="0"/>
              <a:t>to Joint Commission on Health Care (JCHC) by 11/1 of each year.</a:t>
            </a:r>
          </a:p>
          <a:p>
            <a:pPr marL="514350" indent="-457200"/>
            <a:r>
              <a:rPr lang="en-US" sz="2600" dirty="0" smtClean="0"/>
              <a:t>Amends and reenacts § 54.1-2523.1.</a:t>
            </a:r>
          </a:p>
        </p:txBody>
      </p:sp>
      <p:sp>
        <p:nvSpPr>
          <p:cNvPr id="4" name="Slide Number Placeholder 3"/>
          <p:cNvSpPr>
            <a:spLocks noGrp="1"/>
          </p:cNvSpPr>
          <p:nvPr>
            <p:ph type="sldNum" sz="quarter" idx="12"/>
          </p:nvPr>
        </p:nvSpPr>
        <p:spPr/>
        <p:txBody>
          <a:bodyPr/>
          <a:lstStyle/>
          <a:p>
            <a:fld id="{80BC0022-2A8E-4979-8726-E1200C30B10A}" type="slidenum">
              <a:rPr lang="en-US" smtClean="0"/>
              <a:pPr/>
              <a:t>49</a:t>
            </a:fld>
            <a:endParaRPr lang="en-US"/>
          </a:p>
        </p:txBody>
      </p:sp>
    </p:spTree>
    <p:extLst>
      <p:ext uri="{BB962C8B-B14F-4D97-AF65-F5344CB8AC3E}">
        <p14:creationId xmlns:p14="http://schemas.microsoft.com/office/powerpoint/2010/main" val="862820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3459162"/>
          </a:xfrm>
        </p:spPr>
        <p:txBody>
          <a:bodyPr/>
          <a:lstStyle/>
          <a:p>
            <a:r>
              <a:rPr lang="en-US" dirty="0" smtClean="0"/>
              <a:t>Alcoholic Beverage Control</a:t>
            </a:r>
            <a:br>
              <a:rPr lang="en-US" dirty="0" smtClean="0"/>
            </a:br>
            <a:r>
              <a:rPr lang="en-US" dirty="0" smtClean="0"/>
              <a:t>(ABC)</a:t>
            </a:r>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5</a:t>
            </a:fld>
            <a:endParaRPr lang="en-US"/>
          </a:p>
        </p:txBody>
      </p:sp>
    </p:spTree>
    <p:extLst>
      <p:ext uri="{BB962C8B-B14F-4D97-AF65-F5344CB8AC3E}">
        <p14:creationId xmlns:p14="http://schemas.microsoft.com/office/powerpoint/2010/main" val="254962427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Naloxone; Authorized Administers</a:t>
            </a:r>
            <a:endParaRPr lang="en-US" dirty="0"/>
          </a:p>
        </p:txBody>
      </p:sp>
      <p:sp>
        <p:nvSpPr>
          <p:cNvPr id="3" name="Content Placeholder 2"/>
          <p:cNvSpPr>
            <a:spLocks noGrp="1"/>
          </p:cNvSpPr>
          <p:nvPr>
            <p:ph idx="1"/>
          </p:nvPr>
        </p:nvSpPr>
        <p:spPr/>
        <p:txBody>
          <a:bodyPr>
            <a:normAutofit/>
          </a:bodyPr>
          <a:lstStyle/>
          <a:p>
            <a:pPr marL="0" indent="0">
              <a:buNone/>
            </a:pPr>
            <a:r>
              <a:rPr lang="en-US" b="1" dirty="0"/>
              <a:t>HB 322 </a:t>
            </a:r>
            <a:r>
              <a:rPr lang="en-US" b="1" dirty="0" smtClean="0"/>
              <a:t>(Bourne)</a:t>
            </a:r>
          </a:p>
          <a:p>
            <a:r>
              <a:rPr lang="en-US" sz="2800" dirty="0" smtClean="0"/>
              <a:t>Adds DOC probation/parole </a:t>
            </a:r>
            <a:r>
              <a:rPr lang="en-US" sz="2800" dirty="0"/>
              <a:t>officers </a:t>
            </a:r>
            <a:r>
              <a:rPr lang="en-US" sz="2800" dirty="0" smtClean="0"/>
              <a:t>and </a:t>
            </a:r>
            <a:r>
              <a:rPr lang="en-US" sz="2800" dirty="0"/>
              <a:t>correctional officers to the list of individuals who may possess and administer naloxone or other opioid antagonist, provided that they have completed a training program.  </a:t>
            </a:r>
            <a:endParaRPr lang="en-US" sz="2800" dirty="0" smtClean="0"/>
          </a:p>
          <a:p>
            <a:r>
              <a:rPr lang="en-US" sz="2800" dirty="0" smtClean="0"/>
              <a:t>Amends </a:t>
            </a:r>
            <a:r>
              <a:rPr lang="en-US" sz="2800" dirty="0"/>
              <a:t>and </a:t>
            </a:r>
            <a:r>
              <a:rPr lang="en-US" sz="2800" dirty="0" smtClean="0"/>
              <a:t>reenacts </a:t>
            </a:r>
            <a:r>
              <a:rPr lang="en-US" sz="2800" dirty="0"/>
              <a:t>§ </a:t>
            </a:r>
            <a:r>
              <a:rPr lang="en-US" sz="2800" dirty="0" smtClean="0"/>
              <a:t>54.1-3408.</a:t>
            </a:r>
            <a:endParaRPr lang="en-US" sz="2800" dirty="0"/>
          </a:p>
          <a:p>
            <a:pPr marL="0" indent="0">
              <a:buNone/>
            </a:pPr>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50</a:t>
            </a:fld>
            <a:endParaRPr lang="en-US"/>
          </a:p>
        </p:txBody>
      </p:sp>
    </p:spTree>
    <p:extLst>
      <p:ext uri="{BB962C8B-B14F-4D97-AF65-F5344CB8AC3E}">
        <p14:creationId xmlns:p14="http://schemas.microsoft.com/office/powerpoint/2010/main" val="5147420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Paraphernalia; Naloxone</a:t>
            </a:r>
            <a:endParaRPr lang="en-US" dirty="0"/>
          </a:p>
        </p:txBody>
      </p:sp>
      <p:sp>
        <p:nvSpPr>
          <p:cNvPr id="3" name="Content Placeholder 2"/>
          <p:cNvSpPr>
            <a:spLocks noGrp="1"/>
          </p:cNvSpPr>
          <p:nvPr>
            <p:ph idx="1"/>
          </p:nvPr>
        </p:nvSpPr>
        <p:spPr>
          <a:xfrm>
            <a:off x="457200" y="1295401"/>
            <a:ext cx="8229600" cy="4495800"/>
          </a:xfrm>
        </p:spPr>
        <p:txBody>
          <a:bodyPr>
            <a:normAutofit fontScale="62500" lnSpcReduction="20000"/>
          </a:bodyPr>
          <a:lstStyle/>
          <a:p>
            <a:pPr marL="0" indent="0">
              <a:buNone/>
            </a:pPr>
            <a:r>
              <a:rPr lang="en-US" b="1" dirty="0"/>
              <a:t>HB 842</a:t>
            </a:r>
            <a:r>
              <a:rPr lang="en-US" dirty="0"/>
              <a:t> </a:t>
            </a:r>
            <a:r>
              <a:rPr lang="en-US" dirty="0" smtClean="0"/>
              <a:t>(</a:t>
            </a:r>
            <a:r>
              <a:rPr lang="en-US" dirty="0" err="1" smtClean="0"/>
              <a:t>LaRock</a:t>
            </a:r>
            <a:r>
              <a:rPr lang="en-US" dirty="0" smtClean="0"/>
              <a:t>)</a:t>
            </a:r>
          </a:p>
          <a:p>
            <a:r>
              <a:rPr lang="en-US" dirty="0" smtClean="0"/>
              <a:t>A </a:t>
            </a:r>
            <a:r>
              <a:rPr lang="en-US" dirty="0"/>
              <a:t>person who is authorized </a:t>
            </a:r>
            <a:r>
              <a:rPr lang="en-US" dirty="0" smtClean="0"/>
              <a:t>to </a:t>
            </a:r>
            <a:r>
              <a:rPr lang="en-US" dirty="0"/>
              <a:t>train individuals on the administration of naloxone </a:t>
            </a:r>
            <a:r>
              <a:rPr lang="en-US" dirty="0" smtClean="0"/>
              <a:t>and </a:t>
            </a:r>
            <a:r>
              <a:rPr lang="en-US" dirty="0"/>
              <a:t>who is acting on behalf of an organization that provides services to individuals at risk of experiencing an opioid overdose or training in the administration of naloxone </a:t>
            </a:r>
            <a:r>
              <a:rPr lang="en-US" dirty="0" smtClean="0"/>
              <a:t>may </a:t>
            </a:r>
            <a:r>
              <a:rPr lang="en-US" dirty="0"/>
              <a:t>dispense or distribute hypodermic needles and syringes in conjunction with such dispensing of </a:t>
            </a:r>
            <a:r>
              <a:rPr lang="en-US" dirty="0" smtClean="0"/>
              <a:t>naloxone.</a:t>
            </a:r>
          </a:p>
          <a:p>
            <a:pPr lvl="1"/>
            <a:r>
              <a:rPr lang="en-US" dirty="0" smtClean="0"/>
              <a:t>Such person must first obtain </a:t>
            </a:r>
            <a:r>
              <a:rPr lang="en-US" dirty="0"/>
              <a:t>a controlled substances registration from the Board of </a:t>
            </a:r>
            <a:r>
              <a:rPr lang="en-US" dirty="0" smtClean="0"/>
              <a:t>Pharmacy. </a:t>
            </a:r>
          </a:p>
          <a:p>
            <a:r>
              <a:rPr lang="en-US" dirty="0"/>
              <a:t>A</a:t>
            </a:r>
            <a:r>
              <a:rPr lang="en-US" dirty="0" smtClean="0"/>
              <a:t> </a:t>
            </a:r>
            <a:r>
              <a:rPr lang="en-US" dirty="0"/>
              <a:t>person to whom naloxone has been distributed by such individual may possess hypodermic needles and syringes in conjunction with such possession of naloxone. </a:t>
            </a:r>
            <a:endParaRPr lang="en-US" dirty="0" smtClean="0"/>
          </a:p>
          <a:p>
            <a:r>
              <a:rPr lang="en-US" dirty="0" smtClean="0"/>
              <a:t>The </a:t>
            </a:r>
            <a:r>
              <a:rPr lang="en-US" dirty="0"/>
              <a:t>bill also allows the dispensing or distributing of hypodermic needles and syringes by persons authorized to dispense naloxone. </a:t>
            </a:r>
            <a:endParaRPr lang="en-US" dirty="0" smtClean="0"/>
          </a:p>
          <a:p>
            <a:r>
              <a:rPr lang="en-US" dirty="0" smtClean="0"/>
              <a:t>The </a:t>
            </a:r>
            <a:r>
              <a:rPr lang="en-US" dirty="0"/>
              <a:t>bill </a:t>
            </a:r>
            <a:r>
              <a:rPr lang="en-US" dirty="0" smtClean="0"/>
              <a:t>became effective on March 2, 2018.</a:t>
            </a:r>
          </a:p>
          <a:p>
            <a:r>
              <a:rPr lang="en-US" dirty="0" smtClean="0"/>
              <a:t>Amends and reenacts §§</a:t>
            </a:r>
            <a:r>
              <a:rPr lang="en-US" dirty="0"/>
              <a:t> 54.1-3466 and 54.1-3467</a:t>
            </a:r>
          </a:p>
          <a:p>
            <a:pPr marL="0" indent="0">
              <a:buNone/>
            </a:pPr>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51</a:t>
            </a:fld>
            <a:endParaRPr lang="en-US"/>
          </a:p>
        </p:txBody>
      </p:sp>
    </p:spTree>
    <p:extLst>
      <p:ext uri="{BB962C8B-B14F-4D97-AF65-F5344CB8AC3E}">
        <p14:creationId xmlns:p14="http://schemas.microsoft.com/office/powerpoint/2010/main" val="26016926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I Drugs</a:t>
            </a:r>
            <a:endParaRPr lang="en-US" dirty="0"/>
          </a:p>
        </p:txBody>
      </p:sp>
      <p:sp>
        <p:nvSpPr>
          <p:cNvPr id="3" name="Content Placeholder 2"/>
          <p:cNvSpPr>
            <a:spLocks noGrp="1"/>
          </p:cNvSpPr>
          <p:nvPr>
            <p:ph idx="1"/>
          </p:nvPr>
        </p:nvSpPr>
        <p:spPr/>
        <p:txBody>
          <a:bodyPr/>
          <a:lstStyle/>
          <a:p>
            <a:pPr marL="0" indent="0">
              <a:buNone/>
            </a:pPr>
            <a:r>
              <a:rPr lang="en-US" sz="2800" b="1" dirty="0"/>
              <a:t>HB 1194 (Garrett)</a:t>
            </a:r>
          </a:p>
          <a:p>
            <a:pPr marL="514350" indent="-457200"/>
            <a:r>
              <a:rPr lang="en-US" sz="2600" dirty="0"/>
              <a:t>Adds laundry list of unpronounceable </a:t>
            </a:r>
            <a:r>
              <a:rPr lang="en-US" sz="2600" dirty="0" smtClean="0"/>
              <a:t>drugs </a:t>
            </a:r>
            <a:r>
              <a:rPr lang="en-US" sz="2600" dirty="0"/>
              <a:t>to Schedule </a:t>
            </a:r>
            <a:r>
              <a:rPr lang="en-US" sz="2600" dirty="0" smtClean="0"/>
              <a:t>I, many of which end in the word “fentanyl”.</a:t>
            </a:r>
            <a:endParaRPr lang="en-US" sz="2600" dirty="0"/>
          </a:p>
          <a:p>
            <a:pPr marL="514350" indent="-457200"/>
            <a:r>
              <a:rPr lang="en-US" sz="2600" dirty="0"/>
              <a:t>Amends § 54.1-3446.</a:t>
            </a:r>
          </a:p>
          <a:p>
            <a:pPr marL="0" indent="0">
              <a:buNone/>
            </a:pPr>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52</a:t>
            </a:fld>
            <a:endParaRPr lang="en-US"/>
          </a:p>
        </p:txBody>
      </p:sp>
    </p:spTree>
    <p:extLst>
      <p:ext uri="{BB962C8B-B14F-4D97-AF65-F5344CB8AC3E}">
        <p14:creationId xmlns:p14="http://schemas.microsoft.com/office/powerpoint/2010/main" val="7749231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91600" cy="1143000"/>
          </a:xfrm>
        </p:spPr>
        <p:txBody>
          <a:bodyPr>
            <a:noAutofit/>
          </a:bodyPr>
          <a:lstStyle/>
          <a:p>
            <a:r>
              <a:rPr lang="en-US" sz="3600" dirty="0" smtClean="0"/>
              <a:t> </a:t>
            </a:r>
            <a:r>
              <a:rPr lang="en-US" sz="4000" dirty="0" smtClean="0"/>
              <a:t>Prescription </a:t>
            </a:r>
            <a:r>
              <a:rPr lang="en-US" sz="4000" dirty="0"/>
              <a:t>Monitoring </a:t>
            </a:r>
            <a:r>
              <a:rPr lang="en-US" sz="4000" dirty="0" smtClean="0"/>
              <a:t>Programs </a:t>
            </a:r>
            <a:br>
              <a:rPr lang="en-US" sz="4000" dirty="0" smtClean="0"/>
            </a:br>
            <a:r>
              <a:rPr lang="en-US" sz="4000" dirty="0" smtClean="0"/>
              <a:t>(PMPs)</a:t>
            </a:r>
            <a:endParaRPr lang="en-US" sz="4000" dirty="0"/>
          </a:p>
        </p:txBody>
      </p:sp>
      <p:sp>
        <p:nvSpPr>
          <p:cNvPr id="3" name="Content Placeholder 2"/>
          <p:cNvSpPr>
            <a:spLocks noGrp="1"/>
          </p:cNvSpPr>
          <p:nvPr>
            <p:ph idx="1"/>
          </p:nvPr>
        </p:nvSpPr>
        <p:spPr/>
        <p:txBody>
          <a:bodyPr>
            <a:normAutofit/>
          </a:bodyPr>
          <a:lstStyle/>
          <a:p>
            <a:pPr marL="0" indent="0">
              <a:buNone/>
            </a:pPr>
            <a:r>
              <a:rPr lang="en-US" sz="2800" b="1" dirty="0" smtClean="0"/>
              <a:t>HB </a:t>
            </a:r>
            <a:r>
              <a:rPr lang="en-US" sz="2800" b="1" dirty="0"/>
              <a:t>1556 (Pillion</a:t>
            </a:r>
            <a:r>
              <a:rPr lang="en-US" sz="2800" b="1" dirty="0" smtClean="0"/>
              <a:t>)/SB </a:t>
            </a:r>
            <a:r>
              <a:rPr lang="en-US" sz="2800" b="1" dirty="0"/>
              <a:t>832 (Carrico)</a:t>
            </a:r>
          </a:p>
          <a:p>
            <a:pPr marL="514350" indent="-457200"/>
            <a:r>
              <a:rPr lang="en-US" sz="2800" dirty="0"/>
              <a:t>Adds to list of drugs that must be reported to PMP:</a:t>
            </a:r>
          </a:p>
          <a:p>
            <a:pPr marL="971550" lvl="1" indent="-514350">
              <a:buFont typeface="+mj-lt"/>
              <a:buAutoNum type="arabicPeriod"/>
            </a:pPr>
            <a:r>
              <a:rPr lang="en-US" dirty="0"/>
              <a:t>Schedule V substances for which a prescription is required, and </a:t>
            </a:r>
          </a:p>
          <a:p>
            <a:pPr marL="971550" lvl="1" indent="-514350">
              <a:buFont typeface="+mj-lt"/>
              <a:buAutoNum type="arabicPeriod"/>
            </a:pPr>
            <a:r>
              <a:rPr lang="en-US" dirty="0" smtClean="0"/>
              <a:t>Naloxone.</a:t>
            </a:r>
            <a:endParaRPr lang="en-US" dirty="0"/>
          </a:p>
          <a:p>
            <a:pPr marL="571500" indent="-514350"/>
            <a:r>
              <a:rPr lang="en-US" sz="2800" dirty="0"/>
              <a:t>Amends and reenacts §§ 54.1-2519, 54.1-2520.</a:t>
            </a:r>
          </a:p>
          <a:p>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53</a:t>
            </a:fld>
            <a:endParaRPr lang="en-US" dirty="0"/>
          </a:p>
        </p:txBody>
      </p:sp>
    </p:spTree>
    <p:extLst>
      <p:ext uri="{BB962C8B-B14F-4D97-AF65-F5344CB8AC3E}">
        <p14:creationId xmlns:p14="http://schemas.microsoft.com/office/powerpoint/2010/main" val="225447896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Overdose Fatality Review Teams</a:t>
            </a:r>
            <a:endParaRPr lang="en-US" dirty="0"/>
          </a:p>
        </p:txBody>
      </p:sp>
      <p:sp>
        <p:nvSpPr>
          <p:cNvPr id="3" name="Content Placeholder 2"/>
          <p:cNvSpPr>
            <a:spLocks noGrp="1"/>
          </p:cNvSpPr>
          <p:nvPr>
            <p:ph idx="1"/>
          </p:nvPr>
        </p:nvSpPr>
        <p:spPr>
          <a:xfrm>
            <a:off x="304800" y="1066800"/>
            <a:ext cx="8534400" cy="4953000"/>
          </a:xfrm>
        </p:spPr>
        <p:txBody>
          <a:bodyPr>
            <a:normAutofit fontScale="25000" lnSpcReduction="20000"/>
          </a:bodyPr>
          <a:lstStyle/>
          <a:p>
            <a:pPr marL="0" indent="0">
              <a:buNone/>
            </a:pPr>
            <a:r>
              <a:rPr lang="en-US" sz="8000" b="1" dirty="0"/>
              <a:t>SB 399  </a:t>
            </a:r>
            <a:r>
              <a:rPr lang="en-US" sz="8000" b="1" dirty="0" smtClean="0"/>
              <a:t>(Lewis)  </a:t>
            </a:r>
          </a:p>
          <a:p>
            <a:pPr marL="0" indent="0">
              <a:buNone/>
            </a:pPr>
            <a:r>
              <a:rPr lang="en-US" sz="9600" dirty="0" smtClean="0"/>
              <a:t>Authorizes creation of local </a:t>
            </a:r>
            <a:r>
              <a:rPr lang="en-US" sz="9600" dirty="0"/>
              <a:t>or regional overdose fatality review </a:t>
            </a:r>
            <a:r>
              <a:rPr lang="en-US" sz="9600" dirty="0" smtClean="0"/>
              <a:t>teams to:</a:t>
            </a:r>
          </a:p>
          <a:p>
            <a:pPr marL="514350" indent="-514350">
              <a:buFont typeface="+mj-lt"/>
              <a:buAutoNum type="arabicPeriod"/>
            </a:pPr>
            <a:r>
              <a:rPr lang="en-US" sz="9600" dirty="0" smtClean="0"/>
              <a:t>Conduct </a:t>
            </a:r>
            <a:r>
              <a:rPr lang="en-US" sz="9600" dirty="0"/>
              <a:t>contemporaneous reviews of local overdose deaths, </a:t>
            </a:r>
            <a:endParaRPr lang="en-US" sz="9600" dirty="0" smtClean="0"/>
          </a:p>
          <a:p>
            <a:pPr marL="514350" indent="-514350">
              <a:buFont typeface="+mj-lt"/>
              <a:buAutoNum type="arabicPeriod"/>
            </a:pPr>
            <a:r>
              <a:rPr lang="en-US" sz="9600" dirty="0" smtClean="0"/>
              <a:t>Promote </a:t>
            </a:r>
            <a:r>
              <a:rPr lang="en-US" sz="9600" dirty="0"/>
              <a:t>cooperation and coordination among agencies involved in investigations of overdose deaths or </a:t>
            </a:r>
            <a:r>
              <a:rPr lang="en-US" sz="9600" dirty="0" smtClean="0"/>
              <a:t>to provide </a:t>
            </a:r>
            <a:r>
              <a:rPr lang="en-US" sz="9600" dirty="0"/>
              <a:t>services to surviving family members, </a:t>
            </a:r>
            <a:endParaRPr lang="en-US" sz="9600" dirty="0" smtClean="0"/>
          </a:p>
          <a:p>
            <a:pPr marL="514350" indent="-514350">
              <a:buFont typeface="+mj-lt"/>
              <a:buAutoNum type="arabicPeriod"/>
            </a:pPr>
            <a:r>
              <a:rPr lang="en-US" sz="9600" dirty="0" smtClean="0"/>
              <a:t>Develop </a:t>
            </a:r>
            <a:r>
              <a:rPr lang="en-US" sz="9600" dirty="0"/>
              <a:t>an understanding of the causes and incidence of overdose deaths in the locality, </a:t>
            </a:r>
            <a:endParaRPr lang="en-US" sz="9600" dirty="0" smtClean="0"/>
          </a:p>
          <a:p>
            <a:pPr marL="514350" indent="-514350">
              <a:buFont typeface="+mj-lt"/>
              <a:buAutoNum type="arabicPeriod"/>
            </a:pPr>
            <a:r>
              <a:rPr lang="en-US" sz="9600" dirty="0" smtClean="0"/>
              <a:t>Develop </a:t>
            </a:r>
            <a:r>
              <a:rPr lang="en-US" sz="9600" dirty="0"/>
              <a:t>plans for and recommending changes </a:t>
            </a:r>
            <a:r>
              <a:rPr lang="en-US" sz="9600" dirty="0" smtClean="0"/>
              <a:t>to </a:t>
            </a:r>
            <a:r>
              <a:rPr lang="en-US" sz="9600" dirty="0"/>
              <a:t>prevent overdose deaths, and </a:t>
            </a:r>
            <a:endParaRPr lang="en-US" sz="9600" dirty="0" smtClean="0"/>
          </a:p>
          <a:p>
            <a:pPr marL="514350" indent="-514350">
              <a:buFont typeface="+mj-lt"/>
              <a:buAutoNum type="arabicPeriod"/>
            </a:pPr>
            <a:r>
              <a:rPr lang="en-US" sz="9600" dirty="0" smtClean="0"/>
              <a:t>Advise state </a:t>
            </a:r>
            <a:r>
              <a:rPr lang="en-US" sz="9600" dirty="0"/>
              <a:t>agencies on changes to law, policy, or practice to prevent overdose deaths. </a:t>
            </a:r>
            <a:endParaRPr lang="en-US" sz="9600" dirty="0" smtClean="0"/>
          </a:p>
          <a:p>
            <a:pPr marL="0" indent="0">
              <a:buNone/>
            </a:pPr>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54</a:t>
            </a:fld>
            <a:endParaRPr lang="en-US" dirty="0"/>
          </a:p>
        </p:txBody>
      </p:sp>
    </p:spTree>
    <p:extLst>
      <p:ext uri="{BB962C8B-B14F-4D97-AF65-F5344CB8AC3E}">
        <p14:creationId xmlns:p14="http://schemas.microsoft.com/office/powerpoint/2010/main" val="17647337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Overdose Fatality Review Teams</a:t>
            </a:r>
            <a:endParaRPr lang="en-US" dirty="0"/>
          </a:p>
        </p:txBody>
      </p:sp>
      <p:sp>
        <p:nvSpPr>
          <p:cNvPr id="3" name="Content Placeholder 2"/>
          <p:cNvSpPr>
            <a:spLocks noGrp="1"/>
          </p:cNvSpPr>
          <p:nvPr>
            <p:ph idx="1"/>
          </p:nvPr>
        </p:nvSpPr>
        <p:spPr>
          <a:xfrm>
            <a:off x="304800" y="1219200"/>
            <a:ext cx="8534400" cy="3886200"/>
          </a:xfrm>
        </p:spPr>
        <p:txBody>
          <a:bodyPr>
            <a:normAutofit fontScale="55000" lnSpcReduction="20000"/>
          </a:bodyPr>
          <a:lstStyle/>
          <a:p>
            <a:pPr marL="0" indent="0">
              <a:buNone/>
            </a:pPr>
            <a:r>
              <a:rPr lang="en-US" sz="5100" b="1" dirty="0"/>
              <a:t>SB 399  </a:t>
            </a:r>
            <a:r>
              <a:rPr lang="en-US" sz="5100" b="1" dirty="0" smtClean="0"/>
              <a:t>(Lewis) (Cont.)  </a:t>
            </a:r>
          </a:p>
          <a:p>
            <a:r>
              <a:rPr lang="en-US" sz="5100" dirty="0" smtClean="0"/>
              <a:t>Teams can review </a:t>
            </a:r>
            <a:r>
              <a:rPr lang="en-US" sz="5100" dirty="0"/>
              <a:t>the death of any </a:t>
            </a:r>
            <a:r>
              <a:rPr lang="en-US" sz="5100" dirty="0" smtClean="0"/>
              <a:t>Commonwealth resident </a:t>
            </a:r>
            <a:r>
              <a:rPr lang="en-US" sz="5100" dirty="0"/>
              <a:t>whose death </a:t>
            </a:r>
            <a:r>
              <a:rPr lang="en-US" sz="5100" dirty="0" smtClean="0"/>
              <a:t>is </a:t>
            </a:r>
            <a:r>
              <a:rPr lang="en-US" sz="5100" dirty="0"/>
              <a:t>suspected to be due to overdose. </a:t>
            </a:r>
            <a:endParaRPr lang="en-US" sz="5100" dirty="0" smtClean="0"/>
          </a:p>
          <a:p>
            <a:r>
              <a:rPr lang="en-US" sz="5100" dirty="0" smtClean="0"/>
              <a:t>A </a:t>
            </a:r>
            <a:r>
              <a:rPr lang="en-US" sz="5100" dirty="0"/>
              <a:t>violation of the confidentiality of the review process is punishable as a Class 3 misdemeanor.  </a:t>
            </a:r>
            <a:endParaRPr lang="en-US" sz="5100" dirty="0" smtClean="0"/>
          </a:p>
          <a:p>
            <a:r>
              <a:rPr lang="en-US" sz="5100" dirty="0" smtClean="0"/>
              <a:t>Amends </a:t>
            </a:r>
            <a:r>
              <a:rPr lang="en-US" sz="5100" dirty="0"/>
              <a:t>and </a:t>
            </a:r>
            <a:r>
              <a:rPr lang="en-US" sz="5100" dirty="0" smtClean="0"/>
              <a:t>reenacts </a:t>
            </a:r>
            <a:r>
              <a:rPr lang="en-US" sz="5100" dirty="0"/>
              <a:t>§§ 2.2-3705.5 and </a:t>
            </a:r>
            <a:r>
              <a:rPr lang="en-US" sz="5100" dirty="0" smtClean="0"/>
              <a:t>2.2-3711; adds </a:t>
            </a:r>
            <a:r>
              <a:rPr lang="en-US" sz="5100" dirty="0"/>
              <a:t>§</a:t>
            </a:r>
            <a:r>
              <a:rPr lang="en-US" sz="5100" dirty="0" smtClean="0"/>
              <a:t>32.1-283.7</a:t>
            </a:r>
            <a:r>
              <a:rPr lang="en-US" sz="5100" dirty="0"/>
              <a:t>.</a:t>
            </a:r>
          </a:p>
          <a:p>
            <a:pPr marL="0" indent="0">
              <a:buNone/>
            </a:pPr>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55</a:t>
            </a:fld>
            <a:endParaRPr lang="en-US" dirty="0"/>
          </a:p>
        </p:txBody>
      </p:sp>
    </p:spTree>
    <p:extLst>
      <p:ext uri="{BB962C8B-B14F-4D97-AF65-F5344CB8AC3E}">
        <p14:creationId xmlns:p14="http://schemas.microsoft.com/office/powerpoint/2010/main" val="2954714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459162"/>
          </a:xfrm>
        </p:spPr>
        <p:txBody>
          <a:bodyPr/>
          <a:lstStyle/>
          <a:p>
            <a:r>
              <a:rPr lang="en-US" dirty="0" smtClean="0"/>
              <a:t>Evictions / Landlord-Tenant</a:t>
            </a:r>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56</a:t>
            </a:fld>
            <a:endParaRPr lang="en-US"/>
          </a:p>
        </p:txBody>
      </p:sp>
    </p:spTree>
    <p:extLst>
      <p:ext uri="{BB962C8B-B14F-4D97-AF65-F5344CB8AC3E}">
        <p14:creationId xmlns:p14="http://schemas.microsoft.com/office/powerpoint/2010/main" val="30622409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Unlawful Detainer</a:t>
            </a:r>
            <a:br>
              <a:rPr lang="en-US" dirty="0" smtClean="0"/>
            </a:br>
            <a:r>
              <a:rPr lang="en-US" dirty="0" smtClean="0"/>
              <a:t>Executive of Writ of Possession</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a:t>HB 856  </a:t>
            </a:r>
            <a:r>
              <a:rPr lang="en-US" b="1" dirty="0" smtClean="0"/>
              <a:t>(Peace)</a:t>
            </a:r>
            <a:endParaRPr lang="en-US" b="1" dirty="0"/>
          </a:p>
          <a:p>
            <a:r>
              <a:rPr lang="en-US" dirty="0" smtClean="0"/>
              <a:t>Permits </a:t>
            </a:r>
            <a:r>
              <a:rPr lang="en-US" dirty="0"/>
              <a:t>a judge, upon request of the plaintiff, to issue a writ of possession immediately upon entry of judgment in an unlawful detainer case. </a:t>
            </a:r>
            <a:endParaRPr lang="en-US" dirty="0" smtClean="0"/>
          </a:p>
          <a:p>
            <a:r>
              <a:rPr lang="en-US" dirty="0"/>
              <a:t>S</a:t>
            </a:r>
            <a:r>
              <a:rPr lang="en-US" dirty="0" smtClean="0"/>
              <a:t>heriff </a:t>
            </a:r>
            <a:r>
              <a:rPr lang="en-US" dirty="0"/>
              <a:t>to serve notice of the writ, including the date and time of eviction, on the defendant at least 72 hours prior to execution of the writ. </a:t>
            </a:r>
            <a:endParaRPr lang="en-US" dirty="0" smtClean="0"/>
          </a:p>
          <a:p>
            <a:r>
              <a:rPr lang="en-US" dirty="0" smtClean="0"/>
              <a:t>Sheriff </a:t>
            </a:r>
            <a:r>
              <a:rPr lang="en-US" dirty="0"/>
              <a:t>shall not evict the defendant </a:t>
            </a:r>
            <a:r>
              <a:rPr lang="en-US" dirty="0" smtClean="0"/>
              <a:t>sooner </a:t>
            </a:r>
            <a:r>
              <a:rPr lang="en-US" dirty="0"/>
              <a:t>than the expiration of the defendant's 10-day appeal period</a:t>
            </a:r>
            <a:r>
              <a:rPr lang="en-US" dirty="0" smtClean="0"/>
              <a:t>.</a:t>
            </a:r>
          </a:p>
          <a:p>
            <a:r>
              <a:rPr lang="en-US" dirty="0" smtClean="0"/>
              <a:t>If the defendant appeals, the sheriff shall return the writ to the issuing clerk.</a:t>
            </a:r>
          </a:p>
          <a:p>
            <a:r>
              <a:rPr lang="en-US" dirty="0" smtClean="0"/>
              <a:t>Amends </a:t>
            </a:r>
            <a:r>
              <a:rPr lang="en-US" dirty="0"/>
              <a:t>and </a:t>
            </a:r>
            <a:r>
              <a:rPr lang="en-US" dirty="0" smtClean="0"/>
              <a:t>reenacts </a:t>
            </a:r>
            <a:r>
              <a:rPr lang="en-US" dirty="0"/>
              <a:t>§ </a:t>
            </a:r>
            <a:r>
              <a:rPr lang="en-US" dirty="0" smtClean="0"/>
              <a:t>8.01-129.</a:t>
            </a:r>
            <a:endParaRPr lang="en-US" dirty="0"/>
          </a:p>
          <a:p>
            <a:pPr marL="0" indent="0">
              <a:buNone/>
            </a:pPr>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57</a:t>
            </a:fld>
            <a:endParaRPr lang="en-US"/>
          </a:p>
        </p:txBody>
      </p:sp>
    </p:spTree>
    <p:extLst>
      <p:ext uri="{BB962C8B-B14F-4D97-AF65-F5344CB8AC3E}">
        <p14:creationId xmlns:p14="http://schemas.microsoft.com/office/powerpoint/2010/main" val="353848217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078162"/>
          </a:xfrm>
        </p:spPr>
        <p:txBody>
          <a:bodyPr/>
          <a:lstStyle/>
          <a:p>
            <a:r>
              <a:rPr lang="en-US" dirty="0" smtClean="0"/>
              <a:t/>
            </a:r>
            <a:br>
              <a:rPr lang="en-US" dirty="0" smtClean="0"/>
            </a:br>
            <a:r>
              <a:rPr lang="en-US" dirty="0"/>
              <a:t/>
            </a:r>
            <a:br>
              <a:rPr lang="en-US" dirty="0"/>
            </a:br>
            <a:r>
              <a:rPr lang="en-US" dirty="0" smtClean="0"/>
              <a:t>Family Abuse</a:t>
            </a:r>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58</a:t>
            </a:fld>
            <a:endParaRPr lang="en-US"/>
          </a:p>
        </p:txBody>
      </p:sp>
    </p:spTree>
    <p:extLst>
      <p:ext uri="{BB962C8B-B14F-4D97-AF65-F5344CB8AC3E}">
        <p14:creationId xmlns:p14="http://schemas.microsoft.com/office/powerpoint/2010/main" val="305700737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Protective Orders &amp; Cell Phones</a:t>
            </a:r>
            <a:endParaRPr lang="en-US" dirty="0"/>
          </a:p>
        </p:txBody>
      </p:sp>
      <p:sp>
        <p:nvSpPr>
          <p:cNvPr id="3" name="Content Placeholder 2"/>
          <p:cNvSpPr>
            <a:spLocks noGrp="1"/>
          </p:cNvSpPr>
          <p:nvPr>
            <p:ph idx="1"/>
          </p:nvPr>
        </p:nvSpPr>
        <p:spPr>
          <a:xfrm>
            <a:off x="457200" y="1371601"/>
            <a:ext cx="8229600" cy="4419600"/>
          </a:xfrm>
        </p:spPr>
        <p:txBody>
          <a:bodyPr>
            <a:normAutofit fontScale="92500"/>
          </a:bodyPr>
          <a:lstStyle/>
          <a:p>
            <a:pPr marL="0" indent="0">
              <a:buNone/>
            </a:pPr>
            <a:r>
              <a:rPr lang="en-US" b="1" dirty="0" smtClean="0"/>
              <a:t>HB 262(</a:t>
            </a:r>
            <a:r>
              <a:rPr lang="en-US" b="1" dirty="0" err="1" smtClean="0"/>
              <a:t>Miyares</a:t>
            </a:r>
            <a:r>
              <a:rPr lang="en-US" b="1" dirty="0" smtClean="0"/>
              <a:t>)</a:t>
            </a:r>
          </a:p>
          <a:p>
            <a:pPr marL="514350" indent="-457200"/>
            <a:r>
              <a:rPr lang="en-US" sz="3000" dirty="0" smtClean="0"/>
              <a:t>Court may grant exclusive use and possession of cell phone to petitioner or family member.</a:t>
            </a:r>
          </a:p>
          <a:p>
            <a:pPr marL="514350" indent="-457200"/>
            <a:r>
              <a:rPr lang="en-US" sz="3000" dirty="0" smtClean="0"/>
              <a:t>Court may order respondent not to cancel phone service during the life of the service contract.</a:t>
            </a:r>
          </a:p>
          <a:p>
            <a:pPr marL="514350" indent="-457200"/>
            <a:r>
              <a:rPr lang="en-US" sz="3000" dirty="0" smtClean="0"/>
              <a:t>Court may order respondent not to track petitioner on the cell phone.</a:t>
            </a:r>
          </a:p>
          <a:p>
            <a:pPr marL="514350" indent="-457200"/>
            <a:r>
              <a:rPr lang="en-US" sz="3000" dirty="0" smtClean="0"/>
              <a:t>Amends §§ 16.2-253.1, 16.1-279.1.</a:t>
            </a:r>
          </a:p>
        </p:txBody>
      </p:sp>
      <p:sp>
        <p:nvSpPr>
          <p:cNvPr id="4" name="Slide Number Placeholder 3"/>
          <p:cNvSpPr>
            <a:spLocks noGrp="1"/>
          </p:cNvSpPr>
          <p:nvPr>
            <p:ph type="sldNum" sz="quarter" idx="12"/>
          </p:nvPr>
        </p:nvSpPr>
        <p:spPr/>
        <p:txBody>
          <a:bodyPr/>
          <a:lstStyle/>
          <a:p>
            <a:fld id="{80BC0022-2A8E-4979-8726-E1200C30B10A}" type="slidenum">
              <a:rPr lang="en-US" smtClean="0"/>
              <a:pPr/>
              <a:t>59</a:t>
            </a:fld>
            <a:endParaRPr lang="en-US"/>
          </a:p>
        </p:txBody>
      </p:sp>
    </p:spTree>
    <p:extLst>
      <p:ext uri="{BB962C8B-B14F-4D97-AF65-F5344CB8AC3E}">
        <p14:creationId xmlns:p14="http://schemas.microsoft.com/office/powerpoint/2010/main" val="118830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Swim Clubs</a:t>
            </a:r>
            <a:endParaRPr lang="en-US" dirty="0"/>
          </a:p>
        </p:txBody>
      </p:sp>
      <p:sp>
        <p:nvSpPr>
          <p:cNvPr id="3" name="Content Placeholder 2"/>
          <p:cNvSpPr>
            <a:spLocks noGrp="1"/>
          </p:cNvSpPr>
          <p:nvPr>
            <p:ph idx="1"/>
          </p:nvPr>
        </p:nvSpPr>
        <p:spPr>
          <a:xfrm>
            <a:off x="457200" y="1600201"/>
            <a:ext cx="8229600" cy="3428999"/>
          </a:xfrm>
        </p:spPr>
        <p:txBody>
          <a:bodyPr>
            <a:normAutofit/>
          </a:bodyPr>
          <a:lstStyle/>
          <a:p>
            <a:pPr marL="0" indent="0">
              <a:buNone/>
            </a:pPr>
            <a:r>
              <a:rPr lang="en-US" b="1" dirty="0"/>
              <a:t>HB 1520  </a:t>
            </a:r>
            <a:r>
              <a:rPr lang="en-US" b="1" dirty="0" smtClean="0"/>
              <a:t>(Sullivan)</a:t>
            </a:r>
          </a:p>
          <a:p>
            <a:r>
              <a:rPr lang="en-US" sz="2800" dirty="0" smtClean="0"/>
              <a:t>Allows </a:t>
            </a:r>
            <a:r>
              <a:rPr lang="en-US" sz="2800" dirty="0"/>
              <a:t>any private swim club </a:t>
            </a:r>
            <a:r>
              <a:rPr lang="en-US" sz="2800" dirty="0" smtClean="0"/>
              <a:t>to let </a:t>
            </a:r>
            <a:r>
              <a:rPr lang="en-US" sz="2800" dirty="0"/>
              <a:t>its members </a:t>
            </a:r>
            <a:r>
              <a:rPr lang="en-US" sz="2800" dirty="0" smtClean="0"/>
              <a:t>bring </a:t>
            </a:r>
            <a:r>
              <a:rPr lang="en-US" sz="2800" dirty="0"/>
              <a:t>lawfully acquired alcoholic beverages onto the premises </a:t>
            </a:r>
            <a:r>
              <a:rPr lang="en-US" sz="2800" dirty="0" smtClean="0"/>
              <a:t>and to consume them there.</a:t>
            </a:r>
            <a:endParaRPr lang="en-US" sz="2800" dirty="0"/>
          </a:p>
          <a:p>
            <a:r>
              <a:rPr lang="en-US" sz="2800" dirty="0" smtClean="0"/>
              <a:t>Amends </a:t>
            </a:r>
            <a:r>
              <a:rPr lang="en-US" sz="2800" dirty="0"/>
              <a:t>and </a:t>
            </a:r>
            <a:r>
              <a:rPr lang="en-US" sz="2800" dirty="0" smtClean="0"/>
              <a:t>reenacts </a:t>
            </a:r>
            <a:r>
              <a:rPr lang="en-US" sz="2800" dirty="0"/>
              <a:t>§ </a:t>
            </a:r>
            <a:r>
              <a:rPr lang="en-US" sz="2800" dirty="0" smtClean="0"/>
              <a:t>4.1-201.</a:t>
            </a:r>
            <a:endParaRPr lang="en-US" sz="2800"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6</a:t>
            </a:fld>
            <a:endParaRPr lang="en-US" dirty="0"/>
          </a:p>
        </p:txBody>
      </p:sp>
    </p:spTree>
    <p:extLst>
      <p:ext uri="{BB962C8B-B14F-4D97-AF65-F5344CB8AC3E}">
        <p14:creationId xmlns:p14="http://schemas.microsoft.com/office/powerpoint/2010/main" val="24341876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 Lists for DV Victims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a:t>SB 426</a:t>
            </a:r>
            <a:r>
              <a:rPr lang="en-US" dirty="0"/>
              <a:t>  </a:t>
            </a:r>
            <a:r>
              <a:rPr lang="en-US" dirty="0" smtClean="0"/>
              <a:t>(Wexton)</a:t>
            </a:r>
          </a:p>
          <a:p>
            <a:r>
              <a:rPr lang="en-US" sz="3000" dirty="0" smtClean="0"/>
              <a:t>Provides </a:t>
            </a:r>
            <a:r>
              <a:rPr lang="en-US" sz="3000" dirty="0"/>
              <a:t>that upon issuance of </a:t>
            </a:r>
            <a:r>
              <a:rPr lang="en-US" sz="3000" dirty="0" smtClean="0"/>
              <a:t>an emergency, preliminary or permanent protective </a:t>
            </a:r>
            <a:r>
              <a:rPr lang="en-US" sz="3000" dirty="0"/>
              <a:t>order, the clerk of the court </a:t>
            </a:r>
            <a:r>
              <a:rPr lang="en-US" sz="3000" i="1" dirty="0"/>
              <a:t>shall</a:t>
            </a:r>
            <a:r>
              <a:rPr lang="en-US" sz="3000" dirty="0"/>
              <a:t> make available to the petitioner information that is published </a:t>
            </a:r>
            <a:r>
              <a:rPr lang="en-US" sz="3000" dirty="0" smtClean="0"/>
              <a:t>by DCJS for </a:t>
            </a:r>
            <a:r>
              <a:rPr lang="en-US" sz="3000" dirty="0"/>
              <a:t>victims of domestic violence or for petitioners in protective order cases.</a:t>
            </a:r>
          </a:p>
          <a:p>
            <a:r>
              <a:rPr lang="en-US" sz="3000" dirty="0" smtClean="0"/>
              <a:t>Amends and reenacts §§</a:t>
            </a:r>
            <a:r>
              <a:rPr lang="en-US" sz="3000" dirty="0"/>
              <a:t> 16.1-253.1, 16.1-253.4, 16.1-279.1, 19.2-152.8, 19.2-152.9, and </a:t>
            </a:r>
            <a:r>
              <a:rPr lang="en-US" sz="3000" dirty="0" smtClean="0"/>
              <a:t>19.2-152.10.</a:t>
            </a:r>
            <a:endParaRPr lang="en-US" sz="3000"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60</a:t>
            </a:fld>
            <a:endParaRPr lang="en-US" dirty="0"/>
          </a:p>
        </p:txBody>
      </p:sp>
    </p:spTree>
    <p:extLst>
      <p:ext uri="{BB962C8B-B14F-4D97-AF65-F5344CB8AC3E}">
        <p14:creationId xmlns:p14="http://schemas.microsoft.com/office/powerpoint/2010/main" val="177889829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91600" cy="3382962"/>
          </a:xfrm>
        </p:spPr>
        <p:txBody>
          <a:bodyPr>
            <a:normAutofit/>
          </a:bodyPr>
          <a:lstStyle/>
          <a:p>
            <a:r>
              <a:rPr lang="en-US" sz="4200" dirty="0" smtClean="0"/>
              <a:t/>
            </a:r>
            <a:br>
              <a:rPr lang="en-US" sz="4200" dirty="0" smtClean="0"/>
            </a:br>
            <a:r>
              <a:rPr lang="en-US" sz="4200" dirty="0" smtClean="0"/>
              <a:t>Freedom of Information Act (FOIA)</a:t>
            </a:r>
            <a:br>
              <a:rPr lang="en-US" sz="4200" dirty="0" smtClean="0"/>
            </a:br>
            <a:r>
              <a:rPr lang="en-US" sz="4200" dirty="0" smtClean="0"/>
              <a:t>&amp;</a:t>
            </a:r>
            <a:br>
              <a:rPr lang="en-US" sz="4200" dirty="0" smtClean="0"/>
            </a:br>
            <a:r>
              <a:rPr lang="en-US" sz="4200" dirty="0" smtClean="0"/>
              <a:t>Public Records</a:t>
            </a:r>
            <a:endParaRPr lang="en-US" sz="4200"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61</a:t>
            </a:fld>
            <a:endParaRPr lang="en-US"/>
          </a:p>
        </p:txBody>
      </p:sp>
    </p:spTree>
    <p:extLst>
      <p:ext uri="{BB962C8B-B14F-4D97-AF65-F5344CB8AC3E}">
        <p14:creationId xmlns:p14="http://schemas.microsoft.com/office/powerpoint/2010/main" val="172768790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914400"/>
            <a:ext cx="8229600" cy="2895600"/>
          </a:xfrm>
        </p:spPr>
        <p:txBody>
          <a:bodyPr/>
          <a:lstStyle/>
          <a:p>
            <a:r>
              <a:rPr lang="en-US" dirty="0" smtClean="0"/>
              <a:t>Please refer to the </a:t>
            </a:r>
            <a:r>
              <a:rPr lang="en-US" i="1" dirty="0" smtClean="0"/>
              <a:t>2018 Legislative Update Master List </a:t>
            </a:r>
            <a:r>
              <a:rPr lang="en-US" dirty="0" smtClean="0"/>
              <a:t>for full listing of FOIA bills</a:t>
            </a:r>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62</a:t>
            </a:fld>
            <a:endParaRPr lang="en-US"/>
          </a:p>
        </p:txBody>
      </p:sp>
    </p:spTree>
    <p:extLst>
      <p:ext uri="{BB962C8B-B14F-4D97-AF65-F5344CB8AC3E}">
        <p14:creationId xmlns:p14="http://schemas.microsoft.com/office/powerpoint/2010/main" val="385800198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905000"/>
            <a:ext cx="8229600" cy="1143000"/>
          </a:xfrm>
        </p:spPr>
        <p:txBody>
          <a:bodyPr/>
          <a:lstStyle/>
          <a:p>
            <a:r>
              <a:rPr lang="en-US" dirty="0" smtClean="0"/>
              <a:t>Hunting / Fishing</a:t>
            </a:r>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63</a:t>
            </a:fld>
            <a:endParaRPr lang="en-US"/>
          </a:p>
        </p:txBody>
      </p:sp>
    </p:spTree>
    <p:extLst>
      <p:ext uri="{BB962C8B-B14F-4D97-AF65-F5344CB8AC3E}">
        <p14:creationId xmlns:p14="http://schemas.microsoft.com/office/powerpoint/2010/main" val="415185569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Sunday Hunting; Raccoons</a:t>
            </a:r>
            <a:endParaRPr lang="en-US" dirty="0"/>
          </a:p>
        </p:txBody>
      </p:sp>
      <p:sp>
        <p:nvSpPr>
          <p:cNvPr id="3" name="Content Placeholder 2"/>
          <p:cNvSpPr>
            <a:spLocks noGrp="1"/>
          </p:cNvSpPr>
          <p:nvPr>
            <p:ph idx="1"/>
          </p:nvPr>
        </p:nvSpPr>
        <p:spPr/>
        <p:txBody>
          <a:bodyPr/>
          <a:lstStyle/>
          <a:p>
            <a:pPr marL="0" indent="0">
              <a:buNone/>
            </a:pPr>
            <a:r>
              <a:rPr lang="en-US" b="1" dirty="0" smtClean="0"/>
              <a:t>HB 239 (Kilgore) /SB 375 (</a:t>
            </a:r>
            <a:r>
              <a:rPr lang="en-US" b="1" dirty="0" err="1" smtClean="0"/>
              <a:t>Chafin</a:t>
            </a:r>
            <a:r>
              <a:rPr lang="en-US" b="1" dirty="0" smtClean="0"/>
              <a:t>)</a:t>
            </a:r>
          </a:p>
          <a:p>
            <a:r>
              <a:rPr lang="en-US" sz="2800" dirty="0" smtClean="0"/>
              <a:t>Removes </a:t>
            </a:r>
            <a:r>
              <a:rPr lang="en-US" sz="2800" dirty="0"/>
              <a:t>the prohibition on hunting or killing raccoons after 2:00 a.m. on Sunday. </a:t>
            </a:r>
            <a:endParaRPr lang="en-US" sz="2800" dirty="0" smtClean="0"/>
          </a:p>
          <a:p>
            <a:r>
              <a:rPr lang="en-US" sz="2800" dirty="0" smtClean="0"/>
              <a:t>Amends and reenacts § 29.1-521.</a:t>
            </a:r>
            <a:endParaRPr lang="en-US" sz="2800"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64</a:t>
            </a:fld>
            <a:endParaRPr lang="en-US"/>
          </a:p>
        </p:txBody>
      </p:sp>
    </p:spTree>
    <p:extLst>
      <p:ext uri="{BB962C8B-B14F-4D97-AF65-F5344CB8AC3E}">
        <p14:creationId xmlns:p14="http://schemas.microsoft.com/office/powerpoint/2010/main" val="326645578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Hunting Apparel</a:t>
            </a:r>
            <a:endParaRPr lang="en-US" dirty="0"/>
          </a:p>
        </p:txBody>
      </p:sp>
      <p:sp>
        <p:nvSpPr>
          <p:cNvPr id="3" name="Content Placeholder 2"/>
          <p:cNvSpPr>
            <a:spLocks noGrp="1"/>
          </p:cNvSpPr>
          <p:nvPr>
            <p:ph idx="1"/>
          </p:nvPr>
        </p:nvSpPr>
        <p:spPr>
          <a:xfrm>
            <a:off x="228600" y="1295400"/>
            <a:ext cx="8686800" cy="4724399"/>
          </a:xfrm>
        </p:spPr>
        <p:txBody>
          <a:bodyPr>
            <a:normAutofit fontScale="77500" lnSpcReduction="20000"/>
          </a:bodyPr>
          <a:lstStyle/>
          <a:p>
            <a:pPr marL="0" indent="0">
              <a:buNone/>
            </a:pPr>
            <a:r>
              <a:rPr lang="en-US" b="1" dirty="0" smtClean="0"/>
              <a:t>HB 564  (Edmunds)</a:t>
            </a:r>
          </a:p>
          <a:p>
            <a:r>
              <a:rPr lang="en-US" sz="3400" dirty="0" smtClean="0"/>
              <a:t>Allows a hunter hunting from an enclosed ground blind during any firearms deer season (except during the special season for hunting deer with a muzzle-loading rifle only) to display attached to or immediately above the blind at least 100 square inches of solid blaze orange or solid blaze pink material visible from 360 degrees in lieu of wearing specified hunting apparel. </a:t>
            </a:r>
          </a:p>
          <a:p>
            <a:r>
              <a:rPr lang="en-US" sz="3400" dirty="0" smtClean="0"/>
              <a:t>All specified blaze orange or blaze pink hunting apparel or material must be solid in color or fluorescent in hue. </a:t>
            </a:r>
          </a:p>
          <a:p>
            <a:r>
              <a:rPr lang="en-US" sz="3400" dirty="0" smtClean="0"/>
              <a:t>The bill contains technical amendments.</a:t>
            </a:r>
          </a:p>
          <a:p>
            <a:r>
              <a:rPr lang="en-US" sz="3400" dirty="0" smtClean="0"/>
              <a:t>Amends and reenacts § 29.1-530.1. </a:t>
            </a:r>
            <a:endParaRPr lang="en-US" sz="3400"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65</a:t>
            </a:fld>
            <a:endParaRPr lang="en-US"/>
          </a:p>
        </p:txBody>
      </p:sp>
    </p:spTree>
    <p:extLst>
      <p:ext uri="{BB962C8B-B14F-4D97-AF65-F5344CB8AC3E}">
        <p14:creationId xmlns:p14="http://schemas.microsoft.com/office/powerpoint/2010/main" val="115286587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Tracking Wounded Animal</a:t>
            </a:r>
            <a:endParaRPr lang="en-US" dirty="0"/>
          </a:p>
        </p:txBody>
      </p:sp>
      <p:sp>
        <p:nvSpPr>
          <p:cNvPr id="3" name="Content Placeholder 2"/>
          <p:cNvSpPr>
            <a:spLocks noGrp="1"/>
          </p:cNvSpPr>
          <p:nvPr>
            <p:ph idx="1"/>
          </p:nvPr>
        </p:nvSpPr>
        <p:spPr>
          <a:xfrm>
            <a:off x="457200" y="1295400"/>
            <a:ext cx="8229600" cy="4724399"/>
          </a:xfrm>
        </p:spPr>
        <p:txBody>
          <a:bodyPr>
            <a:normAutofit fontScale="77500" lnSpcReduction="20000"/>
          </a:bodyPr>
          <a:lstStyle/>
          <a:p>
            <a:pPr marL="0" indent="0">
              <a:buNone/>
            </a:pPr>
            <a:r>
              <a:rPr lang="en-US" b="1" dirty="0"/>
              <a:t>HB 995  </a:t>
            </a:r>
            <a:r>
              <a:rPr lang="en-US" b="1" dirty="0" smtClean="0"/>
              <a:t>(Byron)</a:t>
            </a:r>
          </a:p>
          <a:p>
            <a:r>
              <a:rPr lang="en-US" dirty="0" smtClean="0"/>
              <a:t>Allows </a:t>
            </a:r>
            <a:r>
              <a:rPr lang="en-US" dirty="0"/>
              <a:t>a licensed hunter to use tracking dogs to find a wounded or dead </a:t>
            </a:r>
            <a:r>
              <a:rPr lang="en-US" i="1" dirty="0"/>
              <a:t>bear, deer, or turkey</a:t>
            </a:r>
            <a:r>
              <a:rPr lang="en-US" dirty="0"/>
              <a:t>. </a:t>
            </a:r>
            <a:endParaRPr lang="en-US" dirty="0" smtClean="0"/>
          </a:p>
          <a:p>
            <a:r>
              <a:rPr lang="en-US" dirty="0" smtClean="0"/>
              <a:t>Authorizes </a:t>
            </a:r>
            <a:r>
              <a:rPr lang="en-US" dirty="0"/>
              <a:t>the hunter to have a weapon in his possession and to use it to humanely kill the tracked animal, including after legal shooting hours. </a:t>
            </a:r>
            <a:endParaRPr lang="en-US" dirty="0" smtClean="0"/>
          </a:p>
          <a:p>
            <a:r>
              <a:rPr lang="en-US" dirty="0" smtClean="0"/>
              <a:t>Prohibits </a:t>
            </a:r>
            <a:r>
              <a:rPr lang="en-US" dirty="0"/>
              <a:t>using the weapon to hunt, wound, or kill any animal other than the animal the hunter is tracking, except in self-defense. </a:t>
            </a:r>
            <a:endParaRPr lang="en-US" dirty="0" smtClean="0"/>
          </a:p>
          <a:p>
            <a:r>
              <a:rPr lang="en-US" dirty="0" smtClean="0"/>
              <a:t>Current </a:t>
            </a:r>
            <a:r>
              <a:rPr lang="en-US" dirty="0"/>
              <a:t>law prohibits a hunter from having a weapon in his possession while tracking. </a:t>
            </a:r>
            <a:endParaRPr lang="en-US" dirty="0" smtClean="0"/>
          </a:p>
          <a:p>
            <a:r>
              <a:rPr lang="en-US" dirty="0" smtClean="0"/>
              <a:t>Amends and reenacts </a:t>
            </a:r>
            <a:r>
              <a:rPr lang="en-US" dirty="0"/>
              <a:t>§ </a:t>
            </a:r>
            <a:r>
              <a:rPr lang="en-US" dirty="0" smtClean="0"/>
              <a:t>29.1-516.1.</a:t>
            </a:r>
            <a:endParaRPr lang="en-US" dirty="0"/>
          </a:p>
          <a:p>
            <a:pPr marL="0" indent="0">
              <a:buNone/>
            </a:pPr>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66</a:t>
            </a:fld>
            <a:endParaRPr lang="en-US" dirty="0"/>
          </a:p>
        </p:txBody>
      </p:sp>
    </p:spTree>
    <p:extLst>
      <p:ext uri="{BB962C8B-B14F-4D97-AF65-F5344CB8AC3E}">
        <p14:creationId xmlns:p14="http://schemas.microsoft.com/office/powerpoint/2010/main" val="261558787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Arrowgun</a:t>
            </a:r>
            <a:r>
              <a:rPr lang="en-US" dirty="0" smtClean="0"/>
              <a:t> Hunting; License</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a:t>HB 1393 </a:t>
            </a:r>
            <a:r>
              <a:rPr lang="en-US" b="1" dirty="0" smtClean="0"/>
              <a:t>(Knight)/ </a:t>
            </a:r>
            <a:r>
              <a:rPr lang="en-US" b="1" dirty="0"/>
              <a:t>SB 859 </a:t>
            </a:r>
            <a:r>
              <a:rPr lang="en-US" b="1" dirty="0" smtClean="0"/>
              <a:t>(</a:t>
            </a:r>
            <a:r>
              <a:rPr lang="en-US" b="1" dirty="0" err="1" smtClean="0"/>
              <a:t>Chafin</a:t>
            </a:r>
            <a:r>
              <a:rPr lang="en-US" b="1" dirty="0" smtClean="0"/>
              <a:t>) </a:t>
            </a:r>
          </a:p>
          <a:p>
            <a:r>
              <a:rPr lang="en-US" dirty="0" smtClean="0"/>
              <a:t>Authorizes </a:t>
            </a:r>
            <a:r>
              <a:rPr lang="en-US" dirty="0"/>
              <a:t>the use of an </a:t>
            </a:r>
            <a:r>
              <a:rPr lang="en-US" dirty="0" err="1"/>
              <a:t>arrowgun</a:t>
            </a:r>
            <a:r>
              <a:rPr lang="en-US" dirty="0"/>
              <a:t>, a pneumatic-powered air gun, for </a:t>
            </a:r>
            <a:r>
              <a:rPr lang="en-US" dirty="0" smtClean="0"/>
              <a:t>hunting;</a:t>
            </a:r>
          </a:p>
          <a:p>
            <a:r>
              <a:rPr lang="en-US" dirty="0" smtClean="0"/>
              <a:t>Allows certain disabled hunters to obtain an archery license for hunting with an </a:t>
            </a:r>
            <a:r>
              <a:rPr lang="en-US" dirty="0" err="1" smtClean="0"/>
              <a:t>arrowgun</a:t>
            </a:r>
            <a:r>
              <a:rPr lang="en-US" dirty="0" smtClean="0"/>
              <a:t>. </a:t>
            </a:r>
          </a:p>
          <a:p>
            <a:r>
              <a:rPr lang="en-US" dirty="0" smtClean="0"/>
              <a:t>Amends </a:t>
            </a:r>
            <a:r>
              <a:rPr lang="en-US" dirty="0"/>
              <a:t>and </a:t>
            </a:r>
            <a:r>
              <a:rPr lang="en-US" dirty="0" smtClean="0"/>
              <a:t>reenacts </a:t>
            </a:r>
            <a:r>
              <a:rPr lang="en-US" dirty="0"/>
              <a:t>§§ 15.2-916, 15.2-1209, 18.2-285, 18.2-286, 29.1-306, 29.1-307, 29.1-519, 29.1-521, 29.1-521.2, 29.1-524, 29.1-525,  </a:t>
            </a:r>
            <a:r>
              <a:rPr lang="en-US" dirty="0" smtClean="0"/>
              <a:t>29.1-549.</a:t>
            </a:r>
            <a:r>
              <a:rPr lang="en-US" dirty="0"/>
              <a:t> </a:t>
            </a:r>
          </a:p>
        </p:txBody>
      </p:sp>
      <p:sp>
        <p:nvSpPr>
          <p:cNvPr id="5" name="Slide Number Placeholder 4"/>
          <p:cNvSpPr>
            <a:spLocks noGrp="1"/>
          </p:cNvSpPr>
          <p:nvPr>
            <p:ph type="sldNum" sz="quarter" idx="12"/>
          </p:nvPr>
        </p:nvSpPr>
        <p:spPr/>
        <p:txBody>
          <a:bodyPr/>
          <a:lstStyle/>
          <a:p>
            <a:fld id="{80BC0022-2A8E-4979-8726-E1200C30B10A}" type="slidenum">
              <a:rPr lang="en-US" smtClean="0"/>
              <a:pPr/>
              <a:t>67</a:t>
            </a:fld>
            <a:endParaRPr lang="en-US" dirty="0"/>
          </a:p>
        </p:txBody>
      </p:sp>
    </p:spTree>
    <p:extLst>
      <p:ext uri="{BB962C8B-B14F-4D97-AF65-F5344CB8AC3E}">
        <p14:creationId xmlns:p14="http://schemas.microsoft.com/office/powerpoint/2010/main" val="366573384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Disabled Hunters; Tree Stands</a:t>
            </a:r>
            <a:endParaRPr lang="en-US" dirty="0"/>
          </a:p>
        </p:txBody>
      </p:sp>
      <p:sp>
        <p:nvSpPr>
          <p:cNvPr id="3" name="Content Placeholder 2"/>
          <p:cNvSpPr>
            <a:spLocks noGrp="1"/>
          </p:cNvSpPr>
          <p:nvPr>
            <p:ph idx="1"/>
          </p:nvPr>
        </p:nvSpPr>
        <p:spPr>
          <a:xfrm>
            <a:off x="685800" y="1524000"/>
            <a:ext cx="8229600" cy="4419599"/>
          </a:xfrm>
        </p:spPr>
        <p:txBody>
          <a:bodyPr/>
          <a:lstStyle/>
          <a:p>
            <a:pPr marL="0" indent="0">
              <a:buNone/>
            </a:pPr>
            <a:r>
              <a:rPr lang="en-US" b="1" dirty="0"/>
              <a:t>HB 1328 </a:t>
            </a:r>
            <a:r>
              <a:rPr lang="en-US" b="1" dirty="0" smtClean="0"/>
              <a:t>(Edmunds)</a:t>
            </a:r>
          </a:p>
          <a:p>
            <a:r>
              <a:rPr lang="en-US" sz="2800" dirty="0" smtClean="0"/>
              <a:t>Exempts </a:t>
            </a:r>
            <a:r>
              <a:rPr lang="en-US" sz="2800" dirty="0"/>
              <a:t>certain disabled hunters from any local ordinance requiring hunting from an elevated platform or tree stand.</a:t>
            </a:r>
          </a:p>
          <a:p>
            <a:r>
              <a:rPr lang="en-US" sz="2800" dirty="0" smtClean="0"/>
              <a:t>Adds §</a:t>
            </a:r>
            <a:r>
              <a:rPr lang="en-US" sz="2800" dirty="0"/>
              <a:t> 29.1-528.2. </a:t>
            </a:r>
          </a:p>
        </p:txBody>
      </p:sp>
      <p:sp>
        <p:nvSpPr>
          <p:cNvPr id="5" name="Slide Number Placeholder 4"/>
          <p:cNvSpPr>
            <a:spLocks noGrp="1"/>
          </p:cNvSpPr>
          <p:nvPr>
            <p:ph type="sldNum" sz="quarter" idx="12"/>
          </p:nvPr>
        </p:nvSpPr>
        <p:spPr/>
        <p:txBody>
          <a:bodyPr/>
          <a:lstStyle/>
          <a:p>
            <a:fld id="{80BC0022-2A8E-4979-8726-E1200C30B10A}" type="slidenum">
              <a:rPr lang="en-US" smtClean="0"/>
              <a:pPr/>
              <a:t>68</a:t>
            </a:fld>
            <a:endParaRPr lang="en-US"/>
          </a:p>
        </p:txBody>
      </p:sp>
    </p:spTree>
    <p:extLst>
      <p:ext uri="{BB962C8B-B14F-4D97-AF65-F5344CB8AC3E}">
        <p14:creationId xmlns:p14="http://schemas.microsoft.com/office/powerpoint/2010/main" val="68743327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763962"/>
          </a:xfrm>
        </p:spPr>
        <p:txBody>
          <a:bodyPr/>
          <a:lstStyle/>
          <a:p>
            <a:r>
              <a:rPr lang="en-US" dirty="0" smtClean="0"/>
              <a:t>Juveniles / Minors</a:t>
            </a:r>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69</a:t>
            </a:fld>
            <a:endParaRPr lang="en-US"/>
          </a:p>
        </p:txBody>
      </p:sp>
    </p:spTree>
    <p:extLst>
      <p:ext uri="{BB962C8B-B14F-4D97-AF65-F5344CB8AC3E}">
        <p14:creationId xmlns:p14="http://schemas.microsoft.com/office/powerpoint/2010/main" val="1984816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06762"/>
          </a:xfrm>
        </p:spPr>
        <p:txBody>
          <a:bodyPr/>
          <a:lstStyle/>
          <a:p>
            <a:r>
              <a:rPr lang="en-US" dirty="0" smtClean="0"/>
              <a:t>Animals</a:t>
            </a:r>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7</a:t>
            </a:fld>
            <a:endParaRPr lang="en-US"/>
          </a:p>
        </p:txBody>
      </p:sp>
    </p:spTree>
    <p:extLst>
      <p:ext uri="{BB962C8B-B14F-4D97-AF65-F5344CB8AC3E}">
        <p14:creationId xmlns:p14="http://schemas.microsoft.com/office/powerpoint/2010/main" val="214215715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Juvenile Confinement</a:t>
            </a:r>
            <a:endParaRPr lang="en-US" dirty="0"/>
          </a:p>
        </p:txBody>
      </p:sp>
      <p:sp>
        <p:nvSpPr>
          <p:cNvPr id="3" name="Content Placeholder 2"/>
          <p:cNvSpPr>
            <a:spLocks noGrp="1"/>
          </p:cNvSpPr>
          <p:nvPr>
            <p:ph idx="1"/>
          </p:nvPr>
        </p:nvSpPr>
        <p:spPr>
          <a:xfrm>
            <a:off x="457200" y="1371601"/>
            <a:ext cx="8229600" cy="4419600"/>
          </a:xfrm>
        </p:spPr>
        <p:txBody>
          <a:bodyPr>
            <a:noAutofit/>
          </a:bodyPr>
          <a:lstStyle/>
          <a:p>
            <a:pPr marL="0" indent="0">
              <a:buNone/>
            </a:pPr>
            <a:r>
              <a:rPr lang="en-US" sz="2800" b="1" dirty="0" smtClean="0"/>
              <a:t>HB 35(Hayes) / SB 52(Spruill) </a:t>
            </a:r>
          </a:p>
          <a:p>
            <a:pPr marL="514350" indent="-457200"/>
            <a:r>
              <a:rPr lang="en-US" sz="2600" dirty="0" smtClean="0"/>
              <a:t>When a court determines that a juvenile presents a threat to a secure juvenile facility, this bill removes the requirement that the juvenile be housed entirely separately from adults in an adult facility; however,</a:t>
            </a:r>
          </a:p>
          <a:p>
            <a:pPr marL="514350" indent="-457200"/>
            <a:r>
              <a:rPr lang="en-US" sz="2600" dirty="0" smtClean="0"/>
              <a:t>Adult-detention facilities housing juveniles must be approved </a:t>
            </a:r>
            <a:r>
              <a:rPr lang="en-US" sz="2600" dirty="0"/>
              <a:t>for detention of </a:t>
            </a:r>
            <a:r>
              <a:rPr lang="en-US" sz="2600" dirty="0" smtClean="0"/>
              <a:t>juveniles by the State Board of Corrections. </a:t>
            </a:r>
          </a:p>
          <a:p>
            <a:pPr marL="514350" indent="-457200"/>
            <a:r>
              <a:rPr lang="en-US" sz="2600" dirty="0" smtClean="0"/>
              <a:t>Amends and reenacts § 16.1-249.</a:t>
            </a:r>
            <a:endParaRPr lang="en-US" sz="2600"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70</a:t>
            </a:fld>
            <a:endParaRPr lang="en-US"/>
          </a:p>
        </p:txBody>
      </p:sp>
    </p:spTree>
    <p:extLst>
      <p:ext uri="{BB962C8B-B14F-4D97-AF65-F5344CB8AC3E}">
        <p14:creationId xmlns:p14="http://schemas.microsoft.com/office/powerpoint/2010/main" val="378391621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 Abuse/Neglect; Venue</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b="1" dirty="0"/>
              <a:t>HB 326 </a:t>
            </a:r>
            <a:r>
              <a:rPr lang="en-US" b="1" dirty="0" smtClean="0"/>
              <a:t>(Campbell)</a:t>
            </a:r>
          </a:p>
          <a:p>
            <a:r>
              <a:rPr lang="en-US" dirty="0" smtClean="0"/>
              <a:t>Venue for abuse and neglect cases may lie in:</a:t>
            </a:r>
          </a:p>
          <a:p>
            <a:pPr marL="914400" lvl="1" indent="-514350">
              <a:buFont typeface="+mj-lt"/>
              <a:buAutoNum type="arabicPeriod"/>
            </a:pPr>
            <a:r>
              <a:rPr lang="en-US" dirty="0" smtClean="0"/>
              <a:t>The </a:t>
            </a:r>
            <a:r>
              <a:rPr lang="en-US" dirty="0"/>
              <a:t>city or county where the alleged abuse or neglect </a:t>
            </a:r>
            <a:r>
              <a:rPr lang="en-US" dirty="0" smtClean="0"/>
              <a:t>occurred, or  </a:t>
            </a:r>
          </a:p>
          <a:p>
            <a:pPr marL="914400" lvl="1" indent="-514350">
              <a:buFont typeface="+mj-lt"/>
              <a:buAutoNum type="arabicPeriod"/>
            </a:pPr>
            <a:r>
              <a:rPr lang="en-US" dirty="0" smtClean="0"/>
              <a:t>The city or county </a:t>
            </a:r>
            <a:r>
              <a:rPr lang="en-US" dirty="0"/>
              <a:t>where the child </a:t>
            </a:r>
            <a:r>
              <a:rPr lang="en-US" dirty="0" smtClean="0"/>
              <a:t>resides, </a:t>
            </a:r>
            <a:r>
              <a:rPr lang="en-US" dirty="0"/>
              <a:t>or </a:t>
            </a:r>
            <a:endParaRPr lang="en-US" dirty="0" smtClean="0"/>
          </a:p>
          <a:p>
            <a:pPr marL="914400" lvl="1" indent="-514350">
              <a:buFont typeface="+mj-lt"/>
              <a:buAutoNum type="arabicPeriod"/>
            </a:pPr>
            <a:r>
              <a:rPr lang="en-US" dirty="0" smtClean="0"/>
              <a:t>Where </a:t>
            </a:r>
            <a:r>
              <a:rPr lang="en-US" dirty="0"/>
              <a:t>the child is present when the proceedings are commenced. </a:t>
            </a:r>
            <a:endParaRPr lang="en-US" dirty="0" smtClean="0"/>
          </a:p>
          <a:p>
            <a:r>
              <a:rPr lang="en-US" dirty="0" smtClean="0"/>
              <a:t>Amends </a:t>
            </a:r>
            <a:r>
              <a:rPr lang="en-US" dirty="0"/>
              <a:t>and </a:t>
            </a:r>
            <a:r>
              <a:rPr lang="en-US" dirty="0" smtClean="0"/>
              <a:t>reenacts </a:t>
            </a:r>
            <a:r>
              <a:rPr lang="en-US" dirty="0"/>
              <a:t>§ </a:t>
            </a:r>
            <a:r>
              <a:rPr lang="en-US" dirty="0" smtClean="0"/>
              <a:t>16.1-243.</a:t>
            </a:r>
          </a:p>
          <a:p>
            <a:pPr marL="0" indent="0">
              <a:buNone/>
            </a:pPr>
            <a:endParaRPr lang="en-US" dirty="0"/>
          </a:p>
          <a:p>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71</a:t>
            </a:fld>
            <a:endParaRPr lang="en-US" dirty="0"/>
          </a:p>
        </p:txBody>
      </p:sp>
    </p:spTree>
    <p:extLst>
      <p:ext uri="{BB962C8B-B14F-4D97-AF65-F5344CB8AC3E}">
        <p14:creationId xmlns:p14="http://schemas.microsoft.com/office/powerpoint/2010/main" val="255940939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Child Left Alone with Sex Offender</a:t>
            </a:r>
            <a:endParaRPr lang="en-US" dirty="0"/>
          </a:p>
        </p:txBody>
      </p:sp>
      <p:sp>
        <p:nvSpPr>
          <p:cNvPr id="3" name="Content Placeholder 2"/>
          <p:cNvSpPr>
            <a:spLocks noGrp="1"/>
          </p:cNvSpPr>
          <p:nvPr>
            <p:ph idx="1"/>
          </p:nvPr>
        </p:nvSpPr>
        <p:spPr>
          <a:xfrm>
            <a:off x="457200" y="1371601"/>
            <a:ext cx="8229600" cy="4419600"/>
          </a:xfrm>
        </p:spPr>
        <p:txBody>
          <a:bodyPr>
            <a:normAutofit fontScale="85000" lnSpcReduction="20000"/>
          </a:bodyPr>
          <a:lstStyle/>
          <a:p>
            <a:pPr marL="0" indent="0">
              <a:buNone/>
            </a:pPr>
            <a:r>
              <a:rPr lang="en-US" b="1" dirty="0"/>
              <a:t>HB 511 </a:t>
            </a:r>
            <a:r>
              <a:rPr lang="en-US" b="1" dirty="0" smtClean="0"/>
              <a:t>(Bell)</a:t>
            </a:r>
          </a:p>
          <a:p>
            <a:r>
              <a:rPr lang="en-US" dirty="0" smtClean="0"/>
              <a:t>Adds </a:t>
            </a:r>
            <a:r>
              <a:rPr lang="en-US" dirty="0"/>
              <a:t>the complaint that a child has been left alone </a:t>
            </a:r>
            <a:r>
              <a:rPr lang="en-US" dirty="0" smtClean="0"/>
              <a:t>with a person </a:t>
            </a:r>
            <a:r>
              <a:rPr lang="en-US" dirty="0"/>
              <a:t>to whom the child is not related by blood or marriage and who has been convicted of a sexually violent offense against a minor to the list of complaints </a:t>
            </a:r>
            <a:r>
              <a:rPr lang="en-US" dirty="0" smtClean="0"/>
              <a:t>about which social services is </a:t>
            </a:r>
            <a:r>
              <a:rPr lang="en-US" dirty="0"/>
              <a:t>required to notify </a:t>
            </a:r>
            <a:r>
              <a:rPr lang="en-US" dirty="0" smtClean="0"/>
              <a:t>the Commonwealth’s Attorney. </a:t>
            </a:r>
          </a:p>
          <a:p>
            <a:pPr lvl="1"/>
            <a:r>
              <a:rPr lang="en-US" dirty="0" smtClean="0"/>
              <a:t>Must be done within 2 hours.</a:t>
            </a:r>
          </a:p>
          <a:p>
            <a:r>
              <a:rPr lang="en-US" dirty="0" smtClean="0"/>
              <a:t>Adds this to </a:t>
            </a:r>
            <a:r>
              <a:rPr lang="en-US" dirty="0"/>
              <a:t>the list of complaints that </a:t>
            </a:r>
            <a:r>
              <a:rPr lang="en-US" dirty="0" smtClean="0"/>
              <a:t>CPS must </a:t>
            </a:r>
            <a:r>
              <a:rPr lang="en-US" dirty="0"/>
              <a:t>investigate.  </a:t>
            </a:r>
            <a:endParaRPr lang="en-US" dirty="0" smtClean="0"/>
          </a:p>
          <a:p>
            <a:r>
              <a:rPr lang="en-US" dirty="0" smtClean="0"/>
              <a:t>Amends </a:t>
            </a:r>
            <a:r>
              <a:rPr lang="en-US" dirty="0"/>
              <a:t>and </a:t>
            </a:r>
            <a:r>
              <a:rPr lang="en-US" dirty="0" smtClean="0"/>
              <a:t>reenacts </a:t>
            </a:r>
            <a:r>
              <a:rPr lang="en-US" dirty="0"/>
              <a:t>§§ 63.2-1503 and </a:t>
            </a:r>
            <a:r>
              <a:rPr lang="en-US" dirty="0" smtClean="0"/>
              <a:t>63.2-1506.</a:t>
            </a:r>
            <a:endParaRPr lang="en-US" dirty="0"/>
          </a:p>
          <a:p>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72</a:t>
            </a:fld>
            <a:endParaRPr lang="en-US" dirty="0"/>
          </a:p>
        </p:txBody>
      </p:sp>
    </p:spTree>
    <p:extLst>
      <p:ext uri="{BB962C8B-B14F-4D97-AF65-F5344CB8AC3E}">
        <p14:creationId xmlns:p14="http://schemas.microsoft.com/office/powerpoint/2010/main" val="353949270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 Car Seats</a:t>
            </a:r>
            <a:endParaRPr lang="en-US" dirty="0"/>
          </a:p>
        </p:txBody>
      </p:sp>
      <p:sp>
        <p:nvSpPr>
          <p:cNvPr id="3" name="Content Placeholder 2"/>
          <p:cNvSpPr>
            <a:spLocks noGrp="1"/>
          </p:cNvSpPr>
          <p:nvPr>
            <p:ph idx="1"/>
          </p:nvPr>
        </p:nvSpPr>
        <p:spPr>
          <a:xfrm>
            <a:off x="457200" y="1219200"/>
            <a:ext cx="8229600" cy="4572000"/>
          </a:xfrm>
        </p:spPr>
        <p:txBody>
          <a:bodyPr>
            <a:normAutofit fontScale="85000" lnSpcReduction="10000"/>
          </a:bodyPr>
          <a:lstStyle/>
          <a:p>
            <a:pPr marL="0" indent="0">
              <a:buNone/>
            </a:pPr>
            <a:r>
              <a:rPr lang="en-US" b="1" dirty="0" smtClean="0"/>
              <a:t>HB 708  (Filler-Corn)</a:t>
            </a:r>
          </a:p>
          <a:p>
            <a:r>
              <a:rPr lang="en-US" sz="3100" dirty="0" smtClean="0"/>
              <a:t>Prohibits car seats from being forward-facing until:</a:t>
            </a:r>
          </a:p>
          <a:p>
            <a:pPr marL="914400" lvl="1" indent="-514350">
              <a:buFont typeface="+mj-lt"/>
              <a:buAutoNum type="arabicPeriod"/>
            </a:pPr>
            <a:r>
              <a:rPr lang="en-US" sz="3100" dirty="0" smtClean="0"/>
              <a:t>The child reaches two years of age or </a:t>
            </a:r>
          </a:p>
          <a:p>
            <a:pPr marL="914400" lvl="1" indent="-514350">
              <a:buFont typeface="+mj-lt"/>
              <a:buAutoNum type="arabicPeriod"/>
            </a:pPr>
            <a:r>
              <a:rPr lang="en-US" sz="3100" dirty="0" smtClean="0"/>
              <a:t>Until the child reaches the minimum weight limit for a forward-facing car seat as prescribed by the manufacturer of the device. </a:t>
            </a:r>
          </a:p>
          <a:p>
            <a:r>
              <a:rPr lang="en-US" sz="3100" dirty="0" smtClean="0"/>
              <a:t>The bill expands the reasons that a physician may determine that it is impractical for a child to use a child restraint system, to include the child's height.</a:t>
            </a:r>
          </a:p>
          <a:p>
            <a:r>
              <a:rPr lang="en-US" sz="3100" dirty="0" smtClean="0"/>
              <a:t>The bill has a </a:t>
            </a:r>
            <a:r>
              <a:rPr lang="en-US" sz="3100" i="1" u="sng" dirty="0" smtClean="0"/>
              <a:t>delayed effective date of July 1, 2019</a:t>
            </a:r>
            <a:r>
              <a:rPr lang="en-US" sz="3100" dirty="0" smtClean="0"/>
              <a:t>.</a:t>
            </a:r>
          </a:p>
          <a:p>
            <a:r>
              <a:rPr lang="en-US" sz="3100" dirty="0" smtClean="0"/>
              <a:t>Amends </a:t>
            </a:r>
            <a:r>
              <a:rPr lang="en-US" sz="3100" dirty="0"/>
              <a:t>and </a:t>
            </a:r>
            <a:r>
              <a:rPr lang="en-US" sz="3100" dirty="0" smtClean="0"/>
              <a:t>reenacts </a:t>
            </a:r>
            <a:r>
              <a:rPr lang="en-US" sz="3100" dirty="0"/>
              <a:t>§§ 46.2-1095 and </a:t>
            </a:r>
            <a:r>
              <a:rPr lang="en-US" sz="3100" dirty="0" smtClean="0"/>
              <a:t>46.2-1096.</a:t>
            </a:r>
          </a:p>
          <a:p>
            <a:pPr marL="0" indent="0">
              <a:buNone/>
            </a:pPr>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73</a:t>
            </a:fld>
            <a:endParaRPr lang="en-US" dirty="0"/>
          </a:p>
        </p:txBody>
      </p:sp>
    </p:spTree>
    <p:extLst>
      <p:ext uri="{BB962C8B-B14F-4D97-AF65-F5344CB8AC3E}">
        <p14:creationId xmlns:p14="http://schemas.microsoft.com/office/powerpoint/2010/main" val="251712162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Detention Orders; Transferring Minors between Facilities</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b="1" dirty="0"/>
              <a:t>HB 1355</a:t>
            </a:r>
            <a:r>
              <a:rPr lang="en-US" dirty="0"/>
              <a:t> </a:t>
            </a:r>
            <a:r>
              <a:rPr lang="en-US" dirty="0" smtClean="0"/>
              <a:t>(Hope)</a:t>
            </a:r>
          </a:p>
          <a:p>
            <a:r>
              <a:rPr lang="en-US" dirty="0" smtClean="0"/>
              <a:t>Establishes </a:t>
            </a:r>
            <a:r>
              <a:rPr lang="en-US" dirty="0"/>
              <a:t>the same procedure for transferring custody of a minor who is the subject of a temporary detention order from one facility to another facility that already exists for transferring custody of adults</a:t>
            </a:r>
            <a:r>
              <a:rPr lang="en-US" dirty="0" smtClean="0"/>
              <a:t>.</a:t>
            </a:r>
          </a:p>
          <a:p>
            <a:r>
              <a:rPr lang="en-US" dirty="0"/>
              <a:t>A</a:t>
            </a:r>
            <a:r>
              <a:rPr lang="en-US" dirty="0" smtClean="0"/>
              <a:t>mend </a:t>
            </a:r>
            <a:r>
              <a:rPr lang="en-US" dirty="0"/>
              <a:t>and </a:t>
            </a:r>
            <a:r>
              <a:rPr lang="en-US" dirty="0" smtClean="0"/>
              <a:t>reenacts </a:t>
            </a:r>
            <a:r>
              <a:rPr lang="en-US" dirty="0"/>
              <a:t>§§ 16.1-340.1 and </a:t>
            </a:r>
            <a:r>
              <a:rPr lang="en-US" dirty="0" smtClean="0"/>
              <a:t>16.1-340.2.</a:t>
            </a:r>
            <a:r>
              <a:rPr lang="en-US" i="1" dirty="0"/>
              <a:t> </a:t>
            </a:r>
            <a:endParaRPr lang="en-US" dirty="0"/>
          </a:p>
          <a:p>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74</a:t>
            </a:fld>
            <a:endParaRPr lang="en-US"/>
          </a:p>
        </p:txBody>
      </p:sp>
    </p:spTree>
    <p:extLst>
      <p:ext uri="{BB962C8B-B14F-4D97-AF65-F5344CB8AC3E}">
        <p14:creationId xmlns:p14="http://schemas.microsoft.com/office/powerpoint/2010/main" val="229604782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dirty="0" smtClean="0"/>
              <a:t>Involuntary Commitment of Juvenile; Parental Notification</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b="1" dirty="0"/>
              <a:t>SB 392 </a:t>
            </a:r>
            <a:r>
              <a:rPr lang="en-US" b="1" dirty="0" smtClean="0"/>
              <a:t>(Barker)</a:t>
            </a:r>
          </a:p>
          <a:p>
            <a:r>
              <a:rPr lang="en-US" dirty="0" smtClean="0"/>
              <a:t>Permits </a:t>
            </a:r>
            <a:r>
              <a:rPr lang="en-US" dirty="0"/>
              <a:t>the court to proceed with a hearing for the involuntary commitment of a juvenile in instances where</a:t>
            </a:r>
            <a:r>
              <a:rPr lang="en-US" i="1" dirty="0"/>
              <a:t> </a:t>
            </a:r>
            <a:r>
              <a:rPr lang="en-US" dirty="0"/>
              <a:t>both parents cannot be notified </a:t>
            </a:r>
            <a:r>
              <a:rPr lang="en-US" dirty="0" smtClean="0"/>
              <a:t>if:</a:t>
            </a:r>
          </a:p>
          <a:p>
            <a:pPr marL="971550" lvl="1" indent="-514350">
              <a:buFont typeface="+mj-lt"/>
              <a:buAutoNum type="arabicPeriod"/>
            </a:pPr>
            <a:r>
              <a:rPr lang="en-US" sz="3200" dirty="0" smtClean="0"/>
              <a:t>The </a:t>
            </a:r>
            <a:r>
              <a:rPr lang="en-US" sz="3200" dirty="0"/>
              <a:t>court determines that copies of the petition for involuntary commitment and </a:t>
            </a:r>
            <a:r>
              <a:rPr lang="en-US" sz="3200" dirty="0" smtClean="0"/>
              <a:t>notice </a:t>
            </a:r>
            <a:r>
              <a:rPr lang="en-US" sz="3200" dirty="0"/>
              <a:t>of the hearing have been served on at least one </a:t>
            </a:r>
            <a:r>
              <a:rPr lang="en-US" sz="3200" dirty="0" smtClean="0"/>
              <a:t>parent, </a:t>
            </a:r>
            <a:r>
              <a:rPr lang="en-US" sz="3200" dirty="0"/>
              <a:t>and </a:t>
            </a:r>
            <a:endParaRPr lang="en-US" sz="3200" dirty="0" smtClean="0"/>
          </a:p>
          <a:p>
            <a:pPr marL="971550" lvl="1" indent="-514350">
              <a:buFont typeface="+mj-lt"/>
              <a:buAutoNum type="arabicPeriod"/>
            </a:pPr>
            <a:r>
              <a:rPr lang="en-US" sz="3200" dirty="0"/>
              <a:t>A</a:t>
            </a:r>
            <a:r>
              <a:rPr lang="en-US" sz="3200" dirty="0" smtClean="0"/>
              <a:t> </a:t>
            </a:r>
            <a:r>
              <a:rPr lang="en-US" sz="3200" dirty="0"/>
              <a:t>reasonable effort has been made to serve </a:t>
            </a:r>
            <a:r>
              <a:rPr lang="en-US" sz="3200" dirty="0" smtClean="0"/>
              <a:t>both </a:t>
            </a:r>
            <a:r>
              <a:rPr lang="en-US" sz="3200" dirty="0"/>
              <a:t>parents.</a:t>
            </a:r>
          </a:p>
          <a:p>
            <a:r>
              <a:rPr lang="en-US" dirty="0" smtClean="0"/>
              <a:t>Amends </a:t>
            </a:r>
            <a:r>
              <a:rPr lang="en-US" dirty="0"/>
              <a:t>and </a:t>
            </a:r>
            <a:r>
              <a:rPr lang="en-US" dirty="0" smtClean="0"/>
              <a:t>reenacts </a:t>
            </a:r>
            <a:r>
              <a:rPr lang="en-US" dirty="0"/>
              <a:t>§ </a:t>
            </a:r>
            <a:r>
              <a:rPr lang="en-US" dirty="0" smtClean="0"/>
              <a:t>16.1-341.</a:t>
            </a:r>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75</a:t>
            </a:fld>
            <a:endParaRPr lang="en-US" dirty="0"/>
          </a:p>
        </p:txBody>
      </p:sp>
    </p:spTree>
    <p:extLst>
      <p:ext uri="{BB962C8B-B14F-4D97-AF65-F5344CB8AC3E}">
        <p14:creationId xmlns:p14="http://schemas.microsoft.com/office/powerpoint/2010/main" val="262760524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Juveniles</a:t>
            </a:r>
            <a:br>
              <a:rPr lang="en-US" dirty="0" smtClean="0"/>
            </a:br>
            <a:r>
              <a:rPr lang="en-US" dirty="0" smtClean="0"/>
              <a:t>Retention of Jurisdiction by J&amp;DR</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sz="3000" b="1" dirty="0" smtClean="0"/>
              <a:t>SB 609(Surovell)</a:t>
            </a:r>
            <a:r>
              <a:rPr lang="en-US" sz="3000" dirty="0" smtClean="0"/>
              <a:t> </a:t>
            </a:r>
          </a:p>
          <a:p>
            <a:pPr marL="514350" indent="-457200"/>
            <a:r>
              <a:rPr lang="en-US" sz="3000" dirty="0" smtClean="0"/>
              <a:t>States that J&amp;DR jurisdiction over a juvenile </a:t>
            </a:r>
            <a:r>
              <a:rPr lang="en-US" sz="3000" dirty="0"/>
              <a:t>extends until the person is 21 years </a:t>
            </a:r>
            <a:r>
              <a:rPr lang="en-US" sz="3000" dirty="0" smtClean="0"/>
              <a:t>old to allow the court to suspend, reduce, modify, or dismiss the disposition of any juvenile adjudication</a:t>
            </a:r>
            <a:r>
              <a:rPr lang="en-US" sz="3000" dirty="0"/>
              <a:t> </a:t>
            </a:r>
            <a:r>
              <a:rPr lang="en-US" sz="3000" dirty="0" smtClean="0"/>
              <a:t>(except when in custody of DJJ or court is divested of jurisdiction).</a:t>
            </a:r>
          </a:p>
          <a:p>
            <a:pPr marL="514350" indent="-457200"/>
            <a:r>
              <a:rPr lang="en-US" sz="3000" dirty="0" smtClean="0"/>
              <a:t>Bill states that it is declaratory of existing law.</a:t>
            </a:r>
            <a:r>
              <a:rPr lang="en-US" sz="3000" dirty="0"/>
              <a:t>  </a:t>
            </a:r>
            <a:endParaRPr lang="en-US" sz="3000" dirty="0" smtClean="0"/>
          </a:p>
          <a:p>
            <a:pPr marL="514350" indent="-457200"/>
            <a:r>
              <a:rPr lang="en-US" sz="3000" dirty="0" smtClean="0"/>
              <a:t>Amends and reenacts § 16.1-242.</a:t>
            </a:r>
          </a:p>
        </p:txBody>
      </p:sp>
      <p:sp>
        <p:nvSpPr>
          <p:cNvPr id="4" name="Slide Number Placeholder 3"/>
          <p:cNvSpPr>
            <a:spLocks noGrp="1"/>
          </p:cNvSpPr>
          <p:nvPr>
            <p:ph type="sldNum" sz="quarter" idx="12"/>
          </p:nvPr>
        </p:nvSpPr>
        <p:spPr/>
        <p:txBody>
          <a:bodyPr/>
          <a:lstStyle/>
          <a:p>
            <a:fld id="{80BC0022-2A8E-4979-8726-E1200C30B10A}" type="slidenum">
              <a:rPr lang="en-US" smtClean="0"/>
              <a:pPr/>
              <a:t>76</a:t>
            </a:fld>
            <a:endParaRPr lang="en-US"/>
          </a:p>
        </p:txBody>
      </p:sp>
    </p:spTree>
    <p:extLst>
      <p:ext uri="{BB962C8B-B14F-4D97-AF65-F5344CB8AC3E}">
        <p14:creationId xmlns:p14="http://schemas.microsoft.com/office/powerpoint/2010/main" val="341324294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Minors; Access to Firearms</a:t>
            </a:r>
            <a:endParaRPr lang="en-US" dirty="0"/>
          </a:p>
        </p:txBody>
      </p:sp>
      <p:sp>
        <p:nvSpPr>
          <p:cNvPr id="3" name="Content Placeholder 2"/>
          <p:cNvSpPr>
            <a:spLocks noGrp="1"/>
          </p:cNvSpPr>
          <p:nvPr>
            <p:ph idx="1"/>
          </p:nvPr>
        </p:nvSpPr>
        <p:spPr>
          <a:xfrm>
            <a:off x="457200" y="1447800"/>
            <a:ext cx="8229600" cy="4343400"/>
          </a:xfrm>
        </p:spPr>
        <p:txBody>
          <a:bodyPr>
            <a:normAutofit fontScale="85000" lnSpcReduction="10000"/>
          </a:bodyPr>
          <a:lstStyle/>
          <a:p>
            <a:pPr marL="0" indent="0">
              <a:buNone/>
            </a:pPr>
            <a:r>
              <a:rPr lang="en-US" b="1" dirty="0"/>
              <a:t>SB 669 </a:t>
            </a:r>
            <a:r>
              <a:rPr lang="en-US" b="1" dirty="0" smtClean="0"/>
              <a:t>(Deeds)  </a:t>
            </a:r>
          </a:p>
          <a:p>
            <a:r>
              <a:rPr lang="en-US" sz="3000" dirty="0" smtClean="0"/>
              <a:t>Provides that a person who, while a minor 14 years of age or older, was ordered to involuntary inpatient or outpatient treatment or was subject to a temporary detention order and agreed to voluntary admission: </a:t>
            </a:r>
          </a:p>
          <a:p>
            <a:pPr lvl="1"/>
            <a:r>
              <a:rPr lang="en-US" sz="3000" dirty="0" smtClean="0"/>
              <a:t>Is </a:t>
            </a:r>
            <a:r>
              <a:rPr lang="en-US" sz="3000" dirty="0"/>
              <a:t>subject to the same restrictions on possessing, purchasing, or transporting a firearm as an adult who was similarly </a:t>
            </a:r>
            <a:r>
              <a:rPr lang="en-US" sz="3000" dirty="0" smtClean="0"/>
              <a:t>ordered, </a:t>
            </a:r>
            <a:r>
              <a:rPr lang="en-US" sz="3000" dirty="0"/>
              <a:t>and </a:t>
            </a:r>
            <a:endParaRPr lang="en-US" sz="3000" dirty="0" smtClean="0"/>
          </a:p>
          <a:p>
            <a:pPr lvl="1"/>
            <a:r>
              <a:rPr lang="en-US" sz="3000" dirty="0"/>
              <a:t>M</a:t>
            </a:r>
            <a:r>
              <a:rPr lang="en-US" sz="3000" dirty="0" smtClean="0"/>
              <a:t>ay </a:t>
            </a:r>
            <a:r>
              <a:rPr lang="en-US" sz="3000" dirty="0"/>
              <a:t>utilize the same procedure as </a:t>
            </a:r>
            <a:r>
              <a:rPr lang="en-US" sz="3000" dirty="0" smtClean="0"/>
              <a:t>such </a:t>
            </a:r>
            <a:r>
              <a:rPr lang="en-US" sz="3000" dirty="0"/>
              <a:t>adult for petitioning for the </a:t>
            </a:r>
            <a:r>
              <a:rPr lang="en-US" sz="3000" dirty="0" smtClean="0"/>
              <a:t>restoration of firearm </a:t>
            </a:r>
            <a:r>
              <a:rPr lang="en-US" sz="3000" dirty="0"/>
              <a:t>rights. </a:t>
            </a:r>
          </a:p>
        </p:txBody>
      </p:sp>
      <p:sp>
        <p:nvSpPr>
          <p:cNvPr id="5" name="Slide Number Placeholder 4"/>
          <p:cNvSpPr>
            <a:spLocks noGrp="1"/>
          </p:cNvSpPr>
          <p:nvPr>
            <p:ph type="sldNum" sz="quarter" idx="12"/>
          </p:nvPr>
        </p:nvSpPr>
        <p:spPr/>
        <p:txBody>
          <a:bodyPr/>
          <a:lstStyle/>
          <a:p>
            <a:fld id="{80BC0022-2A8E-4979-8726-E1200C30B10A}" type="slidenum">
              <a:rPr lang="en-US" smtClean="0"/>
              <a:pPr/>
              <a:t>77</a:t>
            </a:fld>
            <a:endParaRPr lang="en-US" dirty="0"/>
          </a:p>
        </p:txBody>
      </p:sp>
    </p:spTree>
    <p:extLst>
      <p:ext uri="{BB962C8B-B14F-4D97-AF65-F5344CB8AC3E}">
        <p14:creationId xmlns:p14="http://schemas.microsoft.com/office/powerpoint/2010/main" val="14411667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Minors; Access to Firearms</a:t>
            </a:r>
          </a:p>
        </p:txBody>
      </p:sp>
      <p:sp>
        <p:nvSpPr>
          <p:cNvPr id="3" name="Content Placeholder 2"/>
          <p:cNvSpPr>
            <a:spLocks noGrp="1"/>
          </p:cNvSpPr>
          <p:nvPr>
            <p:ph idx="1"/>
          </p:nvPr>
        </p:nvSpPr>
        <p:spPr>
          <a:xfrm>
            <a:off x="457200" y="1219201"/>
            <a:ext cx="8229600" cy="4572000"/>
          </a:xfrm>
        </p:spPr>
        <p:txBody>
          <a:bodyPr>
            <a:normAutofit fontScale="92500"/>
          </a:bodyPr>
          <a:lstStyle/>
          <a:p>
            <a:pPr marL="0" indent="0">
              <a:buNone/>
            </a:pPr>
            <a:r>
              <a:rPr lang="en-US" b="1" dirty="0"/>
              <a:t>SB 669 (Deeds) </a:t>
            </a:r>
            <a:r>
              <a:rPr lang="en-US" b="1" dirty="0" smtClean="0"/>
              <a:t>(</a:t>
            </a:r>
            <a:r>
              <a:rPr lang="en-US" b="1" dirty="0" err="1" smtClean="0"/>
              <a:t>Cont</a:t>
            </a:r>
            <a:r>
              <a:rPr lang="en-US" b="1" dirty="0" smtClean="0"/>
              <a:t>)</a:t>
            </a:r>
            <a:endParaRPr lang="en-US" b="1" dirty="0"/>
          </a:p>
          <a:p>
            <a:r>
              <a:rPr lang="en-US" sz="3000" dirty="0" smtClean="0"/>
              <a:t>Sets </a:t>
            </a:r>
            <a:r>
              <a:rPr lang="en-US" sz="3000" dirty="0"/>
              <a:t>out procedures for the submission of any </a:t>
            </a:r>
            <a:r>
              <a:rPr lang="en-US" sz="3000" dirty="0" smtClean="0"/>
              <a:t>such involuntary </a:t>
            </a:r>
            <a:r>
              <a:rPr lang="en-US" sz="3000" dirty="0"/>
              <a:t>treatment order or certification of voluntary admission subsequent to a temporary detention </a:t>
            </a:r>
            <a:r>
              <a:rPr lang="en-US" sz="3000" dirty="0" smtClean="0"/>
              <a:t>orders to </a:t>
            </a:r>
            <a:r>
              <a:rPr lang="en-US" sz="3000" dirty="0"/>
              <a:t>the </a:t>
            </a:r>
            <a:r>
              <a:rPr lang="en-US" sz="3000" dirty="0" smtClean="0"/>
              <a:t>CCRE. </a:t>
            </a:r>
          </a:p>
          <a:p>
            <a:r>
              <a:rPr lang="en-US" sz="3000" dirty="0" smtClean="0"/>
              <a:t>Closes loophole for individuals aged 14 to 17.</a:t>
            </a:r>
          </a:p>
          <a:p>
            <a:r>
              <a:rPr lang="en-US" sz="3000" dirty="0" smtClean="0"/>
              <a:t>The </a:t>
            </a:r>
            <a:r>
              <a:rPr lang="en-US" sz="3000" dirty="0"/>
              <a:t>bill </a:t>
            </a:r>
            <a:r>
              <a:rPr lang="en-US" sz="3000" dirty="0" smtClean="0"/>
              <a:t>became </a:t>
            </a:r>
            <a:r>
              <a:rPr lang="en-US" sz="3000" i="1" u="sng" dirty="0" smtClean="0"/>
              <a:t>effective on April 18, 2018</a:t>
            </a:r>
            <a:r>
              <a:rPr lang="en-US" sz="3000" dirty="0" smtClean="0"/>
              <a:t>.</a:t>
            </a:r>
          </a:p>
          <a:p>
            <a:r>
              <a:rPr lang="en-US" sz="3000" dirty="0" smtClean="0"/>
              <a:t>Amends </a:t>
            </a:r>
            <a:r>
              <a:rPr lang="en-US" sz="3000" dirty="0"/>
              <a:t>and </a:t>
            </a:r>
            <a:r>
              <a:rPr lang="en-US" sz="3000" dirty="0" smtClean="0"/>
              <a:t>reenacts </a:t>
            </a:r>
            <a:r>
              <a:rPr lang="en-US" sz="3000" dirty="0"/>
              <a:t>§§ 16.1-337, 16.1-344, and </a:t>
            </a:r>
            <a:r>
              <a:rPr lang="en-US" sz="3000" dirty="0" smtClean="0"/>
              <a:t>18.2-308.1:3; adds</a:t>
            </a:r>
            <a:r>
              <a:rPr lang="en-US" sz="3000" dirty="0"/>
              <a:t> </a:t>
            </a:r>
            <a:r>
              <a:rPr lang="en-US" sz="3000" dirty="0" smtClean="0"/>
              <a:t>16.1-337.1</a:t>
            </a:r>
            <a:r>
              <a:rPr lang="en-US" sz="3000" i="1" dirty="0"/>
              <a:t> </a:t>
            </a:r>
            <a:endParaRPr lang="en-US" sz="3000"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78</a:t>
            </a:fld>
            <a:endParaRPr lang="en-US" dirty="0"/>
          </a:p>
        </p:txBody>
      </p:sp>
    </p:spTree>
    <p:extLst>
      <p:ext uri="{BB962C8B-B14F-4D97-AF65-F5344CB8AC3E}">
        <p14:creationId xmlns:p14="http://schemas.microsoft.com/office/powerpoint/2010/main" val="36892601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06762"/>
          </a:xfrm>
        </p:spPr>
        <p:txBody>
          <a:bodyPr/>
          <a:lstStyle/>
          <a:p>
            <a:r>
              <a:rPr lang="en-US" dirty="0" smtClean="0"/>
              <a:t/>
            </a:r>
            <a:br>
              <a:rPr lang="en-US" dirty="0" smtClean="0"/>
            </a:br>
            <a:r>
              <a:rPr lang="en-US" dirty="0" smtClean="0"/>
              <a:t>Law Enforcement</a:t>
            </a:r>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79</a:t>
            </a:fld>
            <a:endParaRPr lang="en-US"/>
          </a:p>
        </p:txBody>
      </p:sp>
    </p:spTree>
    <p:extLst>
      <p:ext uri="{BB962C8B-B14F-4D97-AF65-F5344CB8AC3E}">
        <p14:creationId xmlns:p14="http://schemas.microsoft.com/office/powerpoint/2010/main" val="1848696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Rabies; Quarantine; Police Dogs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b="1" dirty="0" smtClean="0"/>
              <a:t>HB 359 (Rush)</a:t>
            </a:r>
          </a:p>
          <a:p>
            <a:r>
              <a:rPr lang="en-US" sz="3300" dirty="0" smtClean="0"/>
              <a:t>When determining whether a dog that has bitten a person should be quarantined, the health director shall weigh </a:t>
            </a:r>
            <a:r>
              <a:rPr lang="en-US" sz="3300" dirty="0"/>
              <a:t>any proof that the dog has </a:t>
            </a:r>
            <a:r>
              <a:rPr lang="en-US" sz="3300" dirty="0" smtClean="0"/>
              <a:t>both: </a:t>
            </a:r>
          </a:p>
          <a:p>
            <a:pPr marL="971550" lvl="1" indent="-514350">
              <a:buFont typeface="+mj-lt"/>
              <a:buAutoNum type="arabicPeriod"/>
            </a:pPr>
            <a:r>
              <a:rPr lang="en-US" sz="3300" dirty="0" smtClean="0"/>
              <a:t>a </a:t>
            </a:r>
            <a:r>
              <a:rPr lang="en-US" sz="3300" dirty="0"/>
              <a:t>current rabies vaccination </a:t>
            </a:r>
            <a:r>
              <a:rPr lang="en-US" sz="3300" dirty="0" smtClean="0"/>
              <a:t>certificate, and </a:t>
            </a:r>
          </a:p>
          <a:p>
            <a:pPr marL="971550" lvl="1" indent="-514350">
              <a:buFont typeface="+mj-lt"/>
              <a:buAutoNum type="arabicPeriod"/>
            </a:pPr>
            <a:r>
              <a:rPr lang="en-US" sz="3300" dirty="0" smtClean="0"/>
              <a:t>a </a:t>
            </a:r>
            <a:r>
              <a:rPr lang="en-US" sz="3300" dirty="0"/>
              <a:t>current certification of special training for police work, military work, or work as a first responder</a:t>
            </a:r>
            <a:r>
              <a:rPr lang="en-US" sz="3300" dirty="0" smtClean="0"/>
              <a:t>.</a:t>
            </a:r>
          </a:p>
          <a:p>
            <a:r>
              <a:rPr lang="en-US" sz="3300" dirty="0" smtClean="0"/>
              <a:t>Amends and reenacts § 3.2-6522.</a:t>
            </a:r>
            <a:r>
              <a:rPr lang="en-US" sz="3300" dirty="0"/>
              <a:t/>
            </a:r>
            <a:br>
              <a:rPr lang="en-US" sz="3300" dirty="0"/>
            </a:br>
            <a:endParaRPr lang="en-US" sz="3300"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8</a:t>
            </a:fld>
            <a:endParaRPr lang="en-US"/>
          </a:p>
        </p:txBody>
      </p:sp>
    </p:spTree>
    <p:extLst>
      <p:ext uri="{BB962C8B-B14F-4D97-AF65-F5344CB8AC3E}">
        <p14:creationId xmlns:p14="http://schemas.microsoft.com/office/powerpoint/2010/main" val="96881675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Special Conservators of the Peace (SCOPs)	</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sz="3300" b="1" dirty="0" smtClean="0"/>
              <a:t>HB 151(Fowler) Revises </a:t>
            </a:r>
            <a:r>
              <a:rPr lang="en-US" sz="3300" b="1" dirty="0"/>
              <a:t>P</a:t>
            </a:r>
            <a:r>
              <a:rPr lang="en-US" sz="3300" b="1" dirty="0" smtClean="0"/>
              <a:t>owers and Authority of SCOPs </a:t>
            </a:r>
          </a:p>
          <a:p>
            <a:r>
              <a:rPr lang="en-US" sz="3300" dirty="0" smtClean="0"/>
              <a:t>Order appointing SCOP must have geographical limitations.</a:t>
            </a:r>
          </a:p>
          <a:p>
            <a:r>
              <a:rPr lang="en-US" sz="3300" dirty="0" smtClean="0"/>
              <a:t>Order must have a limit as to how far an SCOP can make an arrest following a close pursuit.</a:t>
            </a:r>
          </a:p>
          <a:p>
            <a:r>
              <a:rPr lang="en-US" sz="3300" dirty="0" smtClean="0"/>
              <a:t>SCOPs can’t use the word “police” or the seal of the Commonwealth on uniforms, badges or equipment.</a:t>
            </a:r>
          </a:p>
          <a:p>
            <a:r>
              <a:rPr lang="en-US" sz="3300" dirty="0" smtClean="0"/>
              <a:t>Exceptions for </a:t>
            </a:r>
            <a:r>
              <a:rPr lang="en-US" sz="3300" dirty="0"/>
              <a:t>Shenandoah Valley Regional Airport Commission and the Richmond Metropolitan Transportation Authority, provided that such SCOPs </a:t>
            </a:r>
            <a:r>
              <a:rPr lang="en-US" sz="3300" dirty="0" smtClean="0"/>
              <a:t>meet </a:t>
            </a:r>
            <a:r>
              <a:rPr lang="en-US" sz="3300" dirty="0"/>
              <a:t>all the requirements for law-enforcement </a:t>
            </a:r>
            <a:r>
              <a:rPr lang="en-US" sz="3300" dirty="0" smtClean="0"/>
              <a:t>officers.</a:t>
            </a:r>
          </a:p>
          <a:p>
            <a:r>
              <a:rPr lang="en-US" sz="3300" dirty="0" smtClean="0"/>
              <a:t>Amends and reenacts §19.2-13</a:t>
            </a:r>
            <a:r>
              <a:rPr lang="en-US" sz="3300" dirty="0"/>
              <a:t>.</a:t>
            </a:r>
          </a:p>
          <a:p>
            <a:pPr marL="57150" indent="0">
              <a:buNone/>
            </a:pPr>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80</a:t>
            </a:fld>
            <a:endParaRPr lang="en-US"/>
          </a:p>
        </p:txBody>
      </p:sp>
    </p:spTree>
    <p:extLst>
      <p:ext uri="{BB962C8B-B14F-4D97-AF65-F5344CB8AC3E}">
        <p14:creationId xmlns:p14="http://schemas.microsoft.com/office/powerpoint/2010/main" val="294764791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Ashanti Alert</a:t>
            </a:r>
            <a:endParaRPr lang="en-US" dirty="0"/>
          </a:p>
        </p:txBody>
      </p:sp>
      <p:sp>
        <p:nvSpPr>
          <p:cNvPr id="3" name="Content Placeholder 2"/>
          <p:cNvSpPr>
            <a:spLocks noGrp="1"/>
          </p:cNvSpPr>
          <p:nvPr>
            <p:ph idx="1"/>
          </p:nvPr>
        </p:nvSpPr>
        <p:spPr>
          <a:xfrm>
            <a:off x="457200" y="1295400"/>
            <a:ext cx="8229600" cy="4495801"/>
          </a:xfrm>
        </p:spPr>
        <p:txBody>
          <a:bodyPr>
            <a:noAutofit/>
          </a:bodyPr>
          <a:lstStyle/>
          <a:p>
            <a:pPr marL="0" indent="0">
              <a:buNone/>
            </a:pPr>
            <a:r>
              <a:rPr lang="en-US" sz="2600" b="1" dirty="0" smtClean="0"/>
              <a:t>HB 260 (Jones)</a:t>
            </a:r>
          </a:p>
          <a:p>
            <a:r>
              <a:rPr lang="en-US" sz="2600" dirty="0" smtClean="0">
                <a:latin typeface="Georgia" panose="02040502050405020303" pitchFamily="18" charset="0"/>
              </a:rPr>
              <a:t>Creates Va. Critically Missing Adult Alert Program.</a:t>
            </a:r>
          </a:p>
          <a:p>
            <a:r>
              <a:rPr lang="en-US" sz="2600" dirty="0" smtClean="0">
                <a:latin typeface="Georgia" panose="02040502050405020303" pitchFamily="18" charset="0"/>
              </a:rPr>
              <a:t>Provides for local, regional or statewide notification of critically missing adult, defined as:</a:t>
            </a:r>
          </a:p>
          <a:p>
            <a:pPr lvl="1"/>
            <a:r>
              <a:rPr lang="en-US" sz="2600" dirty="0" smtClean="0">
                <a:latin typeface="Georgia" panose="02040502050405020303" pitchFamily="18" charset="0"/>
              </a:rPr>
              <a:t>Whereabouts unknown; </a:t>
            </a:r>
          </a:p>
          <a:p>
            <a:pPr lvl="1"/>
            <a:r>
              <a:rPr lang="en-US" sz="2600" dirty="0" smtClean="0">
                <a:latin typeface="Georgia" panose="02040502050405020303" pitchFamily="18" charset="0"/>
              </a:rPr>
              <a:t>Believed to have been abducted;</a:t>
            </a:r>
          </a:p>
          <a:p>
            <a:pPr lvl="1"/>
            <a:r>
              <a:rPr lang="en-US" sz="2600" dirty="0">
                <a:latin typeface="Georgia" panose="02040502050405020303" pitchFamily="18" charset="0"/>
              </a:rPr>
              <a:t>D</a:t>
            </a:r>
            <a:r>
              <a:rPr lang="en-US" sz="2600" dirty="0" smtClean="0">
                <a:latin typeface="Georgia" panose="02040502050405020303" pitchFamily="18" charset="0"/>
              </a:rPr>
              <a:t>isappearance poses credible threat to their safety.</a:t>
            </a:r>
          </a:p>
          <a:p>
            <a:r>
              <a:rPr lang="en-US" sz="2600" dirty="0" smtClean="0">
                <a:latin typeface="Georgia" panose="02040502050405020303" pitchFamily="18" charset="0"/>
              </a:rPr>
              <a:t>Similar to Amber Alert.</a:t>
            </a:r>
          </a:p>
          <a:p>
            <a:r>
              <a:rPr lang="en-US" sz="2600" dirty="0" smtClean="0">
                <a:latin typeface="Georgia" panose="02040502050405020303" pitchFamily="18" charset="0"/>
              </a:rPr>
              <a:t>Adds §§ 52-34.10, 52-34.11, 52-34.12</a:t>
            </a:r>
            <a:endParaRPr lang="en-US" sz="2600" dirty="0">
              <a:latin typeface="Georgia" panose="02040502050405020303" pitchFamily="18" charset="0"/>
            </a:endParaRPr>
          </a:p>
        </p:txBody>
      </p:sp>
      <p:sp>
        <p:nvSpPr>
          <p:cNvPr id="5" name="Slide Number Placeholder 4"/>
          <p:cNvSpPr>
            <a:spLocks noGrp="1"/>
          </p:cNvSpPr>
          <p:nvPr>
            <p:ph type="sldNum" sz="quarter" idx="12"/>
          </p:nvPr>
        </p:nvSpPr>
        <p:spPr/>
        <p:txBody>
          <a:bodyPr/>
          <a:lstStyle/>
          <a:p>
            <a:fld id="{80BC0022-2A8E-4979-8726-E1200C30B10A}" type="slidenum">
              <a:rPr lang="en-US" smtClean="0"/>
              <a:pPr/>
              <a:t>81</a:t>
            </a:fld>
            <a:endParaRPr lang="en-US" dirty="0"/>
          </a:p>
        </p:txBody>
      </p:sp>
    </p:spTree>
    <p:extLst>
      <p:ext uri="{BB962C8B-B14F-4D97-AF65-F5344CB8AC3E}">
        <p14:creationId xmlns:p14="http://schemas.microsoft.com/office/powerpoint/2010/main" val="236300027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Definition; Law Enforcement Officer</a:t>
            </a:r>
            <a:endParaRPr lang="en-US" dirty="0"/>
          </a:p>
        </p:txBody>
      </p:sp>
      <p:sp>
        <p:nvSpPr>
          <p:cNvPr id="3" name="Content Placeholder 2"/>
          <p:cNvSpPr>
            <a:spLocks noGrp="1"/>
          </p:cNvSpPr>
          <p:nvPr>
            <p:ph idx="1"/>
          </p:nvPr>
        </p:nvSpPr>
        <p:spPr>
          <a:xfrm>
            <a:off x="457200" y="1600201"/>
            <a:ext cx="8229600" cy="4571999"/>
          </a:xfrm>
        </p:spPr>
        <p:txBody>
          <a:bodyPr>
            <a:normAutofit fontScale="85000" lnSpcReduction="10000"/>
          </a:bodyPr>
          <a:lstStyle/>
          <a:p>
            <a:pPr marL="0" indent="0">
              <a:buNone/>
            </a:pPr>
            <a:r>
              <a:rPr lang="en-US" b="1" dirty="0"/>
              <a:t>HB 1599 </a:t>
            </a:r>
            <a:r>
              <a:rPr lang="en-US" b="1" dirty="0" smtClean="0"/>
              <a:t>(Landes) </a:t>
            </a:r>
          </a:p>
          <a:p>
            <a:r>
              <a:rPr lang="en-US" dirty="0" smtClean="0"/>
              <a:t>Added to the definition of law enforcement officer:</a:t>
            </a:r>
          </a:p>
          <a:p>
            <a:pPr marL="914400" lvl="1" indent="-514350">
              <a:buFont typeface="+mj-lt"/>
              <a:buAutoNum type="arabicPeriod"/>
            </a:pPr>
            <a:r>
              <a:rPr lang="en-US" sz="3100" dirty="0"/>
              <a:t>M</a:t>
            </a:r>
            <a:r>
              <a:rPr lang="en-US" sz="3100" dirty="0" smtClean="0"/>
              <a:t>embers </a:t>
            </a:r>
            <a:r>
              <a:rPr lang="en-US" sz="3100" dirty="0"/>
              <a:t>of the investigations unit designated by the State Inspector General to investigate allegations of criminal behavior affecting the operations of a state or </a:t>
            </a:r>
            <a:r>
              <a:rPr lang="en-US" sz="3100" dirty="0" err="1"/>
              <a:t>nonstate</a:t>
            </a:r>
            <a:r>
              <a:rPr lang="en-US" sz="3100" dirty="0"/>
              <a:t> </a:t>
            </a:r>
            <a:r>
              <a:rPr lang="en-US" sz="3100" dirty="0" smtClean="0"/>
              <a:t>agency, </a:t>
            </a:r>
            <a:r>
              <a:rPr lang="en-US" sz="3100" dirty="0"/>
              <a:t>and </a:t>
            </a:r>
            <a:endParaRPr lang="en-US" sz="3100" dirty="0" smtClean="0"/>
          </a:p>
          <a:p>
            <a:pPr marL="914400" lvl="1" indent="-514350">
              <a:buFont typeface="+mj-lt"/>
              <a:buAutoNum type="arabicPeriod"/>
            </a:pPr>
            <a:r>
              <a:rPr lang="en-US" sz="3100" dirty="0"/>
              <a:t>E</a:t>
            </a:r>
            <a:r>
              <a:rPr lang="en-US" sz="3100" dirty="0" smtClean="0"/>
              <a:t>mployees </a:t>
            </a:r>
            <a:r>
              <a:rPr lang="en-US" sz="3100" dirty="0"/>
              <a:t>of </a:t>
            </a:r>
            <a:r>
              <a:rPr lang="en-US" sz="3100" dirty="0" smtClean="0"/>
              <a:t>DOC or DJJ with </a:t>
            </a:r>
            <a:r>
              <a:rPr lang="en-US" sz="3100" dirty="0"/>
              <a:t>internal investigations </a:t>
            </a:r>
            <a:r>
              <a:rPr lang="en-US" sz="3100" dirty="0" smtClean="0"/>
              <a:t>authority.</a:t>
            </a:r>
          </a:p>
          <a:p>
            <a:r>
              <a:rPr lang="en-US" dirty="0" smtClean="0"/>
              <a:t>Such </a:t>
            </a:r>
            <a:r>
              <a:rPr lang="en-US" dirty="0"/>
              <a:t>members and employees </a:t>
            </a:r>
            <a:r>
              <a:rPr lang="en-US" dirty="0" smtClean="0"/>
              <a:t>not eligible </a:t>
            </a:r>
            <a:r>
              <a:rPr lang="en-US" dirty="0"/>
              <a:t>for Line of Duty Act benefits</a:t>
            </a:r>
            <a:r>
              <a:rPr lang="en-US" dirty="0" smtClean="0"/>
              <a:t>.</a:t>
            </a:r>
          </a:p>
          <a:p>
            <a:r>
              <a:rPr lang="en-US" dirty="0" smtClean="0"/>
              <a:t>Amends </a:t>
            </a:r>
            <a:r>
              <a:rPr lang="en-US" dirty="0"/>
              <a:t>and </a:t>
            </a:r>
            <a:r>
              <a:rPr lang="en-US" dirty="0" smtClean="0"/>
              <a:t>reenacts </a:t>
            </a:r>
            <a:r>
              <a:rPr lang="en-US" dirty="0"/>
              <a:t>§§ 9.1-101 and </a:t>
            </a:r>
            <a:r>
              <a:rPr lang="en-US" dirty="0" smtClean="0"/>
              <a:t>9.1-400.</a:t>
            </a:r>
            <a:endParaRPr lang="en-US" dirty="0"/>
          </a:p>
          <a:p>
            <a:pPr marL="0" indent="0">
              <a:buNone/>
            </a:pPr>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82</a:t>
            </a:fld>
            <a:endParaRPr lang="en-US" dirty="0"/>
          </a:p>
        </p:txBody>
      </p:sp>
    </p:spTree>
    <p:extLst>
      <p:ext uri="{BB962C8B-B14F-4D97-AF65-F5344CB8AC3E}">
        <p14:creationId xmlns:p14="http://schemas.microsoft.com/office/powerpoint/2010/main" val="215813438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to 9-1-1</a:t>
            </a:r>
            <a:endParaRPr lang="en-US" dirty="0"/>
          </a:p>
        </p:txBody>
      </p:sp>
      <p:sp>
        <p:nvSpPr>
          <p:cNvPr id="3" name="Content Placeholder 2"/>
          <p:cNvSpPr>
            <a:spLocks noGrp="1"/>
          </p:cNvSpPr>
          <p:nvPr>
            <p:ph idx="1"/>
          </p:nvPr>
        </p:nvSpPr>
        <p:spPr/>
        <p:txBody>
          <a:bodyPr/>
          <a:lstStyle/>
          <a:p>
            <a:pPr marL="0" indent="0">
              <a:buNone/>
            </a:pPr>
            <a:r>
              <a:rPr lang="en-US" sz="2800" b="1" dirty="0"/>
              <a:t>SB 418</a:t>
            </a:r>
            <a:r>
              <a:rPr lang="en-US" sz="2800" dirty="0"/>
              <a:t> </a:t>
            </a:r>
            <a:r>
              <a:rPr lang="en-US" sz="2800" b="1" dirty="0" smtClean="0"/>
              <a:t>(Barker)</a:t>
            </a:r>
          </a:p>
          <a:p>
            <a:r>
              <a:rPr lang="en-US" sz="2800" dirty="0" smtClean="0"/>
              <a:t>Requires </a:t>
            </a:r>
            <a:r>
              <a:rPr lang="en-US" sz="2800" dirty="0"/>
              <a:t>each public safety answering point (</a:t>
            </a:r>
            <a:r>
              <a:rPr lang="en-US" sz="2800" dirty="0" smtClean="0"/>
              <a:t>PSAP)to </a:t>
            </a:r>
            <a:r>
              <a:rPr lang="en-US" sz="2800" dirty="0"/>
              <a:t>be able to receive and </a:t>
            </a:r>
            <a:r>
              <a:rPr lang="en-US" sz="2800" dirty="0" smtClean="0"/>
              <a:t>process 911 </a:t>
            </a:r>
            <a:r>
              <a:rPr lang="en-US" sz="2800" dirty="0"/>
              <a:t>calls </a:t>
            </a:r>
            <a:r>
              <a:rPr lang="en-US" sz="2800" dirty="0" smtClean="0"/>
              <a:t>sent </a:t>
            </a:r>
            <a:r>
              <a:rPr lang="en-US" sz="2800" dirty="0"/>
              <a:t>via text message.  </a:t>
            </a:r>
            <a:endParaRPr lang="en-US" sz="2800" dirty="0" smtClean="0"/>
          </a:p>
          <a:p>
            <a:r>
              <a:rPr lang="en-US" sz="2800" dirty="0" smtClean="0"/>
              <a:t>Deadline:  July 1, 2020 </a:t>
            </a:r>
          </a:p>
          <a:p>
            <a:r>
              <a:rPr lang="en-US" sz="2800" dirty="0" smtClean="0"/>
              <a:t>Amends </a:t>
            </a:r>
            <a:r>
              <a:rPr lang="en-US" sz="2800" dirty="0"/>
              <a:t>and </a:t>
            </a:r>
            <a:r>
              <a:rPr lang="en-US" sz="2800" dirty="0" smtClean="0"/>
              <a:t>reenacts </a:t>
            </a:r>
            <a:r>
              <a:rPr lang="en-US" sz="2800" dirty="0"/>
              <a:t>§ </a:t>
            </a:r>
            <a:r>
              <a:rPr lang="en-US" sz="2800" dirty="0" smtClean="0"/>
              <a:t>56-484.16</a:t>
            </a:r>
            <a:r>
              <a:rPr lang="en-US" sz="2800" dirty="0"/>
              <a:t>.</a:t>
            </a:r>
          </a:p>
          <a:p>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83</a:t>
            </a:fld>
            <a:endParaRPr lang="en-US" dirty="0"/>
          </a:p>
        </p:txBody>
      </p:sp>
    </p:spTree>
    <p:extLst>
      <p:ext uri="{BB962C8B-B14F-4D97-AF65-F5344CB8AC3E}">
        <p14:creationId xmlns:p14="http://schemas.microsoft.com/office/powerpoint/2010/main" val="136614975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Retired LEO’s; Concealed Carry</a:t>
            </a:r>
            <a:endParaRPr lang="en-US" dirty="0"/>
          </a:p>
        </p:txBody>
      </p:sp>
      <p:sp>
        <p:nvSpPr>
          <p:cNvPr id="3" name="Content Placeholder 2"/>
          <p:cNvSpPr>
            <a:spLocks noGrp="1"/>
          </p:cNvSpPr>
          <p:nvPr>
            <p:ph idx="1"/>
          </p:nvPr>
        </p:nvSpPr>
        <p:spPr/>
        <p:txBody>
          <a:bodyPr>
            <a:normAutofit/>
          </a:bodyPr>
          <a:lstStyle/>
          <a:p>
            <a:pPr marL="0" indent="0">
              <a:buNone/>
            </a:pPr>
            <a:r>
              <a:rPr lang="en-US" sz="2800" b="1" dirty="0"/>
              <a:t>SB 912  </a:t>
            </a:r>
            <a:r>
              <a:rPr lang="en-US" sz="2800" b="1" dirty="0" smtClean="0"/>
              <a:t>(Chase)</a:t>
            </a:r>
          </a:p>
          <a:p>
            <a:r>
              <a:rPr lang="en-US" sz="2800" dirty="0" smtClean="0"/>
              <a:t>Clarifies </a:t>
            </a:r>
            <a:r>
              <a:rPr lang="en-US" sz="2800" dirty="0"/>
              <a:t>that a retired law-enforcement officer shall surrender his proof of consultation to carry a concealed handgun when he returns to work </a:t>
            </a:r>
            <a:r>
              <a:rPr lang="en-US" sz="2800" i="1" dirty="0"/>
              <a:t>as</a:t>
            </a:r>
            <a:r>
              <a:rPr lang="en-US" sz="2800" dirty="0"/>
              <a:t> </a:t>
            </a:r>
            <a:r>
              <a:rPr lang="en-US" sz="2800" i="1" dirty="0"/>
              <a:t>a law-enforcement officer</a:t>
            </a:r>
            <a:r>
              <a:rPr lang="en-US" sz="2800" dirty="0"/>
              <a:t>. </a:t>
            </a:r>
            <a:endParaRPr lang="en-US" sz="2800" dirty="0" smtClean="0"/>
          </a:p>
          <a:p>
            <a:r>
              <a:rPr lang="en-US" sz="2800" dirty="0" smtClean="0"/>
              <a:t>Current </a:t>
            </a:r>
            <a:r>
              <a:rPr lang="en-US" sz="2800" dirty="0"/>
              <a:t>law does not specify that his return to work be as a law-enforcement officer</a:t>
            </a:r>
            <a:r>
              <a:rPr lang="en-US" sz="2800" dirty="0" smtClean="0"/>
              <a:t>.</a:t>
            </a:r>
          </a:p>
          <a:p>
            <a:r>
              <a:rPr lang="en-US" sz="2800" dirty="0" smtClean="0"/>
              <a:t>Amends </a:t>
            </a:r>
            <a:r>
              <a:rPr lang="en-US" sz="2800" dirty="0"/>
              <a:t>and </a:t>
            </a:r>
            <a:r>
              <a:rPr lang="en-US" sz="2800" dirty="0" smtClean="0"/>
              <a:t>reenacts </a:t>
            </a:r>
            <a:r>
              <a:rPr lang="en-US" sz="2800" dirty="0"/>
              <a:t>§ </a:t>
            </a:r>
            <a:r>
              <a:rPr lang="en-US" sz="2800" dirty="0" smtClean="0"/>
              <a:t>18.2-308.016.</a:t>
            </a:r>
            <a:endParaRPr lang="en-US" sz="2800" dirty="0"/>
          </a:p>
          <a:p>
            <a:pPr marL="0" indent="0">
              <a:buNone/>
            </a:pPr>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84</a:t>
            </a:fld>
            <a:endParaRPr lang="en-US"/>
          </a:p>
        </p:txBody>
      </p:sp>
    </p:spTree>
    <p:extLst>
      <p:ext uri="{BB962C8B-B14F-4D97-AF65-F5344CB8AC3E}">
        <p14:creationId xmlns:p14="http://schemas.microsoft.com/office/powerpoint/2010/main" val="294636202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154362"/>
          </a:xfrm>
        </p:spPr>
        <p:txBody>
          <a:bodyPr/>
          <a:lstStyle/>
          <a:p>
            <a:r>
              <a:rPr lang="en-US" dirty="0" smtClean="0"/>
              <a:t/>
            </a:r>
            <a:br>
              <a:rPr lang="en-US" dirty="0" smtClean="0"/>
            </a:br>
            <a:r>
              <a:rPr lang="en-US" dirty="0" smtClean="0"/>
              <a:t>Memorials</a:t>
            </a:r>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85</a:t>
            </a:fld>
            <a:endParaRPr lang="en-US"/>
          </a:p>
        </p:txBody>
      </p:sp>
    </p:spTree>
    <p:extLst>
      <p:ext uri="{BB962C8B-B14F-4D97-AF65-F5344CB8AC3E}">
        <p14:creationId xmlns:p14="http://schemas.microsoft.com/office/powerpoint/2010/main" val="421714682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LEO Memorials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a:t>HB 1159</a:t>
            </a:r>
            <a:r>
              <a:rPr lang="en-US" dirty="0"/>
              <a:t> </a:t>
            </a:r>
            <a:r>
              <a:rPr lang="en-US" b="1" dirty="0"/>
              <a:t>Sgt. Lawrence G. </a:t>
            </a:r>
            <a:r>
              <a:rPr lang="en-US" b="1" dirty="0" err="1"/>
              <a:t>Sprader</a:t>
            </a:r>
            <a:r>
              <a:rPr lang="en-US" b="1" dirty="0"/>
              <a:t>, Jr., Memorial Bridge</a:t>
            </a:r>
            <a:r>
              <a:rPr lang="en-US" dirty="0"/>
              <a:t>; designating as the Middle Road over Interstate 295.</a:t>
            </a:r>
          </a:p>
          <a:p>
            <a:pPr marL="0" indent="0">
              <a:buNone/>
            </a:pPr>
            <a:r>
              <a:rPr lang="en-US" dirty="0"/>
              <a:t> </a:t>
            </a:r>
          </a:p>
          <a:p>
            <a:pPr marL="0" indent="0">
              <a:buNone/>
            </a:pPr>
            <a:r>
              <a:rPr lang="en-US" b="1" dirty="0"/>
              <a:t>HB 1395</a:t>
            </a:r>
            <a:r>
              <a:rPr lang="en-US" dirty="0"/>
              <a:t> </a:t>
            </a:r>
            <a:r>
              <a:rPr lang="en-US" b="1" dirty="0"/>
              <a:t>Trooper Michael Walter Memorial Highway</a:t>
            </a:r>
            <a:r>
              <a:rPr lang="en-US" dirty="0"/>
              <a:t>; designating as a portion of Route 13.</a:t>
            </a:r>
          </a:p>
          <a:p>
            <a:pPr marL="0" indent="0">
              <a:buNone/>
            </a:pPr>
            <a:r>
              <a:rPr lang="en-US" dirty="0"/>
              <a:t> </a:t>
            </a:r>
          </a:p>
        </p:txBody>
      </p:sp>
      <p:sp>
        <p:nvSpPr>
          <p:cNvPr id="5" name="Slide Number Placeholder 4"/>
          <p:cNvSpPr>
            <a:spLocks noGrp="1"/>
          </p:cNvSpPr>
          <p:nvPr>
            <p:ph type="sldNum" sz="quarter" idx="12"/>
          </p:nvPr>
        </p:nvSpPr>
        <p:spPr/>
        <p:txBody>
          <a:bodyPr/>
          <a:lstStyle/>
          <a:p>
            <a:fld id="{80BC0022-2A8E-4979-8726-E1200C30B10A}" type="slidenum">
              <a:rPr lang="en-US" smtClean="0"/>
              <a:pPr/>
              <a:t>86</a:t>
            </a:fld>
            <a:endParaRPr lang="en-US" dirty="0"/>
          </a:p>
        </p:txBody>
      </p:sp>
    </p:spTree>
    <p:extLst>
      <p:ext uri="{BB962C8B-B14F-4D97-AF65-F5344CB8AC3E}">
        <p14:creationId xmlns:p14="http://schemas.microsoft.com/office/powerpoint/2010/main" val="394682028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LEO Memorials</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SB </a:t>
            </a:r>
            <a:r>
              <a:rPr lang="en-US" b="1" dirty="0"/>
              <a:t>941</a:t>
            </a:r>
            <a:r>
              <a:rPr lang="en-US" dirty="0"/>
              <a:t> </a:t>
            </a:r>
            <a:r>
              <a:rPr lang="en-US" b="1" dirty="0"/>
              <a:t>Trooper </a:t>
            </a:r>
            <a:r>
              <a:rPr lang="en-US" b="1" dirty="0" err="1"/>
              <a:t>Berke</a:t>
            </a:r>
            <a:r>
              <a:rPr lang="en-US" b="1" dirty="0"/>
              <a:t> Bates Bridge</a:t>
            </a:r>
            <a:r>
              <a:rPr lang="en-US" dirty="0"/>
              <a:t>; designating as bridge on Route 612 over I-64 in New Kent County.</a:t>
            </a:r>
            <a:br>
              <a:rPr lang="en-US" dirty="0"/>
            </a:br>
            <a:endParaRPr lang="en-US" dirty="0" smtClean="0"/>
          </a:p>
          <a:p>
            <a:pPr marL="0" indent="0">
              <a:buNone/>
            </a:pPr>
            <a:r>
              <a:rPr lang="en-US" b="1" dirty="0" smtClean="0"/>
              <a:t>HJ 309/SR 22  VSP Lt. H. Jay Cullen, III </a:t>
            </a:r>
            <a:r>
              <a:rPr lang="en-US" dirty="0" smtClean="0"/>
              <a:t>– Chesterfield Aviation Base renamed as </a:t>
            </a:r>
            <a:r>
              <a:rPr lang="en-US" i="1" dirty="0" smtClean="0"/>
              <a:t>Lt. H. Jay Cullen Hangar</a:t>
            </a:r>
            <a:r>
              <a:rPr lang="en-US" dirty="0" smtClean="0"/>
              <a:t>.</a:t>
            </a:r>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87</a:t>
            </a:fld>
            <a:endParaRPr lang="en-US" dirty="0"/>
          </a:p>
        </p:txBody>
      </p:sp>
    </p:spTree>
    <p:extLst>
      <p:ext uri="{BB962C8B-B14F-4D97-AF65-F5344CB8AC3E}">
        <p14:creationId xmlns:p14="http://schemas.microsoft.com/office/powerpoint/2010/main" val="85864038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154362"/>
          </a:xfrm>
        </p:spPr>
        <p:txBody>
          <a:bodyPr/>
          <a:lstStyle/>
          <a:p>
            <a:r>
              <a:rPr lang="en-US" dirty="0" smtClean="0"/>
              <a:t/>
            </a:r>
            <a:br>
              <a:rPr lang="en-US" dirty="0" smtClean="0"/>
            </a:br>
            <a:r>
              <a:rPr lang="en-US" dirty="0" smtClean="0"/>
              <a:t>Mental Health</a:t>
            </a:r>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88</a:t>
            </a:fld>
            <a:endParaRPr lang="en-US"/>
          </a:p>
        </p:txBody>
      </p:sp>
    </p:spTree>
    <p:extLst>
      <p:ext uri="{BB962C8B-B14F-4D97-AF65-F5344CB8AC3E}">
        <p14:creationId xmlns:p14="http://schemas.microsoft.com/office/powerpoint/2010/main" val="124933736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Competency &amp; Sanity Evaluations</a:t>
            </a:r>
            <a:endParaRPr lang="en-US" dirty="0"/>
          </a:p>
        </p:txBody>
      </p:sp>
      <p:sp>
        <p:nvSpPr>
          <p:cNvPr id="3" name="Content Placeholder 2"/>
          <p:cNvSpPr>
            <a:spLocks noGrp="1"/>
          </p:cNvSpPr>
          <p:nvPr>
            <p:ph idx="1"/>
          </p:nvPr>
        </p:nvSpPr>
        <p:spPr>
          <a:xfrm>
            <a:off x="304800" y="1600201"/>
            <a:ext cx="8610600" cy="4190999"/>
          </a:xfrm>
        </p:spPr>
        <p:txBody>
          <a:bodyPr>
            <a:normAutofit/>
          </a:bodyPr>
          <a:lstStyle/>
          <a:p>
            <a:pPr marL="0" indent="0">
              <a:buNone/>
            </a:pPr>
            <a:r>
              <a:rPr lang="en-US" sz="2600" b="1" dirty="0" smtClean="0"/>
              <a:t>HB 52(Hope)</a:t>
            </a:r>
          </a:p>
          <a:p>
            <a:pPr marL="514350" indent="-457200"/>
            <a:r>
              <a:rPr lang="en-US" sz="2600" dirty="0" smtClean="0"/>
              <a:t>Introduced to save bed space in hospitals.</a:t>
            </a:r>
          </a:p>
          <a:p>
            <a:pPr marL="514350" indent="-457200"/>
            <a:r>
              <a:rPr lang="en-US" sz="2600" dirty="0" smtClean="0"/>
              <a:t>Requires evaluations for competency and sanity to be conducted in jail or on outpatient basis unless:</a:t>
            </a:r>
          </a:p>
          <a:p>
            <a:pPr marL="914400" lvl="1" indent="-457200"/>
            <a:r>
              <a:rPr lang="en-US" sz="2600" dirty="0" smtClean="0"/>
              <a:t>outpatient evaluator opines that an evaluation is needed in a hospital,  or </a:t>
            </a:r>
          </a:p>
          <a:p>
            <a:pPr marL="914400" lvl="1" indent="-457200"/>
            <a:r>
              <a:rPr lang="en-US" sz="2600" dirty="0" smtClean="0"/>
              <a:t>person is already confined to hospital.</a:t>
            </a:r>
          </a:p>
          <a:p>
            <a:pPr marL="514350" indent="-457200"/>
            <a:r>
              <a:rPr lang="en-US" sz="2600" dirty="0" smtClean="0"/>
              <a:t>Amends and reenacts §§ 19.2-169.1, 19.2-169.5</a:t>
            </a:r>
          </a:p>
        </p:txBody>
      </p:sp>
      <p:sp>
        <p:nvSpPr>
          <p:cNvPr id="4" name="Slide Number Placeholder 3"/>
          <p:cNvSpPr>
            <a:spLocks noGrp="1"/>
          </p:cNvSpPr>
          <p:nvPr>
            <p:ph type="sldNum" sz="quarter" idx="12"/>
          </p:nvPr>
        </p:nvSpPr>
        <p:spPr/>
        <p:txBody>
          <a:bodyPr/>
          <a:lstStyle/>
          <a:p>
            <a:fld id="{80BC0022-2A8E-4979-8726-E1200C30B10A}" type="slidenum">
              <a:rPr lang="en-US" smtClean="0"/>
              <a:pPr/>
              <a:t>89</a:t>
            </a:fld>
            <a:endParaRPr lang="en-US"/>
          </a:p>
        </p:txBody>
      </p:sp>
    </p:spTree>
    <p:extLst>
      <p:ext uri="{BB962C8B-B14F-4D97-AF65-F5344CB8AC3E}">
        <p14:creationId xmlns:p14="http://schemas.microsoft.com/office/powerpoint/2010/main" val="1621612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Animal Abandonment</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HB 1607 (Fariss) </a:t>
            </a:r>
          </a:p>
          <a:p>
            <a:r>
              <a:rPr lang="en-US" sz="2800" dirty="0" smtClean="0"/>
              <a:t>Changes definition of “Abandon” to failing to provide basic care for 4 days (instead of 5 days). </a:t>
            </a:r>
          </a:p>
          <a:p>
            <a:pPr marL="914400" lvl="1" indent="-457200"/>
            <a:r>
              <a:rPr lang="en-US" dirty="0" smtClean="0"/>
              <a:t>Amends § 3.2-6500</a:t>
            </a:r>
          </a:p>
          <a:p>
            <a:pPr marL="514350" indent="-457200"/>
            <a:r>
              <a:rPr lang="en-US" sz="2800" dirty="0" smtClean="0"/>
              <a:t>Changes the penalty for abandoning an animal to Class 1 misdemeanor (previously a Class 3 misdemeanor.)</a:t>
            </a:r>
          </a:p>
          <a:p>
            <a:pPr marL="914400" lvl="1" indent="-457200"/>
            <a:r>
              <a:rPr lang="en-US" dirty="0" smtClean="0"/>
              <a:t>Amends </a:t>
            </a:r>
            <a:r>
              <a:rPr lang="en-US" dirty="0"/>
              <a:t>§ </a:t>
            </a:r>
            <a:r>
              <a:rPr lang="en-US" dirty="0" smtClean="0"/>
              <a:t>3.2-6504</a:t>
            </a:r>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9</a:t>
            </a:fld>
            <a:endParaRPr lang="en-US"/>
          </a:p>
        </p:txBody>
      </p:sp>
    </p:spTree>
    <p:extLst>
      <p:ext uri="{BB962C8B-B14F-4D97-AF65-F5344CB8AC3E}">
        <p14:creationId xmlns:p14="http://schemas.microsoft.com/office/powerpoint/2010/main" val="204543844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Mental Health Evaluations</a:t>
            </a:r>
            <a:br>
              <a:rPr lang="en-US" dirty="0" smtClean="0"/>
            </a:br>
            <a:r>
              <a:rPr lang="en-US" dirty="0" smtClean="0"/>
              <a:t>after NGRI</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sz="3100" b="1" dirty="0" smtClean="0"/>
              <a:t>HB 53(Hope</a:t>
            </a:r>
            <a:r>
              <a:rPr lang="en-US" sz="3100" b="1" dirty="0"/>
              <a:t>) </a:t>
            </a:r>
            <a:endParaRPr lang="en-US" sz="3100" b="1" dirty="0" smtClean="0"/>
          </a:p>
          <a:p>
            <a:r>
              <a:rPr lang="en-US" sz="3100" dirty="0" smtClean="0"/>
              <a:t>Allows </a:t>
            </a:r>
            <a:r>
              <a:rPr lang="en-US" sz="3100" dirty="0"/>
              <a:t>court to </a:t>
            </a:r>
            <a:r>
              <a:rPr lang="en-US" sz="3100" i="1" dirty="0"/>
              <a:t>authorize</a:t>
            </a:r>
            <a:r>
              <a:rPr lang="en-US" sz="3100" dirty="0"/>
              <a:t> outpatient evaluation for person acquitted by reason of insanity to determine whether to commit or release.  </a:t>
            </a:r>
            <a:endParaRPr lang="en-US" sz="3100" dirty="0" smtClean="0"/>
          </a:p>
          <a:p>
            <a:r>
              <a:rPr lang="en-US" sz="3100" dirty="0" smtClean="0"/>
              <a:t>If </a:t>
            </a:r>
            <a:r>
              <a:rPr lang="en-US" sz="3100" dirty="0"/>
              <a:t>the court authorizes an outpatient evaluation, the decision to evaluate on outpatient basis or in the hospital will be made by the Commissioner of Behavior Health.  </a:t>
            </a:r>
            <a:endParaRPr lang="en-US" sz="3100" dirty="0" smtClean="0"/>
          </a:p>
          <a:p>
            <a:r>
              <a:rPr lang="en-US" sz="3100" dirty="0" smtClean="0"/>
              <a:t>Current </a:t>
            </a:r>
            <a:r>
              <a:rPr lang="en-US" sz="3100" dirty="0"/>
              <a:t>law requires hospital inpatient </a:t>
            </a:r>
            <a:r>
              <a:rPr lang="en-US" sz="3100" dirty="0" smtClean="0"/>
              <a:t>evaluation.</a:t>
            </a:r>
          </a:p>
          <a:p>
            <a:r>
              <a:rPr lang="en-US" sz="3100" dirty="0" smtClean="0"/>
              <a:t>Amends and reenacts </a:t>
            </a:r>
            <a:r>
              <a:rPr lang="en-US" sz="3100" dirty="0"/>
              <a:t>§</a:t>
            </a:r>
            <a:r>
              <a:rPr lang="en-US" sz="3100" dirty="0" smtClean="0"/>
              <a:t> 19.2-182.2.</a:t>
            </a:r>
            <a:endParaRPr lang="en-US" sz="3100" dirty="0"/>
          </a:p>
          <a:p>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90</a:t>
            </a:fld>
            <a:endParaRPr lang="en-US" dirty="0"/>
          </a:p>
        </p:txBody>
      </p:sp>
    </p:spTree>
    <p:extLst>
      <p:ext uri="{BB962C8B-B14F-4D97-AF65-F5344CB8AC3E}">
        <p14:creationId xmlns:p14="http://schemas.microsoft.com/office/powerpoint/2010/main" val="104237554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Executive of TDO’s; Local Inmates</a:t>
            </a:r>
            <a:endParaRPr lang="en-US" dirty="0"/>
          </a:p>
        </p:txBody>
      </p:sp>
      <p:sp>
        <p:nvSpPr>
          <p:cNvPr id="3" name="Content Placeholder 2"/>
          <p:cNvSpPr>
            <a:spLocks noGrp="1"/>
          </p:cNvSpPr>
          <p:nvPr>
            <p:ph idx="1"/>
          </p:nvPr>
        </p:nvSpPr>
        <p:spPr/>
        <p:txBody>
          <a:bodyPr/>
          <a:lstStyle/>
          <a:p>
            <a:pPr marL="0" indent="0">
              <a:buNone/>
            </a:pPr>
            <a:r>
              <a:rPr lang="en-US" b="1" dirty="0"/>
              <a:t>HB 364 </a:t>
            </a:r>
            <a:r>
              <a:rPr lang="en-US" b="1" dirty="0" smtClean="0"/>
              <a:t>(Rush)</a:t>
            </a:r>
          </a:p>
          <a:p>
            <a:r>
              <a:rPr lang="en-US" dirty="0" smtClean="0"/>
              <a:t>Authorizes </a:t>
            </a:r>
            <a:r>
              <a:rPr lang="en-US" dirty="0"/>
              <a:t>deputy sheriffs and jail officers employed by a local correctional facility to execute temporary detention orders issued for inmates of the facility.  </a:t>
            </a:r>
          </a:p>
          <a:p>
            <a:r>
              <a:rPr lang="en-US" dirty="0"/>
              <a:t>A</a:t>
            </a:r>
            <a:r>
              <a:rPr lang="en-US" dirty="0" smtClean="0"/>
              <a:t>mend </a:t>
            </a:r>
            <a:r>
              <a:rPr lang="en-US" dirty="0"/>
              <a:t>and </a:t>
            </a:r>
            <a:r>
              <a:rPr lang="en-US" dirty="0" smtClean="0"/>
              <a:t>reenacts </a:t>
            </a:r>
            <a:r>
              <a:rPr lang="en-US" dirty="0"/>
              <a:t>§ </a:t>
            </a:r>
            <a:r>
              <a:rPr lang="en-US" dirty="0" smtClean="0"/>
              <a:t>19.2-169.6</a:t>
            </a:r>
            <a:r>
              <a:rPr lang="en-US" i="1" dirty="0"/>
              <a:t>.</a:t>
            </a:r>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91</a:t>
            </a:fld>
            <a:endParaRPr lang="en-US"/>
          </a:p>
        </p:txBody>
      </p:sp>
    </p:spTree>
    <p:extLst>
      <p:ext uri="{BB962C8B-B14F-4D97-AF65-F5344CB8AC3E}">
        <p14:creationId xmlns:p14="http://schemas.microsoft.com/office/powerpoint/2010/main" val="407363013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Definition:  Qualified Mental Health Professional</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3000" b="1" dirty="0"/>
              <a:t>HB </a:t>
            </a:r>
            <a:r>
              <a:rPr lang="en-US" sz="3000" b="1" dirty="0" smtClean="0"/>
              <a:t>1375 (Tyler) </a:t>
            </a:r>
            <a:r>
              <a:rPr lang="en-US" sz="3000" b="1" dirty="0"/>
              <a:t>/ SB 812 </a:t>
            </a:r>
            <a:r>
              <a:rPr lang="en-US" sz="3000" b="1" dirty="0" smtClean="0"/>
              <a:t>(Barker)</a:t>
            </a:r>
            <a:r>
              <a:rPr lang="en-US" sz="3000" dirty="0" smtClean="0"/>
              <a:t> </a:t>
            </a:r>
          </a:p>
          <a:p>
            <a:r>
              <a:rPr lang="en-US" sz="3000" dirty="0" smtClean="0"/>
              <a:t>Broadens </a:t>
            </a:r>
            <a:r>
              <a:rPr lang="en-US" sz="3000" dirty="0"/>
              <a:t>the definition of "qualified mental health professional" to include employees and independent contractors of </a:t>
            </a:r>
            <a:r>
              <a:rPr lang="en-US" sz="3000" dirty="0" smtClean="0"/>
              <a:t>DOC who </a:t>
            </a:r>
            <a:r>
              <a:rPr lang="en-US" sz="3000" dirty="0"/>
              <a:t>by education and experience are professionally qualified and registered by the Board of Counseling to provide collaborative mental health services. </a:t>
            </a:r>
            <a:endParaRPr lang="en-US" sz="3000" dirty="0" smtClean="0"/>
          </a:p>
          <a:p>
            <a:r>
              <a:rPr lang="en-US" sz="3000" dirty="0" smtClean="0"/>
              <a:t>Amends and reenacts </a:t>
            </a:r>
            <a:r>
              <a:rPr lang="en-US" sz="3000" dirty="0"/>
              <a:t>§§ 54.1-2400.1 and </a:t>
            </a:r>
            <a:r>
              <a:rPr lang="en-US" sz="3000" dirty="0" smtClean="0"/>
              <a:t>54.1-3500.</a:t>
            </a:r>
            <a:r>
              <a:rPr lang="en-US" sz="3000" dirty="0"/>
              <a:t> </a:t>
            </a:r>
            <a:endParaRPr lang="en-US" sz="3000" dirty="0" smtClean="0"/>
          </a:p>
          <a:p>
            <a:pPr marL="0" indent="0">
              <a:buNone/>
            </a:pPr>
            <a:endParaRPr lang="en-US" dirty="0"/>
          </a:p>
          <a:p>
            <a:pPr marL="0" indent="0">
              <a:buNone/>
            </a:pPr>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92</a:t>
            </a:fld>
            <a:endParaRPr lang="en-US" dirty="0"/>
          </a:p>
        </p:txBody>
      </p:sp>
    </p:spTree>
    <p:extLst>
      <p:ext uri="{BB962C8B-B14F-4D97-AF65-F5344CB8AC3E}">
        <p14:creationId xmlns:p14="http://schemas.microsoft.com/office/powerpoint/2010/main" val="133713364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Emergency Custody; Time Period</a:t>
            </a:r>
            <a:endParaRPr lang="en-US" dirty="0"/>
          </a:p>
        </p:txBody>
      </p:sp>
      <p:sp>
        <p:nvSpPr>
          <p:cNvPr id="3" name="Content Placeholder 2"/>
          <p:cNvSpPr>
            <a:spLocks noGrp="1"/>
          </p:cNvSpPr>
          <p:nvPr>
            <p:ph idx="1"/>
          </p:nvPr>
        </p:nvSpPr>
        <p:spPr>
          <a:xfrm>
            <a:off x="457200" y="1371601"/>
            <a:ext cx="8229600" cy="4419600"/>
          </a:xfrm>
        </p:spPr>
        <p:txBody>
          <a:bodyPr>
            <a:normAutofit fontScale="85000" lnSpcReduction="10000"/>
          </a:bodyPr>
          <a:lstStyle/>
          <a:p>
            <a:pPr marL="0" indent="0">
              <a:buNone/>
            </a:pPr>
            <a:r>
              <a:rPr lang="en-US" sz="3300" b="1" dirty="0"/>
              <a:t>SB 673 </a:t>
            </a:r>
            <a:r>
              <a:rPr lang="en-US" sz="3300" b="1" dirty="0" smtClean="0"/>
              <a:t>(Deeds) </a:t>
            </a:r>
          </a:p>
          <a:p>
            <a:r>
              <a:rPr lang="en-US" sz="3100" dirty="0" smtClean="0"/>
              <a:t>Permanently authorizes </a:t>
            </a:r>
            <a:r>
              <a:rPr lang="en-US" sz="3100" dirty="0"/>
              <a:t>a </a:t>
            </a:r>
            <a:r>
              <a:rPr lang="en-US" sz="3100" dirty="0" smtClean="0"/>
              <a:t>CSB to </a:t>
            </a:r>
            <a:r>
              <a:rPr lang="en-US" sz="3100" dirty="0"/>
              <a:t>continue </a:t>
            </a:r>
            <a:r>
              <a:rPr lang="en-US" sz="3100" dirty="0" smtClean="0"/>
              <a:t>for up to 4 </a:t>
            </a:r>
            <a:r>
              <a:rPr lang="en-US" sz="3100" dirty="0"/>
              <a:t>hours after the period of emergency custody has </a:t>
            </a:r>
            <a:r>
              <a:rPr lang="en-US" sz="3100" dirty="0" smtClean="0"/>
              <a:t>run to </a:t>
            </a:r>
            <a:r>
              <a:rPr lang="en-US" sz="3100" dirty="0"/>
              <a:t>attempt to identify a facility other than a state hospital that is able and willing to provide temporary detention and appropriate care to an individual who is subject to an emergency custody </a:t>
            </a:r>
            <a:r>
              <a:rPr lang="en-US" sz="3100" dirty="0" smtClean="0"/>
              <a:t>order.</a:t>
            </a:r>
          </a:p>
          <a:p>
            <a:pPr lvl="1"/>
            <a:r>
              <a:rPr lang="en-US" sz="3100" dirty="0" smtClean="0"/>
              <a:t>Sunset provision repealed.</a:t>
            </a:r>
          </a:p>
          <a:p>
            <a:r>
              <a:rPr lang="en-US" sz="3100" dirty="0" smtClean="0"/>
              <a:t>Applies to both adults and minors.</a:t>
            </a:r>
          </a:p>
          <a:p>
            <a:r>
              <a:rPr lang="en-US" sz="3100" dirty="0" smtClean="0"/>
              <a:t>Amends and reenacts </a:t>
            </a:r>
            <a:r>
              <a:rPr lang="en-US" sz="3100" dirty="0"/>
              <a:t>§§ 16.1-340 and </a:t>
            </a:r>
            <a:r>
              <a:rPr lang="en-US" sz="3100" dirty="0" smtClean="0"/>
              <a:t>37.2-808.</a:t>
            </a:r>
            <a:endParaRPr lang="en-US" sz="3100" dirty="0"/>
          </a:p>
          <a:p>
            <a:endParaRPr lang="en-US" dirty="0"/>
          </a:p>
        </p:txBody>
      </p:sp>
      <p:sp>
        <p:nvSpPr>
          <p:cNvPr id="5" name="Slide Number Placeholder 4"/>
          <p:cNvSpPr>
            <a:spLocks noGrp="1"/>
          </p:cNvSpPr>
          <p:nvPr>
            <p:ph type="sldNum" sz="quarter" idx="12"/>
          </p:nvPr>
        </p:nvSpPr>
        <p:spPr>
          <a:xfrm>
            <a:off x="6553200" y="6400800"/>
            <a:ext cx="2133600" cy="365125"/>
          </a:xfrm>
        </p:spPr>
        <p:txBody>
          <a:bodyPr/>
          <a:lstStyle/>
          <a:p>
            <a:fld id="{80BC0022-2A8E-4979-8726-E1200C30B10A}" type="slidenum">
              <a:rPr lang="en-US" smtClean="0"/>
              <a:pPr/>
              <a:t>93</a:t>
            </a:fld>
            <a:endParaRPr lang="en-US" dirty="0"/>
          </a:p>
        </p:txBody>
      </p:sp>
    </p:spTree>
    <p:extLst>
      <p:ext uri="{BB962C8B-B14F-4D97-AF65-F5344CB8AC3E}">
        <p14:creationId xmlns:p14="http://schemas.microsoft.com/office/powerpoint/2010/main" val="179769623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TDO’s; Transferring Minors between Facilities</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b="1" dirty="0"/>
              <a:t>HB 1355 </a:t>
            </a:r>
            <a:r>
              <a:rPr lang="en-US" b="1" dirty="0" smtClean="0"/>
              <a:t>(Hope)</a:t>
            </a:r>
          </a:p>
          <a:p>
            <a:r>
              <a:rPr lang="en-US" dirty="0" smtClean="0"/>
              <a:t>Establishes </a:t>
            </a:r>
            <a:r>
              <a:rPr lang="en-US" dirty="0"/>
              <a:t>the same procedure for transferring custody of a minor who is the subject of a temporary detention order from one facility to another facility that already exists for transferring custody of adults</a:t>
            </a:r>
            <a:r>
              <a:rPr lang="en-US" dirty="0" smtClean="0"/>
              <a:t>.</a:t>
            </a:r>
          </a:p>
          <a:p>
            <a:r>
              <a:rPr lang="en-US" dirty="0"/>
              <a:t>A</a:t>
            </a:r>
            <a:r>
              <a:rPr lang="en-US" dirty="0" smtClean="0"/>
              <a:t>mend </a:t>
            </a:r>
            <a:r>
              <a:rPr lang="en-US" dirty="0"/>
              <a:t>and </a:t>
            </a:r>
            <a:r>
              <a:rPr lang="en-US" dirty="0" smtClean="0"/>
              <a:t>reenacts </a:t>
            </a:r>
            <a:r>
              <a:rPr lang="en-US" dirty="0"/>
              <a:t>§§ 16.1-340.1 and </a:t>
            </a:r>
            <a:r>
              <a:rPr lang="en-US" dirty="0" smtClean="0"/>
              <a:t>16.1-340.2.</a:t>
            </a:r>
            <a:r>
              <a:rPr lang="en-US" i="1" dirty="0"/>
              <a:t> </a:t>
            </a:r>
            <a:endParaRPr lang="en-US" dirty="0"/>
          </a:p>
          <a:p>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94</a:t>
            </a:fld>
            <a:endParaRPr lang="en-US"/>
          </a:p>
        </p:txBody>
      </p:sp>
    </p:spTree>
    <p:extLst>
      <p:ext uri="{BB962C8B-B14F-4D97-AF65-F5344CB8AC3E}">
        <p14:creationId xmlns:p14="http://schemas.microsoft.com/office/powerpoint/2010/main" val="351232147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dirty="0" smtClean="0"/>
              <a:t>Involuntary Commitment of Juvenile; Parental Notification</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b="1" dirty="0"/>
              <a:t>SB 392 </a:t>
            </a:r>
            <a:r>
              <a:rPr lang="en-US" b="1" dirty="0" smtClean="0"/>
              <a:t>(Barker)</a:t>
            </a:r>
          </a:p>
          <a:p>
            <a:r>
              <a:rPr lang="en-US" dirty="0" smtClean="0"/>
              <a:t>Permits </a:t>
            </a:r>
            <a:r>
              <a:rPr lang="en-US" dirty="0"/>
              <a:t>the court to proceed with a hearing for the involuntary commitment of a juvenile in instances where</a:t>
            </a:r>
            <a:r>
              <a:rPr lang="en-US" i="1" dirty="0"/>
              <a:t> </a:t>
            </a:r>
            <a:r>
              <a:rPr lang="en-US" dirty="0"/>
              <a:t>both parents cannot be notified </a:t>
            </a:r>
            <a:r>
              <a:rPr lang="en-US" dirty="0" smtClean="0"/>
              <a:t>if:</a:t>
            </a:r>
          </a:p>
          <a:p>
            <a:pPr marL="971550" lvl="1" indent="-514350">
              <a:buFont typeface="+mj-lt"/>
              <a:buAutoNum type="arabicPeriod"/>
            </a:pPr>
            <a:r>
              <a:rPr lang="en-US" sz="3200" dirty="0" smtClean="0"/>
              <a:t>The </a:t>
            </a:r>
            <a:r>
              <a:rPr lang="en-US" sz="3200" dirty="0"/>
              <a:t>court determines that copies of the petition for involuntary commitment and </a:t>
            </a:r>
            <a:r>
              <a:rPr lang="en-US" sz="3200" dirty="0" smtClean="0"/>
              <a:t>notice </a:t>
            </a:r>
            <a:r>
              <a:rPr lang="en-US" sz="3200" dirty="0"/>
              <a:t>of the hearing have been served on at least one </a:t>
            </a:r>
            <a:r>
              <a:rPr lang="en-US" sz="3200" dirty="0" smtClean="0"/>
              <a:t>parent, </a:t>
            </a:r>
            <a:r>
              <a:rPr lang="en-US" sz="3200" dirty="0"/>
              <a:t>and </a:t>
            </a:r>
            <a:endParaRPr lang="en-US" sz="3200" dirty="0" smtClean="0"/>
          </a:p>
          <a:p>
            <a:pPr marL="971550" lvl="1" indent="-514350">
              <a:buFont typeface="+mj-lt"/>
              <a:buAutoNum type="arabicPeriod"/>
            </a:pPr>
            <a:r>
              <a:rPr lang="en-US" sz="3200" dirty="0"/>
              <a:t>A</a:t>
            </a:r>
            <a:r>
              <a:rPr lang="en-US" sz="3200" dirty="0" smtClean="0"/>
              <a:t> </a:t>
            </a:r>
            <a:r>
              <a:rPr lang="en-US" sz="3200" dirty="0"/>
              <a:t>reasonable effort has been made to serve </a:t>
            </a:r>
            <a:r>
              <a:rPr lang="en-US" sz="3200" dirty="0" smtClean="0"/>
              <a:t>both </a:t>
            </a:r>
            <a:r>
              <a:rPr lang="en-US" sz="3200" dirty="0"/>
              <a:t>parents.</a:t>
            </a:r>
          </a:p>
          <a:p>
            <a:r>
              <a:rPr lang="en-US" dirty="0" smtClean="0"/>
              <a:t>Amends </a:t>
            </a:r>
            <a:r>
              <a:rPr lang="en-US" dirty="0"/>
              <a:t>and </a:t>
            </a:r>
            <a:r>
              <a:rPr lang="en-US" dirty="0" smtClean="0"/>
              <a:t>reenacts </a:t>
            </a:r>
            <a:r>
              <a:rPr lang="en-US" dirty="0"/>
              <a:t>§ </a:t>
            </a:r>
            <a:r>
              <a:rPr lang="en-US" dirty="0" smtClean="0"/>
              <a:t>16.1-341.</a:t>
            </a:r>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95</a:t>
            </a:fld>
            <a:endParaRPr lang="en-US" dirty="0"/>
          </a:p>
        </p:txBody>
      </p:sp>
    </p:spTree>
    <p:extLst>
      <p:ext uri="{BB962C8B-B14F-4D97-AF65-F5344CB8AC3E}">
        <p14:creationId xmlns:p14="http://schemas.microsoft.com/office/powerpoint/2010/main" val="361786853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154362"/>
          </a:xfrm>
        </p:spPr>
        <p:txBody>
          <a:bodyPr/>
          <a:lstStyle/>
          <a:p>
            <a:r>
              <a:rPr lang="en-US" dirty="0" smtClean="0"/>
              <a:t/>
            </a:r>
            <a:br>
              <a:rPr lang="en-US" dirty="0" smtClean="0"/>
            </a:br>
            <a:r>
              <a:rPr lang="en-US" dirty="0" smtClean="0"/>
              <a:t>Physical Evidence Recovery Kits</a:t>
            </a:r>
            <a:br>
              <a:rPr lang="en-US" dirty="0" smtClean="0"/>
            </a:br>
            <a:r>
              <a:rPr lang="en-US" dirty="0" smtClean="0"/>
              <a:t>(PERKs)</a:t>
            </a:r>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96</a:t>
            </a:fld>
            <a:endParaRPr lang="en-US"/>
          </a:p>
        </p:txBody>
      </p:sp>
    </p:spTree>
    <p:extLst>
      <p:ext uri="{BB962C8B-B14F-4D97-AF65-F5344CB8AC3E}">
        <p14:creationId xmlns:p14="http://schemas.microsoft.com/office/powerpoint/2010/main" val="381136916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PERK’s; Submission to DFS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3000" b="1" dirty="0"/>
              <a:t>HB 303 </a:t>
            </a:r>
            <a:r>
              <a:rPr lang="en-US" sz="3000" b="1" dirty="0" smtClean="0"/>
              <a:t>(Watts)</a:t>
            </a:r>
          </a:p>
          <a:p>
            <a:r>
              <a:rPr lang="en-US" sz="3000" dirty="0" smtClean="0"/>
              <a:t>Adds another </a:t>
            </a:r>
            <a:r>
              <a:rPr lang="en-US" sz="3000" dirty="0"/>
              <a:t>exception to the requirement that a law-enforcement agency that receives a </a:t>
            </a:r>
            <a:r>
              <a:rPr lang="en-US" sz="3000" dirty="0" smtClean="0"/>
              <a:t>PERK submit </a:t>
            </a:r>
            <a:r>
              <a:rPr lang="en-US" sz="3000" dirty="0"/>
              <a:t>such kit to the </a:t>
            </a:r>
            <a:r>
              <a:rPr lang="en-US" sz="3000" dirty="0" smtClean="0"/>
              <a:t>DFS for </a:t>
            </a:r>
            <a:r>
              <a:rPr lang="en-US" sz="3000" dirty="0"/>
              <a:t>analysis within 60 days of </a:t>
            </a:r>
            <a:r>
              <a:rPr lang="en-US" sz="3000" dirty="0" smtClean="0"/>
              <a:t>receipt: </a:t>
            </a:r>
          </a:p>
          <a:p>
            <a:pPr marL="457200" lvl="1" indent="0">
              <a:buNone/>
            </a:pPr>
            <a:r>
              <a:rPr lang="en-US" sz="3000" dirty="0" smtClean="0"/>
              <a:t>(v) When another </a:t>
            </a:r>
            <a:r>
              <a:rPr lang="en-US" sz="3000" dirty="0"/>
              <a:t>law-enforcement agency </a:t>
            </a:r>
            <a:r>
              <a:rPr lang="en-US" sz="3000" dirty="0" smtClean="0"/>
              <a:t>has </a:t>
            </a:r>
            <a:r>
              <a:rPr lang="en-US" sz="3000" dirty="0"/>
              <a:t>taken over responsibility for the investigation related to such kit.  </a:t>
            </a:r>
            <a:endParaRPr lang="en-US" sz="3000" dirty="0" smtClean="0"/>
          </a:p>
          <a:p>
            <a:r>
              <a:rPr lang="en-US" sz="3000" dirty="0" smtClean="0"/>
              <a:t>Amends and reenacts §</a:t>
            </a:r>
            <a:r>
              <a:rPr lang="en-US" sz="3000" dirty="0"/>
              <a:t> 19.2-11.8.</a:t>
            </a:r>
          </a:p>
          <a:p>
            <a:pPr marL="0" indent="0">
              <a:buNone/>
            </a:pPr>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97</a:t>
            </a:fld>
            <a:endParaRPr lang="en-US" dirty="0"/>
          </a:p>
        </p:txBody>
      </p:sp>
    </p:spTree>
    <p:extLst>
      <p:ext uri="{BB962C8B-B14F-4D97-AF65-F5344CB8AC3E}">
        <p14:creationId xmlns:p14="http://schemas.microsoft.com/office/powerpoint/2010/main" val="54832740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82962"/>
          </a:xfrm>
        </p:spPr>
        <p:txBody>
          <a:bodyPr/>
          <a:lstStyle/>
          <a:p>
            <a:r>
              <a:rPr lang="en-US" dirty="0" smtClean="0"/>
              <a:t/>
            </a:r>
            <a:br>
              <a:rPr lang="en-US" dirty="0" smtClean="0"/>
            </a:br>
            <a:r>
              <a:rPr lang="en-US" dirty="0" smtClean="0"/>
              <a:t>Post-Conviction Issues</a:t>
            </a:r>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98</a:t>
            </a:fld>
            <a:endParaRPr lang="en-US"/>
          </a:p>
        </p:txBody>
      </p:sp>
    </p:spTree>
    <p:extLst>
      <p:ext uri="{BB962C8B-B14F-4D97-AF65-F5344CB8AC3E}">
        <p14:creationId xmlns:p14="http://schemas.microsoft.com/office/powerpoint/2010/main" val="189128790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Substantial Assistance</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sz="3100" b="1" dirty="0"/>
              <a:t>HB 188 (Collins)/SB 35 (Stanley) </a:t>
            </a:r>
            <a:endParaRPr lang="en-US" sz="3100" b="1" dirty="0" smtClean="0"/>
          </a:p>
          <a:p>
            <a:r>
              <a:rPr lang="en-US" sz="3000" dirty="0" smtClean="0"/>
              <a:t>Allows </a:t>
            </a:r>
            <a:r>
              <a:rPr lang="en-US" sz="3000" dirty="0"/>
              <a:t>for sentence reduction when substantial assistance is provided to prosecution </a:t>
            </a:r>
            <a:r>
              <a:rPr lang="en-US" sz="3000" i="1" dirty="0"/>
              <a:t>after</a:t>
            </a:r>
            <a:r>
              <a:rPr lang="en-US" sz="3000" dirty="0"/>
              <a:t> final conviction and </a:t>
            </a:r>
            <a:r>
              <a:rPr lang="en-US" sz="3000" dirty="0" smtClean="0"/>
              <a:t>sentencing.</a:t>
            </a:r>
          </a:p>
          <a:p>
            <a:r>
              <a:rPr lang="en-US" sz="3000" dirty="0" smtClean="0"/>
              <a:t>Triggered </a:t>
            </a:r>
            <a:r>
              <a:rPr lang="en-US" sz="3000" i="1" dirty="0"/>
              <a:t>only</a:t>
            </a:r>
            <a:r>
              <a:rPr lang="en-US" sz="3000" dirty="0"/>
              <a:t> on motion of Commonwealth’s </a:t>
            </a:r>
            <a:r>
              <a:rPr lang="en-US" sz="3000" dirty="0" smtClean="0"/>
              <a:t>Attorney</a:t>
            </a:r>
          </a:p>
          <a:p>
            <a:r>
              <a:rPr lang="en-US" sz="3000" dirty="0" smtClean="0"/>
              <a:t>The </a:t>
            </a:r>
            <a:r>
              <a:rPr lang="en-US" sz="3000" dirty="0"/>
              <a:t>information provided </a:t>
            </a:r>
            <a:r>
              <a:rPr lang="en-US" sz="3000" dirty="0" smtClean="0"/>
              <a:t>must relate </a:t>
            </a:r>
            <a:r>
              <a:rPr lang="en-US" sz="3000" dirty="0"/>
              <a:t>to certain classes of crimes, broadly: violent crimes and drug </a:t>
            </a:r>
            <a:r>
              <a:rPr lang="en-US" sz="3000" dirty="0" smtClean="0"/>
              <a:t>dealing.</a:t>
            </a:r>
          </a:p>
          <a:p>
            <a:r>
              <a:rPr lang="en-US" sz="3000" dirty="0" smtClean="0"/>
              <a:t>Adds </a:t>
            </a:r>
            <a:r>
              <a:rPr lang="en-US" sz="3000" dirty="0"/>
              <a:t>§ </a:t>
            </a:r>
            <a:r>
              <a:rPr lang="en-US" sz="3000" dirty="0" smtClean="0"/>
              <a:t>19.2-303.01.</a:t>
            </a:r>
            <a:endParaRPr lang="en-US" sz="3000" dirty="0"/>
          </a:p>
          <a:p>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99</a:t>
            </a:fld>
            <a:endParaRPr lang="en-US"/>
          </a:p>
        </p:txBody>
      </p:sp>
    </p:spTree>
    <p:extLst>
      <p:ext uri="{BB962C8B-B14F-4D97-AF65-F5344CB8AC3E}">
        <p14:creationId xmlns:p14="http://schemas.microsoft.com/office/powerpoint/2010/main" val="271899376"/>
      </p:ext>
    </p:extLst>
  </p:cSld>
  <p:clrMapOvr>
    <a:masterClrMapping/>
  </p:clrMapOvr>
</p:sld>
</file>

<file path=ppt/theme/theme1.xml><?xml version="1.0" encoding="utf-8"?>
<a:theme xmlns:a="http://schemas.openxmlformats.org/drawingml/2006/main" name="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 Template</Template>
  <TotalTime>18959</TotalTime>
  <Words>6507</Words>
  <Application>Microsoft Office PowerPoint</Application>
  <PresentationFormat>On-screen Show (4:3)</PresentationFormat>
  <Paragraphs>916</Paragraphs>
  <Slides>152</Slides>
  <Notes>16</Notes>
  <HiddenSlides>0</HiddenSlides>
  <MMClips>0</MMClips>
  <ScaleCrop>false</ScaleCrop>
  <HeadingPairs>
    <vt:vector size="4" baseType="variant">
      <vt:variant>
        <vt:lpstr>Theme</vt:lpstr>
      </vt:variant>
      <vt:variant>
        <vt:i4>1</vt:i4>
      </vt:variant>
      <vt:variant>
        <vt:lpstr>Slide Titles</vt:lpstr>
      </vt:variant>
      <vt:variant>
        <vt:i4>152</vt:i4>
      </vt:variant>
    </vt:vector>
  </HeadingPairs>
  <TitlesOfParts>
    <vt:vector size="153" baseType="lpstr">
      <vt:lpstr>PPT Template</vt:lpstr>
      <vt:lpstr>Virginia Legislative Update 2018</vt:lpstr>
      <vt:lpstr>Materials</vt:lpstr>
      <vt:lpstr>Materials</vt:lpstr>
      <vt:lpstr>2018 General Assembly Session </vt:lpstr>
      <vt:lpstr>Alcoholic Beverage Control (ABC)</vt:lpstr>
      <vt:lpstr>Swim Clubs</vt:lpstr>
      <vt:lpstr>Animals</vt:lpstr>
      <vt:lpstr>Rabies; Quarantine; Police Dogs</vt:lpstr>
      <vt:lpstr>Animal Abandonment</vt:lpstr>
      <vt:lpstr>Disclosure of Animal Bite History</vt:lpstr>
      <vt:lpstr>Asset Forfeiture</vt:lpstr>
      <vt:lpstr>Asset Forfeiture; Report to DCJS</vt:lpstr>
      <vt:lpstr>Correctional Facilities</vt:lpstr>
      <vt:lpstr>Feminine Hygiene Products</vt:lpstr>
      <vt:lpstr>Correctional Facilities; Disclosure of Health Records</vt:lpstr>
      <vt:lpstr>Correctional Officer  Procedural Guarantee Act</vt:lpstr>
      <vt:lpstr> Courts</vt:lpstr>
      <vt:lpstr>Judges; Sentencing Guidelines</vt:lpstr>
      <vt:lpstr>Crimes</vt:lpstr>
      <vt:lpstr>Reports to School Superintendents</vt:lpstr>
      <vt:lpstr>Fraud Crimes; MJGJ</vt:lpstr>
      <vt:lpstr>Larceny Threshold</vt:lpstr>
      <vt:lpstr>Larceny &amp; Other Thresholds Increased to $500</vt:lpstr>
      <vt:lpstr>Larceny &amp; Other Thresholds Increased to $500 (cont.)</vt:lpstr>
      <vt:lpstr>Larceny &amp; Other Thresholds Increased to $500 (cont.)</vt:lpstr>
      <vt:lpstr>Female Genital Mutilation (FGM)</vt:lpstr>
      <vt:lpstr>Obstruction of Justice; Fleeing from Arrest</vt:lpstr>
      <vt:lpstr>Criminal Blight on Real Property</vt:lpstr>
      <vt:lpstr>Criminal Background Checks</vt:lpstr>
      <vt:lpstr>Juvenile Records; EMS Volunteers</vt:lpstr>
      <vt:lpstr>Criminal Records; Discovery</vt:lpstr>
      <vt:lpstr>Data Collection &amp; Dissemination  </vt:lpstr>
      <vt:lpstr>Government Data Collection &amp; Dissemination Practices Act</vt:lpstr>
      <vt:lpstr>Drones</vt:lpstr>
      <vt:lpstr>Trespass; Drones</vt:lpstr>
      <vt:lpstr>Illegal Uses of Drones</vt:lpstr>
      <vt:lpstr>Search Warrant  Exceptions for Drones</vt:lpstr>
      <vt:lpstr>Drugs  Hemp, CBD Oil, THC-A Oil</vt:lpstr>
      <vt:lpstr>Industrial Hemp  Research Programs</vt:lpstr>
      <vt:lpstr>CBD and THC-A Oils</vt:lpstr>
      <vt:lpstr>CBD and ThC-A Oils</vt:lpstr>
      <vt:lpstr>CBD and ThC-A Oils</vt:lpstr>
      <vt:lpstr>CBD and ThC-A Oils</vt:lpstr>
      <vt:lpstr>CBD and ThC-A Oils</vt:lpstr>
      <vt:lpstr>CBD and ThC-A Oils</vt:lpstr>
      <vt:lpstr>CBD and ThC-A Oils</vt:lpstr>
      <vt:lpstr>Marijuana Laws</vt:lpstr>
      <vt:lpstr> Drugs Opioid Issues; PMP’s</vt:lpstr>
      <vt:lpstr>Drugs  Prescription Monitoring Program (PMP)</vt:lpstr>
      <vt:lpstr>Naloxone; Authorized Administers</vt:lpstr>
      <vt:lpstr>Paraphernalia; Naloxone</vt:lpstr>
      <vt:lpstr>Schedule I Drugs</vt:lpstr>
      <vt:lpstr> Prescription Monitoring Programs  (PMPs)</vt:lpstr>
      <vt:lpstr>Overdose Fatality Review Teams</vt:lpstr>
      <vt:lpstr>Overdose Fatality Review Teams</vt:lpstr>
      <vt:lpstr>Evictions / Landlord-Tenant</vt:lpstr>
      <vt:lpstr>Unlawful Detainer Executive of Writ of Possession</vt:lpstr>
      <vt:lpstr>  Family Abuse</vt:lpstr>
      <vt:lpstr>Protective Orders &amp; Cell Phones</vt:lpstr>
      <vt:lpstr>Resource Lists for DV Victims</vt:lpstr>
      <vt:lpstr> Freedom of Information Act (FOIA) &amp; Public Records</vt:lpstr>
      <vt:lpstr>Please refer to the 2018 Legislative Update Master List for full listing of FOIA bills</vt:lpstr>
      <vt:lpstr>Hunting / Fishing</vt:lpstr>
      <vt:lpstr>Sunday Hunting; Raccoons</vt:lpstr>
      <vt:lpstr>Hunting Apparel</vt:lpstr>
      <vt:lpstr>Tracking Wounded Animal</vt:lpstr>
      <vt:lpstr>Arrowgun Hunting; License</vt:lpstr>
      <vt:lpstr>Disabled Hunters; Tree Stands</vt:lpstr>
      <vt:lpstr>Juveniles / Minors</vt:lpstr>
      <vt:lpstr>Juvenile Confinement</vt:lpstr>
      <vt:lpstr>Child Abuse/Neglect; Venue</vt:lpstr>
      <vt:lpstr>Child Left Alone with Sex Offender</vt:lpstr>
      <vt:lpstr>Child Car Seats</vt:lpstr>
      <vt:lpstr>Detention Orders; Transferring Minors between Facilities</vt:lpstr>
      <vt:lpstr>Involuntary Commitment of Juvenile; Parental Notification </vt:lpstr>
      <vt:lpstr>Juveniles Retention of Jurisdiction by J&amp;DR</vt:lpstr>
      <vt:lpstr>Minors; Access to Firearms</vt:lpstr>
      <vt:lpstr>Minors; Access to Firearms</vt:lpstr>
      <vt:lpstr> Law Enforcement</vt:lpstr>
      <vt:lpstr>Special Conservators of the Peace (SCOPs) </vt:lpstr>
      <vt:lpstr>Ashanti Alert</vt:lpstr>
      <vt:lpstr>Definition; Law Enforcement Officer</vt:lpstr>
      <vt:lpstr>Text to 9-1-1</vt:lpstr>
      <vt:lpstr>Retired LEO’s; Concealed Carry</vt:lpstr>
      <vt:lpstr> Memorials</vt:lpstr>
      <vt:lpstr>LEO Memorials</vt:lpstr>
      <vt:lpstr>LEO Memorials</vt:lpstr>
      <vt:lpstr> Mental Health</vt:lpstr>
      <vt:lpstr>Competency &amp; Sanity Evaluations</vt:lpstr>
      <vt:lpstr>Mental Health Evaluations after NGRI</vt:lpstr>
      <vt:lpstr>Executive of TDO’s; Local Inmates</vt:lpstr>
      <vt:lpstr>Definition:  Qualified Mental Health Professional</vt:lpstr>
      <vt:lpstr>Emergency Custody; Time Period</vt:lpstr>
      <vt:lpstr>TDO’s; Transferring Minors between Facilities</vt:lpstr>
      <vt:lpstr>Involuntary Commitment of Juvenile; Parental Notification </vt:lpstr>
      <vt:lpstr> Physical Evidence Recovery Kits (PERKs)</vt:lpstr>
      <vt:lpstr>PERK’s; Submission to DFS</vt:lpstr>
      <vt:lpstr> Post-Conviction Issues</vt:lpstr>
      <vt:lpstr>Substantial Assistance</vt:lpstr>
      <vt:lpstr>Restitution/Larceny Compromise</vt:lpstr>
      <vt:lpstr>Undelivered Restitution</vt:lpstr>
      <vt:lpstr>Uncollected Restitution</vt:lpstr>
      <vt:lpstr>Post Conviction DNA Samples</vt:lpstr>
      <vt:lpstr>Weekend Jail for Felonies</vt:lpstr>
      <vt:lpstr>No Statute of Limitations on Collection of Restitution Judgments</vt:lpstr>
      <vt:lpstr> Pretrial Issues</vt:lpstr>
      <vt:lpstr>Pretrial Services Agencies</vt:lpstr>
      <vt:lpstr>Presumption Against Bail Human Trafficking</vt:lpstr>
      <vt:lpstr>Fingerprints; Photos</vt:lpstr>
      <vt:lpstr>Service of Process  CA &amp; IDC Investigators</vt:lpstr>
      <vt:lpstr> Procedure</vt:lpstr>
      <vt:lpstr>Pawnbrokers; ID</vt:lpstr>
      <vt:lpstr> Schools</vt:lpstr>
      <vt:lpstr>Reports to School Superintendents</vt:lpstr>
      <vt:lpstr>Public Higher Ed; Free Speech</vt:lpstr>
      <vt:lpstr>Search Warrants</vt:lpstr>
      <vt:lpstr>Search Warrants Tracking Devices</vt:lpstr>
      <vt:lpstr>Search Warrants Electronic Communication Records</vt:lpstr>
      <vt:lpstr>Court Order Exceptions Pen Register/Trap and Trace</vt:lpstr>
      <vt:lpstr>Search Warrant  Exceptions for Drones</vt:lpstr>
      <vt:lpstr> Traffic  Motor Vehicles /Watercraft</vt:lpstr>
      <vt:lpstr>Overweight Permits; Bridges; Virginia Produce</vt:lpstr>
      <vt:lpstr>Registration; Licensing; Titling Parked Cars</vt:lpstr>
      <vt:lpstr>Flashing Lights; National Guard</vt:lpstr>
      <vt:lpstr>Inspection Stations; Appointments</vt:lpstr>
      <vt:lpstr>Child Car Seats</vt:lpstr>
      <vt:lpstr>Motorboats; Wakesurfing</vt:lpstr>
      <vt:lpstr>Uber &amp; Lyft; Interior Trade Dress</vt:lpstr>
      <vt:lpstr>Public Utility Vehicles</vt:lpstr>
      <vt:lpstr>Military Surplus Vehicles Registration &amp; Operation</vt:lpstr>
      <vt:lpstr>Vehicle Lighting Device Covers</vt:lpstr>
      <vt:lpstr>Display of Vehicles for Sale</vt:lpstr>
      <vt:lpstr>Motorcycles; Lighting</vt:lpstr>
      <vt:lpstr>Motorcycles; Inspection Stickers</vt:lpstr>
      <vt:lpstr>Texting/Emailing in Work Zones</vt:lpstr>
      <vt:lpstr>Steady-burning Red &amp; Blue Lights;  Law Enforcement Vehicles</vt:lpstr>
      <vt:lpstr>Antique Vehicles; Exhaust Systems</vt:lpstr>
      <vt:lpstr> Venue</vt:lpstr>
      <vt:lpstr>Venue</vt:lpstr>
      <vt:lpstr>Venue</vt:lpstr>
      <vt:lpstr>Venue; Child Abuse/Neglect</vt:lpstr>
      <vt:lpstr> Victim Protections &amp; Rights</vt:lpstr>
      <vt:lpstr>Ashanti Alert</vt:lpstr>
      <vt:lpstr>Facility Dogs in Court</vt:lpstr>
      <vt:lpstr>Victim &amp; Witness Privacy Rights</vt:lpstr>
      <vt:lpstr>Identity Theft Passport</vt:lpstr>
      <vt:lpstr>Weapons</vt:lpstr>
      <vt:lpstr>Minors; Access to Firearms</vt:lpstr>
      <vt:lpstr>Minors; Access to Firearms</vt:lpstr>
      <vt:lpstr>Retired LEO’s; Concealed Carry</vt:lpstr>
      <vt:lpstr>REMINDER!</vt:lpstr>
      <vt:lpstr>PowerPoint Presentation</vt:lpstr>
    </vt:vector>
  </TitlesOfParts>
  <Company>Virginia IT Infrastructure Partnership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 S Chambers</dc:creator>
  <cp:lastModifiedBy>wab60125</cp:lastModifiedBy>
  <cp:revision>138</cp:revision>
  <dcterms:created xsi:type="dcterms:W3CDTF">2018-05-21T14:48:40Z</dcterms:created>
  <dcterms:modified xsi:type="dcterms:W3CDTF">2018-08-14T17:51:10Z</dcterms:modified>
</cp:coreProperties>
</file>