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3"/>
  </p:notesMasterIdLst>
  <p:handoutMasterIdLst>
    <p:handoutMasterId r:id="rId114"/>
  </p:handoutMasterIdLst>
  <p:sldIdLst>
    <p:sldId id="308" r:id="rId2"/>
    <p:sldId id="310" r:id="rId3"/>
    <p:sldId id="311" r:id="rId4"/>
    <p:sldId id="472" r:id="rId5"/>
    <p:sldId id="580" r:id="rId6"/>
    <p:sldId id="581" r:id="rId7"/>
    <p:sldId id="582" r:id="rId8"/>
    <p:sldId id="583" r:id="rId9"/>
    <p:sldId id="584" r:id="rId10"/>
    <p:sldId id="585" r:id="rId11"/>
    <p:sldId id="586" r:id="rId12"/>
    <p:sldId id="312" r:id="rId13"/>
    <p:sldId id="655" r:id="rId14"/>
    <p:sldId id="656" r:id="rId15"/>
    <p:sldId id="587" r:id="rId16"/>
    <p:sldId id="588" r:id="rId17"/>
    <p:sldId id="589" r:id="rId18"/>
    <p:sldId id="602" r:id="rId19"/>
    <p:sldId id="603" r:id="rId20"/>
    <p:sldId id="600" r:id="rId21"/>
    <p:sldId id="601" r:id="rId22"/>
    <p:sldId id="652" r:id="rId23"/>
    <p:sldId id="653" r:id="rId24"/>
    <p:sldId id="433" r:id="rId25"/>
    <p:sldId id="434" r:id="rId26"/>
    <p:sldId id="590" r:id="rId27"/>
    <p:sldId id="591" r:id="rId28"/>
    <p:sldId id="592" r:id="rId29"/>
    <p:sldId id="593" r:id="rId30"/>
    <p:sldId id="598" r:id="rId31"/>
    <p:sldId id="599" r:id="rId32"/>
    <p:sldId id="604" r:id="rId33"/>
    <p:sldId id="605" r:id="rId34"/>
    <p:sldId id="594" r:id="rId35"/>
    <p:sldId id="595" r:id="rId36"/>
    <p:sldId id="596" r:id="rId37"/>
    <p:sldId id="597" r:id="rId38"/>
    <p:sldId id="382" r:id="rId39"/>
    <p:sldId id="575" r:id="rId40"/>
    <p:sldId id="606" r:id="rId41"/>
    <p:sldId id="515" r:id="rId42"/>
    <p:sldId id="516" r:id="rId43"/>
    <p:sldId id="520" r:id="rId44"/>
    <p:sldId id="521" r:id="rId45"/>
    <p:sldId id="522" r:id="rId46"/>
    <p:sldId id="523" r:id="rId47"/>
    <p:sldId id="524" r:id="rId48"/>
    <p:sldId id="654" r:id="rId49"/>
    <p:sldId id="525" r:id="rId50"/>
    <p:sldId id="526" r:id="rId51"/>
    <p:sldId id="607" r:id="rId52"/>
    <p:sldId id="527" r:id="rId53"/>
    <p:sldId id="528" r:id="rId54"/>
    <p:sldId id="529" r:id="rId55"/>
    <p:sldId id="391" r:id="rId56"/>
    <p:sldId id="608" r:id="rId57"/>
    <p:sldId id="609" r:id="rId58"/>
    <p:sldId id="394" r:id="rId59"/>
    <p:sldId id="610" r:id="rId60"/>
    <p:sldId id="611" r:id="rId61"/>
    <p:sldId id="396" r:id="rId62"/>
    <p:sldId id="612" r:id="rId63"/>
    <p:sldId id="613" r:id="rId64"/>
    <p:sldId id="614" r:id="rId65"/>
    <p:sldId id="615" r:id="rId66"/>
    <p:sldId id="540" r:id="rId67"/>
    <p:sldId id="616" r:id="rId68"/>
    <p:sldId id="484" r:id="rId69"/>
    <p:sldId id="617" r:id="rId70"/>
    <p:sldId id="618" r:id="rId71"/>
    <p:sldId id="619" r:id="rId72"/>
    <p:sldId id="620" r:id="rId73"/>
    <p:sldId id="621" r:id="rId74"/>
    <p:sldId id="544" r:id="rId75"/>
    <p:sldId id="622" r:id="rId76"/>
    <p:sldId id="623" r:id="rId77"/>
    <p:sldId id="398" r:id="rId78"/>
    <p:sldId id="624" r:id="rId79"/>
    <p:sldId id="657" r:id="rId80"/>
    <p:sldId id="658" r:id="rId81"/>
    <p:sldId id="625" r:id="rId82"/>
    <p:sldId id="626" r:id="rId83"/>
    <p:sldId id="569" r:id="rId84"/>
    <p:sldId id="627" r:id="rId85"/>
    <p:sldId id="548" r:id="rId86"/>
    <p:sldId id="628" r:id="rId87"/>
    <p:sldId id="629" r:id="rId88"/>
    <p:sldId id="630" r:id="rId89"/>
    <p:sldId id="558" r:id="rId90"/>
    <p:sldId id="633" r:id="rId91"/>
    <p:sldId id="634" r:id="rId92"/>
    <p:sldId id="425" r:id="rId93"/>
    <p:sldId id="426" r:id="rId94"/>
    <p:sldId id="635" r:id="rId95"/>
    <p:sldId id="636" r:id="rId96"/>
    <p:sldId id="637" r:id="rId97"/>
    <p:sldId id="638" r:id="rId98"/>
    <p:sldId id="639" r:id="rId99"/>
    <p:sldId id="640" r:id="rId100"/>
    <p:sldId id="641" r:id="rId101"/>
    <p:sldId id="642" r:id="rId102"/>
    <p:sldId id="644" r:id="rId103"/>
    <p:sldId id="643" r:id="rId104"/>
    <p:sldId id="645" r:id="rId105"/>
    <p:sldId id="646" r:id="rId106"/>
    <p:sldId id="647" r:id="rId107"/>
    <p:sldId id="648" r:id="rId108"/>
    <p:sldId id="649" r:id="rId109"/>
    <p:sldId id="650" r:id="rId110"/>
    <p:sldId id="651" r:id="rId111"/>
    <p:sldId id="579" r:id="rId112"/>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2157" autoAdjust="0"/>
    <p:restoredTop sz="94637"/>
  </p:normalViewPr>
  <p:slideViewPr>
    <p:cSldViewPr snapToGrid="0" snapToObjects="1">
      <p:cViewPr varScale="1">
        <p:scale>
          <a:sx n="84" d="100"/>
          <a:sy n="84" d="100"/>
        </p:scale>
        <p:origin x="-1238"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heme" Target="theme/theme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notesMaster" Target="notesMasters/notesMaster1.xml"/><Relationship Id="rId118"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747098F1-34D6-4846-B965-0E43260B7A58}" type="datetimeFigureOut">
              <a:rPr lang="en-US" smtClean="0"/>
              <a:pPr/>
              <a:t>6/12/2018</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168C4D21-8A95-4D50-B605-822B3D916807}" type="slidenum">
              <a:rPr lang="en-US" smtClean="0"/>
              <a:pPr/>
              <a:t>‹#›</a:t>
            </a:fld>
            <a:endParaRPr lang="en-US"/>
          </a:p>
        </p:txBody>
      </p:sp>
    </p:spTree>
    <p:extLst>
      <p:ext uri="{BB962C8B-B14F-4D97-AF65-F5344CB8AC3E}">
        <p14:creationId xmlns:p14="http://schemas.microsoft.com/office/powerpoint/2010/main" val="10965789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618C73E1-FFAD-6A40-915F-2DEA649C901B}" type="datetimeFigureOut">
              <a:rPr lang="en-US" smtClean="0"/>
              <a:pPr/>
              <a:t>6/12/2018</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70C1502B-5BC2-914B-8EBE-67BFC399FFE9}" type="slidenum">
              <a:rPr lang="en-US" smtClean="0"/>
              <a:pPr/>
              <a:t>‹#›</a:t>
            </a:fld>
            <a:endParaRPr lang="en-US"/>
          </a:p>
        </p:txBody>
      </p:sp>
    </p:spTree>
    <p:extLst>
      <p:ext uri="{BB962C8B-B14F-4D97-AF65-F5344CB8AC3E}">
        <p14:creationId xmlns:p14="http://schemas.microsoft.com/office/powerpoint/2010/main" val="102156272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eaLnBrk="1" latinLnBrk="0" hangingPunct="1"/>
            <a:fld id="{4A00392E-8AC1-3943-B5F3-D6B0AC6EAF92}" type="datetime1">
              <a:rPr lang="en-US" smtClean="0"/>
              <a:t>6/12/2018</a:t>
            </a:fld>
            <a:endParaRPr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a:t>‹#›</a:t>
            </a:fld>
            <a:endParaRPr kumimoji="0" lang="en-US" dirty="0">
              <a:solidFill>
                <a:schemeClr val="accent3">
                  <a:shade val="75000"/>
                </a:scheme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eaLnBrk="1" latinLnBrk="0" hangingPunct="1"/>
            <a:fld id="{8ACBE8A0-9B99-B64D-B98B-F51115627143}" type="datetime1">
              <a:rPr lang="en-US" smtClean="0"/>
              <a:t>6/12/2018</a:t>
            </a:fld>
            <a:endParaRPr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a:t>‹#›</a:t>
            </a:fld>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eaLnBrk="1" latinLnBrk="0" hangingPunct="1"/>
            <a:fld id="{A5926201-B870-A049-BA56-66311F9F17C7}" type="datetime1">
              <a:rPr lang="en-US" smtClean="0"/>
              <a:t>6/12/2018</a:t>
            </a:fld>
            <a:endParaRPr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a:t>‹#›</a:t>
            </a:fld>
            <a:endParaRPr kumimoji="0" lang="en-US" dirty="0">
              <a:solidFill>
                <a:schemeClr val="accent3">
                  <a:shade val="75000"/>
                </a:scheme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eaLnBrk="1" latinLnBrk="0" hangingPunct="1"/>
            <a:fld id="{41A32316-7373-5245-8A20-D6760D96FD71}" type="datetime1">
              <a:rPr lang="en-US" smtClean="0"/>
              <a:t>6/12/2018</a:t>
            </a:fld>
            <a:endParaRPr lang="en-US"/>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616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616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eaLnBrk="1" latinLnBrk="0" hangingPunct="1"/>
            <a:fld id="{2187E0AB-C86A-8A49-B18F-12193352CD09}" type="datetime1">
              <a:rPr lang="en-US" smtClean="0"/>
              <a:t>6/12/2018</a:t>
            </a:fld>
            <a:endParaRPr lang="en-US"/>
          </a:p>
        </p:txBody>
      </p:sp>
      <p:sp>
        <p:nvSpPr>
          <p:cNvPr id="9" name="Slide Number Placeholder 8"/>
          <p:cNvSpPr>
            <a:spLocks noGrp="1"/>
          </p:cNvSpPr>
          <p:nvPr>
            <p:ph type="sldNum" sz="quarter" idx="12"/>
          </p:nvPr>
        </p:nvSpPr>
        <p:spPr/>
        <p:txBody>
          <a:bodyPr/>
          <a:lstStyle/>
          <a:p>
            <a:pPr algn="ctr" eaLnBrk="1" latinLnBrk="0" hangingPunct="1"/>
            <a:fld id="{2C6B1FF6-39B9-40F5-8B67-33C6354A3D4F}" type="slidenum">
              <a:rPr kumimoji="0" lang="en-US" smtClean="0"/>
              <a:pPr algn="ctr" eaLnBrk="1" latinLnBrk="0" hangingPunct="1"/>
              <a:t>‹#›</a:t>
            </a:fld>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eaLnBrk="1" latinLnBrk="0" hangingPunct="1"/>
            <a:fld id="{B45D4D45-989D-B74E-8E64-DBE1F7A13216}" type="datetime1">
              <a:rPr lang="en-US" smtClean="0"/>
              <a:t>6/12/2018</a:t>
            </a:fld>
            <a:endParaRPr lang="en-US"/>
          </a:p>
        </p:txBody>
      </p:sp>
      <p:sp>
        <p:nvSpPr>
          <p:cNvPr id="5" name="Slide Number Placeholder 4"/>
          <p:cNvSpPr>
            <a:spLocks noGrp="1"/>
          </p:cNvSpPr>
          <p:nvPr>
            <p:ph type="sldNum" sz="quarter" idx="12"/>
          </p:nvPr>
        </p:nvSpPr>
        <p:spPr/>
        <p:txBody>
          <a:bodyPr/>
          <a:lstStyle/>
          <a:p>
            <a:fld id="{2C6B1FF6-39B9-40F5-8B67-33C6354A3D4F}" type="slidenum">
              <a:rPr kumimoji="0" lang="en-US" smtClean="0"/>
              <a:pPr/>
              <a:t>‹#›</a:t>
            </a:fld>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DEA45EA9-91E1-1449-82CA-E739222E5B8D}" type="datetime1">
              <a:rPr lang="en-US" smtClean="0"/>
              <a:t>6/12/2018</a:t>
            </a:fld>
            <a:endParaRPr lang="en-US"/>
          </a:p>
        </p:txBody>
      </p:sp>
      <p:sp>
        <p:nvSpPr>
          <p:cNvPr id="4" name="Slide Number Placeholder 3"/>
          <p:cNvSpPr>
            <a:spLocks noGrp="1"/>
          </p:cNvSpPr>
          <p:nvPr>
            <p:ph type="sldNum" sz="quarter" idx="12"/>
          </p:nvPr>
        </p:nvSpPr>
        <p:spPr/>
        <p:txBody>
          <a:bodyPr/>
          <a:lstStyle/>
          <a:p>
            <a:fld id="{2C6B1FF6-39B9-40F5-8B67-33C6354A3D4F}" type="slidenum">
              <a:rPr kumimoji="0" lang="en-US" smtClean="0"/>
              <a:pPr/>
              <a:t>‹#›</a:t>
            </a:fld>
            <a:endParaRPr kumimoji="0" lang="en-US" dirty="0">
              <a:solidFill>
                <a:srgbClr val="FFFFFF"/>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1"/>
            <a:ext cx="5111750" cy="5518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1"/>
            <a:ext cx="3008313" cy="4356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eaLnBrk="1" latinLnBrk="0" hangingPunct="1"/>
            <a:fld id="{B2CE4F9B-185A-C44B-9113-16C38F6113D2}" type="datetime1">
              <a:rPr lang="en-US" smtClean="0"/>
              <a:t>6/12/2018</a:t>
            </a:fld>
            <a:endParaRPr lang="en-US"/>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a:t>‹#›</a:t>
            </a:fld>
            <a:endParaRPr kumimoji="0" lang="en-US" dirty="0">
              <a:solidFill>
                <a:schemeClr val="accent3">
                  <a:shade val="75000"/>
                </a:scheme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343400"/>
            <a:ext cx="5486400" cy="533400"/>
          </a:xfrm>
        </p:spPr>
        <p:txBody>
          <a:bodyPr anchor="b"/>
          <a:lstStyle>
            <a:lvl1pPr algn="l">
              <a:defRPr sz="2000" b="1"/>
            </a:lvl1pPr>
          </a:lstStyle>
          <a:p>
            <a:r>
              <a:rPr lang="en-US"/>
              <a:t>Click to edit Master title style</a:t>
            </a:r>
            <a:endParaRPr lang="en-US" dirty="0"/>
          </a:p>
        </p:txBody>
      </p:sp>
      <p:sp>
        <p:nvSpPr>
          <p:cNvPr id="3" name="Picture Placeholder 2"/>
          <p:cNvSpPr>
            <a:spLocks noGrp="1"/>
          </p:cNvSpPr>
          <p:nvPr>
            <p:ph type="pic" idx="1"/>
          </p:nvPr>
        </p:nvSpPr>
        <p:spPr>
          <a:xfrm>
            <a:off x="1792288" y="612775"/>
            <a:ext cx="5486400" cy="3578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828800" y="5029200"/>
            <a:ext cx="5449888" cy="76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eaLnBrk="1" latinLnBrk="0" hangingPunct="1"/>
            <a:fld id="{3CE8F036-EACB-7443-8B86-902DE5148BA6}" type="datetime1">
              <a:rPr lang="en-US" smtClean="0"/>
              <a:t>6/12/2018</a:t>
            </a:fld>
            <a:endParaRPr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a:t>‹#›</a:t>
            </a:fld>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1"/>
            <a:ext cx="8229600" cy="419099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lgn="r" eaLnBrk="1" latinLnBrk="0" hangingPunct="1"/>
            <a:fld id="{7AD20557-1E3E-0944-A154-1A4833CF357D}" type="datetime1">
              <a:rPr lang="en-US" smtClean="0"/>
              <a:t>6/12/2018</a:t>
            </a:fld>
            <a:endParaRPr lang="en-US" sz="1400" dirty="0">
              <a:solidFill>
                <a:srgbClr val="FFFFFF"/>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ctr" eaLnBrk="1" latinLnBrk="0" hangingPunct="1"/>
            <a:fld id="{2C6B1FF6-39B9-40F5-8B67-33C6354A3D4F}" type="slidenum">
              <a:rPr kumimoji="0" lang="en-US" smtClean="0"/>
              <a:pPr algn="ctr" eaLnBrk="1" latinLnBrk="0" hangingPunct="1"/>
              <a:t>‹#›</a:t>
            </a:fld>
            <a:endParaRPr kumimoji="0" lang="en-US" sz="1600" dirty="0">
              <a:solidFill>
                <a:schemeClr val="accent3">
                  <a:shade val="75000"/>
                </a:schemeClr>
              </a:solidFill>
            </a:endParaRPr>
          </a:p>
        </p:txBody>
      </p:sp>
      <p:pic>
        <p:nvPicPr>
          <p:cNvPr id="8" name="Picture 7" descr="CASC Logo - clear background with red - high res"/>
          <p:cNvPicPr/>
          <p:nvPr/>
        </p:nvPicPr>
        <p:blipFill>
          <a:blip r:embed="rId11" cstate="print"/>
          <a:srcRect/>
          <a:stretch>
            <a:fillRect/>
          </a:stretch>
        </p:blipFill>
        <p:spPr bwMode="auto">
          <a:xfrm>
            <a:off x="2709863" y="5867401"/>
            <a:ext cx="3724275" cy="9906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sldNum="0" hdr="0" ftr="0" dt="0"/>
  <p:txStyles>
    <p:titleStyle>
      <a:lvl1pPr algn="ctr" defTabSz="914400" rtl="0" eaLnBrk="1" latinLnBrk="0" hangingPunct="1">
        <a:spcBef>
          <a:spcPct val="0"/>
        </a:spcBef>
        <a:buNone/>
        <a:defRPr sz="4400" kern="1200">
          <a:solidFill>
            <a:srgbClr val="C00000"/>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mailto:ejcasey@wm.edu"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251" y="354842"/>
            <a:ext cx="8284192" cy="3562063"/>
          </a:xfrm>
        </p:spPr>
        <p:txBody>
          <a:bodyPr>
            <a:noAutofit/>
          </a:bodyPr>
          <a:lstStyle/>
          <a:p>
            <a:r>
              <a:rPr lang="en-US" sz="4000" b="1" dirty="0">
                <a:solidFill>
                  <a:schemeClr val="tx1"/>
                </a:solidFill>
              </a:rPr>
              <a:t>Selected Appellate Decisions</a:t>
            </a:r>
            <a:br>
              <a:rPr lang="en-US" sz="4000" b="1" dirty="0">
                <a:solidFill>
                  <a:schemeClr val="tx1"/>
                </a:solidFill>
              </a:rPr>
            </a:br>
            <a:r>
              <a:rPr lang="en-US" sz="4000" b="1" dirty="0">
                <a:solidFill>
                  <a:schemeClr val="tx1"/>
                </a:solidFill>
              </a:rPr>
              <a:t>for</a:t>
            </a:r>
            <a:br>
              <a:rPr lang="en-US" sz="4000" b="1" dirty="0">
                <a:solidFill>
                  <a:schemeClr val="tx1"/>
                </a:solidFill>
              </a:rPr>
            </a:br>
            <a:r>
              <a:rPr lang="en-US" sz="4000" b="1" dirty="0">
                <a:solidFill>
                  <a:schemeClr val="tx1"/>
                </a:solidFill>
              </a:rPr>
              <a:t>Law Enforcement Officers</a:t>
            </a:r>
            <a:br>
              <a:rPr lang="en-US" sz="4000" b="1" dirty="0">
                <a:solidFill>
                  <a:schemeClr val="tx1"/>
                </a:solidFill>
              </a:rPr>
            </a:br>
            <a:r>
              <a:rPr lang="en-US" sz="4000" b="1" dirty="0">
                <a:solidFill>
                  <a:schemeClr val="tx1"/>
                </a:solidFill>
              </a:rPr>
              <a:t/>
            </a:r>
            <a:br>
              <a:rPr lang="en-US" sz="4000" b="1" dirty="0">
                <a:solidFill>
                  <a:schemeClr val="tx1"/>
                </a:solidFill>
              </a:rPr>
            </a:br>
            <a:r>
              <a:rPr lang="en-US" sz="3200" dirty="0">
                <a:solidFill>
                  <a:schemeClr val="tx1"/>
                </a:solidFill>
              </a:rPr>
              <a:t>June 1, 2017– June 1, 2018</a:t>
            </a:r>
          </a:p>
        </p:txBody>
      </p:sp>
      <p:sp>
        <p:nvSpPr>
          <p:cNvPr id="3" name="Content Placeholder 2"/>
          <p:cNvSpPr>
            <a:spLocks noGrp="1"/>
          </p:cNvSpPr>
          <p:nvPr>
            <p:ph idx="1"/>
          </p:nvPr>
        </p:nvSpPr>
        <p:spPr>
          <a:xfrm>
            <a:off x="576072" y="3916906"/>
            <a:ext cx="8229600" cy="1874293"/>
          </a:xfrm>
        </p:spPr>
        <p:txBody>
          <a:bodyPr>
            <a:normAutofit fontScale="92500" lnSpcReduction="20000"/>
          </a:bodyPr>
          <a:lstStyle/>
          <a:p>
            <a:pPr marL="0" indent="0" algn="ctr"/>
            <a:r>
              <a:rPr lang="en-US" b="1" dirty="0">
                <a:solidFill>
                  <a:srgbClr val="C00000"/>
                </a:solidFill>
              </a:rPr>
              <a:t>U. S. Supreme Court</a:t>
            </a:r>
          </a:p>
          <a:p>
            <a:pPr marL="0" indent="0" algn="ctr"/>
            <a:r>
              <a:rPr lang="en-US" b="1" dirty="0">
                <a:solidFill>
                  <a:srgbClr val="C00000"/>
                </a:solidFill>
              </a:rPr>
              <a:t>Fourth Circuit Court of Appeals</a:t>
            </a:r>
          </a:p>
          <a:p>
            <a:pPr marL="0" indent="0" algn="ctr"/>
            <a:r>
              <a:rPr lang="en-US" b="1" dirty="0">
                <a:solidFill>
                  <a:srgbClr val="C00000"/>
                </a:solidFill>
              </a:rPr>
              <a:t>Virginia Supreme Court</a:t>
            </a:r>
          </a:p>
          <a:p>
            <a:pPr marL="0" indent="0" algn="ctr"/>
            <a:r>
              <a:rPr lang="en-US" b="1" dirty="0">
                <a:solidFill>
                  <a:srgbClr val="C00000"/>
                </a:solidFill>
              </a:rPr>
              <a:t>Virginia Court of Appeals</a:t>
            </a:r>
            <a:endParaRPr lang="en-US" dirty="0">
              <a:solidFill>
                <a:srgbClr val="C00000"/>
              </a:solidFill>
            </a:endParaRPr>
          </a:p>
          <a:p>
            <a:pPr lvl="1"/>
            <a:endParaRPr lang="en-US" dirty="0"/>
          </a:p>
        </p:txBody>
      </p:sp>
    </p:spTree>
    <p:extLst>
      <p:ext uri="{BB962C8B-B14F-4D97-AF65-F5344CB8AC3E}">
        <p14:creationId xmlns:p14="http://schemas.microsoft.com/office/powerpoint/2010/main" val="2983196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7347212-CDD5-114A-BB0C-216034754A0E}"/>
              </a:ext>
            </a:extLst>
          </p:cNvPr>
          <p:cNvSpPr>
            <a:spLocks noGrp="1"/>
          </p:cNvSpPr>
          <p:nvPr>
            <p:ph type="title"/>
          </p:nvPr>
        </p:nvSpPr>
        <p:spPr/>
        <p:txBody>
          <a:bodyPr/>
          <a:lstStyle/>
          <a:p>
            <a:r>
              <a:rPr lang="en-US" i="1" dirty="0"/>
              <a:t>Diggs:</a:t>
            </a:r>
            <a:r>
              <a:rPr lang="en-US" dirty="0"/>
              <a:t> Non-Police Custody</a:t>
            </a:r>
            <a:endParaRPr lang="en-US" i="1" dirty="0"/>
          </a:p>
        </p:txBody>
      </p:sp>
      <p:sp>
        <p:nvSpPr>
          <p:cNvPr id="3" name="Content Placeholder 2">
            <a:extLst>
              <a:ext uri="{FF2B5EF4-FFF2-40B4-BE49-F238E27FC236}">
                <a16:creationId xmlns:a16="http://schemas.microsoft.com/office/drawing/2014/main" xmlns="" id="{100EAEE0-EE66-104E-A460-33B666122DAB}"/>
              </a:ext>
            </a:extLst>
          </p:cNvPr>
          <p:cNvSpPr>
            <a:spLocks noGrp="1"/>
          </p:cNvSpPr>
          <p:nvPr>
            <p:ph idx="1"/>
          </p:nvPr>
        </p:nvSpPr>
        <p:spPr/>
        <p:txBody>
          <a:bodyPr>
            <a:normAutofit fontScale="85000" lnSpcReduction="10000"/>
          </a:bodyPr>
          <a:lstStyle/>
          <a:p>
            <a:r>
              <a:rPr lang="en-US" dirty="0"/>
              <a:t>Defendant was a patient at a secure mental health treatment facility due to a recent suicide attempt.</a:t>
            </a:r>
          </a:p>
          <a:p>
            <a:r>
              <a:rPr lang="en-US" dirty="0"/>
              <a:t>The defendant was hydrocephalic, has a 9</a:t>
            </a:r>
            <a:r>
              <a:rPr lang="en-US" baseline="30000" dirty="0"/>
              <a:t>th</a:t>
            </a:r>
            <a:r>
              <a:rPr lang="en-US" dirty="0"/>
              <a:t>-grade education, and suffered from emotional and psychiatric problems.</a:t>
            </a:r>
          </a:p>
          <a:p>
            <a:r>
              <a:rPr lang="en-US" dirty="0"/>
              <a:t>An officer investigating a sexual assault interviewed the defendant at the facility. The officer did not read </a:t>
            </a:r>
            <a:r>
              <a:rPr lang="en-US" i="1" dirty="0"/>
              <a:t>Miranda</a:t>
            </a:r>
            <a:r>
              <a:rPr lang="en-US" dirty="0"/>
              <a:t> warnings. The officer told the defendant that he was not under arrest and made clear that he was free to leave. </a:t>
            </a:r>
          </a:p>
        </p:txBody>
      </p:sp>
    </p:spTree>
    <p:extLst>
      <p:ext uri="{BB962C8B-B14F-4D97-AF65-F5344CB8AC3E}">
        <p14:creationId xmlns:p14="http://schemas.microsoft.com/office/powerpoint/2010/main" val="163006412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0137C7-1C3D-5943-AD92-823BFD7688F4}"/>
              </a:ext>
            </a:extLst>
          </p:cNvPr>
          <p:cNvSpPr>
            <a:spLocks noGrp="1"/>
          </p:cNvSpPr>
          <p:nvPr>
            <p:ph type="title"/>
          </p:nvPr>
        </p:nvSpPr>
        <p:spPr/>
        <p:txBody>
          <a:bodyPr>
            <a:normAutofit fontScale="90000"/>
          </a:bodyPr>
          <a:lstStyle/>
          <a:p>
            <a:r>
              <a:rPr lang="en-US" dirty="0"/>
              <a:t>Hearsay Statements </a:t>
            </a:r>
            <a:br>
              <a:rPr lang="en-US" dirty="0"/>
            </a:br>
            <a:r>
              <a:rPr lang="en-US" dirty="0"/>
              <a:t>in Violent Crime</a:t>
            </a:r>
          </a:p>
        </p:txBody>
      </p:sp>
      <p:sp>
        <p:nvSpPr>
          <p:cNvPr id="3" name="Content Placeholder 2">
            <a:extLst>
              <a:ext uri="{FF2B5EF4-FFF2-40B4-BE49-F238E27FC236}">
                <a16:creationId xmlns:a16="http://schemas.microsoft.com/office/drawing/2014/main" xmlns="" id="{7A1C186A-3967-1F4A-929F-3E2EFE126F9B}"/>
              </a:ext>
            </a:extLst>
          </p:cNvPr>
          <p:cNvSpPr>
            <a:spLocks noGrp="1"/>
          </p:cNvSpPr>
          <p:nvPr>
            <p:ph idx="1"/>
          </p:nvPr>
        </p:nvSpPr>
        <p:spPr>
          <a:xfrm>
            <a:off x="457200" y="1849582"/>
            <a:ext cx="8229600" cy="4190999"/>
          </a:xfrm>
        </p:spPr>
        <p:txBody>
          <a:bodyPr>
            <a:normAutofit fontScale="85000" lnSpcReduction="10000"/>
          </a:bodyPr>
          <a:lstStyle/>
          <a:p>
            <a:r>
              <a:rPr lang="en-US" dirty="0"/>
              <a:t>Defendant attacked the mother of his children, strangling her until she lost consciousness. When she awoke, the victim called 911 and described the attack in detail. </a:t>
            </a:r>
          </a:p>
          <a:p>
            <a:r>
              <a:rPr lang="en-US" dirty="0"/>
              <a:t>The victim next described the attack to the police.</a:t>
            </a:r>
          </a:p>
          <a:p>
            <a:r>
              <a:rPr lang="en-US" dirty="0"/>
              <a:t>The victim then described the attack in detail to a forensic nurse examiner, who reduced the facts and her findings to a “Medical/Legal Report of Examination for Diagnosis and Treatment.” </a:t>
            </a:r>
          </a:p>
          <a:p>
            <a:endParaRPr lang="en-US" dirty="0"/>
          </a:p>
        </p:txBody>
      </p:sp>
    </p:spTree>
    <p:extLst>
      <p:ext uri="{BB962C8B-B14F-4D97-AF65-F5344CB8AC3E}">
        <p14:creationId xmlns:p14="http://schemas.microsoft.com/office/powerpoint/2010/main" val="64589811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480292-CCF0-6D49-B129-C1D3D906D1BD}"/>
              </a:ext>
            </a:extLst>
          </p:cNvPr>
          <p:cNvSpPr>
            <a:spLocks noGrp="1"/>
          </p:cNvSpPr>
          <p:nvPr>
            <p:ph type="title"/>
          </p:nvPr>
        </p:nvSpPr>
        <p:spPr/>
        <p:txBody>
          <a:bodyPr/>
          <a:lstStyle/>
          <a:p>
            <a:r>
              <a:rPr lang="en-US" dirty="0"/>
              <a:t>Victim Refused to Cooperate</a:t>
            </a:r>
          </a:p>
        </p:txBody>
      </p:sp>
      <p:sp>
        <p:nvSpPr>
          <p:cNvPr id="3" name="Content Placeholder 2">
            <a:extLst>
              <a:ext uri="{FF2B5EF4-FFF2-40B4-BE49-F238E27FC236}">
                <a16:creationId xmlns:a16="http://schemas.microsoft.com/office/drawing/2014/main" xmlns="" id="{D0D3700D-E288-3942-9C17-B3FE2DF70E1C}"/>
              </a:ext>
            </a:extLst>
          </p:cNvPr>
          <p:cNvSpPr>
            <a:spLocks noGrp="1"/>
          </p:cNvSpPr>
          <p:nvPr>
            <p:ph idx="1"/>
          </p:nvPr>
        </p:nvSpPr>
        <p:spPr/>
        <p:txBody>
          <a:bodyPr>
            <a:normAutofit fontScale="92500" lnSpcReduction="10000"/>
          </a:bodyPr>
          <a:lstStyle/>
          <a:p>
            <a:r>
              <a:rPr lang="en-US" dirty="0"/>
              <a:t>The J/</a:t>
            </a:r>
            <a:r>
              <a:rPr lang="en-US" dirty="0" err="1"/>
              <a:t>Dr</a:t>
            </a:r>
            <a:r>
              <a:rPr lang="en-US" dirty="0"/>
              <a:t> court issued a protective order and held the defendant in custody, but the defendant called the victim repeatedly.</a:t>
            </a:r>
          </a:p>
          <a:p>
            <a:r>
              <a:rPr lang="en-US" dirty="0"/>
              <a:t>The jail recorded the conversations. </a:t>
            </a:r>
          </a:p>
          <a:p>
            <a:r>
              <a:rPr lang="en-US" dirty="0"/>
              <a:t>Defendant repeatedly begged the victim to not cooperate with the prosecution and drop the charges against him.</a:t>
            </a:r>
          </a:p>
          <a:p>
            <a:r>
              <a:rPr lang="en-US" dirty="0"/>
              <a:t>The victim agreed, invoked the 5</a:t>
            </a:r>
            <a:r>
              <a:rPr lang="en-US" baseline="30000" dirty="0"/>
              <a:t>th</a:t>
            </a:r>
            <a:r>
              <a:rPr lang="en-US" dirty="0"/>
              <a:t> Amendment, and refused to testify.</a:t>
            </a:r>
          </a:p>
          <a:p>
            <a:endParaRPr lang="en-US" dirty="0"/>
          </a:p>
        </p:txBody>
      </p:sp>
    </p:spTree>
    <p:extLst>
      <p:ext uri="{BB962C8B-B14F-4D97-AF65-F5344CB8AC3E}">
        <p14:creationId xmlns:p14="http://schemas.microsoft.com/office/powerpoint/2010/main" val="366276367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16D9961-F09B-A041-A83C-AC7743E31F4B}"/>
              </a:ext>
            </a:extLst>
          </p:cNvPr>
          <p:cNvSpPr>
            <a:spLocks noGrp="1"/>
          </p:cNvSpPr>
          <p:nvPr>
            <p:ph type="title"/>
          </p:nvPr>
        </p:nvSpPr>
        <p:spPr>
          <a:xfrm>
            <a:off x="457200" y="124691"/>
            <a:ext cx="8229600" cy="1143000"/>
          </a:xfrm>
        </p:spPr>
        <p:txBody>
          <a:bodyPr>
            <a:normAutofit fontScale="90000"/>
          </a:bodyPr>
          <a:lstStyle/>
          <a:p>
            <a:r>
              <a:rPr lang="en-US" dirty="0"/>
              <a:t>Court: Statements to 911 </a:t>
            </a:r>
            <a:br>
              <a:rPr lang="en-US" dirty="0"/>
            </a:br>
            <a:r>
              <a:rPr lang="en-US" dirty="0"/>
              <a:t>&amp; to Nurse Admissible</a:t>
            </a:r>
          </a:p>
        </p:txBody>
      </p:sp>
      <p:sp>
        <p:nvSpPr>
          <p:cNvPr id="3" name="Content Placeholder 2">
            <a:extLst>
              <a:ext uri="{FF2B5EF4-FFF2-40B4-BE49-F238E27FC236}">
                <a16:creationId xmlns:a16="http://schemas.microsoft.com/office/drawing/2014/main" xmlns="" id="{64314FE4-A746-6449-B1D5-2C173795CA62}"/>
              </a:ext>
            </a:extLst>
          </p:cNvPr>
          <p:cNvSpPr>
            <a:spLocks noGrp="1"/>
          </p:cNvSpPr>
          <p:nvPr>
            <p:ph idx="1"/>
          </p:nvPr>
        </p:nvSpPr>
        <p:spPr>
          <a:xfrm>
            <a:off x="457200" y="1364673"/>
            <a:ext cx="8340436" cy="4412672"/>
          </a:xfrm>
        </p:spPr>
        <p:txBody>
          <a:bodyPr>
            <a:noAutofit/>
          </a:bodyPr>
          <a:lstStyle/>
          <a:p>
            <a:r>
              <a:rPr lang="en-US" sz="2600" dirty="0"/>
              <a:t>Regarding the 911 call, the Court held that the victim’s statements to the emergency dispatcher were not testimonial and the Confrontation Clause of the Sixth Amendment did not bar their admission </a:t>
            </a:r>
          </a:p>
          <a:p>
            <a:r>
              <a:rPr lang="en-US" sz="2600" dirty="0"/>
              <a:t>Regarding the nurse examiner, the Court found that the purpose of the nurse’s interview was to obtain a medical diagnosis and treatment for injuries.</a:t>
            </a:r>
          </a:p>
          <a:p>
            <a:r>
              <a:rPr lang="en-US" sz="2600" dirty="0"/>
              <a:t>Therefore, the victim’s statements to the forensic nurse examiner were admissible because they were non-testimonial and did not implicate the Confrontation Clause.</a:t>
            </a:r>
          </a:p>
        </p:txBody>
      </p:sp>
    </p:spTree>
    <p:extLst>
      <p:ext uri="{BB962C8B-B14F-4D97-AF65-F5344CB8AC3E}">
        <p14:creationId xmlns:p14="http://schemas.microsoft.com/office/powerpoint/2010/main" val="52813427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B456CA-B4B8-D54B-86A2-9BBB87467B0A}"/>
              </a:ext>
            </a:extLst>
          </p:cNvPr>
          <p:cNvSpPr>
            <a:spLocks noGrp="1"/>
          </p:cNvSpPr>
          <p:nvPr>
            <p:ph type="title"/>
          </p:nvPr>
        </p:nvSpPr>
        <p:spPr/>
        <p:txBody>
          <a:bodyPr>
            <a:normAutofit fontScale="90000"/>
          </a:bodyPr>
          <a:lstStyle/>
          <a:p>
            <a:r>
              <a:rPr lang="en-US" dirty="0"/>
              <a:t>Statements to Police Admissible</a:t>
            </a:r>
            <a:br>
              <a:rPr lang="en-US" dirty="0"/>
            </a:br>
            <a:r>
              <a:rPr lang="en-US" dirty="0"/>
              <a:t>“Forfeiture by Wrongdoing”</a:t>
            </a:r>
          </a:p>
        </p:txBody>
      </p:sp>
      <p:sp>
        <p:nvSpPr>
          <p:cNvPr id="3" name="Content Placeholder 2">
            <a:extLst>
              <a:ext uri="{FF2B5EF4-FFF2-40B4-BE49-F238E27FC236}">
                <a16:creationId xmlns:a16="http://schemas.microsoft.com/office/drawing/2014/main" xmlns="" id="{D8685796-2117-D04C-ADBD-316578ADFA65}"/>
              </a:ext>
            </a:extLst>
          </p:cNvPr>
          <p:cNvSpPr>
            <a:spLocks noGrp="1"/>
          </p:cNvSpPr>
          <p:nvPr>
            <p:ph idx="1"/>
          </p:nvPr>
        </p:nvSpPr>
        <p:spPr/>
        <p:txBody>
          <a:bodyPr>
            <a:normAutofit fontScale="85000" lnSpcReduction="20000"/>
          </a:bodyPr>
          <a:lstStyle/>
          <a:p>
            <a:r>
              <a:rPr lang="en-US" dirty="0"/>
              <a:t>Court: By his illegal actions in tampering with a witness, defendant forfeited his right under the 6</a:t>
            </a:r>
            <a:r>
              <a:rPr lang="en-US" baseline="30000" dirty="0"/>
              <a:t>th</a:t>
            </a:r>
            <a:r>
              <a:rPr lang="en-US" dirty="0"/>
              <a:t> Amendment to confront the victim. </a:t>
            </a:r>
          </a:p>
          <a:p>
            <a:r>
              <a:rPr lang="en-US" dirty="0"/>
              <a:t>Court: The doctrine of forfeiture by wrongdoing applies where a defendant unlawfully contacts a witness with the intent to procure that witness’ unavailability, and succeeds, whether such unavailability is the witness’ physical absence from the court or through a witness’ refusal to testify by invoking the 5</a:t>
            </a:r>
            <a:r>
              <a:rPr lang="en-US" baseline="30000" dirty="0"/>
              <a:t>th</a:t>
            </a:r>
            <a:r>
              <a:rPr lang="en-US" dirty="0"/>
              <a:t> Amendment.</a:t>
            </a:r>
          </a:p>
          <a:p>
            <a:pPr lvl="1"/>
            <a:r>
              <a:rPr lang="en-US" i="1" dirty="0"/>
              <a:t>Cody v. Commonwealth</a:t>
            </a:r>
            <a:r>
              <a:rPr lang="en-US" dirty="0"/>
              <a:t>, Published (April, 2018)</a:t>
            </a:r>
            <a:endParaRPr lang="en-US" i="1" dirty="0"/>
          </a:p>
          <a:p>
            <a:endParaRPr lang="en-US" dirty="0"/>
          </a:p>
        </p:txBody>
      </p:sp>
    </p:spTree>
    <p:extLst>
      <p:ext uri="{BB962C8B-B14F-4D97-AF65-F5344CB8AC3E}">
        <p14:creationId xmlns:p14="http://schemas.microsoft.com/office/powerpoint/2010/main" val="195299920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ED4247-0B82-0A4A-BF13-A2ACD2F6C242}"/>
              </a:ext>
            </a:extLst>
          </p:cNvPr>
          <p:cNvSpPr>
            <a:spLocks noGrp="1"/>
          </p:cNvSpPr>
          <p:nvPr>
            <p:ph type="title"/>
          </p:nvPr>
        </p:nvSpPr>
        <p:spPr/>
        <p:txBody>
          <a:bodyPr/>
          <a:lstStyle/>
          <a:p>
            <a:r>
              <a:rPr lang="en-US" dirty="0"/>
              <a:t>Police Use of Force</a:t>
            </a:r>
          </a:p>
        </p:txBody>
      </p:sp>
      <p:sp>
        <p:nvSpPr>
          <p:cNvPr id="3" name="Text Placeholder 2">
            <a:extLst>
              <a:ext uri="{FF2B5EF4-FFF2-40B4-BE49-F238E27FC236}">
                <a16:creationId xmlns:a16="http://schemas.microsoft.com/office/drawing/2014/main" xmlns="" id="{BBFD790D-EC87-AA44-BCD5-EEBEFBFCC7D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6587472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6D3890-CC29-124E-B288-4A26A7E46329}"/>
              </a:ext>
            </a:extLst>
          </p:cNvPr>
          <p:cNvSpPr>
            <a:spLocks noGrp="1"/>
          </p:cNvSpPr>
          <p:nvPr>
            <p:ph type="title"/>
          </p:nvPr>
        </p:nvSpPr>
        <p:spPr/>
        <p:txBody>
          <a:bodyPr/>
          <a:lstStyle/>
          <a:p>
            <a:r>
              <a:rPr lang="en-US" dirty="0"/>
              <a:t>Juvenile Arrest</a:t>
            </a:r>
          </a:p>
        </p:txBody>
      </p:sp>
      <p:sp>
        <p:nvSpPr>
          <p:cNvPr id="3" name="Content Placeholder 2">
            <a:extLst>
              <a:ext uri="{FF2B5EF4-FFF2-40B4-BE49-F238E27FC236}">
                <a16:creationId xmlns:a16="http://schemas.microsoft.com/office/drawing/2014/main" xmlns="" id="{B97F047B-7241-504C-959B-FFBF4BD1E7BC}"/>
              </a:ext>
            </a:extLst>
          </p:cNvPr>
          <p:cNvSpPr>
            <a:spLocks noGrp="1"/>
          </p:cNvSpPr>
          <p:nvPr>
            <p:ph idx="1"/>
          </p:nvPr>
        </p:nvSpPr>
        <p:spPr/>
        <p:txBody>
          <a:bodyPr>
            <a:normAutofit/>
          </a:bodyPr>
          <a:lstStyle/>
          <a:p>
            <a:r>
              <a:rPr lang="en-US" dirty="0"/>
              <a:t>Officer arrested a 10-year-old girl who had  attacked and kicked another student on the bus to school three days before.</a:t>
            </a:r>
          </a:p>
          <a:p>
            <a:r>
              <a:rPr lang="en-US" dirty="0"/>
              <a:t>The girl admitted to the offense but “did not seem to care.” The officer decided to arrest her and placed her in handcuffs.</a:t>
            </a:r>
          </a:p>
          <a:p>
            <a:r>
              <a:rPr lang="en-US" dirty="0"/>
              <a:t>The officer released her after she started to cry and expressed remorse. </a:t>
            </a:r>
          </a:p>
        </p:txBody>
      </p:sp>
    </p:spTree>
    <p:extLst>
      <p:ext uri="{BB962C8B-B14F-4D97-AF65-F5344CB8AC3E}">
        <p14:creationId xmlns:p14="http://schemas.microsoft.com/office/powerpoint/2010/main" val="262861647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85571B-1FF0-CE4C-8C54-D71A947ACAC8}"/>
              </a:ext>
            </a:extLst>
          </p:cNvPr>
          <p:cNvSpPr>
            <a:spLocks noGrp="1"/>
          </p:cNvSpPr>
          <p:nvPr>
            <p:ph type="title"/>
          </p:nvPr>
        </p:nvSpPr>
        <p:spPr>
          <a:xfrm>
            <a:off x="457200" y="0"/>
            <a:ext cx="8229600" cy="1143000"/>
          </a:xfrm>
        </p:spPr>
        <p:txBody>
          <a:bodyPr/>
          <a:lstStyle/>
          <a:p>
            <a:r>
              <a:rPr lang="en-US" dirty="0"/>
              <a:t>Court: Use of Force Unlawful</a:t>
            </a:r>
          </a:p>
        </p:txBody>
      </p:sp>
      <p:sp>
        <p:nvSpPr>
          <p:cNvPr id="3" name="Content Placeholder 2">
            <a:extLst>
              <a:ext uri="{FF2B5EF4-FFF2-40B4-BE49-F238E27FC236}">
                <a16:creationId xmlns:a16="http://schemas.microsoft.com/office/drawing/2014/main" xmlns="" id="{9BA32915-6F0F-EC4F-9A7E-CD2F5204D25E}"/>
              </a:ext>
            </a:extLst>
          </p:cNvPr>
          <p:cNvSpPr>
            <a:spLocks noGrp="1"/>
          </p:cNvSpPr>
          <p:nvPr>
            <p:ph idx="1"/>
          </p:nvPr>
        </p:nvSpPr>
        <p:spPr>
          <a:xfrm>
            <a:off x="332509" y="1143000"/>
            <a:ext cx="8354291" cy="4733779"/>
          </a:xfrm>
        </p:spPr>
        <p:txBody>
          <a:bodyPr>
            <a:normAutofit fontScale="85000" lnSpcReduction="10000"/>
          </a:bodyPr>
          <a:lstStyle/>
          <a:p>
            <a:r>
              <a:rPr lang="en-US" dirty="0"/>
              <a:t>Court: “We are not considering the typical arrest of an adult (or even a teenager) or the arrest of an uncooperative person engaged in or believed to be engaged in criminal activity. Rather, we have a calm, compliant ten-year-old being handcuffed on school grounds because she hit another student during a fight several days prior.” </a:t>
            </a:r>
          </a:p>
          <a:p>
            <a:r>
              <a:rPr lang="en-US" dirty="0"/>
              <a:t>Court: The setting—especially an elementary school— weighed against the reasonableness of using handcuffs. </a:t>
            </a:r>
          </a:p>
          <a:p>
            <a:r>
              <a:rPr lang="en-US" dirty="0"/>
              <a:t>The Court ruled that there was there was no need for any physical force in this case.</a:t>
            </a:r>
          </a:p>
          <a:p>
            <a:endParaRPr lang="en-US" dirty="0"/>
          </a:p>
        </p:txBody>
      </p:sp>
    </p:spTree>
    <p:extLst>
      <p:ext uri="{BB962C8B-B14F-4D97-AF65-F5344CB8AC3E}">
        <p14:creationId xmlns:p14="http://schemas.microsoft.com/office/powerpoint/2010/main" val="293066077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491918-7AE5-5B41-9865-F4CFDBAC25D4}"/>
              </a:ext>
            </a:extLst>
          </p:cNvPr>
          <p:cNvSpPr>
            <a:spLocks noGrp="1"/>
          </p:cNvSpPr>
          <p:nvPr>
            <p:ph type="title"/>
          </p:nvPr>
        </p:nvSpPr>
        <p:spPr/>
        <p:txBody>
          <a:bodyPr/>
          <a:lstStyle/>
          <a:p>
            <a:r>
              <a:rPr lang="en-US" dirty="0"/>
              <a:t>Note: Officer Still Not Liable</a:t>
            </a:r>
          </a:p>
        </p:txBody>
      </p:sp>
      <p:sp>
        <p:nvSpPr>
          <p:cNvPr id="3" name="Content Placeholder 2">
            <a:extLst>
              <a:ext uri="{FF2B5EF4-FFF2-40B4-BE49-F238E27FC236}">
                <a16:creationId xmlns:a16="http://schemas.microsoft.com/office/drawing/2014/main" xmlns="" id="{C50C0272-3E1B-DA4A-96E5-E27A9A268F59}"/>
              </a:ext>
            </a:extLst>
          </p:cNvPr>
          <p:cNvSpPr>
            <a:spLocks noGrp="1"/>
          </p:cNvSpPr>
          <p:nvPr>
            <p:ph idx="1"/>
          </p:nvPr>
        </p:nvSpPr>
        <p:spPr>
          <a:xfrm>
            <a:off x="457200" y="1417638"/>
            <a:ext cx="8229600" cy="4523508"/>
          </a:xfrm>
        </p:spPr>
        <p:txBody>
          <a:bodyPr>
            <a:normAutofit fontScale="85000" lnSpcReduction="20000"/>
          </a:bodyPr>
          <a:lstStyle/>
          <a:p>
            <a:r>
              <a:rPr lang="en-US" dirty="0"/>
              <a:t>The Court agreed that, until now, it was not obvious that the officer could not handcuff the plaintiff under these facts, and so ”qualified immunity” protected the officer from lawsuit.</a:t>
            </a:r>
          </a:p>
          <a:p>
            <a:r>
              <a:rPr lang="en-US" dirty="0"/>
              <a:t>Court: “the use of handcuffs would ‘rarely’ be considered excessive force when the officer has probable cause for the underlying arrest.” </a:t>
            </a:r>
          </a:p>
          <a:p>
            <a:r>
              <a:rPr lang="en-US" dirty="0"/>
              <a:t>“We emphasize, however, that our excessive force holding is clearly established for any future qualified immunity cases involving similar circumstances.”</a:t>
            </a:r>
          </a:p>
          <a:p>
            <a:pPr lvl="1"/>
            <a:r>
              <a:rPr lang="en-US" i="1" dirty="0"/>
              <a:t>E.W. v. </a:t>
            </a:r>
            <a:r>
              <a:rPr lang="en-US" i="1" dirty="0" err="1"/>
              <a:t>Dolgos</a:t>
            </a:r>
            <a:r>
              <a:rPr lang="en-US" dirty="0"/>
              <a:t>, 884 F.3d 172 (2018)</a:t>
            </a:r>
            <a:endParaRPr lang="en-US" i="1" dirty="0"/>
          </a:p>
          <a:p>
            <a:endParaRPr lang="en-US" dirty="0"/>
          </a:p>
        </p:txBody>
      </p:sp>
    </p:spTree>
    <p:extLst>
      <p:ext uri="{BB962C8B-B14F-4D97-AF65-F5344CB8AC3E}">
        <p14:creationId xmlns:p14="http://schemas.microsoft.com/office/powerpoint/2010/main" val="35419972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4FCBA4-7779-0747-A1F1-5CCFF07832A5}"/>
              </a:ext>
            </a:extLst>
          </p:cNvPr>
          <p:cNvSpPr>
            <a:spLocks noGrp="1"/>
          </p:cNvSpPr>
          <p:nvPr>
            <p:ph type="title"/>
          </p:nvPr>
        </p:nvSpPr>
        <p:spPr/>
        <p:txBody>
          <a:bodyPr>
            <a:normAutofit fontScale="90000"/>
          </a:bodyPr>
          <a:lstStyle/>
          <a:p>
            <a:r>
              <a:rPr lang="en-US" dirty="0"/>
              <a:t>Standard for Use of Deadly Force</a:t>
            </a:r>
          </a:p>
        </p:txBody>
      </p:sp>
      <p:sp>
        <p:nvSpPr>
          <p:cNvPr id="3" name="Content Placeholder 2">
            <a:extLst>
              <a:ext uri="{FF2B5EF4-FFF2-40B4-BE49-F238E27FC236}">
                <a16:creationId xmlns:a16="http://schemas.microsoft.com/office/drawing/2014/main" xmlns="" id="{0AEE792C-D7D1-3B42-96CB-5E461F2F3E58}"/>
              </a:ext>
            </a:extLst>
          </p:cNvPr>
          <p:cNvSpPr>
            <a:spLocks noGrp="1"/>
          </p:cNvSpPr>
          <p:nvPr>
            <p:ph idx="1"/>
          </p:nvPr>
        </p:nvSpPr>
        <p:spPr/>
        <p:txBody>
          <a:bodyPr/>
          <a:lstStyle/>
          <a:p>
            <a:r>
              <a:rPr lang="en-US" dirty="0"/>
              <a:t>Police officer tried to arrest a larceny suspect but the man struggled with him.</a:t>
            </a:r>
          </a:p>
          <a:p>
            <a:r>
              <a:rPr lang="en-US" dirty="0"/>
              <a:t>The man made a quick and aggressive gesture towards the officer and the officer shot and killed him. </a:t>
            </a:r>
          </a:p>
          <a:p>
            <a:r>
              <a:rPr lang="en-US" dirty="0"/>
              <a:t>Previously, no case in Virginia had set a standard for how to judge police use of deadly force in a criminal prosecution.</a:t>
            </a:r>
          </a:p>
          <a:p>
            <a:endParaRPr lang="en-US" dirty="0"/>
          </a:p>
        </p:txBody>
      </p:sp>
    </p:spTree>
    <p:extLst>
      <p:ext uri="{BB962C8B-B14F-4D97-AF65-F5344CB8AC3E}">
        <p14:creationId xmlns:p14="http://schemas.microsoft.com/office/powerpoint/2010/main" val="12299813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6D77025-B1FF-AC43-BF3D-BF73EFF37C06}"/>
              </a:ext>
            </a:extLst>
          </p:cNvPr>
          <p:cNvSpPr>
            <a:spLocks noGrp="1"/>
          </p:cNvSpPr>
          <p:nvPr>
            <p:ph type="title"/>
          </p:nvPr>
        </p:nvSpPr>
        <p:spPr/>
        <p:txBody>
          <a:bodyPr>
            <a:normAutofit fontScale="90000"/>
          </a:bodyPr>
          <a:lstStyle/>
          <a:p>
            <a:r>
              <a:rPr lang="en-US" dirty="0"/>
              <a:t>Standard for Use of Force</a:t>
            </a:r>
            <a:br>
              <a:rPr lang="en-US" dirty="0"/>
            </a:br>
            <a:r>
              <a:rPr lang="en-US" dirty="0"/>
              <a:t>In Criminal Prosecution</a:t>
            </a:r>
          </a:p>
        </p:txBody>
      </p:sp>
      <p:sp>
        <p:nvSpPr>
          <p:cNvPr id="3" name="Content Placeholder 2">
            <a:extLst>
              <a:ext uri="{FF2B5EF4-FFF2-40B4-BE49-F238E27FC236}">
                <a16:creationId xmlns:a16="http://schemas.microsoft.com/office/drawing/2014/main" xmlns="" id="{C6DCEE6A-EB7D-C448-9781-9BB0B3ED15A8}"/>
              </a:ext>
            </a:extLst>
          </p:cNvPr>
          <p:cNvSpPr>
            <a:spLocks noGrp="1"/>
          </p:cNvSpPr>
          <p:nvPr>
            <p:ph idx="1"/>
          </p:nvPr>
        </p:nvSpPr>
        <p:spPr>
          <a:xfrm>
            <a:off x="457200" y="1600201"/>
            <a:ext cx="8229600" cy="4426526"/>
          </a:xfrm>
        </p:spPr>
        <p:txBody>
          <a:bodyPr>
            <a:normAutofit fontScale="92500"/>
          </a:bodyPr>
          <a:lstStyle/>
          <a:p>
            <a:r>
              <a:rPr lang="en-US" dirty="0"/>
              <a:t>Court: In determining the nature of the officer’s acts, a jury must consider whether the officer’s killing was first-degree murder, second-degree murder, voluntary manslaughter, or justifiable self-defense.</a:t>
            </a:r>
          </a:p>
          <a:p>
            <a:r>
              <a:rPr lang="en-US" dirty="0"/>
              <a:t>Consequently, a jury has to decide the officer’s state of mind: whether it was willful, deliberate, premeditated, malicious, intentional, or in the sudden heat of passion. </a:t>
            </a:r>
          </a:p>
        </p:txBody>
      </p:sp>
    </p:spTree>
    <p:extLst>
      <p:ext uri="{BB962C8B-B14F-4D97-AF65-F5344CB8AC3E}">
        <p14:creationId xmlns:p14="http://schemas.microsoft.com/office/powerpoint/2010/main" val="5915161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455DD55-9B81-EE4E-9FBC-C7E34D9F370E}"/>
              </a:ext>
            </a:extLst>
          </p:cNvPr>
          <p:cNvSpPr>
            <a:spLocks noGrp="1"/>
          </p:cNvSpPr>
          <p:nvPr>
            <p:ph type="title"/>
          </p:nvPr>
        </p:nvSpPr>
        <p:spPr/>
        <p:txBody>
          <a:bodyPr/>
          <a:lstStyle/>
          <a:p>
            <a:r>
              <a:rPr lang="en-US" i="1" dirty="0"/>
              <a:t>Held:</a:t>
            </a:r>
            <a:r>
              <a:rPr lang="ja-JP" altLang="en-US" i="1"/>
              <a:t> </a:t>
            </a:r>
            <a:r>
              <a:rPr lang="en-US" altLang="ja-JP" dirty="0"/>
              <a:t>Statements Admissible</a:t>
            </a:r>
            <a:endParaRPr lang="en-US" i="1" dirty="0"/>
          </a:p>
        </p:txBody>
      </p:sp>
      <p:sp>
        <p:nvSpPr>
          <p:cNvPr id="3" name="Content Placeholder 2">
            <a:extLst>
              <a:ext uri="{FF2B5EF4-FFF2-40B4-BE49-F238E27FC236}">
                <a16:creationId xmlns:a16="http://schemas.microsoft.com/office/drawing/2014/main" xmlns="" id="{A2650C46-D870-B94D-A1E0-35A100A725AC}"/>
              </a:ext>
            </a:extLst>
          </p:cNvPr>
          <p:cNvSpPr>
            <a:spLocks noGrp="1"/>
          </p:cNvSpPr>
          <p:nvPr>
            <p:ph idx="1"/>
          </p:nvPr>
        </p:nvSpPr>
        <p:spPr>
          <a:xfrm>
            <a:off x="457199" y="1600201"/>
            <a:ext cx="8409709" cy="4426526"/>
          </a:xfrm>
        </p:spPr>
        <p:txBody>
          <a:bodyPr>
            <a:normAutofit fontScale="92500" lnSpcReduction="10000"/>
          </a:bodyPr>
          <a:lstStyle/>
          <a:p>
            <a:r>
              <a:rPr lang="en-US" dirty="0"/>
              <a:t>Court: The question is whether police subjected him to “a formal arrest or restraint on freedom of movement of the degree associated with formal arrest.” </a:t>
            </a:r>
          </a:p>
          <a:p>
            <a:r>
              <a:rPr lang="en-US" dirty="0"/>
              <a:t>In this case, the Court ruled that the interview by a single officer in a neutral setting was not a custodial interrogation and therefore did not require Miranda warnings. </a:t>
            </a:r>
          </a:p>
          <a:p>
            <a:pPr lvl="1"/>
            <a:r>
              <a:rPr lang="en-US" i="1" dirty="0"/>
              <a:t>Diggs v. Commonwealth</a:t>
            </a:r>
            <a:r>
              <a:rPr lang="en-US" dirty="0"/>
              <a:t>, Unpublished (January 30, 2018)</a:t>
            </a:r>
            <a:endParaRPr lang="en-US" i="1" dirty="0"/>
          </a:p>
        </p:txBody>
      </p:sp>
    </p:spTree>
    <p:extLst>
      <p:ext uri="{BB962C8B-B14F-4D97-AF65-F5344CB8AC3E}">
        <p14:creationId xmlns:p14="http://schemas.microsoft.com/office/powerpoint/2010/main" val="333530976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F9F981-4C6A-2842-917C-13038EFDF498}"/>
              </a:ext>
            </a:extLst>
          </p:cNvPr>
          <p:cNvSpPr>
            <a:spLocks noGrp="1"/>
          </p:cNvSpPr>
          <p:nvPr>
            <p:ph type="title"/>
          </p:nvPr>
        </p:nvSpPr>
        <p:spPr>
          <a:xfrm>
            <a:off x="457200" y="0"/>
            <a:ext cx="8229600" cy="1143000"/>
          </a:xfrm>
        </p:spPr>
        <p:txBody>
          <a:bodyPr/>
          <a:lstStyle/>
          <a:p>
            <a:r>
              <a:rPr lang="en-US" dirty="0"/>
              <a:t>Self-Defense Standard</a:t>
            </a:r>
          </a:p>
        </p:txBody>
      </p:sp>
      <p:sp>
        <p:nvSpPr>
          <p:cNvPr id="3" name="Content Placeholder 2">
            <a:extLst>
              <a:ext uri="{FF2B5EF4-FFF2-40B4-BE49-F238E27FC236}">
                <a16:creationId xmlns:a16="http://schemas.microsoft.com/office/drawing/2014/main" xmlns="" id="{1BE4F53C-8759-FC4C-AF12-C44D8485DCAF}"/>
              </a:ext>
            </a:extLst>
          </p:cNvPr>
          <p:cNvSpPr>
            <a:spLocks noGrp="1"/>
          </p:cNvSpPr>
          <p:nvPr>
            <p:ph idx="1"/>
          </p:nvPr>
        </p:nvSpPr>
        <p:spPr>
          <a:xfrm>
            <a:off x="457199" y="1039090"/>
            <a:ext cx="8354291" cy="5361709"/>
          </a:xfrm>
        </p:spPr>
        <p:txBody>
          <a:bodyPr>
            <a:normAutofit fontScale="92500" lnSpcReduction="20000"/>
          </a:bodyPr>
          <a:lstStyle/>
          <a:p>
            <a:r>
              <a:rPr lang="en-US" dirty="0"/>
              <a:t>Court: If the jury determines that the officer acted without malice but in fear of harm, the jury then must decide whether the officer acted in self-defense. </a:t>
            </a:r>
          </a:p>
          <a:p>
            <a:r>
              <a:rPr lang="en-US" dirty="0"/>
              <a:t>The Court noted that this defense requires a finding that the force that the officer used was reasonable in relation to the threatened harm.</a:t>
            </a:r>
          </a:p>
          <a:p>
            <a:pPr lvl="1"/>
            <a:r>
              <a:rPr lang="en-US" sz="2900" dirty="0"/>
              <a:t>Evidence of the officer’s actions in the context of his training and his police department policy on use of force may be probative of his state of mind in the context of the crimes charged and his defense. </a:t>
            </a:r>
          </a:p>
          <a:p>
            <a:pPr lvl="1"/>
            <a:r>
              <a:rPr lang="en-US" sz="2900" i="1" dirty="0"/>
              <a:t>Rankin v. Commonwealth</a:t>
            </a:r>
            <a:r>
              <a:rPr lang="en-US" sz="2900" dirty="0"/>
              <a:t>, Unpublished (April, 2018)</a:t>
            </a:r>
            <a:endParaRPr lang="en-US" sz="2900" i="1" dirty="0"/>
          </a:p>
          <a:p>
            <a:endParaRPr lang="en-US" dirty="0"/>
          </a:p>
        </p:txBody>
      </p:sp>
    </p:spTree>
    <p:extLst>
      <p:ext uri="{BB962C8B-B14F-4D97-AF65-F5344CB8AC3E}">
        <p14:creationId xmlns:p14="http://schemas.microsoft.com/office/powerpoint/2010/main" val="33036340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Thank you for your service!</a:t>
            </a:r>
          </a:p>
        </p:txBody>
      </p:sp>
      <p:sp>
        <p:nvSpPr>
          <p:cNvPr id="3" name="Content Placeholder 2"/>
          <p:cNvSpPr>
            <a:spLocks noGrp="1"/>
          </p:cNvSpPr>
          <p:nvPr>
            <p:ph idx="1"/>
          </p:nvPr>
        </p:nvSpPr>
        <p:spPr/>
        <p:txBody>
          <a:bodyPr/>
          <a:lstStyle/>
          <a:p>
            <a:pPr marL="0" indent="0" algn="ctr">
              <a:buNone/>
            </a:pPr>
            <a:r>
              <a:rPr lang="en-US" dirty="0"/>
              <a:t>Questions?</a:t>
            </a:r>
          </a:p>
          <a:p>
            <a:pPr marL="0" indent="0" algn="ctr">
              <a:buNone/>
            </a:pPr>
            <a:endParaRPr lang="en-US" dirty="0"/>
          </a:p>
          <a:p>
            <a:pPr marL="0" indent="0" algn="ctr">
              <a:buNone/>
            </a:pPr>
            <a:r>
              <a:rPr lang="en-US" sz="2400" dirty="0"/>
              <a:t>Call or email: </a:t>
            </a:r>
          </a:p>
          <a:p>
            <a:pPr marL="0" indent="0" algn="ctr">
              <a:buNone/>
            </a:pPr>
            <a:r>
              <a:rPr lang="en-US" sz="2400" dirty="0"/>
              <a:t>Elliott Casey, Staff Attorney</a:t>
            </a:r>
          </a:p>
          <a:p>
            <a:pPr marL="0" indent="0" algn="ctr">
              <a:buNone/>
            </a:pPr>
            <a:r>
              <a:rPr lang="en-US" sz="2400" dirty="0"/>
              <a:t>Commonwealth’s Attorneys’ Services Council</a:t>
            </a:r>
          </a:p>
          <a:p>
            <a:pPr marL="0" indent="0" algn="ctr">
              <a:buNone/>
            </a:pPr>
            <a:r>
              <a:rPr lang="nb-NO" sz="2400" dirty="0"/>
              <a:t>757.585.4370</a:t>
            </a:r>
          </a:p>
          <a:p>
            <a:pPr marL="0" indent="0" algn="ctr">
              <a:buNone/>
            </a:pPr>
            <a:r>
              <a:rPr lang="nb-NO" sz="2400">
                <a:hlinkClick r:id="rId2"/>
              </a:rPr>
              <a:t>ejcasey@wm.edu</a:t>
            </a:r>
            <a:endParaRPr lang="nb-NO" sz="2400"/>
          </a:p>
          <a:p>
            <a:pPr marL="0" indent="0" algn="ctr">
              <a:buNone/>
            </a:pPr>
            <a:endParaRPr lang="nb-NO" sz="2400" dirty="0"/>
          </a:p>
        </p:txBody>
      </p:sp>
    </p:spTree>
    <p:extLst>
      <p:ext uri="{BB962C8B-B14F-4D97-AF65-F5344CB8AC3E}">
        <p14:creationId xmlns:p14="http://schemas.microsoft.com/office/powerpoint/2010/main" val="1349926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Fourth Amendment</a:t>
            </a:r>
          </a:p>
        </p:txBody>
      </p:sp>
      <p:sp>
        <p:nvSpPr>
          <p:cNvPr id="6" name="Text Placeholder 5"/>
          <p:cNvSpPr>
            <a:spLocks noGrp="1"/>
          </p:cNvSpPr>
          <p:nvPr>
            <p:ph type="body" idx="1"/>
          </p:nvPr>
        </p:nvSpPr>
        <p:spPr/>
        <p:txBody>
          <a:bodyPr/>
          <a:lstStyle/>
          <a:p>
            <a:r>
              <a:rPr lang="en-US" dirty="0"/>
              <a:t>New Cases on Search &amp; Seizure</a:t>
            </a:r>
          </a:p>
        </p:txBody>
      </p:sp>
    </p:spTree>
    <p:extLst>
      <p:ext uri="{BB962C8B-B14F-4D97-AF65-F5344CB8AC3E}">
        <p14:creationId xmlns:p14="http://schemas.microsoft.com/office/powerpoint/2010/main" val="17508875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7AD1DB-3D4D-F543-B4F8-CB5BC4EC4FCA}"/>
              </a:ext>
            </a:extLst>
          </p:cNvPr>
          <p:cNvSpPr>
            <a:spLocks noGrp="1"/>
          </p:cNvSpPr>
          <p:nvPr>
            <p:ph type="title"/>
          </p:nvPr>
        </p:nvSpPr>
        <p:spPr/>
        <p:txBody>
          <a:bodyPr/>
          <a:lstStyle/>
          <a:p>
            <a:r>
              <a:rPr lang="en-US" dirty="0"/>
              <a:t>Cars and Curtilages</a:t>
            </a:r>
          </a:p>
        </p:txBody>
      </p:sp>
      <p:sp>
        <p:nvSpPr>
          <p:cNvPr id="3" name="Content Placeholder 2">
            <a:extLst>
              <a:ext uri="{FF2B5EF4-FFF2-40B4-BE49-F238E27FC236}">
                <a16:creationId xmlns:a16="http://schemas.microsoft.com/office/drawing/2014/main" xmlns="" id="{6755CBA7-8E82-F943-9A1D-7BF1A00EDF8B}"/>
              </a:ext>
            </a:extLst>
          </p:cNvPr>
          <p:cNvSpPr>
            <a:spLocks noGrp="1"/>
          </p:cNvSpPr>
          <p:nvPr>
            <p:ph idx="1"/>
          </p:nvPr>
        </p:nvSpPr>
        <p:spPr/>
        <p:txBody>
          <a:bodyPr>
            <a:normAutofit fontScale="92500" lnSpcReduction="20000"/>
          </a:bodyPr>
          <a:lstStyle/>
          <a:p>
            <a:r>
              <a:rPr lang="en-US" dirty="0"/>
              <a:t>Officer saw a motorcycle under a tarp in a driveway and had probable cause to believe it was stolen.</a:t>
            </a:r>
          </a:p>
          <a:p>
            <a:r>
              <a:rPr lang="en-US" dirty="0"/>
              <a:t>Officer walked up the driveway, past the path to the front door, and lifted the tarp, confirming it was the stolen motorcycle. </a:t>
            </a:r>
          </a:p>
          <a:p>
            <a:r>
              <a:rPr lang="en-US" dirty="0"/>
              <a:t>Virginia Supreme Court found search lawful under the </a:t>
            </a:r>
            <a:r>
              <a:rPr lang="en-US" i="1" dirty="0"/>
              <a:t>Carroll</a:t>
            </a:r>
            <a:r>
              <a:rPr lang="en-US" dirty="0"/>
              <a:t> doctrine – finding that searching a car does not require a warrant if the officer has probable cause. </a:t>
            </a:r>
          </a:p>
        </p:txBody>
      </p:sp>
    </p:spTree>
    <p:extLst>
      <p:ext uri="{BB962C8B-B14F-4D97-AF65-F5344CB8AC3E}">
        <p14:creationId xmlns:p14="http://schemas.microsoft.com/office/powerpoint/2010/main" val="30018524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EACB84-C28B-5B44-BD03-A88A888D0524}"/>
              </a:ext>
            </a:extLst>
          </p:cNvPr>
          <p:cNvSpPr>
            <a:spLocks noGrp="1"/>
          </p:cNvSpPr>
          <p:nvPr>
            <p:ph type="title"/>
          </p:nvPr>
        </p:nvSpPr>
        <p:spPr/>
        <p:txBody>
          <a:bodyPr>
            <a:normAutofit fontScale="90000"/>
          </a:bodyPr>
          <a:lstStyle/>
          <a:p>
            <a:r>
              <a:rPr lang="en-US" dirty="0"/>
              <a:t>U.S. Supreme Court:</a:t>
            </a:r>
            <a:br>
              <a:rPr lang="en-US" dirty="0"/>
            </a:br>
            <a:r>
              <a:rPr lang="en-US" i="1" dirty="0"/>
              <a:t>Carroll</a:t>
            </a:r>
            <a:r>
              <a:rPr lang="en-US" dirty="0"/>
              <a:t> does not apply in Curtilage</a:t>
            </a:r>
          </a:p>
        </p:txBody>
      </p:sp>
      <p:sp>
        <p:nvSpPr>
          <p:cNvPr id="3" name="Content Placeholder 2">
            <a:extLst>
              <a:ext uri="{FF2B5EF4-FFF2-40B4-BE49-F238E27FC236}">
                <a16:creationId xmlns:a16="http://schemas.microsoft.com/office/drawing/2014/main" xmlns="" id="{E74D7F66-FDA8-E048-9178-241E45F365D8}"/>
              </a:ext>
            </a:extLst>
          </p:cNvPr>
          <p:cNvSpPr>
            <a:spLocks noGrp="1"/>
          </p:cNvSpPr>
          <p:nvPr>
            <p:ph idx="1"/>
          </p:nvPr>
        </p:nvSpPr>
        <p:spPr/>
        <p:txBody>
          <a:bodyPr>
            <a:normAutofit fontScale="92500" lnSpcReduction="20000"/>
          </a:bodyPr>
          <a:lstStyle/>
          <a:p>
            <a:r>
              <a:rPr lang="en-US" dirty="0"/>
              <a:t>Court: The automobile exception to the 4</a:t>
            </a:r>
            <a:r>
              <a:rPr lang="en-US" baseline="30000" dirty="0"/>
              <a:t>th</a:t>
            </a:r>
            <a:r>
              <a:rPr lang="en-US" dirty="0"/>
              <a:t> Amendment does not permit a police officer, uninvited and without a warrant, to enter the curtilage of a home in order to search a vehicle parked therein. </a:t>
            </a:r>
          </a:p>
          <a:p>
            <a:r>
              <a:rPr lang="en-US" dirty="0"/>
              <a:t>The Court likened this case to a situation where an officer sees contraband inside a home through a window, which would also require a warrant.</a:t>
            </a:r>
          </a:p>
          <a:p>
            <a:r>
              <a:rPr lang="en-US" i="1" dirty="0"/>
              <a:t>Collins v. Virginia</a:t>
            </a:r>
            <a:r>
              <a:rPr lang="en-US" dirty="0"/>
              <a:t>, May 29, 2018</a:t>
            </a:r>
            <a:endParaRPr lang="en-US" i="1" dirty="0"/>
          </a:p>
        </p:txBody>
      </p:sp>
    </p:spTree>
    <p:extLst>
      <p:ext uri="{BB962C8B-B14F-4D97-AF65-F5344CB8AC3E}">
        <p14:creationId xmlns:p14="http://schemas.microsoft.com/office/powerpoint/2010/main" val="2826354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44EF86-363D-554B-B57F-98A63F6533F7}"/>
              </a:ext>
            </a:extLst>
          </p:cNvPr>
          <p:cNvSpPr>
            <a:spLocks noGrp="1"/>
          </p:cNvSpPr>
          <p:nvPr>
            <p:ph type="title"/>
          </p:nvPr>
        </p:nvSpPr>
        <p:spPr/>
        <p:txBody>
          <a:bodyPr/>
          <a:lstStyle/>
          <a:p>
            <a:r>
              <a:rPr lang="en-US" i="1" dirty="0"/>
              <a:t>Byrd:</a:t>
            </a:r>
            <a:r>
              <a:rPr lang="en-US" dirty="0"/>
              <a:t> Rental Cars</a:t>
            </a:r>
            <a:endParaRPr lang="en-US" i="1" dirty="0"/>
          </a:p>
        </p:txBody>
      </p:sp>
      <p:sp>
        <p:nvSpPr>
          <p:cNvPr id="3" name="Content Placeholder 2">
            <a:extLst>
              <a:ext uri="{FF2B5EF4-FFF2-40B4-BE49-F238E27FC236}">
                <a16:creationId xmlns:a16="http://schemas.microsoft.com/office/drawing/2014/main" xmlns="" id="{EF2A08A9-A753-CF46-BE8B-80B378F03A92}"/>
              </a:ext>
            </a:extLst>
          </p:cNvPr>
          <p:cNvSpPr>
            <a:spLocks noGrp="1"/>
          </p:cNvSpPr>
          <p:nvPr>
            <p:ph idx="1"/>
          </p:nvPr>
        </p:nvSpPr>
        <p:spPr/>
        <p:txBody>
          <a:bodyPr>
            <a:normAutofit fontScale="92500" lnSpcReduction="10000"/>
          </a:bodyPr>
          <a:lstStyle/>
          <a:p>
            <a:r>
              <a:rPr lang="en-US" dirty="0"/>
              <a:t>Defendant’s girlfriend rented a car and allowed him to drive it, even though he was not an authorized driver and allowing him to do so violated the rental agreement</a:t>
            </a:r>
          </a:p>
          <a:p>
            <a:r>
              <a:rPr lang="en-US" dirty="0"/>
              <a:t>Police stopped the car and found drugs.</a:t>
            </a:r>
          </a:p>
          <a:p>
            <a:r>
              <a:rPr lang="en-US" dirty="0"/>
              <a:t>The trial court and appeals court concluded that, because the defendant was not listed on the rental agreement, he lacked a reasonable expectation of privacy in the car.</a:t>
            </a:r>
          </a:p>
          <a:p>
            <a:endParaRPr lang="en-US" dirty="0"/>
          </a:p>
        </p:txBody>
      </p:sp>
    </p:spTree>
    <p:extLst>
      <p:ext uri="{BB962C8B-B14F-4D97-AF65-F5344CB8AC3E}">
        <p14:creationId xmlns:p14="http://schemas.microsoft.com/office/powerpoint/2010/main" val="41097370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AD411A-D9AE-EE43-ACF8-4269E0A03F0F}"/>
              </a:ext>
            </a:extLst>
          </p:cNvPr>
          <p:cNvSpPr>
            <a:spLocks noGrp="1"/>
          </p:cNvSpPr>
          <p:nvPr>
            <p:ph type="title"/>
          </p:nvPr>
        </p:nvSpPr>
        <p:spPr/>
        <p:txBody>
          <a:bodyPr/>
          <a:lstStyle/>
          <a:p>
            <a:r>
              <a:rPr lang="en-US" dirty="0"/>
              <a:t>U.S. Supreme Court: Reversed</a:t>
            </a:r>
          </a:p>
        </p:txBody>
      </p:sp>
      <p:sp>
        <p:nvSpPr>
          <p:cNvPr id="3" name="Content Placeholder 2">
            <a:extLst>
              <a:ext uri="{FF2B5EF4-FFF2-40B4-BE49-F238E27FC236}">
                <a16:creationId xmlns:a16="http://schemas.microsoft.com/office/drawing/2014/main" xmlns="" id="{5A322F84-096D-084C-8E99-895F1829E211}"/>
              </a:ext>
            </a:extLst>
          </p:cNvPr>
          <p:cNvSpPr>
            <a:spLocks noGrp="1"/>
          </p:cNvSpPr>
          <p:nvPr>
            <p:ph idx="1"/>
          </p:nvPr>
        </p:nvSpPr>
        <p:spPr/>
        <p:txBody>
          <a:bodyPr>
            <a:normAutofit lnSpcReduction="10000"/>
          </a:bodyPr>
          <a:lstStyle/>
          <a:p>
            <a:r>
              <a:rPr lang="en-US" dirty="0"/>
              <a:t>Court: As a general rule, someone in otherwise lawful possession and control of a rental car has a reasonable expectation of privacy in it, even if the rental agreement does not list him or her as an authorized driver. </a:t>
            </a:r>
          </a:p>
          <a:p>
            <a:r>
              <a:rPr lang="en-US" dirty="0"/>
              <a:t>The real question is whether the defendant lawfully possessed the car from the girlfriend.</a:t>
            </a:r>
          </a:p>
        </p:txBody>
      </p:sp>
    </p:spTree>
    <p:extLst>
      <p:ext uri="{BB962C8B-B14F-4D97-AF65-F5344CB8AC3E}">
        <p14:creationId xmlns:p14="http://schemas.microsoft.com/office/powerpoint/2010/main" val="1608911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2F1D57-BA34-8048-90A3-735CFBEBD361}"/>
              </a:ext>
            </a:extLst>
          </p:cNvPr>
          <p:cNvSpPr>
            <a:spLocks noGrp="1"/>
          </p:cNvSpPr>
          <p:nvPr>
            <p:ph type="title"/>
          </p:nvPr>
        </p:nvSpPr>
        <p:spPr/>
        <p:txBody>
          <a:bodyPr/>
          <a:lstStyle/>
          <a:p>
            <a:r>
              <a:rPr lang="en-US" dirty="0"/>
              <a:t>Note: This Case is Not Over</a:t>
            </a:r>
          </a:p>
        </p:txBody>
      </p:sp>
      <p:sp>
        <p:nvSpPr>
          <p:cNvPr id="3" name="Content Placeholder 2">
            <a:extLst>
              <a:ext uri="{FF2B5EF4-FFF2-40B4-BE49-F238E27FC236}">
                <a16:creationId xmlns:a16="http://schemas.microsoft.com/office/drawing/2014/main" xmlns="" id="{29BDB7BF-6B22-AB4F-873F-F30E724D60DC}"/>
              </a:ext>
            </a:extLst>
          </p:cNvPr>
          <p:cNvSpPr>
            <a:spLocks noGrp="1"/>
          </p:cNvSpPr>
          <p:nvPr>
            <p:ph idx="1"/>
          </p:nvPr>
        </p:nvSpPr>
        <p:spPr/>
        <p:txBody>
          <a:bodyPr>
            <a:normAutofit fontScale="92500" lnSpcReduction="10000"/>
          </a:bodyPr>
          <a:lstStyle/>
          <a:p>
            <a:r>
              <a:rPr lang="en-US" dirty="0"/>
              <a:t>The Court qualified that the defendant’s “wrongful” presence in the vehicle would not enable him to object to the legality of the search. </a:t>
            </a:r>
          </a:p>
          <a:p>
            <a:r>
              <a:rPr lang="en-US" dirty="0"/>
              <a:t>If the defendant had obtained the vehicle by theft or subterfuge, he may not be entitled to raise a Fourth Amendment claim.</a:t>
            </a:r>
          </a:p>
          <a:p>
            <a:r>
              <a:rPr lang="en-US" dirty="0"/>
              <a:t>Court remanded the case to determine if he used fraudulent means to obtain the car.</a:t>
            </a:r>
          </a:p>
          <a:p>
            <a:endParaRPr lang="en-US" dirty="0"/>
          </a:p>
        </p:txBody>
      </p:sp>
    </p:spTree>
    <p:extLst>
      <p:ext uri="{BB962C8B-B14F-4D97-AF65-F5344CB8AC3E}">
        <p14:creationId xmlns:p14="http://schemas.microsoft.com/office/powerpoint/2010/main" val="14277171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F77B28-E7D8-BB4C-BBB4-541569087388}"/>
              </a:ext>
            </a:extLst>
          </p:cNvPr>
          <p:cNvSpPr>
            <a:spLocks noGrp="1"/>
          </p:cNvSpPr>
          <p:nvPr>
            <p:ph type="title"/>
          </p:nvPr>
        </p:nvSpPr>
        <p:spPr/>
        <p:txBody>
          <a:bodyPr/>
          <a:lstStyle/>
          <a:p>
            <a:r>
              <a:rPr lang="en-US" dirty="0"/>
              <a:t>Suspicion of DUI: </a:t>
            </a:r>
            <a:r>
              <a:rPr lang="en-US" i="1" dirty="0" err="1"/>
              <a:t>Slentz</a:t>
            </a:r>
            <a:endParaRPr lang="en-US" dirty="0"/>
          </a:p>
        </p:txBody>
      </p:sp>
      <p:sp>
        <p:nvSpPr>
          <p:cNvPr id="3" name="Content Placeholder 2">
            <a:extLst>
              <a:ext uri="{FF2B5EF4-FFF2-40B4-BE49-F238E27FC236}">
                <a16:creationId xmlns:a16="http://schemas.microsoft.com/office/drawing/2014/main" xmlns="" id="{B427F47A-353C-D740-876E-CBF65A00A903}"/>
              </a:ext>
            </a:extLst>
          </p:cNvPr>
          <p:cNvSpPr>
            <a:spLocks noGrp="1"/>
          </p:cNvSpPr>
          <p:nvPr>
            <p:ph idx="1"/>
          </p:nvPr>
        </p:nvSpPr>
        <p:spPr/>
        <p:txBody>
          <a:bodyPr/>
          <a:lstStyle/>
          <a:p>
            <a:r>
              <a:rPr lang="en-US" i="1" dirty="0" err="1"/>
              <a:t>Slentz</a:t>
            </a:r>
            <a:r>
              <a:rPr lang="en-US" i="1" dirty="0"/>
              <a:t> v. Commonwealth, </a:t>
            </a:r>
            <a:r>
              <a:rPr lang="en-US" dirty="0"/>
              <a:t>Unpublished (December 12, 2017)</a:t>
            </a:r>
          </a:p>
          <a:p>
            <a:r>
              <a:rPr lang="en-US" dirty="0"/>
              <a:t>An officer watched the defendant’s vehicle twice cross the white fog line of the roadway and briefly drive onto the grass shoulder. </a:t>
            </a:r>
          </a:p>
          <a:p>
            <a:r>
              <a:rPr lang="en-US" dirty="0"/>
              <a:t>The officer stopped the defendant and learned he was intoxicated. </a:t>
            </a:r>
          </a:p>
          <a:p>
            <a:endParaRPr lang="en-US" dirty="0"/>
          </a:p>
        </p:txBody>
      </p:sp>
    </p:spTree>
    <p:extLst>
      <p:ext uri="{BB962C8B-B14F-4D97-AF65-F5344CB8AC3E}">
        <p14:creationId xmlns:p14="http://schemas.microsoft.com/office/powerpoint/2010/main" val="31231611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D9FE45-E883-7244-BE1C-FA84269B7751}"/>
              </a:ext>
            </a:extLst>
          </p:cNvPr>
          <p:cNvSpPr>
            <a:spLocks noGrp="1"/>
          </p:cNvSpPr>
          <p:nvPr>
            <p:ph type="title"/>
          </p:nvPr>
        </p:nvSpPr>
        <p:spPr/>
        <p:txBody>
          <a:bodyPr/>
          <a:lstStyle/>
          <a:p>
            <a:r>
              <a:rPr lang="en-US" dirty="0"/>
              <a:t>Court: Stop Lawful</a:t>
            </a:r>
          </a:p>
        </p:txBody>
      </p:sp>
      <p:sp>
        <p:nvSpPr>
          <p:cNvPr id="3" name="Content Placeholder 2">
            <a:extLst>
              <a:ext uri="{FF2B5EF4-FFF2-40B4-BE49-F238E27FC236}">
                <a16:creationId xmlns:a16="http://schemas.microsoft.com/office/drawing/2014/main" xmlns="" id="{F8B7CE6E-FD90-B240-98ED-7995D28B7214}"/>
              </a:ext>
            </a:extLst>
          </p:cNvPr>
          <p:cNvSpPr>
            <a:spLocks noGrp="1"/>
          </p:cNvSpPr>
          <p:nvPr>
            <p:ph idx="1"/>
          </p:nvPr>
        </p:nvSpPr>
        <p:spPr>
          <a:xfrm>
            <a:off x="457200" y="1316182"/>
            <a:ext cx="8229600" cy="4918363"/>
          </a:xfrm>
        </p:spPr>
        <p:txBody>
          <a:bodyPr>
            <a:normAutofit fontScale="85000" lnSpcReduction="10000"/>
          </a:bodyPr>
          <a:lstStyle/>
          <a:p>
            <a:r>
              <a:rPr lang="en-US" dirty="0"/>
              <a:t>Court: defendant violated Code § 46.2-804(2) by weaving over the fog line and onto the shoulder of the road, even if the actions were brief. </a:t>
            </a:r>
          </a:p>
          <a:p>
            <a:r>
              <a:rPr lang="en-US" dirty="0"/>
              <a:t>The Court pointed out that, while the defendant may very well have had an explanation for his actions or could have provided a basis for the officer to conclude that it was not “practicable” to stay within the lane of travel when the vehicle briefly crossed the fog line onto the shoulder, such explanations did not negate objective reasonable suspicion. </a:t>
            </a:r>
          </a:p>
        </p:txBody>
      </p:sp>
    </p:spTree>
    <p:extLst>
      <p:ext uri="{BB962C8B-B14F-4D97-AF65-F5344CB8AC3E}">
        <p14:creationId xmlns:p14="http://schemas.microsoft.com/office/powerpoint/2010/main" val="3972292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013" y="274638"/>
            <a:ext cx="8625384" cy="5198114"/>
          </a:xfrm>
        </p:spPr>
        <p:txBody>
          <a:bodyPr/>
          <a:lstStyle/>
          <a:p>
            <a:r>
              <a:rPr lang="en-US" sz="3200" dirty="0">
                <a:solidFill>
                  <a:schemeClr val="tx1"/>
                </a:solidFill>
                <a:latin typeface="Arial" pitchFamily="34" charset="0"/>
                <a:cs typeface="Arial" pitchFamily="34" charset="0"/>
              </a:rPr>
              <a:t>Please refer to</a:t>
            </a:r>
            <a:r>
              <a:rPr lang="en-US" dirty="0"/>
              <a:t/>
            </a:r>
            <a:br>
              <a:rPr lang="en-US" dirty="0"/>
            </a:br>
            <a:r>
              <a:rPr lang="en-US" dirty="0"/>
              <a:t/>
            </a:r>
            <a:br>
              <a:rPr lang="en-US" dirty="0"/>
            </a:br>
            <a:r>
              <a:rPr lang="en-US" b="1" dirty="0"/>
              <a:t>2018 Appellate Update </a:t>
            </a:r>
            <a:br>
              <a:rPr lang="en-US" b="1" dirty="0"/>
            </a:br>
            <a:r>
              <a:rPr lang="en-US" b="1" dirty="0"/>
              <a:t>Master List </a:t>
            </a:r>
            <a:r>
              <a:rPr lang="en-US" sz="4800" dirty="0"/>
              <a:t/>
            </a:r>
            <a:br>
              <a:rPr lang="en-US" sz="4800" dirty="0"/>
            </a:br>
            <a:r>
              <a:rPr lang="en-US" dirty="0"/>
              <a:t/>
            </a:r>
            <a:br>
              <a:rPr lang="en-US" dirty="0"/>
            </a:br>
            <a:r>
              <a:rPr lang="en-US" sz="3200" dirty="0">
                <a:solidFill>
                  <a:schemeClr val="tx1"/>
                </a:solidFill>
                <a:latin typeface="Arial" pitchFamily="34" charset="0"/>
                <a:cs typeface="Arial" pitchFamily="34" charset="0"/>
              </a:rPr>
              <a:t>for a complete listing of new cases</a:t>
            </a:r>
            <a:r>
              <a:rPr lang="en-US" sz="3200" dirty="0">
                <a:solidFill>
                  <a:schemeClr val="tx1"/>
                </a:solidFill>
              </a:rPr>
              <a:t> </a:t>
            </a:r>
            <a:r>
              <a:rPr lang="en-US" sz="3200" dirty="0">
                <a:solidFill>
                  <a:schemeClr val="tx1"/>
                </a:solidFill>
                <a:latin typeface="Arial" pitchFamily="34" charset="0"/>
                <a:cs typeface="Arial" pitchFamily="34" charset="0"/>
              </a:rPr>
              <a:t/>
            </a:r>
            <a:br>
              <a:rPr lang="en-US" sz="3200" dirty="0">
                <a:solidFill>
                  <a:schemeClr val="tx1"/>
                </a:solidFill>
                <a:latin typeface="Arial" pitchFamily="34" charset="0"/>
                <a:cs typeface="Arial" pitchFamily="34" charset="0"/>
              </a:rPr>
            </a:br>
            <a:r>
              <a:rPr lang="en-US" sz="3200" dirty="0">
                <a:solidFill>
                  <a:schemeClr val="tx1"/>
                </a:solidFill>
                <a:latin typeface="Arial" pitchFamily="34" charset="0"/>
                <a:cs typeface="Arial" pitchFamily="34" charset="0"/>
              </a:rPr>
              <a:t>of interest to law enforcement officers.</a:t>
            </a:r>
            <a:endParaRPr lang="en-US" sz="3200" dirty="0">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2EA94B6-413B-2843-BD58-2607D8A29E95}"/>
              </a:ext>
            </a:extLst>
          </p:cNvPr>
          <p:cNvSpPr>
            <a:spLocks noGrp="1"/>
          </p:cNvSpPr>
          <p:nvPr>
            <p:ph type="title"/>
          </p:nvPr>
        </p:nvSpPr>
        <p:spPr/>
        <p:txBody>
          <a:bodyPr/>
          <a:lstStyle/>
          <a:p>
            <a:r>
              <a:rPr lang="en-US" dirty="0"/>
              <a:t>Tag Lights: </a:t>
            </a:r>
            <a:r>
              <a:rPr lang="en-US" i="1" dirty="0"/>
              <a:t>Lewis</a:t>
            </a:r>
            <a:endParaRPr lang="en-US" dirty="0"/>
          </a:p>
        </p:txBody>
      </p:sp>
      <p:sp>
        <p:nvSpPr>
          <p:cNvPr id="3" name="Content Placeholder 2">
            <a:extLst>
              <a:ext uri="{FF2B5EF4-FFF2-40B4-BE49-F238E27FC236}">
                <a16:creationId xmlns:a16="http://schemas.microsoft.com/office/drawing/2014/main" xmlns="" id="{620DBDCE-C02D-1741-B4CA-0F4E65B293B1}"/>
              </a:ext>
            </a:extLst>
          </p:cNvPr>
          <p:cNvSpPr>
            <a:spLocks noGrp="1"/>
          </p:cNvSpPr>
          <p:nvPr>
            <p:ph idx="1"/>
          </p:nvPr>
        </p:nvSpPr>
        <p:spPr/>
        <p:txBody>
          <a:bodyPr/>
          <a:lstStyle/>
          <a:p>
            <a:r>
              <a:rPr lang="en-US" dirty="0"/>
              <a:t>From a distance of between fifty feet and fifty yards away, an officer saw defendant’s car had two lights that were intended to illuminate the license plate.</a:t>
            </a:r>
          </a:p>
          <a:p>
            <a:r>
              <a:rPr lang="en-US" dirty="0"/>
              <a:t>Only the left light was lit and the right light was not functioning. </a:t>
            </a:r>
          </a:p>
          <a:p>
            <a:r>
              <a:rPr lang="en-US" dirty="0"/>
              <a:t>The officer was nevertheless able to read the license plate.</a:t>
            </a:r>
          </a:p>
        </p:txBody>
      </p:sp>
    </p:spTree>
    <p:extLst>
      <p:ext uri="{BB962C8B-B14F-4D97-AF65-F5344CB8AC3E}">
        <p14:creationId xmlns:p14="http://schemas.microsoft.com/office/powerpoint/2010/main" val="15298416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52C507-9808-7C42-A3B2-AED4FE9C6539}"/>
              </a:ext>
            </a:extLst>
          </p:cNvPr>
          <p:cNvSpPr>
            <a:spLocks noGrp="1"/>
          </p:cNvSpPr>
          <p:nvPr>
            <p:ph type="title"/>
          </p:nvPr>
        </p:nvSpPr>
        <p:spPr/>
        <p:txBody>
          <a:bodyPr/>
          <a:lstStyle/>
          <a:p>
            <a:r>
              <a:rPr lang="en-US" dirty="0"/>
              <a:t>Court: Stop Lawful</a:t>
            </a:r>
          </a:p>
        </p:txBody>
      </p:sp>
      <p:sp>
        <p:nvSpPr>
          <p:cNvPr id="3" name="Content Placeholder 2">
            <a:extLst>
              <a:ext uri="{FF2B5EF4-FFF2-40B4-BE49-F238E27FC236}">
                <a16:creationId xmlns:a16="http://schemas.microsoft.com/office/drawing/2014/main" xmlns="" id="{664EACE9-2D08-AF4F-A6BE-FBCA2766BD9A}"/>
              </a:ext>
            </a:extLst>
          </p:cNvPr>
          <p:cNvSpPr>
            <a:spLocks noGrp="1"/>
          </p:cNvSpPr>
          <p:nvPr>
            <p:ph idx="1"/>
          </p:nvPr>
        </p:nvSpPr>
        <p:spPr>
          <a:xfrm>
            <a:off x="457200" y="1233055"/>
            <a:ext cx="8326582" cy="4807527"/>
          </a:xfrm>
        </p:spPr>
        <p:txBody>
          <a:bodyPr>
            <a:normAutofit fontScale="92500" lnSpcReduction="20000"/>
          </a:bodyPr>
          <a:lstStyle/>
          <a:p>
            <a:r>
              <a:rPr lang="en-US" dirty="0"/>
              <a:t>Court: Officer had reasonable suspicion.</a:t>
            </a:r>
          </a:p>
          <a:p>
            <a:r>
              <a:rPr lang="en-US" dirty="0"/>
              <a:t>The Court pointed out that the fact that the license plate was visible from fifty feet did not mean there was no defect in the lights illuminating the license plate. </a:t>
            </a:r>
          </a:p>
          <a:p>
            <a:r>
              <a:rPr lang="en-US" dirty="0"/>
              <a:t>Applying the “defective equipment” code section, §46.2-1003, the Court reasoned that if both lights illuminating the license plate are not operational, the equipment is defective, “no matter how minimal.”</a:t>
            </a:r>
          </a:p>
          <a:p>
            <a:pPr lvl="1"/>
            <a:r>
              <a:rPr lang="en-US" i="1" dirty="0"/>
              <a:t>Lewis v. Commonwealth</a:t>
            </a:r>
            <a:r>
              <a:rPr lang="en-US" dirty="0"/>
              <a:t>, Unpublished (October 31, 2017 )</a:t>
            </a:r>
          </a:p>
        </p:txBody>
      </p:sp>
    </p:spTree>
    <p:extLst>
      <p:ext uri="{BB962C8B-B14F-4D97-AF65-F5344CB8AC3E}">
        <p14:creationId xmlns:p14="http://schemas.microsoft.com/office/powerpoint/2010/main" val="1408668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78CA82-57A4-FB4D-BA19-150012871FA4}"/>
              </a:ext>
            </a:extLst>
          </p:cNvPr>
          <p:cNvSpPr>
            <a:spLocks noGrp="1"/>
          </p:cNvSpPr>
          <p:nvPr>
            <p:ph type="title"/>
          </p:nvPr>
        </p:nvSpPr>
        <p:spPr/>
        <p:txBody>
          <a:bodyPr/>
          <a:lstStyle/>
          <a:p>
            <a:r>
              <a:rPr lang="en-US" dirty="0"/>
              <a:t>Search Warrants: Inferences</a:t>
            </a:r>
          </a:p>
        </p:txBody>
      </p:sp>
      <p:sp>
        <p:nvSpPr>
          <p:cNvPr id="3" name="Content Placeholder 2">
            <a:extLst>
              <a:ext uri="{FF2B5EF4-FFF2-40B4-BE49-F238E27FC236}">
                <a16:creationId xmlns:a16="http://schemas.microsoft.com/office/drawing/2014/main" xmlns="" id="{08717A6E-96AB-2B47-BF35-880520834A5A}"/>
              </a:ext>
            </a:extLst>
          </p:cNvPr>
          <p:cNvSpPr>
            <a:spLocks noGrp="1"/>
          </p:cNvSpPr>
          <p:nvPr>
            <p:ph idx="1"/>
          </p:nvPr>
        </p:nvSpPr>
        <p:spPr>
          <a:xfrm>
            <a:off x="457200" y="1600201"/>
            <a:ext cx="8478982" cy="4565072"/>
          </a:xfrm>
        </p:spPr>
        <p:txBody>
          <a:bodyPr>
            <a:normAutofit fontScale="85000" lnSpcReduction="10000"/>
          </a:bodyPr>
          <a:lstStyle/>
          <a:p>
            <a:r>
              <a:rPr lang="en-US" dirty="0"/>
              <a:t>After arresting defendant in a car with a distribution amount of drugs and a gun, an officer obtained a warrant for the defendant’s home.</a:t>
            </a:r>
          </a:p>
          <a:p>
            <a:r>
              <a:rPr lang="en-US" dirty="0"/>
              <a:t>In the warrant, the officer detailed that the defendant had been the victim of an attempted robbery at his residence the week before and that an informant had repeatedly seen the defendant with large quantities of drugs and money. </a:t>
            </a:r>
          </a:p>
          <a:p>
            <a:r>
              <a:rPr lang="en-US" dirty="0"/>
              <a:t>The officer detailed why the facts indicated that the defendant’s residence was the “base of operations” for his drug distribution.</a:t>
            </a:r>
          </a:p>
        </p:txBody>
      </p:sp>
    </p:spTree>
    <p:extLst>
      <p:ext uri="{BB962C8B-B14F-4D97-AF65-F5344CB8AC3E}">
        <p14:creationId xmlns:p14="http://schemas.microsoft.com/office/powerpoint/2010/main" val="857053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4A9B6-E480-EB4F-B043-1CF82E07B507}"/>
              </a:ext>
            </a:extLst>
          </p:cNvPr>
          <p:cNvSpPr>
            <a:spLocks noGrp="1"/>
          </p:cNvSpPr>
          <p:nvPr>
            <p:ph type="title"/>
          </p:nvPr>
        </p:nvSpPr>
        <p:spPr/>
        <p:txBody>
          <a:bodyPr/>
          <a:lstStyle/>
          <a:p>
            <a:r>
              <a:rPr lang="en-US" dirty="0"/>
              <a:t>Court: Warrant Lawful</a:t>
            </a:r>
          </a:p>
        </p:txBody>
      </p:sp>
      <p:sp>
        <p:nvSpPr>
          <p:cNvPr id="3" name="Content Placeholder 2">
            <a:extLst>
              <a:ext uri="{FF2B5EF4-FFF2-40B4-BE49-F238E27FC236}">
                <a16:creationId xmlns:a16="http://schemas.microsoft.com/office/drawing/2014/main" xmlns="" id="{F253210E-641A-A640-8E0B-6821C1DB665A}"/>
              </a:ext>
            </a:extLst>
          </p:cNvPr>
          <p:cNvSpPr>
            <a:spLocks noGrp="1"/>
          </p:cNvSpPr>
          <p:nvPr>
            <p:ph idx="1"/>
          </p:nvPr>
        </p:nvSpPr>
        <p:spPr>
          <a:xfrm>
            <a:off x="457200" y="1600201"/>
            <a:ext cx="8686800" cy="4551217"/>
          </a:xfrm>
        </p:spPr>
        <p:txBody>
          <a:bodyPr>
            <a:normAutofit fontScale="85000" lnSpcReduction="10000"/>
          </a:bodyPr>
          <a:lstStyle/>
          <a:p>
            <a:r>
              <a:rPr lang="en-US" dirty="0"/>
              <a:t>“The magistrate need not determine that the evidence sought is, in fact, on the premises to be searched or that the evidence is more likely than not to be found where the search is to take place. The magistrate need only conclude that it would be reasonable to seek the evidence in the place indicated in the affidavit.” </a:t>
            </a:r>
          </a:p>
          <a:p>
            <a:r>
              <a:rPr lang="en-US" dirty="0"/>
              <a:t>The officer “only needed to state objective facts that would enable a magistrate to find that a ‘fair probability’ existed that evidence of drug distribution would be found in the home.”</a:t>
            </a:r>
          </a:p>
          <a:p>
            <a:pPr lvl="1"/>
            <a:r>
              <a:rPr lang="en-US" i="1" dirty="0"/>
              <a:t>Brown v. Commonwealth</a:t>
            </a:r>
            <a:r>
              <a:rPr lang="en-US" dirty="0"/>
              <a:t>, Published (March 20, 2018)</a:t>
            </a:r>
            <a:endParaRPr lang="en-US" i="1" dirty="0"/>
          </a:p>
        </p:txBody>
      </p:sp>
    </p:spTree>
    <p:extLst>
      <p:ext uri="{BB962C8B-B14F-4D97-AF65-F5344CB8AC3E}">
        <p14:creationId xmlns:p14="http://schemas.microsoft.com/office/powerpoint/2010/main" val="32518716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5" name="Title 1">
            <a:extLst>
              <a:ext uri="{FF2B5EF4-FFF2-40B4-BE49-F238E27FC236}">
                <a16:creationId xmlns:a16="http://schemas.microsoft.com/office/drawing/2014/main" xmlns="" id="{F003C0CA-5190-7D4C-ACEE-15E7F42DCEFB}"/>
              </a:ext>
            </a:extLst>
          </p:cNvPr>
          <p:cNvSpPr>
            <a:spLocks noGrp="1" noChangeArrowheads="1"/>
          </p:cNvSpPr>
          <p:nvPr>
            <p:ph type="title"/>
          </p:nvPr>
        </p:nvSpPr>
        <p:spPr/>
        <p:txBody>
          <a:bodyPr>
            <a:normAutofit fontScale="90000"/>
          </a:bodyPr>
          <a:lstStyle/>
          <a:p>
            <a:r>
              <a:rPr lang="en-US" altLang="en-US" dirty="0">
                <a:ea typeface="ＭＳ Ｐゴシック" panose="020B0600070205080204" pitchFamily="34" charset="-128"/>
              </a:rPr>
              <a:t>Invasive Search</a:t>
            </a:r>
            <a:r>
              <a:rPr lang="en-US" altLang="en-US" i="1" dirty="0">
                <a:ea typeface="ＭＳ Ｐゴシック" panose="020B0600070205080204" pitchFamily="34" charset="-128"/>
              </a:rPr>
              <a:t>: Sims v. </a:t>
            </a:r>
            <a:r>
              <a:rPr lang="en-US" altLang="en-US" i="1" dirty="0" err="1">
                <a:ea typeface="ＭＳ Ｐゴシック" panose="020B0600070205080204" pitchFamily="34" charset="-128"/>
              </a:rPr>
              <a:t>Labowitz</a:t>
            </a:r>
            <a:endParaRPr lang="en-US" altLang="en-US" i="1" dirty="0">
              <a:ea typeface="ＭＳ Ｐゴシック" panose="020B0600070205080204" pitchFamily="34" charset="-128"/>
            </a:endParaRPr>
          </a:p>
        </p:txBody>
      </p:sp>
      <p:sp>
        <p:nvSpPr>
          <p:cNvPr id="185346" name="Content Placeholder 2">
            <a:extLst>
              <a:ext uri="{FF2B5EF4-FFF2-40B4-BE49-F238E27FC236}">
                <a16:creationId xmlns:a16="http://schemas.microsoft.com/office/drawing/2014/main" xmlns="" id="{F5DABE5D-00B1-F54F-AADB-A906D38BCCE9}"/>
              </a:ext>
            </a:extLst>
          </p:cNvPr>
          <p:cNvSpPr>
            <a:spLocks noGrp="1" noChangeArrowheads="1"/>
          </p:cNvSpPr>
          <p:nvPr>
            <p:ph idx="1"/>
          </p:nvPr>
        </p:nvSpPr>
        <p:spPr>
          <a:xfrm>
            <a:off x="457200" y="1517072"/>
            <a:ext cx="8475663" cy="4724400"/>
          </a:xfrm>
        </p:spPr>
        <p:txBody>
          <a:bodyPr>
            <a:normAutofit fontScale="92500" lnSpcReduction="20000"/>
          </a:bodyPr>
          <a:lstStyle/>
          <a:p>
            <a:r>
              <a:rPr lang="en-US" altLang="en-US" dirty="0">
                <a:ea typeface="ＭＳ Ｐゴシック" panose="020B0600070205080204" pitchFamily="34" charset="-128"/>
              </a:rPr>
              <a:t>4</a:t>
            </a:r>
            <a:r>
              <a:rPr lang="en-US" altLang="en-US" baseline="30000" dirty="0">
                <a:ea typeface="ＭＳ Ｐゴシック" panose="020B0600070205080204" pitchFamily="34" charset="-128"/>
              </a:rPr>
              <a:t>th</a:t>
            </a:r>
            <a:r>
              <a:rPr lang="en-US" altLang="en-US" dirty="0">
                <a:ea typeface="ＭＳ Ｐゴシック" panose="020B0600070205080204" pitchFamily="34" charset="-128"/>
              </a:rPr>
              <a:t> Circuit, March 2018</a:t>
            </a:r>
          </a:p>
          <a:p>
            <a:r>
              <a:rPr lang="en-US" altLang="en-US" dirty="0">
                <a:ea typeface="ＭＳ Ｐゴシック" panose="020B0600070205080204" pitchFamily="34" charset="-128"/>
              </a:rPr>
              <a:t>17-year-old defendant sent sexually-explicit photos and videos of himself to his 15-year-old girlfriend</a:t>
            </a:r>
          </a:p>
          <a:p>
            <a:r>
              <a:rPr lang="en-US" altLang="en-US" dirty="0">
                <a:ea typeface="ＭＳ Ｐゴシック" panose="020B0600070205080204" pitchFamily="34" charset="-128"/>
              </a:rPr>
              <a:t>Detective obtained a search warrant for: “Photographs of the genitals, and other parts of the body of [Sims] that will be used as comparisons in recovered forensic evidence from the victim and suspect’s electronic devices. This includes a photograph of the suspect’s erect penis.”</a:t>
            </a:r>
          </a:p>
        </p:txBody>
      </p:sp>
    </p:spTree>
    <p:extLst>
      <p:ext uri="{BB962C8B-B14F-4D97-AF65-F5344CB8AC3E}">
        <p14:creationId xmlns:p14="http://schemas.microsoft.com/office/powerpoint/2010/main" val="17126167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69" name="Title 1">
            <a:extLst>
              <a:ext uri="{FF2B5EF4-FFF2-40B4-BE49-F238E27FC236}">
                <a16:creationId xmlns:a16="http://schemas.microsoft.com/office/drawing/2014/main" xmlns="" id="{C9CDC633-539F-AB4E-BE3A-EE2854C21D45}"/>
              </a:ext>
            </a:extLst>
          </p:cNvPr>
          <p:cNvSpPr>
            <a:spLocks noGrp="1" noChangeArrowheads="1"/>
          </p:cNvSpPr>
          <p:nvPr>
            <p:ph type="title"/>
          </p:nvPr>
        </p:nvSpPr>
        <p:spPr>
          <a:xfrm>
            <a:off x="457199" y="0"/>
            <a:ext cx="8229600" cy="1143000"/>
          </a:xfrm>
        </p:spPr>
        <p:txBody>
          <a:bodyPr/>
          <a:lstStyle/>
          <a:p>
            <a:r>
              <a:rPr lang="en-US" altLang="en-US" dirty="0">
                <a:ea typeface="ＭＳ Ｐゴシック" panose="020B0600070205080204" pitchFamily="34" charset="-128"/>
              </a:rPr>
              <a:t>Court: Search Unlawful</a:t>
            </a:r>
          </a:p>
        </p:txBody>
      </p:sp>
      <p:sp>
        <p:nvSpPr>
          <p:cNvPr id="186370" name="Content Placeholder 2">
            <a:extLst>
              <a:ext uri="{FF2B5EF4-FFF2-40B4-BE49-F238E27FC236}">
                <a16:creationId xmlns:a16="http://schemas.microsoft.com/office/drawing/2014/main" xmlns="" id="{989755A2-8453-2846-B057-64A5FE6A6598}"/>
              </a:ext>
            </a:extLst>
          </p:cNvPr>
          <p:cNvSpPr>
            <a:spLocks noGrp="1" noChangeArrowheads="1"/>
          </p:cNvSpPr>
          <p:nvPr>
            <p:ph idx="1"/>
          </p:nvPr>
        </p:nvSpPr>
        <p:spPr>
          <a:xfrm>
            <a:off x="261142" y="1143000"/>
            <a:ext cx="8621713" cy="4648200"/>
          </a:xfrm>
        </p:spPr>
        <p:txBody>
          <a:bodyPr>
            <a:normAutofit lnSpcReduction="10000"/>
          </a:bodyPr>
          <a:lstStyle/>
          <a:p>
            <a:r>
              <a:rPr lang="en-US" altLang="en-US" sz="2800" dirty="0">
                <a:ea typeface="ＭＳ Ｐゴシック" panose="020B0600070205080204" pitchFamily="34" charset="-128"/>
              </a:rPr>
              <a:t>Detective asked the defendant to pull down his pants and, according to the plaintiff, told him “to use his hand to manipulate his penis in different ways” to obtain an erection. </a:t>
            </a:r>
          </a:p>
          <a:p>
            <a:r>
              <a:rPr lang="en-US" altLang="en-US" sz="2800" dirty="0">
                <a:ea typeface="ＭＳ Ｐゴシック" panose="020B0600070205080204" pitchFamily="34" charset="-128"/>
              </a:rPr>
              <a:t>Court: The search warrant authorized the search.</a:t>
            </a:r>
          </a:p>
          <a:p>
            <a:r>
              <a:rPr lang="en-US" altLang="en-US" sz="2800" dirty="0">
                <a:ea typeface="ＭＳ Ｐゴシック" panose="020B0600070205080204" pitchFamily="34" charset="-128"/>
              </a:rPr>
              <a:t>BUT the Court found that the search was sexually-invasive and therefore also must be “reasonable.”</a:t>
            </a:r>
          </a:p>
          <a:p>
            <a:r>
              <a:rPr lang="en-US" altLang="en-US" sz="2800" dirty="0">
                <a:ea typeface="ＭＳ Ｐゴシック" panose="020B0600070205080204" pitchFamily="34" charset="-128"/>
              </a:rPr>
              <a:t>The Court found the scope of the search was “outrageous,” the manner was intimidating, and that there was no evidentiary need to seek a photograph of the plaintiff’s erect penis.</a:t>
            </a:r>
          </a:p>
          <a:p>
            <a:endParaRPr lang="en-US" altLang="en-US" sz="2800" dirty="0">
              <a:ea typeface="ＭＳ Ｐゴシック" panose="020B0600070205080204" pitchFamily="34" charset="-128"/>
            </a:endParaRPr>
          </a:p>
          <a:p>
            <a:endParaRPr lang="en-US" altLang="en-US" sz="2800" dirty="0">
              <a:ea typeface="ＭＳ Ｐゴシック" panose="020B0600070205080204" pitchFamily="34" charset="-128"/>
            </a:endParaRPr>
          </a:p>
        </p:txBody>
      </p:sp>
    </p:spTree>
    <p:extLst>
      <p:ext uri="{BB962C8B-B14F-4D97-AF65-F5344CB8AC3E}">
        <p14:creationId xmlns:p14="http://schemas.microsoft.com/office/powerpoint/2010/main" val="18585107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51AB06-8C6B-2443-9708-89428F405276}"/>
              </a:ext>
            </a:extLst>
          </p:cNvPr>
          <p:cNvSpPr>
            <a:spLocks noGrp="1"/>
          </p:cNvSpPr>
          <p:nvPr>
            <p:ph type="title"/>
          </p:nvPr>
        </p:nvSpPr>
        <p:spPr/>
        <p:txBody>
          <a:bodyPr>
            <a:normAutofit/>
          </a:bodyPr>
          <a:lstStyle/>
          <a:p>
            <a:r>
              <a:rPr lang="en-US" dirty="0"/>
              <a:t>Jail Searches: </a:t>
            </a:r>
            <a:r>
              <a:rPr lang="en-US" i="1" dirty="0"/>
              <a:t>Cole</a:t>
            </a:r>
            <a:endParaRPr lang="en-US" dirty="0"/>
          </a:p>
        </p:txBody>
      </p:sp>
      <p:sp>
        <p:nvSpPr>
          <p:cNvPr id="3" name="Content Placeholder 2">
            <a:extLst>
              <a:ext uri="{FF2B5EF4-FFF2-40B4-BE49-F238E27FC236}">
                <a16:creationId xmlns:a16="http://schemas.microsoft.com/office/drawing/2014/main" xmlns="" id="{CBCB5C06-CBD6-054F-A5DB-D5D06F98003A}"/>
              </a:ext>
            </a:extLst>
          </p:cNvPr>
          <p:cNvSpPr>
            <a:spLocks noGrp="1"/>
          </p:cNvSpPr>
          <p:nvPr>
            <p:ph idx="1"/>
          </p:nvPr>
        </p:nvSpPr>
        <p:spPr>
          <a:xfrm>
            <a:off x="457200" y="1600201"/>
            <a:ext cx="8340436" cy="4481944"/>
          </a:xfrm>
        </p:spPr>
        <p:txBody>
          <a:bodyPr>
            <a:normAutofit/>
          </a:bodyPr>
          <a:lstStyle/>
          <a:p>
            <a:r>
              <a:rPr lang="en-US" dirty="0"/>
              <a:t>Officer arrested defendant for drug offense.</a:t>
            </a:r>
          </a:p>
          <a:p>
            <a:r>
              <a:rPr lang="en-US" dirty="0"/>
              <a:t>Officer brought the defendant to jail, where the policy was to strip-search all drug arrestees.</a:t>
            </a:r>
          </a:p>
          <a:p>
            <a:r>
              <a:rPr lang="en-US" dirty="0"/>
              <a:t>Jail officers discovered that the defendant carried cocaine in his anus.</a:t>
            </a:r>
          </a:p>
          <a:p>
            <a:r>
              <a:rPr lang="en-US" dirty="0"/>
              <a:t>Trial court suppressed the search as unlawful because it lacked any basis.</a:t>
            </a:r>
          </a:p>
        </p:txBody>
      </p:sp>
    </p:spTree>
    <p:extLst>
      <p:ext uri="{BB962C8B-B14F-4D97-AF65-F5344CB8AC3E}">
        <p14:creationId xmlns:p14="http://schemas.microsoft.com/office/powerpoint/2010/main" val="3071184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F79091-41F2-5549-B7A0-6FB4229C8D37}"/>
              </a:ext>
            </a:extLst>
          </p:cNvPr>
          <p:cNvSpPr>
            <a:spLocks noGrp="1"/>
          </p:cNvSpPr>
          <p:nvPr>
            <p:ph type="title"/>
          </p:nvPr>
        </p:nvSpPr>
        <p:spPr/>
        <p:txBody>
          <a:bodyPr/>
          <a:lstStyle/>
          <a:p>
            <a:r>
              <a:rPr lang="en-US" dirty="0"/>
              <a:t>Court: </a:t>
            </a:r>
          </a:p>
        </p:txBody>
      </p:sp>
      <p:sp>
        <p:nvSpPr>
          <p:cNvPr id="3" name="Content Placeholder 2">
            <a:extLst>
              <a:ext uri="{FF2B5EF4-FFF2-40B4-BE49-F238E27FC236}">
                <a16:creationId xmlns:a16="http://schemas.microsoft.com/office/drawing/2014/main" xmlns="" id="{8A09C4C1-08CF-6746-AEEC-BAB2EA52D0FF}"/>
              </a:ext>
            </a:extLst>
          </p:cNvPr>
          <p:cNvSpPr>
            <a:spLocks noGrp="1"/>
          </p:cNvSpPr>
          <p:nvPr>
            <p:ph idx="1"/>
          </p:nvPr>
        </p:nvSpPr>
        <p:spPr/>
        <p:txBody>
          <a:bodyPr>
            <a:normAutofit fontScale="92500" lnSpcReduction="10000"/>
          </a:bodyPr>
          <a:lstStyle/>
          <a:p>
            <a:r>
              <a:rPr lang="en-US" dirty="0"/>
              <a:t>Held: The jail’s policy was reasonable and the search was proper. </a:t>
            </a:r>
          </a:p>
          <a:p>
            <a:r>
              <a:rPr lang="en-US" dirty="0"/>
              <a:t>The legitimate concerns that a jail has in its booking area, such as the dangers of disease, gang-based violence, and the disruption of jail safety due to an underground economy trading in contraband are heightened in drug cases.</a:t>
            </a:r>
          </a:p>
          <a:p>
            <a:pPr lvl="1"/>
            <a:r>
              <a:rPr lang="en-US" i="1" dirty="0"/>
              <a:t>Cole v. Commonwealth</a:t>
            </a:r>
            <a:r>
              <a:rPr lang="en-US" dirty="0"/>
              <a:t>, 294 Va. 342 (2017)</a:t>
            </a:r>
            <a:endParaRPr lang="en-US" i="1" dirty="0"/>
          </a:p>
        </p:txBody>
      </p:sp>
    </p:spTree>
    <p:extLst>
      <p:ext uri="{BB962C8B-B14F-4D97-AF65-F5344CB8AC3E}">
        <p14:creationId xmlns:p14="http://schemas.microsoft.com/office/powerpoint/2010/main" val="26691540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95747E-56DD-D045-BEC4-DBFEA99310D3}"/>
              </a:ext>
            </a:extLst>
          </p:cNvPr>
          <p:cNvSpPr>
            <a:spLocks noGrp="1"/>
          </p:cNvSpPr>
          <p:nvPr>
            <p:ph type="title"/>
          </p:nvPr>
        </p:nvSpPr>
        <p:spPr/>
        <p:txBody>
          <a:bodyPr>
            <a:normAutofit fontScale="90000"/>
          </a:bodyPr>
          <a:lstStyle/>
          <a:p>
            <a:r>
              <a:rPr lang="en-US" i="1" dirty="0"/>
              <a:t>Campbell:</a:t>
            </a:r>
            <a:r>
              <a:rPr lang="en-US" dirty="0"/>
              <a:t> Exigent Circumstances</a:t>
            </a:r>
            <a:endParaRPr lang="en-US" i="1" dirty="0"/>
          </a:p>
        </p:txBody>
      </p:sp>
      <p:sp>
        <p:nvSpPr>
          <p:cNvPr id="3" name="Content Placeholder 2">
            <a:extLst>
              <a:ext uri="{FF2B5EF4-FFF2-40B4-BE49-F238E27FC236}">
                <a16:creationId xmlns:a16="http://schemas.microsoft.com/office/drawing/2014/main" xmlns="" id="{3948AD73-D669-0443-A317-248999026D4A}"/>
              </a:ext>
            </a:extLst>
          </p:cNvPr>
          <p:cNvSpPr>
            <a:spLocks noGrp="1"/>
          </p:cNvSpPr>
          <p:nvPr>
            <p:ph idx="1"/>
          </p:nvPr>
        </p:nvSpPr>
        <p:spPr/>
        <p:txBody>
          <a:bodyPr>
            <a:normAutofit fontScale="92500" lnSpcReduction="20000"/>
          </a:bodyPr>
          <a:lstStyle/>
          <a:p>
            <a:r>
              <a:rPr lang="en-US" dirty="0"/>
              <a:t>Officers observed a live “meth cook” in a shed from a concealed location.</a:t>
            </a:r>
          </a:p>
          <a:p>
            <a:r>
              <a:rPr lang="en-US" dirty="0"/>
              <a:t>Officers executed a search warrant, but the warrant had a defect.</a:t>
            </a:r>
          </a:p>
          <a:p>
            <a:r>
              <a:rPr lang="en-US" dirty="0"/>
              <a:t>Officers later testified about the highly toxic nature of the chemicals employed in the process and the grave danger that exposure to meth-related substances can present. They also explained the serious risk of fire or explosion.</a:t>
            </a:r>
          </a:p>
        </p:txBody>
      </p:sp>
    </p:spTree>
    <p:extLst>
      <p:ext uri="{BB962C8B-B14F-4D97-AF65-F5344CB8AC3E}">
        <p14:creationId xmlns:p14="http://schemas.microsoft.com/office/powerpoint/2010/main" val="16999924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7724C49-FE9E-194D-8D4F-4761FEFA654D}"/>
              </a:ext>
            </a:extLst>
          </p:cNvPr>
          <p:cNvSpPr>
            <a:spLocks noGrp="1"/>
          </p:cNvSpPr>
          <p:nvPr>
            <p:ph type="title"/>
          </p:nvPr>
        </p:nvSpPr>
        <p:spPr/>
        <p:txBody>
          <a:bodyPr>
            <a:normAutofit fontScale="90000"/>
          </a:bodyPr>
          <a:lstStyle/>
          <a:p>
            <a:r>
              <a:rPr lang="en-US" dirty="0"/>
              <a:t>Held: Warrantless Search Lawful</a:t>
            </a:r>
          </a:p>
        </p:txBody>
      </p:sp>
      <p:sp>
        <p:nvSpPr>
          <p:cNvPr id="3" name="Content Placeholder 2">
            <a:extLst>
              <a:ext uri="{FF2B5EF4-FFF2-40B4-BE49-F238E27FC236}">
                <a16:creationId xmlns:a16="http://schemas.microsoft.com/office/drawing/2014/main" xmlns="" id="{FAC2CDAE-A1A9-5A47-8CDB-47B505CAF815}"/>
              </a:ext>
            </a:extLst>
          </p:cNvPr>
          <p:cNvSpPr>
            <a:spLocks noGrp="1"/>
          </p:cNvSpPr>
          <p:nvPr>
            <p:ph idx="1"/>
          </p:nvPr>
        </p:nvSpPr>
        <p:spPr>
          <a:xfrm>
            <a:off x="457200" y="1417638"/>
            <a:ext cx="8229600" cy="4664507"/>
          </a:xfrm>
        </p:spPr>
        <p:txBody>
          <a:bodyPr>
            <a:normAutofit fontScale="85000" lnSpcReduction="10000"/>
          </a:bodyPr>
          <a:lstStyle/>
          <a:p>
            <a:r>
              <a:rPr lang="en-US" dirty="0"/>
              <a:t>Court: Regardless of the warrant’s defect, the search was lawful under “exigent circumstances,” based on the dangers and the risk to both safety and of destruction of evidence. </a:t>
            </a:r>
          </a:p>
          <a:p>
            <a:r>
              <a:rPr lang="en-US" dirty="0"/>
              <a:t>The Court reasoned that, even if the police had not obtained a warrant under the circumstances, and had instead assembled the law enforcement team and raced to the scene of the “meth cook” that was either on the cusp of, or actually was, taking place, such a warrantless search would be justified</a:t>
            </a:r>
          </a:p>
          <a:p>
            <a:pPr lvl="1"/>
            <a:r>
              <a:rPr lang="en-US" i="1" dirty="0"/>
              <a:t>Campbell v. Commonwealth</a:t>
            </a:r>
            <a:r>
              <a:rPr lang="en-US" dirty="0"/>
              <a:t>, 294 Va. 486 (2017)</a:t>
            </a:r>
            <a:endParaRPr lang="en-US" i="1" dirty="0"/>
          </a:p>
        </p:txBody>
      </p:sp>
    </p:spTree>
    <p:extLst>
      <p:ext uri="{BB962C8B-B14F-4D97-AF65-F5344CB8AC3E}">
        <p14:creationId xmlns:p14="http://schemas.microsoft.com/office/powerpoint/2010/main" val="4191557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Topics for Presentation</a:t>
            </a:r>
          </a:p>
        </p:txBody>
      </p:sp>
      <p:sp>
        <p:nvSpPr>
          <p:cNvPr id="5" name="Content Placeholder 4"/>
          <p:cNvSpPr>
            <a:spLocks noGrp="1"/>
          </p:cNvSpPr>
          <p:nvPr>
            <p:ph sz="half" idx="1"/>
          </p:nvPr>
        </p:nvSpPr>
        <p:spPr/>
        <p:txBody>
          <a:bodyPr>
            <a:normAutofit/>
          </a:bodyPr>
          <a:lstStyle/>
          <a:p>
            <a:r>
              <a:rPr lang="en-US" dirty="0"/>
              <a:t>Fourth Amendment</a:t>
            </a:r>
          </a:p>
          <a:p>
            <a:r>
              <a:rPr lang="en-US" dirty="0"/>
              <a:t>Fifth Amendment</a:t>
            </a:r>
          </a:p>
          <a:p>
            <a:r>
              <a:rPr lang="en-US" dirty="0"/>
              <a:t>Crimes Against Persons </a:t>
            </a:r>
          </a:p>
          <a:p>
            <a:r>
              <a:rPr lang="en-US" dirty="0"/>
              <a:t>Crimes Against Property</a:t>
            </a:r>
          </a:p>
          <a:p>
            <a:endParaRPr lang="en-US" dirty="0"/>
          </a:p>
        </p:txBody>
      </p:sp>
      <p:sp>
        <p:nvSpPr>
          <p:cNvPr id="6" name="Content Placeholder 5"/>
          <p:cNvSpPr>
            <a:spLocks noGrp="1"/>
          </p:cNvSpPr>
          <p:nvPr>
            <p:ph sz="half" idx="2"/>
          </p:nvPr>
        </p:nvSpPr>
        <p:spPr/>
        <p:txBody>
          <a:bodyPr>
            <a:normAutofit/>
          </a:bodyPr>
          <a:lstStyle/>
          <a:p>
            <a:r>
              <a:rPr lang="en-US" dirty="0"/>
              <a:t>Drug &amp; Gun Offenses</a:t>
            </a:r>
          </a:p>
          <a:p>
            <a:r>
              <a:rPr lang="en-US" dirty="0"/>
              <a:t>DUI and Traffic Offenses</a:t>
            </a:r>
          </a:p>
          <a:p>
            <a:r>
              <a:rPr lang="en-US" dirty="0"/>
              <a:t>Evidentiary Issues</a:t>
            </a:r>
          </a:p>
        </p:txBody>
      </p:sp>
    </p:spTree>
    <p:extLst>
      <p:ext uri="{BB962C8B-B14F-4D97-AF65-F5344CB8AC3E}">
        <p14:creationId xmlns:p14="http://schemas.microsoft.com/office/powerpoint/2010/main" val="12467026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A734300-266D-EB48-B6A4-2EC34F9970B8}"/>
              </a:ext>
            </a:extLst>
          </p:cNvPr>
          <p:cNvSpPr>
            <a:spLocks noGrp="1"/>
          </p:cNvSpPr>
          <p:nvPr>
            <p:ph type="title"/>
          </p:nvPr>
        </p:nvSpPr>
        <p:spPr/>
        <p:txBody>
          <a:bodyPr/>
          <a:lstStyle/>
          <a:p>
            <a:r>
              <a:rPr lang="en-US" dirty="0"/>
              <a:t>DUI: Exigent Circumstances</a:t>
            </a:r>
          </a:p>
        </p:txBody>
      </p:sp>
      <p:sp>
        <p:nvSpPr>
          <p:cNvPr id="3" name="Content Placeholder 2">
            <a:extLst>
              <a:ext uri="{FF2B5EF4-FFF2-40B4-BE49-F238E27FC236}">
                <a16:creationId xmlns:a16="http://schemas.microsoft.com/office/drawing/2014/main" xmlns="" id="{E58391DE-4DAB-004B-9CBE-61357E92BEE7}"/>
              </a:ext>
            </a:extLst>
          </p:cNvPr>
          <p:cNvSpPr>
            <a:spLocks noGrp="1"/>
          </p:cNvSpPr>
          <p:nvPr>
            <p:ph idx="1"/>
          </p:nvPr>
        </p:nvSpPr>
        <p:spPr>
          <a:xfrm>
            <a:off x="304801" y="1417638"/>
            <a:ext cx="8534400" cy="4872326"/>
          </a:xfrm>
        </p:spPr>
        <p:txBody>
          <a:bodyPr>
            <a:normAutofit fontScale="92500" lnSpcReduction="20000"/>
          </a:bodyPr>
          <a:lstStyle/>
          <a:p>
            <a:r>
              <a:rPr lang="en-US" dirty="0"/>
              <a:t>Defendant, driving drunk, caused a crash that crippled another driver and killed her own child. </a:t>
            </a:r>
          </a:p>
          <a:p>
            <a:r>
              <a:rPr lang="en-US" dirty="0"/>
              <a:t>At the scene, the defendant tried to hide beer cans and told a witness not to call 911.</a:t>
            </a:r>
          </a:p>
          <a:p>
            <a:r>
              <a:rPr lang="en-US" dirty="0"/>
              <a:t>After a helicopter transported the defendant and her child to the hospital, an officer learned alcohol may have been involved and rushed to the hospital. </a:t>
            </a:r>
          </a:p>
          <a:p>
            <a:r>
              <a:rPr lang="en-US" dirty="0"/>
              <a:t>More than three hours after the crash, the officer took defendant’s blood without a warrant.</a:t>
            </a:r>
          </a:p>
        </p:txBody>
      </p:sp>
    </p:spTree>
    <p:extLst>
      <p:ext uri="{BB962C8B-B14F-4D97-AF65-F5344CB8AC3E}">
        <p14:creationId xmlns:p14="http://schemas.microsoft.com/office/powerpoint/2010/main" val="4987413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7262141-0C0D-F54F-AD26-0E1C0F9EED3C}"/>
              </a:ext>
            </a:extLst>
          </p:cNvPr>
          <p:cNvSpPr>
            <a:spLocks noGrp="1"/>
          </p:cNvSpPr>
          <p:nvPr>
            <p:ph type="title"/>
          </p:nvPr>
        </p:nvSpPr>
        <p:spPr>
          <a:xfrm>
            <a:off x="457200" y="0"/>
            <a:ext cx="8229600" cy="1143000"/>
          </a:xfrm>
        </p:spPr>
        <p:txBody>
          <a:bodyPr/>
          <a:lstStyle/>
          <a:p>
            <a:r>
              <a:rPr lang="en-US" dirty="0"/>
              <a:t>Court: Exigency Justified Draw</a:t>
            </a:r>
          </a:p>
        </p:txBody>
      </p:sp>
      <p:sp>
        <p:nvSpPr>
          <p:cNvPr id="3" name="Content Placeholder 2">
            <a:extLst>
              <a:ext uri="{FF2B5EF4-FFF2-40B4-BE49-F238E27FC236}">
                <a16:creationId xmlns:a16="http://schemas.microsoft.com/office/drawing/2014/main" xmlns="" id="{F3E0C0B5-1291-3E4A-A9C3-7C19E4033C91}"/>
              </a:ext>
            </a:extLst>
          </p:cNvPr>
          <p:cNvSpPr>
            <a:spLocks noGrp="1"/>
          </p:cNvSpPr>
          <p:nvPr>
            <p:ph idx="1"/>
          </p:nvPr>
        </p:nvSpPr>
        <p:spPr>
          <a:xfrm>
            <a:off x="394854" y="1143000"/>
            <a:ext cx="8354292" cy="4830762"/>
          </a:xfrm>
        </p:spPr>
        <p:txBody>
          <a:bodyPr>
            <a:normAutofit fontScale="92500"/>
          </a:bodyPr>
          <a:lstStyle/>
          <a:p>
            <a:r>
              <a:rPr lang="en-US" dirty="0"/>
              <a:t>Court relied on the delay in drawing blood, the length of time that passed after the crash, and the defendant’s efforts to conceal evidence.</a:t>
            </a:r>
          </a:p>
          <a:p>
            <a:r>
              <a:rPr lang="en-US" dirty="0"/>
              <a:t>The Court pointed out that, even under </a:t>
            </a:r>
            <a:r>
              <a:rPr lang="en-US" i="1" dirty="0"/>
              <a:t>McNeely,</a:t>
            </a:r>
            <a:r>
              <a:rPr lang="en-US" dirty="0"/>
              <a:t> the detrimental effects of the passage of time upon the reliability of a blood test may alone sometimes be sufficient to justify a warrantless, nonconsensual blood draw. </a:t>
            </a:r>
          </a:p>
          <a:p>
            <a:pPr lvl="1"/>
            <a:r>
              <a:rPr lang="en-US" i="1" dirty="0"/>
              <a:t>Aponte v. Commonwealth</a:t>
            </a:r>
            <a:r>
              <a:rPr lang="en-US" dirty="0"/>
              <a:t>, 68 Va. App. 146 (2017)</a:t>
            </a:r>
          </a:p>
        </p:txBody>
      </p:sp>
    </p:spTree>
    <p:extLst>
      <p:ext uri="{BB962C8B-B14F-4D97-AF65-F5344CB8AC3E}">
        <p14:creationId xmlns:p14="http://schemas.microsoft.com/office/powerpoint/2010/main" val="17495541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5201DA-2ED6-7A47-9D05-45F83D399EDC}"/>
              </a:ext>
            </a:extLst>
          </p:cNvPr>
          <p:cNvSpPr>
            <a:spLocks noGrp="1"/>
          </p:cNvSpPr>
          <p:nvPr>
            <p:ph type="title"/>
          </p:nvPr>
        </p:nvSpPr>
        <p:spPr>
          <a:xfrm>
            <a:off x="457199" y="90055"/>
            <a:ext cx="8229600" cy="1143000"/>
          </a:xfrm>
        </p:spPr>
        <p:txBody>
          <a:bodyPr/>
          <a:lstStyle/>
          <a:p>
            <a:r>
              <a:rPr lang="en-US" dirty="0"/>
              <a:t>Length of Stop: </a:t>
            </a:r>
            <a:r>
              <a:rPr lang="en-US" i="1" dirty="0"/>
              <a:t>Rivera</a:t>
            </a:r>
            <a:endParaRPr lang="en-US" dirty="0"/>
          </a:p>
        </p:txBody>
      </p:sp>
      <p:sp>
        <p:nvSpPr>
          <p:cNvPr id="3" name="Content Placeholder 2">
            <a:extLst>
              <a:ext uri="{FF2B5EF4-FFF2-40B4-BE49-F238E27FC236}">
                <a16:creationId xmlns:a16="http://schemas.microsoft.com/office/drawing/2014/main" xmlns="" id="{A9BEB5BD-9D8C-BF48-83EE-CE9D23D739BB}"/>
              </a:ext>
            </a:extLst>
          </p:cNvPr>
          <p:cNvSpPr>
            <a:spLocks noGrp="1"/>
          </p:cNvSpPr>
          <p:nvPr>
            <p:ph idx="1"/>
          </p:nvPr>
        </p:nvSpPr>
        <p:spPr>
          <a:xfrm>
            <a:off x="457199" y="1233055"/>
            <a:ext cx="8520545" cy="5153890"/>
          </a:xfrm>
        </p:spPr>
        <p:txBody>
          <a:bodyPr>
            <a:normAutofit fontScale="92500" lnSpcReduction="20000"/>
          </a:bodyPr>
          <a:lstStyle/>
          <a:p>
            <a:r>
              <a:rPr lang="en-US" dirty="0"/>
              <a:t>Officer called for a K-9 during a stop for a traffic violation, though he had no evidence of a drug offense.</a:t>
            </a:r>
          </a:p>
          <a:p>
            <a:r>
              <a:rPr lang="en-US" dirty="0"/>
              <a:t>After completing the summons, instead of delivering the summons to the defendant and obtaining his signature, the officer explained that a dog was going to walk around the car and patted the defendant down. Dog alerted.</a:t>
            </a:r>
          </a:p>
          <a:p>
            <a:r>
              <a:rPr lang="en-US" dirty="0"/>
              <a:t>Court: Evidence Suppressed.</a:t>
            </a:r>
          </a:p>
          <a:p>
            <a:r>
              <a:rPr lang="en-US" dirty="0"/>
              <a:t>The Court ruled that the police investigation unlawfully extended the stop, however briefly, and thus violated the 4</a:t>
            </a:r>
            <a:r>
              <a:rPr lang="en-US" baseline="30000" dirty="0"/>
              <a:t>th </a:t>
            </a:r>
            <a:r>
              <a:rPr lang="en-US" dirty="0"/>
              <a:t>Amendment.</a:t>
            </a:r>
          </a:p>
        </p:txBody>
      </p:sp>
    </p:spTree>
    <p:extLst>
      <p:ext uri="{BB962C8B-B14F-4D97-AF65-F5344CB8AC3E}">
        <p14:creationId xmlns:p14="http://schemas.microsoft.com/office/powerpoint/2010/main" val="1277827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22C37E1-7848-E14F-89F1-7AB2CD7E8F3B}"/>
              </a:ext>
            </a:extLst>
          </p:cNvPr>
          <p:cNvSpPr>
            <a:spLocks noGrp="1"/>
          </p:cNvSpPr>
          <p:nvPr>
            <p:ph type="title"/>
          </p:nvPr>
        </p:nvSpPr>
        <p:spPr/>
        <p:txBody>
          <a:bodyPr>
            <a:normAutofit fontScale="90000"/>
          </a:bodyPr>
          <a:lstStyle/>
          <a:p>
            <a:r>
              <a:rPr lang="en-US" dirty="0"/>
              <a:t>Court: Basic Safety Measures Still Permissible</a:t>
            </a:r>
          </a:p>
        </p:txBody>
      </p:sp>
      <p:sp>
        <p:nvSpPr>
          <p:cNvPr id="3" name="Content Placeholder 2">
            <a:extLst>
              <a:ext uri="{FF2B5EF4-FFF2-40B4-BE49-F238E27FC236}">
                <a16:creationId xmlns:a16="http://schemas.microsoft.com/office/drawing/2014/main" xmlns="" id="{DE462625-BE12-0E4F-AA57-1166B095F820}"/>
              </a:ext>
            </a:extLst>
          </p:cNvPr>
          <p:cNvSpPr>
            <a:spLocks noGrp="1"/>
          </p:cNvSpPr>
          <p:nvPr>
            <p:ph idx="1"/>
          </p:nvPr>
        </p:nvSpPr>
        <p:spPr>
          <a:xfrm>
            <a:off x="457200" y="1600201"/>
            <a:ext cx="8229600" cy="4495799"/>
          </a:xfrm>
        </p:spPr>
        <p:txBody>
          <a:bodyPr>
            <a:normAutofit fontScale="85000" lnSpcReduction="20000"/>
          </a:bodyPr>
          <a:lstStyle/>
          <a:p>
            <a:r>
              <a:rPr lang="en-US" dirty="0"/>
              <a:t>The Court agreed that, even under </a:t>
            </a:r>
            <a:r>
              <a:rPr lang="en-US" i="1" dirty="0"/>
              <a:t>Rodriguez v. U.S.,</a:t>
            </a:r>
            <a:r>
              <a:rPr lang="en-US" dirty="0"/>
              <a:t> a police officer’s safety interest stems from the mission of the stop itself and therefore, an officer may take precautions in order to complete his mission safely. </a:t>
            </a:r>
          </a:p>
          <a:p>
            <a:r>
              <a:rPr lang="en-US" dirty="0"/>
              <a:t>The Court found that the officer did not violate </a:t>
            </a:r>
            <a:r>
              <a:rPr lang="en-US" i="1" dirty="0" err="1"/>
              <a:t>Rodgriguez</a:t>
            </a:r>
            <a:r>
              <a:rPr lang="en-US" i="1" dirty="0"/>
              <a:t> </a:t>
            </a:r>
            <a:r>
              <a:rPr lang="en-US" dirty="0"/>
              <a:t>when conferred briefly with the other police officers to learn more about the defendant’s criminal history before re-approaching him, as it was in accordance with maintaining officer safety during the stop.</a:t>
            </a:r>
          </a:p>
          <a:p>
            <a:pPr lvl="1"/>
            <a:r>
              <a:rPr lang="en-US" i="1" dirty="0"/>
              <a:t>Commonwealth v. Rivera</a:t>
            </a:r>
            <a:r>
              <a:rPr lang="en-US" dirty="0"/>
              <a:t>, Unpublished, January 30, (2018)</a:t>
            </a:r>
            <a:endParaRPr lang="en-US" i="1" dirty="0"/>
          </a:p>
          <a:p>
            <a:endParaRPr lang="en-US" dirty="0"/>
          </a:p>
          <a:p>
            <a:endParaRPr lang="en-US" dirty="0"/>
          </a:p>
        </p:txBody>
      </p:sp>
    </p:spTree>
    <p:extLst>
      <p:ext uri="{BB962C8B-B14F-4D97-AF65-F5344CB8AC3E}">
        <p14:creationId xmlns:p14="http://schemas.microsoft.com/office/powerpoint/2010/main" val="3877124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038AB2-10F3-0642-8F39-D9505A720529}"/>
              </a:ext>
            </a:extLst>
          </p:cNvPr>
          <p:cNvSpPr>
            <a:spLocks noGrp="1"/>
          </p:cNvSpPr>
          <p:nvPr>
            <p:ph type="title"/>
          </p:nvPr>
        </p:nvSpPr>
        <p:spPr/>
        <p:txBody>
          <a:bodyPr>
            <a:normAutofit fontScale="90000"/>
          </a:bodyPr>
          <a:lstStyle/>
          <a:p>
            <a:r>
              <a:rPr lang="en-US" dirty="0"/>
              <a:t>LPRs – Not 4</a:t>
            </a:r>
            <a:r>
              <a:rPr lang="en-US" baseline="30000" dirty="0"/>
              <a:t>th</a:t>
            </a:r>
            <a:r>
              <a:rPr lang="en-US" dirty="0"/>
              <a:t> Amendment, but ”Data Act” Issue</a:t>
            </a:r>
          </a:p>
        </p:txBody>
      </p:sp>
      <p:sp>
        <p:nvSpPr>
          <p:cNvPr id="3" name="Content Placeholder 2">
            <a:extLst>
              <a:ext uri="{FF2B5EF4-FFF2-40B4-BE49-F238E27FC236}">
                <a16:creationId xmlns:a16="http://schemas.microsoft.com/office/drawing/2014/main" xmlns="" id="{9BF4E3E0-9E1B-6E4A-9D5B-EFE396F9583D}"/>
              </a:ext>
            </a:extLst>
          </p:cNvPr>
          <p:cNvSpPr>
            <a:spLocks noGrp="1"/>
          </p:cNvSpPr>
          <p:nvPr>
            <p:ph idx="1"/>
          </p:nvPr>
        </p:nvSpPr>
        <p:spPr>
          <a:xfrm>
            <a:off x="457200" y="1600201"/>
            <a:ext cx="8229600" cy="4315690"/>
          </a:xfrm>
        </p:spPr>
        <p:txBody>
          <a:bodyPr>
            <a:normAutofit fontScale="85000" lnSpcReduction="20000"/>
          </a:bodyPr>
          <a:lstStyle/>
          <a:p>
            <a:r>
              <a:rPr lang="en-US" dirty="0"/>
              <a:t>Plaintiff sued to stop the Fairfax County Police Department from using automated license plate readers (“ALPRs) to maintain a database regarding passively-recorded plates that officers could search by license plate number.</a:t>
            </a:r>
          </a:p>
          <a:p>
            <a:r>
              <a:rPr lang="en-US" dirty="0"/>
              <a:t>Plaintiff argued that the ALPRs violate the Virginia Government Data Collection and Dissemination Practices Act, §§ 2.2-3800 to -3809, including the requirement in § 2.2-3800(C)(2) that information not be collected “unless the need for it has been clearly established in advance” of collecting that information. </a:t>
            </a:r>
          </a:p>
          <a:p>
            <a:endParaRPr lang="en-US" dirty="0"/>
          </a:p>
        </p:txBody>
      </p:sp>
    </p:spTree>
    <p:extLst>
      <p:ext uri="{BB962C8B-B14F-4D97-AF65-F5344CB8AC3E}">
        <p14:creationId xmlns:p14="http://schemas.microsoft.com/office/powerpoint/2010/main" val="25118360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B6F8A5-300B-4241-94EE-C65D8BAA3491}"/>
              </a:ext>
            </a:extLst>
          </p:cNvPr>
          <p:cNvSpPr>
            <a:spLocks noGrp="1"/>
          </p:cNvSpPr>
          <p:nvPr>
            <p:ph type="title"/>
          </p:nvPr>
        </p:nvSpPr>
        <p:spPr/>
        <p:txBody>
          <a:bodyPr>
            <a:normAutofit fontScale="90000"/>
          </a:bodyPr>
          <a:lstStyle/>
          <a:p>
            <a:r>
              <a:rPr lang="en-US" dirty="0"/>
              <a:t>Court: The Data Act covers LPRs </a:t>
            </a:r>
          </a:p>
        </p:txBody>
      </p:sp>
      <p:sp>
        <p:nvSpPr>
          <p:cNvPr id="3" name="Content Placeholder 2">
            <a:extLst>
              <a:ext uri="{FF2B5EF4-FFF2-40B4-BE49-F238E27FC236}">
                <a16:creationId xmlns:a16="http://schemas.microsoft.com/office/drawing/2014/main" xmlns="" id="{9D7240E5-6135-8548-A8CA-9764A639A43A}"/>
              </a:ext>
            </a:extLst>
          </p:cNvPr>
          <p:cNvSpPr>
            <a:spLocks noGrp="1"/>
          </p:cNvSpPr>
          <p:nvPr>
            <p:ph idx="1"/>
          </p:nvPr>
        </p:nvSpPr>
        <p:spPr/>
        <p:txBody>
          <a:bodyPr>
            <a:normAutofit fontScale="77500" lnSpcReduction="20000"/>
          </a:bodyPr>
          <a:lstStyle/>
          <a:p>
            <a:r>
              <a:rPr lang="en-US" dirty="0"/>
              <a:t>Court: A license plate number stored in the ALPR database is NOT  “personal information” because it does not describe, locate or index anything about an individual. </a:t>
            </a:r>
          </a:p>
          <a:p>
            <a:r>
              <a:rPr lang="en-US" dirty="0"/>
              <a:t>The pictures and associated data stored in the ALPR database DO meet the statutory definition of “personal information” under § 2.2-3801. </a:t>
            </a:r>
          </a:p>
          <a:p>
            <a:r>
              <a:rPr lang="en-US" dirty="0"/>
              <a:t>The Court remanded the case to determine whether the total components and operations of the ALPR record-keeping process provide a means through which a link between a license plate number and the vehicle’s owner “may be readily made.” </a:t>
            </a:r>
          </a:p>
          <a:p>
            <a:endParaRPr lang="en-US" dirty="0"/>
          </a:p>
        </p:txBody>
      </p:sp>
    </p:spTree>
    <p:extLst>
      <p:ext uri="{BB962C8B-B14F-4D97-AF65-F5344CB8AC3E}">
        <p14:creationId xmlns:p14="http://schemas.microsoft.com/office/powerpoint/2010/main" val="14089111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34160B-A556-1B49-B5E6-8E3BB7537228}"/>
              </a:ext>
            </a:extLst>
          </p:cNvPr>
          <p:cNvSpPr>
            <a:spLocks noGrp="1"/>
          </p:cNvSpPr>
          <p:nvPr>
            <p:ph type="title"/>
          </p:nvPr>
        </p:nvSpPr>
        <p:spPr/>
        <p:txBody>
          <a:bodyPr>
            <a:normAutofit fontScale="90000"/>
          </a:bodyPr>
          <a:lstStyle/>
          <a:p>
            <a:r>
              <a:rPr lang="en-US" dirty="0"/>
              <a:t>Court: </a:t>
            </a:r>
            <a:r>
              <a:rPr lang="en-US" i="1" dirty="0"/>
              <a:t>Passive</a:t>
            </a:r>
            <a:r>
              <a:rPr lang="en-US" dirty="0"/>
              <a:t> ALPRs may violate the Data Act</a:t>
            </a:r>
          </a:p>
        </p:txBody>
      </p:sp>
      <p:sp>
        <p:nvSpPr>
          <p:cNvPr id="3" name="Content Placeholder 2">
            <a:extLst>
              <a:ext uri="{FF2B5EF4-FFF2-40B4-BE49-F238E27FC236}">
                <a16:creationId xmlns:a16="http://schemas.microsoft.com/office/drawing/2014/main" xmlns="" id="{0345464B-2BB7-244B-AEA1-EF94A232A10B}"/>
              </a:ext>
            </a:extLst>
          </p:cNvPr>
          <p:cNvSpPr>
            <a:spLocks noGrp="1"/>
          </p:cNvSpPr>
          <p:nvPr>
            <p:ph idx="1"/>
          </p:nvPr>
        </p:nvSpPr>
        <p:spPr/>
        <p:txBody>
          <a:bodyPr>
            <a:normAutofit fontScale="85000" lnSpcReduction="20000"/>
          </a:bodyPr>
          <a:lstStyle/>
          <a:p>
            <a:r>
              <a:rPr lang="en-US" dirty="0"/>
              <a:t>The Court stated that, if such a means exists, then the police department’s “passive use” of ALPRs is not exempt from the operation of the Data Act under the law enforcement exception of § 2.2- 3802(7), because the police department collected and retained personal information without any suspicion of criminal activity at any level of abstraction, and thus created an information system that does not “deal with investigations and intelligence gathering related to criminal activity.”</a:t>
            </a:r>
          </a:p>
          <a:p>
            <a:pPr lvl="1"/>
            <a:r>
              <a:rPr lang="en-US" i="1" dirty="0"/>
              <a:t>Neal v. Fairfax Police,</a:t>
            </a:r>
            <a:r>
              <a:rPr lang="en-US" dirty="0"/>
              <a:t> April 26, 2018 (Va. S. Ct.)</a:t>
            </a:r>
          </a:p>
          <a:p>
            <a:pPr lvl="1"/>
            <a:endParaRPr lang="en-US" dirty="0"/>
          </a:p>
        </p:txBody>
      </p:sp>
    </p:spTree>
    <p:extLst>
      <p:ext uri="{BB962C8B-B14F-4D97-AF65-F5344CB8AC3E}">
        <p14:creationId xmlns:p14="http://schemas.microsoft.com/office/powerpoint/2010/main" val="6831620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434C89C-08AD-574E-93F0-85DA05E5AB4D}"/>
              </a:ext>
            </a:extLst>
          </p:cNvPr>
          <p:cNvSpPr>
            <a:spLocks noGrp="1"/>
          </p:cNvSpPr>
          <p:nvPr>
            <p:ph type="title"/>
          </p:nvPr>
        </p:nvSpPr>
        <p:spPr/>
        <p:txBody>
          <a:bodyPr>
            <a:normAutofit fontScale="90000"/>
          </a:bodyPr>
          <a:lstStyle/>
          <a:p>
            <a:r>
              <a:rPr lang="en-US" dirty="0"/>
              <a:t>Note: </a:t>
            </a:r>
            <a:r>
              <a:rPr lang="en-US" u="sng" dirty="0"/>
              <a:t>ACTIVE </a:t>
            </a:r>
            <a:r>
              <a:rPr lang="en-US" dirty="0"/>
              <a:t>LPRs Were Not an Issue Here</a:t>
            </a:r>
          </a:p>
        </p:txBody>
      </p:sp>
      <p:sp>
        <p:nvSpPr>
          <p:cNvPr id="3" name="Content Placeholder 2">
            <a:extLst>
              <a:ext uri="{FF2B5EF4-FFF2-40B4-BE49-F238E27FC236}">
                <a16:creationId xmlns:a16="http://schemas.microsoft.com/office/drawing/2014/main" xmlns="" id="{1E45C251-F118-8C4A-816E-780B88E329B8}"/>
              </a:ext>
            </a:extLst>
          </p:cNvPr>
          <p:cNvSpPr>
            <a:spLocks noGrp="1"/>
          </p:cNvSpPr>
          <p:nvPr>
            <p:ph idx="1"/>
          </p:nvPr>
        </p:nvSpPr>
        <p:spPr/>
        <p:txBody>
          <a:bodyPr>
            <a:normAutofit fontScale="85000" lnSpcReduction="10000"/>
          </a:bodyPr>
          <a:lstStyle/>
          <a:p>
            <a:r>
              <a:rPr lang="en-US" dirty="0"/>
              <a:t>This case did not concern the “active” use of ALPRs, to search for a particular license plate at a particular time </a:t>
            </a:r>
          </a:p>
          <a:p>
            <a:r>
              <a:rPr lang="en-US" dirty="0"/>
              <a:t>In a footnote, the Court made clear that the phrase “investigations and intelligence gathering related to criminal activity,” as used in § 2.2-3802(7), is not necessarily limited to past or present criminal activity to the exclusion of future criminal activity, as the Fourth Amendment does not make that distinction.</a:t>
            </a:r>
          </a:p>
          <a:p>
            <a:endParaRPr lang="en-US" dirty="0"/>
          </a:p>
        </p:txBody>
      </p:sp>
    </p:spTree>
    <p:extLst>
      <p:ext uri="{BB962C8B-B14F-4D97-AF65-F5344CB8AC3E}">
        <p14:creationId xmlns:p14="http://schemas.microsoft.com/office/powerpoint/2010/main" val="31050948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41582" y="2101022"/>
            <a:ext cx="7772400" cy="1362075"/>
          </a:xfrm>
        </p:spPr>
        <p:txBody>
          <a:bodyPr/>
          <a:lstStyle/>
          <a:p>
            <a:pPr algn="ctr"/>
            <a:r>
              <a:rPr lang="en-US" dirty="0"/>
              <a:t>PART TWO:</a:t>
            </a:r>
            <a:br>
              <a:rPr lang="en-US" dirty="0"/>
            </a:br>
            <a:r>
              <a:rPr lang="en-US" dirty="0"/>
              <a:t>Crimes and Offenses</a:t>
            </a:r>
          </a:p>
        </p:txBody>
      </p:sp>
    </p:spTree>
    <p:extLst>
      <p:ext uri="{BB962C8B-B14F-4D97-AF65-F5344CB8AC3E}">
        <p14:creationId xmlns:p14="http://schemas.microsoft.com/office/powerpoint/2010/main" val="4921992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Child Abuse &amp; Neglect</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88555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Fifth Amendment</a:t>
            </a:r>
          </a:p>
        </p:txBody>
      </p:sp>
      <p:sp>
        <p:nvSpPr>
          <p:cNvPr id="3" name="Text Placeholder 2"/>
          <p:cNvSpPr>
            <a:spLocks noGrp="1"/>
          </p:cNvSpPr>
          <p:nvPr>
            <p:ph type="body" idx="1"/>
          </p:nvPr>
        </p:nvSpPr>
        <p:spPr/>
        <p:txBody>
          <a:bodyPr/>
          <a:lstStyle/>
          <a:p>
            <a:r>
              <a:rPr lang="en-US" dirty="0"/>
              <a:t>New Cases on Interviews &amp; Interrogations</a:t>
            </a:r>
          </a:p>
        </p:txBody>
      </p:sp>
    </p:spTree>
    <p:extLst>
      <p:ext uri="{BB962C8B-B14F-4D97-AF65-F5344CB8AC3E}">
        <p14:creationId xmlns:p14="http://schemas.microsoft.com/office/powerpoint/2010/main" val="17228374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30D95241-DBAA-D049-BB87-A13506557542}"/>
              </a:ext>
            </a:extLst>
          </p:cNvPr>
          <p:cNvSpPr>
            <a:spLocks noGrp="1"/>
          </p:cNvSpPr>
          <p:nvPr>
            <p:ph type="title"/>
          </p:nvPr>
        </p:nvSpPr>
        <p:spPr/>
        <p:txBody>
          <a:bodyPr/>
          <a:lstStyle/>
          <a:p>
            <a:r>
              <a:rPr lang="en-US" dirty="0"/>
              <a:t>Many Cases This Year</a:t>
            </a:r>
          </a:p>
        </p:txBody>
      </p:sp>
      <p:sp>
        <p:nvSpPr>
          <p:cNvPr id="5" name="Content Placeholder 4">
            <a:extLst>
              <a:ext uri="{FF2B5EF4-FFF2-40B4-BE49-F238E27FC236}">
                <a16:creationId xmlns:a16="http://schemas.microsoft.com/office/drawing/2014/main" xmlns="" id="{46CB4A99-3193-804E-A556-43787BB62DAF}"/>
              </a:ext>
            </a:extLst>
          </p:cNvPr>
          <p:cNvSpPr>
            <a:spLocks noGrp="1"/>
          </p:cNvSpPr>
          <p:nvPr>
            <p:ph idx="1"/>
          </p:nvPr>
        </p:nvSpPr>
        <p:spPr/>
        <p:txBody>
          <a:bodyPr/>
          <a:lstStyle/>
          <a:p>
            <a:r>
              <a:rPr lang="en-US" dirty="0"/>
              <a:t>There were an unusual number of cases this year from the courts of appeal regarding the various statutes that address child abuse &amp; neglect.</a:t>
            </a:r>
          </a:p>
          <a:p>
            <a:r>
              <a:rPr lang="en-US" dirty="0"/>
              <a:t>In the following slides, Nancy Oglesby from CASC profiled these cases and some lessons from them</a:t>
            </a:r>
          </a:p>
        </p:txBody>
      </p:sp>
    </p:spTree>
    <p:extLst>
      <p:ext uri="{BB962C8B-B14F-4D97-AF65-F5344CB8AC3E}">
        <p14:creationId xmlns:p14="http://schemas.microsoft.com/office/powerpoint/2010/main" val="3136114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03960" y="230548"/>
            <a:ext cx="7886700" cy="1196469"/>
          </a:xfrm>
        </p:spPr>
        <p:txBody>
          <a:bodyPr>
            <a:normAutofit fontScale="90000"/>
          </a:bodyPr>
          <a:lstStyle/>
          <a:p>
            <a:r>
              <a:rPr lang="en-US" dirty="0"/>
              <a:t>18.2-371.1:</a:t>
            </a:r>
            <a:br>
              <a:rPr lang="en-US" dirty="0"/>
            </a:br>
            <a:r>
              <a:rPr lang="en-US" dirty="0"/>
              <a:t>Statute</a:t>
            </a:r>
          </a:p>
        </p:txBody>
      </p:sp>
      <p:sp>
        <p:nvSpPr>
          <p:cNvPr id="5" name="Content Placeholder 4"/>
          <p:cNvSpPr>
            <a:spLocks noGrp="1"/>
          </p:cNvSpPr>
          <p:nvPr>
            <p:ph idx="1"/>
          </p:nvPr>
        </p:nvSpPr>
        <p:spPr>
          <a:xfrm>
            <a:off x="628650" y="1528763"/>
            <a:ext cx="7886700" cy="4343400"/>
          </a:xfrm>
        </p:spPr>
        <p:txBody>
          <a:bodyPr>
            <a:noAutofit/>
          </a:bodyPr>
          <a:lstStyle/>
          <a:p>
            <a:pPr marL="385763" indent="-385763" defTabSz="685800">
              <a:spcBef>
                <a:spcPts val="0"/>
              </a:spcBef>
              <a:buFontTx/>
              <a:buAutoNum type="alphaUcPeriod"/>
              <a:defRPr/>
            </a:pPr>
            <a:r>
              <a:rPr lang="en-US" sz="2400" dirty="0"/>
              <a:t>Any parent, guardian, or other person responsible for the care of a child under the age of 18 who by willful act or willful omission or refusal to provide any necessary care for the child’s health </a:t>
            </a:r>
            <a:r>
              <a:rPr lang="en-US" sz="2400" i="1" dirty="0"/>
              <a:t>causes or permits serious injury</a:t>
            </a:r>
            <a:r>
              <a:rPr lang="en-US" sz="2400" dirty="0"/>
              <a:t> to the life or health of such child is guilty of a Class 4 felony.</a:t>
            </a:r>
          </a:p>
          <a:p>
            <a:pPr marL="385763" indent="-385763" defTabSz="685800">
              <a:spcBef>
                <a:spcPts val="0"/>
              </a:spcBef>
              <a:buFontTx/>
              <a:buAutoNum type="alphaUcPeriod"/>
              <a:defRPr/>
            </a:pPr>
            <a:r>
              <a:rPr lang="en-US" sz="2400" dirty="0"/>
              <a:t>Any parent, guardian or other person responsible for the care of a child under the age of 18 whose willful </a:t>
            </a:r>
            <a:r>
              <a:rPr lang="en-US" sz="2400" i="1" dirty="0"/>
              <a:t>act or omission</a:t>
            </a:r>
            <a:r>
              <a:rPr lang="en-US" sz="2400" dirty="0"/>
              <a:t> in the care of such child was so gross, wanton, and culpable as to </a:t>
            </a:r>
            <a:r>
              <a:rPr lang="en-US" sz="2400" i="1" dirty="0"/>
              <a:t>show a reckless disregard for human life</a:t>
            </a:r>
            <a:r>
              <a:rPr lang="en-US" sz="2400" dirty="0"/>
              <a:t> is guilty of a Class 6 felony.</a:t>
            </a:r>
          </a:p>
        </p:txBody>
      </p:sp>
    </p:spTree>
    <p:extLst>
      <p:ext uri="{BB962C8B-B14F-4D97-AF65-F5344CB8AC3E}">
        <p14:creationId xmlns:p14="http://schemas.microsoft.com/office/powerpoint/2010/main" val="26369049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07147"/>
            <a:ext cx="8229600" cy="1143000"/>
          </a:xfrm>
        </p:spPr>
        <p:txBody>
          <a:bodyPr>
            <a:normAutofit fontScale="90000"/>
          </a:bodyPr>
          <a:lstStyle/>
          <a:p>
            <a:r>
              <a:rPr lang="en-US" dirty="0"/>
              <a:t>18.2-371.1 (A) versus (B):</a:t>
            </a:r>
            <a:br>
              <a:rPr lang="en-US" dirty="0"/>
            </a:br>
            <a:r>
              <a:rPr lang="en-US" sz="3100" dirty="0">
                <a:solidFill>
                  <a:schemeClr val="tx1">
                    <a:lumMod val="95000"/>
                    <a:lumOff val="5000"/>
                  </a:schemeClr>
                </a:solidFill>
              </a:rPr>
              <a:t>Any parent, guardian, or other person responsible for the care of a child under the age of 18:</a:t>
            </a:r>
            <a:br>
              <a:rPr lang="en-US" sz="3100" dirty="0">
                <a:solidFill>
                  <a:schemeClr val="tx1">
                    <a:lumMod val="95000"/>
                    <a:lumOff val="5000"/>
                  </a:schemeClr>
                </a:solidFill>
              </a:rPr>
            </a:br>
            <a:endParaRPr lang="en-US" sz="3100" dirty="0">
              <a:solidFill>
                <a:schemeClr val="tx1">
                  <a:lumMod val="95000"/>
                  <a:lumOff val="5000"/>
                </a:schemeClr>
              </a:solidFill>
            </a:endParaRPr>
          </a:p>
        </p:txBody>
      </p:sp>
      <p:sp>
        <p:nvSpPr>
          <p:cNvPr id="5" name="Content Placeholder 4"/>
          <p:cNvSpPr>
            <a:spLocks noGrp="1"/>
          </p:cNvSpPr>
          <p:nvPr>
            <p:ph sz="half" idx="1"/>
          </p:nvPr>
        </p:nvSpPr>
        <p:spPr>
          <a:xfrm>
            <a:off x="457200" y="2029692"/>
            <a:ext cx="4038600" cy="4191000"/>
          </a:xfrm>
        </p:spPr>
        <p:txBody>
          <a:bodyPr>
            <a:normAutofit lnSpcReduction="10000"/>
          </a:bodyPr>
          <a:lstStyle/>
          <a:p>
            <a:pPr marL="0" indent="0" defTabSz="685800">
              <a:spcBef>
                <a:spcPts val="0"/>
              </a:spcBef>
              <a:buNone/>
              <a:defRPr/>
            </a:pPr>
            <a:r>
              <a:rPr lang="en-US" dirty="0"/>
              <a:t>Subsection (A):</a:t>
            </a:r>
          </a:p>
          <a:p>
            <a:pPr defTabSz="685800">
              <a:spcBef>
                <a:spcPts val="0"/>
              </a:spcBef>
              <a:defRPr/>
            </a:pPr>
            <a:r>
              <a:rPr lang="en-US" dirty="0"/>
              <a:t>who by willful act or omission or refusal to provide any necessary care for the child’s health</a:t>
            </a:r>
          </a:p>
          <a:p>
            <a:pPr defTabSz="685800">
              <a:spcBef>
                <a:spcPts val="0"/>
              </a:spcBef>
              <a:defRPr/>
            </a:pPr>
            <a:r>
              <a:rPr lang="en-US" dirty="0"/>
              <a:t>causes or permits serious injury to the life or health of such child.</a:t>
            </a:r>
          </a:p>
        </p:txBody>
      </p:sp>
      <p:sp>
        <p:nvSpPr>
          <p:cNvPr id="7" name="Content Placeholder 6">
            <a:extLst>
              <a:ext uri="{FF2B5EF4-FFF2-40B4-BE49-F238E27FC236}">
                <a16:creationId xmlns:a16="http://schemas.microsoft.com/office/drawing/2014/main" xmlns="" id="{1E555E7C-F181-CC44-8F61-4179EA68BD6A}"/>
              </a:ext>
            </a:extLst>
          </p:cNvPr>
          <p:cNvSpPr>
            <a:spLocks noGrp="1"/>
          </p:cNvSpPr>
          <p:nvPr>
            <p:ph sz="half" idx="2"/>
          </p:nvPr>
        </p:nvSpPr>
        <p:spPr>
          <a:xfrm>
            <a:off x="4648200" y="2029692"/>
            <a:ext cx="4038600" cy="4191000"/>
          </a:xfrm>
        </p:spPr>
        <p:txBody>
          <a:bodyPr>
            <a:normAutofit lnSpcReduction="10000"/>
          </a:bodyPr>
          <a:lstStyle/>
          <a:p>
            <a:pPr marL="0" indent="0">
              <a:buNone/>
            </a:pPr>
            <a:r>
              <a:rPr lang="en-US" dirty="0"/>
              <a:t>Subsection (B):</a:t>
            </a:r>
          </a:p>
          <a:p>
            <a:r>
              <a:rPr lang="en-US" dirty="0"/>
              <a:t>whose willful act or willful omission in the care of such child</a:t>
            </a:r>
          </a:p>
          <a:p>
            <a:r>
              <a:rPr lang="en-US" dirty="0"/>
              <a:t>was so gross, wanton, and culpable to show a reckless disregard for human life.</a:t>
            </a:r>
          </a:p>
          <a:p>
            <a:endParaRPr lang="en-US" dirty="0"/>
          </a:p>
        </p:txBody>
      </p:sp>
    </p:spTree>
    <p:extLst>
      <p:ext uri="{BB962C8B-B14F-4D97-AF65-F5344CB8AC3E}">
        <p14:creationId xmlns:p14="http://schemas.microsoft.com/office/powerpoint/2010/main" val="31564369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64524"/>
            <a:ext cx="7886700" cy="1120139"/>
          </a:xfrm>
        </p:spPr>
        <p:txBody>
          <a:bodyPr/>
          <a:lstStyle/>
          <a:p>
            <a:r>
              <a:rPr lang="en-US" dirty="0"/>
              <a:t>18.2-371.1(A) and (B) </a:t>
            </a:r>
          </a:p>
        </p:txBody>
      </p:sp>
      <p:sp>
        <p:nvSpPr>
          <p:cNvPr id="3" name="Content Placeholder 2"/>
          <p:cNvSpPr>
            <a:spLocks noGrp="1"/>
          </p:cNvSpPr>
          <p:nvPr>
            <p:ph idx="1"/>
          </p:nvPr>
        </p:nvSpPr>
        <p:spPr>
          <a:xfrm>
            <a:off x="484909" y="1132263"/>
            <a:ext cx="8285018" cy="4894464"/>
          </a:xfrm>
        </p:spPr>
        <p:txBody>
          <a:bodyPr>
            <a:normAutofit lnSpcReduction="10000"/>
          </a:bodyPr>
          <a:lstStyle/>
          <a:p>
            <a:pPr defTabSz="685800">
              <a:spcBef>
                <a:spcPts val="0"/>
              </a:spcBef>
              <a:defRPr/>
            </a:pPr>
            <a:r>
              <a:rPr lang="en-US" sz="3000" i="1" dirty="0"/>
              <a:t>Turner v. Commonwealth,</a:t>
            </a:r>
            <a:r>
              <a:rPr lang="en-US" sz="3000" dirty="0"/>
              <a:t> Record No. 0067-16-1 (January 2017)</a:t>
            </a:r>
            <a:endParaRPr lang="en-US" sz="3000" b="1" dirty="0"/>
          </a:p>
          <a:p>
            <a:pPr defTabSz="685800">
              <a:spcBef>
                <a:spcPts val="0"/>
              </a:spcBef>
              <a:defRPr/>
            </a:pPr>
            <a:r>
              <a:rPr lang="en-US" sz="3000" dirty="0"/>
              <a:t>Affirmed conviction for 18.2-371.1(A) </a:t>
            </a:r>
            <a:r>
              <a:rPr lang="en-US" sz="3000" i="1" dirty="0"/>
              <a:t>and </a:t>
            </a:r>
            <a:r>
              <a:rPr lang="en-US" sz="3000" dirty="0"/>
              <a:t>(B) when defendant crashed and killed one of her children and seriously injured another.</a:t>
            </a:r>
          </a:p>
          <a:p>
            <a:pPr defTabSz="685800">
              <a:spcBef>
                <a:spcPts val="0"/>
              </a:spcBef>
              <a:defRPr/>
            </a:pPr>
            <a:r>
              <a:rPr lang="en-US" sz="3000" dirty="0"/>
              <a:t>Court: Her conduct was willful; she had knowledge and consciousness of the risk and commented “F* the cops.”</a:t>
            </a:r>
          </a:p>
          <a:p>
            <a:pPr defTabSz="685800">
              <a:spcBef>
                <a:spcPts val="0"/>
              </a:spcBef>
              <a:defRPr/>
            </a:pPr>
            <a:r>
              <a:rPr lang="en-US" sz="3000" dirty="0"/>
              <a:t>Her acts of speeding, marijuana use, and not providing seat belts or child seats for her children sufficiently demonstrated her guilt.</a:t>
            </a:r>
            <a:endParaRPr lang="en-US" dirty="0"/>
          </a:p>
          <a:p>
            <a:pPr defTabSz="685800">
              <a:spcBef>
                <a:spcPts val="0"/>
              </a:spcBef>
              <a:defRPr/>
            </a:pPr>
            <a:endParaRPr lang="en-US" dirty="0"/>
          </a:p>
        </p:txBody>
      </p:sp>
    </p:spTree>
    <p:extLst>
      <p:ext uri="{BB962C8B-B14F-4D97-AF65-F5344CB8AC3E}">
        <p14:creationId xmlns:p14="http://schemas.microsoft.com/office/powerpoint/2010/main" val="25564676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1" y="265592"/>
            <a:ext cx="7200897" cy="977900"/>
          </a:xfrm>
        </p:spPr>
        <p:txBody>
          <a:bodyPr/>
          <a:lstStyle/>
          <a:p>
            <a:r>
              <a:rPr lang="en-US" dirty="0"/>
              <a:t>18.2-371.1 (B)</a:t>
            </a:r>
          </a:p>
        </p:txBody>
      </p:sp>
      <p:sp>
        <p:nvSpPr>
          <p:cNvPr id="3" name="Content Placeholder 2"/>
          <p:cNvSpPr>
            <a:spLocks noGrp="1"/>
          </p:cNvSpPr>
          <p:nvPr>
            <p:ph idx="1"/>
          </p:nvPr>
        </p:nvSpPr>
        <p:spPr>
          <a:xfrm>
            <a:off x="503957" y="1135033"/>
            <a:ext cx="8404515" cy="4780858"/>
          </a:xfrm>
        </p:spPr>
        <p:txBody>
          <a:bodyPr>
            <a:noAutofit/>
          </a:bodyPr>
          <a:lstStyle/>
          <a:p>
            <a:pPr>
              <a:spcBef>
                <a:spcPts val="0"/>
              </a:spcBef>
              <a:defRPr/>
            </a:pPr>
            <a:r>
              <a:rPr lang="en-US" sz="2500" i="1" dirty="0" err="1"/>
              <a:t>Coomer</a:t>
            </a:r>
            <a:r>
              <a:rPr lang="en-US" sz="2500" i="1" dirty="0"/>
              <a:t> v. Commonwealth</a:t>
            </a:r>
            <a:r>
              <a:rPr lang="en-US" sz="2500" dirty="0"/>
              <a:t>, 67 Va. App. 537 (March 2017) </a:t>
            </a:r>
          </a:p>
          <a:p>
            <a:pPr>
              <a:spcBef>
                <a:spcPts val="0"/>
              </a:spcBef>
              <a:defRPr/>
            </a:pPr>
            <a:r>
              <a:rPr lang="en-US" sz="2500" dirty="0"/>
              <a:t>Reversed a conviction for defendant who crashed her car while driving with a .09 and her child in the car during rainy conditions.</a:t>
            </a:r>
          </a:p>
          <a:p>
            <a:pPr>
              <a:spcBef>
                <a:spcPts val="0"/>
              </a:spcBef>
              <a:defRPr/>
            </a:pPr>
            <a:r>
              <a:rPr lang="en-US" sz="2500" dirty="0"/>
              <a:t>Court: No “Criminal Negligence” because of her low speed and no damage to either car.</a:t>
            </a:r>
          </a:p>
          <a:p>
            <a:pPr>
              <a:spcBef>
                <a:spcPts val="0"/>
              </a:spcBef>
              <a:defRPr/>
            </a:pPr>
            <a:r>
              <a:rPr lang="en-US" sz="2500" dirty="0"/>
              <a:t>No “Criminal Negligence” with mere voluntary intoxication (“not severely impaired”).</a:t>
            </a:r>
          </a:p>
          <a:p>
            <a:pPr>
              <a:spcBef>
                <a:spcPts val="0"/>
              </a:spcBef>
              <a:defRPr/>
            </a:pPr>
            <a:r>
              <a:rPr lang="en-US" sz="2500" dirty="0"/>
              <a:t>Court: The danger must reach a level of probability/substantial risk, not mere possibility.</a:t>
            </a:r>
          </a:p>
        </p:txBody>
      </p:sp>
    </p:spTree>
    <p:extLst>
      <p:ext uri="{BB962C8B-B14F-4D97-AF65-F5344CB8AC3E}">
        <p14:creationId xmlns:p14="http://schemas.microsoft.com/office/powerpoint/2010/main" val="19510491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02839"/>
            <a:ext cx="7886700" cy="537686"/>
          </a:xfrm>
        </p:spPr>
        <p:txBody>
          <a:bodyPr>
            <a:normAutofit fontScale="90000"/>
          </a:bodyPr>
          <a:lstStyle/>
          <a:p>
            <a:r>
              <a:rPr lang="en-US" dirty="0"/>
              <a:t>18.2-371.1 (A)</a:t>
            </a:r>
          </a:p>
        </p:txBody>
      </p:sp>
      <p:sp>
        <p:nvSpPr>
          <p:cNvPr id="3" name="Content Placeholder 2"/>
          <p:cNvSpPr>
            <a:spLocks noGrp="1"/>
          </p:cNvSpPr>
          <p:nvPr>
            <p:ph idx="1"/>
          </p:nvPr>
        </p:nvSpPr>
        <p:spPr>
          <a:xfrm>
            <a:off x="367145" y="740525"/>
            <a:ext cx="8409709" cy="5195454"/>
          </a:xfrm>
        </p:spPr>
        <p:txBody>
          <a:bodyPr>
            <a:noAutofit/>
          </a:bodyPr>
          <a:lstStyle/>
          <a:p>
            <a:pPr>
              <a:spcBef>
                <a:spcPts val="0"/>
              </a:spcBef>
            </a:pPr>
            <a:r>
              <a:rPr lang="en-US" sz="2600" i="1" dirty="0"/>
              <a:t>Thompson v. Commonwealth</a:t>
            </a:r>
            <a:r>
              <a:rPr lang="en-US" sz="2600" dirty="0"/>
              <a:t>, Record No. 0842-16-2 (Unpublished, August 2017) </a:t>
            </a:r>
          </a:p>
          <a:p>
            <a:pPr defTabSz="685800">
              <a:spcBef>
                <a:spcPts val="0"/>
              </a:spcBef>
              <a:defRPr/>
            </a:pPr>
            <a:r>
              <a:rPr lang="en-US" sz="2600" dirty="0"/>
              <a:t>Reversed conviction after defendant provided no medical attention to her two year old, who had severely burned feet (evidence was burn was accidental).</a:t>
            </a:r>
          </a:p>
          <a:p>
            <a:pPr defTabSz="685800">
              <a:spcBef>
                <a:spcPts val="0"/>
              </a:spcBef>
              <a:defRPr/>
            </a:pPr>
            <a:r>
              <a:rPr lang="en-US" sz="2600" dirty="0"/>
              <a:t>Medical testimony spoke to potential harm from delay.</a:t>
            </a:r>
          </a:p>
          <a:p>
            <a:pPr defTabSz="685800">
              <a:spcBef>
                <a:spcPts val="0"/>
              </a:spcBef>
              <a:defRPr/>
            </a:pPr>
            <a:r>
              <a:rPr lang="en-US" sz="2600" dirty="0"/>
              <a:t>Court: Omission of seeking medical attention did not cause serious injury (or any injury) over and above the burns </a:t>
            </a:r>
            <a:r>
              <a:rPr lang="mr-IN" sz="2600" dirty="0"/>
              <a:t>–</a:t>
            </a:r>
            <a:r>
              <a:rPr lang="en-US" sz="2600" dirty="0"/>
              <a:t> testimony was only that infection </a:t>
            </a:r>
            <a:r>
              <a:rPr lang="en-US" sz="2600" i="1" dirty="0"/>
              <a:t>could have </a:t>
            </a:r>
            <a:r>
              <a:rPr lang="en-US" sz="2600" dirty="0"/>
              <a:t>resulted.</a:t>
            </a:r>
          </a:p>
          <a:p>
            <a:pPr defTabSz="685800">
              <a:spcBef>
                <a:spcPts val="0"/>
              </a:spcBef>
              <a:defRPr/>
            </a:pPr>
            <a:r>
              <a:rPr lang="en-US" sz="2600" dirty="0"/>
              <a:t>Remember this prosecution was under (A), not (B).</a:t>
            </a:r>
          </a:p>
        </p:txBody>
      </p:sp>
    </p:spTree>
    <p:extLst>
      <p:ext uri="{BB962C8B-B14F-4D97-AF65-F5344CB8AC3E}">
        <p14:creationId xmlns:p14="http://schemas.microsoft.com/office/powerpoint/2010/main" val="10400500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107372"/>
            <a:ext cx="7200897" cy="977900"/>
          </a:xfrm>
        </p:spPr>
        <p:txBody>
          <a:bodyPr/>
          <a:lstStyle/>
          <a:p>
            <a:r>
              <a:rPr lang="en-US" dirty="0"/>
              <a:t>18.2-371.1 (B)</a:t>
            </a:r>
          </a:p>
        </p:txBody>
      </p:sp>
      <p:sp>
        <p:nvSpPr>
          <p:cNvPr id="3" name="Content Placeholder 2"/>
          <p:cNvSpPr>
            <a:spLocks noGrp="1"/>
          </p:cNvSpPr>
          <p:nvPr>
            <p:ph idx="1"/>
          </p:nvPr>
        </p:nvSpPr>
        <p:spPr>
          <a:xfrm>
            <a:off x="628648" y="1085272"/>
            <a:ext cx="7886700" cy="4719783"/>
          </a:xfrm>
        </p:spPr>
        <p:txBody>
          <a:bodyPr>
            <a:noAutofit/>
          </a:bodyPr>
          <a:lstStyle/>
          <a:p>
            <a:pPr>
              <a:spcBef>
                <a:spcPts val="0"/>
              </a:spcBef>
              <a:defRPr/>
            </a:pPr>
            <a:r>
              <a:rPr lang="en-US" sz="2800" i="1" dirty="0"/>
              <a:t>Hannon v. Commonwealth</a:t>
            </a:r>
            <a:r>
              <a:rPr lang="en-US" sz="2800" dirty="0"/>
              <a:t>, 68 Va. App. 87 (2017)</a:t>
            </a:r>
          </a:p>
          <a:p>
            <a:pPr>
              <a:spcBef>
                <a:spcPts val="0"/>
              </a:spcBef>
              <a:defRPr/>
            </a:pPr>
            <a:r>
              <a:rPr lang="en-US" sz="2800" dirty="0"/>
              <a:t>Reversed conviction for defendant who left 4 month old and 5 year old in unlocked car in 48 degree weather for 14 minutes &amp; 34 seconds</a:t>
            </a:r>
          </a:p>
          <a:p>
            <a:pPr>
              <a:spcBef>
                <a:spcPts val="0"/>
              </a:spcBef>
              <a:defRPr/>
            </a:pPr>
            <a:r>
              <a:rPr lang="en-US" sz="2800" dirty="0"/>
              <a:t>CPS had unfounded the complaint</a:t>
            </a:r>
          </a:p>
          <a:p>
            <a:pPr>
              <a:spcBef>
                <a:spcPts val="0"/>
              </a:spcBef>
              <a:defRPr/>
            </a:pPr>
            <a:r>
              <a:rPr lang="en-US" sz="2800" dirty="0"/>
              <a:t>Court: A reasonable person would not have understood injury was likely to occur</a:t>
            </a:r>
          </a:p>
          <a:p>
            <a:pPr>
              <a:spcBef>
                <a:spcPts val="0"/>
              </a:spcBef>
              <a:defRPr/>
            </a:pPr>
            <a:r>
              <a:rPr lang="en-US" sz="2800" dirty="0"/>
              <a:t>Note the comparison to </a:t>
            </a:r>
            <a:r>
              <a:rPr lang="en-US" sz="2800" i="1" dirty="0"/>
              <a:t>Miller, </a:t>
            </a:r>
            <a:r>
              <a:rPr lang="en-US" sz="2800" dirty="0"/>
              <a:t>where the Court had affirmed a misdemeanor conviction in similar circumstances.</a:t>
            </a:r>
          </a:p>
          <a:p>
            <a:endParaRPr lang="en-US" sz="2800" dirty="0"/>
          </a:p>
        </p:txBody>
      </p:sp>
    </p:spTree>
    <p:extLst>
      <p:ext uri="{BB962C8B-B14F-4D97-AF65-F5344CB8AC3E}">
        <p14:creationId xmlns:p14="http://schemas.microsoft.com/office/powerpoint/2010/main" val="14316436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455469"/>
            <a:ext cx="7886700" cy="442912"/>
          </a:xfrm>
        </p:spPr>
        <p:txBody>
          <a:bodyPr>
            <a:normAutofit fontScale="90000"/>
          </a:bodyPr>
          <a:lstStyle/>
          <a:p>
            <a:r>
              <a:rPr lang="en-US" dirty="0"/>
              <a:t>18.2-371.1(A)</a:t>
            </a:r>
          </a:p>
        </p:txBody>
      </p:sp>
      <p:sp>
        <p:nvSpPr>
          <p:cNvPr id="3" name="Content Placeholder 2"/>
          <p:cNvSpPr>
            <a:spLocks noGrp="1"/>
          </p:cNvSpPr>
          <p:nvPr>
            <p:ph idx="1"/>
          </p:nvPr>
        </p:nvSpPr>
        <p:spPr>
          <a:xfrm>
            <a:off x="217344" y="1181866"/>
            <a:ext cx="8441747" cy="4276825"/>
          </a:xfrm>
        </p:spPr>
        <p:txBody>
          <a:bodyPr>
            <a:noAutofit/>
          </a:bodyPr>
          <a:lstStyle/>
          <a:p>
            <a:pPr defTabSz="685800">
              <a:spcBef>
                <a:spcPts val="0"/>
              </a:spcBef>
              <a:defRPr/>
            </a:pPr>
            <a:r>
              <a:rPr lang="en-US" sz="2800" i="1" dirty="0"/>
              <a:t>White v. Commonwealth</a:t>
            </a:r>
            <a:r>
              <a:rPr lang="en-US" sz="2800" dirty="0"/>
              <a:t>, Record No. 0654-16-3 (Unpublished, August 2017) </a:t>
            </a:r>
          </a:p>
          <a:p>
            <a:pPr defTabSz="685800">
              <a:spcBef>
                <a:spcPts val="0"/>
              </a:spcBef>
              <a:defRPr/>
            </a:pPr>
            <a:r>
              <a:rPr lang="en-US" sz="2800" dirty="0"/>
              <a:t>Court reversed conviction regarding defendant’s 5 year-old child, whose body was found in septic tank on property</a:t>
            </a:r>
          </a:p>
          <a:p>
            <a:pPr defTabSz="685800">
              <a:spcBef>
                <a:spcPts val="0"/>
              </a:spcBef>
              <a:defRPr/>
            </a:pPr>
            <a:r>
              <a:rPr lang="en-US" sz="2800" dirty="0"/>
              <a:t>Court: “Willful” is stronger than voluntary or intentional </a:t>
            </a:r>
            <a:r>
              <a:rPr lang="mr-IN" sz="2800" dirty="0"/>
              <a:t>–</a:t>
            </a:r>
            <a:r>
              <a:rPr lang="en-US" sz="2800" dirty="0"/>
              <a:t> equivalent of malicious, evil or corrupt. </a:t>
            </a:r>
          </a:p>
          <a:p>
            <a:pPr lvl="1" defTabSz="685800">
              <a:spcBef>
                <a:spcPts val="0"/>
              </a:spcBef>
              <a:defRPr/>
            </a:pPr>
            <a:r>
              <a:rPr lang="en-US" dirty="0"/>
              <a:t>Imports knowledge and consciousness that injury will result from the act done.</a:t>
            </a:r>
          </a:p>
        </p:txBody>
      </p:sp>
    </p:spTree>
    <p:extLst>
      <p:ext uri="{BB962C8B-B14F-4D97-AF65-F5344CB8AC3E}">
        <p14:creationId xmlns:p14="http://schemas.microsoft.com/office/powerpoint/2010/main" val="260821633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E946D4-65E1-894B-ACA7-60133E93519D}"/>
              </a:ext>
            </a:extLst>
          </p:cNvPr>
          <p:cNvSpPr>
            <a:spLocks noGrp="1"/>
          </p:cNvSpPr>
          <p:nvPr>
            <p:ph type="title"/>
          </p:nvPr>
        </p:nvSpPr>
        <p:spPr/>
        <p:txBody>
          <a:bodyPr/>
          <a:lstStyle/>
          <a:p>
            <a:r>
              <a:rPr lang="en-US" i="1" dirty="0"/>
              <a:t>White</a:t>
            </a:r>
            <a:r>
              <a:rPr lang="en-US" dirty="0"/>
              <a:t> Court’s Explanation</a:t>
            </a:r>
            <a:endParaRPr lang="en-US" i="1" dirty="0"/>
          </a:p>
        </p:txBody>
      </p:sp>
      <p:sp>
        <p:nvSpPr>
          <p:cNvPr id="3" name="Content Placeholder 2">
            <a:extLst>
              <a:ext uri="{FF2B5EF4-FFF2-40B4-BE49-F238E27FC236}">
                <a16:creationId xmlns:a16="http://schemas.microsoft.com/office/drawing/2014/main" xmlns="" id="{89A17056-99F4-E043-AFC4-612139E48132}"/>
              </a:ext>
            </a:extLst>
          </p:cNvPr>
          <p:cNvSpPr>
            <a:spLocks noGrp="1"/>
          </p:cNvSpPr>
          <p:nvPr>
            <p:ph idx="1"/>
          </p:nvPr>
        </p:nvSpPr>
        <p:spPr/>
        <p:txBody>
          <a:bodyPr>
            <a:normAutofit fontScale="92500" lnSpcReduction="20000"/>
          </a:bodyPr>
          <a:lstStyle/>
          <a:p>
            <a:pPr defTabSz="685800">
              <a:spcBef>
                <a:spcPts val="0"/>
              </a:spcBef>
              <a:defRPr/>
            </a:pPr>
            <a:r>
              <a:rPr lang="en-US" dirty="0"/>
              <a:t>Under (A), the Act/Omission must be intentional, or involve reckless disregard for rights of another, and the Commonwealth must show that it was likely to result in serious injury</a:t>
            </a:r>
          </a:p>
          <a:p>
            <a:pPr defTabSz="685800">
              <a:spcBef>
                <a:spcPts val="0"/>
              </a:spcBef>
              <a:defRPr/>
            </a:pPr>
            <a:r>
              <a:rPr lang="en-US" dirty="0"/>
              <a:t>In this case, though defendant knew her son might go outside while she was sleeping, the mere presence of potential hazards in the yard (pool, pond, septic tank) was not sufficient to show knowledge of likelihood of serious injury</a:t>
            </a:r>
          </a:p>
          <a:p>
            <a:endParaRPr lang="en-US" dirty="0"/>
          </a:p>
        </p:txBody>
      </p:sp>
    </p:spTree>
    <p:extLst>
      <p:ext uri="{BB962C8B-B14F-4D97-AF65-F5344CB8AC3E}">
        <p14:creationId xmlns:p14="http://schemas.microsoft.com/office/powerpoint/2010/main" val="87004389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6634B4-C8C1-6648-9A52-300151812BDB}"/>
              </a:ext>
            </a:extLst>
          </p:cNvPr>
          <p:cNvSpPr>
            <a:spLocks noGrp="1"/>
          </p:cNvSpPr>
          <p:nvPr>
            <p:ph type="title"/>
          </p:nvPr>
        </p:nvSpPr>
        <p:spPr>
          <a:xfrm>
            <a:off x="971550" y="224491"/>
            <a:ext cx="7200897" cy="977900"/>
          </a:xfrm>
        </p:spPr>
        <p:txBody>
          <a:bodyPr>
            <a:normAutofit fontScale="90000"/>
          </a:bodyPr>
          <a:lstStyle/>
          <a:p>
            <a:r>
              <a:rPr lang="en-US" dirty="0"/>
              <a:t>18.2-371.1 (B)</a:t>
            </a:r>
            <a:br>
              <a:rPr lang="en-US" dirty="0"/>
            </a:br>
            <a:endParaRPr lang="en-US" dirty="0"/>
          </a:p>
        </p:txBody>
      </p:sp>
      <p:sp>
        <p:nvSpPr>
          <p:cNvPr id="3" name="Content Placeholder 2">
            <a:extLst>
              <a:ext uri="{FF2B5EF4-FFF2-40B4-BE49-F238E27FC236}">
                <a16:creationId xmlns:a16="http://schemas.microsoft.com/office/drawing/2014/main" xmlns="" id="{440C6CB0-0F67-5B42-B005-3E1182682774}"/>
              </a:ext>
            </a:extLst>
          </p:cNvPr>
          <p:cNvSpPr>
            <a:spLocks noGrp="1"/>
          </p:cNvSpPr>
          <p:nvPr>
            <p:ph idx="1"/>
          </p:nvPr>
        </p:nvSpPr>
        <p:spPr>
          <a:xfrm>
            <a:off x="267563" y="713441"/>
            <a:ext cx="8543928" cy="6144559"/>
          </a:xfrm>
        </p:spPr>
        <p:txBody>
          <a:bodyPr>
            <a:noAutofit/>
          </a:bodyPr>
          <a:lstStyle/>
          <a:p>
            <a:r>
              <a:rPr lang="en-US" sz="2600" i="1" dirty="0"/>
              <a:t>Gibbs v. Commonwealth</a:t>
            </a:r>
            <a:r>
              <a:rPr lang="en-US" sz="2600" dirty="0"/>
              <a:t>, Record No. 1020-17-2 (</a:t>
            </a:r>
            <a:r>
              <a:rPr lang="en-US" sz="2600" dirty="0" err="1"/>
              <a:t>Unpub</a:t>
            </a:r>
            <a:r>
              <a:rPr lang="en-US" sz="2600" dirty="0"/>
              <a:t>., April 2017)</a:t>
            </a:r>
          </a:p>
          <a:p>
            <a:r>
              <a:rPr lang="en-US" sz="2600" dirty="0"/>
              <a:t>Affirmed conviction for defendant whose 5 year-old was found wandering around apartment complex in February and ran across busy street to Costco parking lot – past a pool, pond and privacy fence</a:t>
            </a:r>
          </a:p>
          <a:p>
            <a:r>
              <a:rPr lang="en-US" sz="2600" dirty="0"/>
              <a:t>After 40-45 minutes, the defendant returned to the  apartment, but was not concerned, even though he knew of prior incident where child had wandered out and gone to the apartment complex pool in January</a:t>
            </a:r>
          </a:p>
          <a:p>
            <a:r>
              <a:rPr lang="en-US" sz="2600" dirty="0"/>
              <a:t>Defendant had been at the child’s school over conference for behavioral issues/ referrals</a:t>
            </a:r>
          </a:p>
        </p:txBody>
      </p:sp>
    </p:spTree>
    <p:extLst>
      <p:ext uri="{BB962C8B-B14F-4D97-AF65-F5344CB8AC3E}">
        <p14:creationId xmlns:p14="http://schemas.microsoft.com/office/powerpoint/2010/main" val="3700217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C144DE-256C-384E-9F41-AB97077FBB58}"/>
              </a:ext>
            </a:extLst>
          </p:cNvPr>
          <p:cNvSpPr>
            <a:spLocks noGrp="1"/>
          </p:cNvSpPr>
          <p:nvPr>
            <p:ph type="title"/>
          </p:nvPr>
        </p:nvSpPr>
        <p:spPr/>
        <p:txBody>
          <a:bodyPr/>
          <a:lstStyle/>
          <a:p>
            <a:r>
              <a:rPr lang="en-US" dirty="0"/>
              <a:t>Coercion: </a:t>
            </a:r>
            <a:r>
              <a:rPr lang="en-US" i="1" dirty="0"/>
              <a:t>U.S. v. </a:t>
            </a:r>
            <a:r>
              <a:rPr lang="en-US" i="1" dirty="0" err="1"/>
              <a:t>Giddins</a:t>
            </a:r>
            <a:endParaRPr lang="en-US" dirty="0"/>
          </a:p>
        </p:txBody>
      </p:sp>
      <p:sp>
        <p:nvSpPr>
          <p:cNvPr id="3" name="Content Placeholder 2">
            <a:extLst>
              <a:ext uri="{FF2B5EF4-FFF2-40B4-BE49-F238E27FC236}">
                <a16:creationId xmlns:a16="http://schemas.microsoft.com/office/drawing/2014/main" xmlns="" id="{C7819895-4625-774F-9610-CF58B119A721}"/>
              </a:ext>
            </a:extLst>
          </p:cNvPr>
          <p:cNvSpPr>
            <a:spLocks noGrp="1"/>
          </p:cNvSpPr>
          <p:nvPr>
            <p:ph idx="1"/>
          </p:nvPr>
        </p:nvSpPr>
        <p:spPr/>
        <p:txBody>
          <a:bodyPr>
            <a:normAutofit fontScale="92500" lnSpcReduction="20000"/>
          </a:bodyPr>
          <a:lstStyle/>
          <a:p>
            <a:r>
              <a:rPr lang="en-US" dirty="0"/>
              <a:t>Police seized defendant’s car during bank robbery investigation.</a:t>
            </a:r>
          </a:p>
          <a:p>
            <a:r>
              <a:rPr lang="en-US" dirty="0"/>
              <a:t>Defendant visits police station to get his car back.</a:t>
            </a:r>
          </a:p>
          <a:p>
            <a:r>
              <a:rPr lang="en-US" dirty="0"/>
              <a:t>The officers told him that he was free to go, but that they had some questions for him.</a:t>
            </a:r>
          </a:p>
          <a:p>
            <a:r>
              <a:rPr lang="en-US" dirty="0"/>
              <a:t>The defendant asked if he was “in trouble”, but the police told him that he was not and they were only asking about the car’s involvement in the offenses. </a:t>
            </a:r>
          </a:p>
        </p:txBody>
      </p:sp>
    </p:spTree>
    <p:extLst>
      <p:ext uri="{BB962C8B-B14F-4D97-AF65-F5344CB8AC3E}">
        <p14:creationId xmlns:p14="http://schemas.microsoft.com/office/powerpoint/2010/main" val="50111510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0C4D031-E824-E946-91B9-E9200B59A90B}"/>
              </a:ext>
            </a:extLst>
          </p:cNvPr>
          <p:cNvSpPr>
            <a:spLocks noGrp="1"/>
          </p:cNvSpPr>
          <p:nvPr>
            <p:ph idx="1"/>
          </p:nvPr>
        </p:nvSpPr>
        <p:spPr>
          <a:xfrm>
            <a:off x="1" y="0"/>
            <a:ext cx="9144000" cy="6858000"/>
          </a:xfrm>
        </p:spPr>
        <p:txBody>
          <a:bodyPr>
            <a:noAutofit/>
          </a:bodyPr>
          <a:lstStyle/>
          <a:p>
            <a:r>
              <a:rPr lang="en-US" sz="2400" dirty="0"/>
              <a:t>Court applied 6 factors from </a:t>
            </a:r>
            <a:r>
              <a:rPr lang="en-US" sz="2400" i="1" dirty="0"/>
              <a:t>Barnes v. Commonwealth (47 Va. App. 105) </a:t>
            </a:r>
            <a:r>
              <a:rPr lang="en-US" sz="2400" dirty="0"/>
              <a:t>applying 40.1-103:</a:t>
            </a:r>
          </a:p>
          <a:p>
            <a:pPr marL="857250" lvl="1" indent="-457200">
              <a:buFont typeface="+mj-lt"/>
              <a:buAutoNum type="arabicPeriod"/>
            </a:pPr>
            <a:r>
              <a:rPr lang="en-US" sz="2400" dirty="0"/>
              <a:t>The gravity and character of the possible risks of harm (busy street – Costco gas station)</a:t>
            </a:r>
          </a:p>
          <a:p>
            <a:pPr marL="857250" lvl="1" indent="-457200">
              <a:buFont typeface="+mj-lt"/>
              <a:buAutoNum type="arabicPeriod"/>
            </a:pPr>
            <a:r>
              <a:rPr lang="en-US" sz="2400" dirty="0"/>
              <a:t>The degree of accessibility of the parent (completely absent)</a:t>
            </a:r>
          </a:p>
          <a:p>
            <a:pPr marL="857250" lvl="1" indent="-457200">
              <a:buFont typeface="+mj-lt"/>
              <a:buAutoNum type="arabicPeriod"/>
            </a:pPr>
            <a:r>
              <a:rPr lang="en-US" sz="2400" dirty="0"/>
              <a:t>The length of time of the abandonment (15 min not enough, but 45 min was enough with other factors)</a:t>
            </a:r>
          </a:p>
          <a:p>
            <a:pPr marL="857250" lvl="1" indent="-457200">
              <a:buFont typeface="+mj-lt"/>
              <a:buAutoNum type="arabicPeriod"/>
            </a:pPr>
            <a:r>
              <a:rPr lang="en-US" sz="2400" dirty="0"/>
              <a:t>The age and maturity of the children (5 </a:t>
            </a:r>
            <a:r>
              <a:rPr lang="en-US" sz="2400" dirty="0" err="1"/>
              <a:t>y.o</a:t>
            </a:r>
            <a:r>
              <a:rPr lang="en-US" sz="2400" dirty="0"/>
              <a:t>. unruly, discipline issues, previous behavior)</a:t>
            </a:r>
          </a:p>
          <a:p>
            <a:pPr marL="857250" lvl="1" indent="-457200">
              <a:buFont typeface="+mj-lt"/>
              <a:buAutoNum type="arabicPeriod"/>
            </a:pPr>
            <a:r>
              <a:rPr lang="en-US" sz="2400" dirty="0"/>
              <a:t>The protective measures, if any, taken by the parent (none); and </a:t>
            </a:r>
          </a:p>
          <a:p>
            <a:pPr marL="857250" lvl="1" indent="-457200">
              <a:buFont typeface="+mj-lt"/>
              <a:buAutoNum type="arabicPeriod"/>
            </a:pPr>
            <a:r>
              <a:rPr lang="en-US" sz="2400" dirty="0"/>
              <a:t>Any other circumstance that would inform the fact finder on the question whether the defendant’s conduct was criminally negligent.</a:t>
            </a:r>
          </a:p>
          <a:p>
            <a:pPr algn="ctr"/>
            <a:r>
              <a:rPr lang="en-US" sz="2400" b="1" dirty="0"/>
              <a:t>Court: Most significant fact was the defendant’s awareness that prior incident occurred</a:t>
            </a:r>
            <a:endParaRPr lang="en-US" sz="2400" dirty="0"/>
          </a:p>
          <a:p>
            <a:endParaRPr lang="en-US" sz="2400" dirty="0"/>
          </a:p>
        </p:txBody>
      </p:sp>
    </p:spTree>
    <p:extLst>
      <p:ext uri="{BB962C8B-B14F-4D97-AF65-F5344CB8AC3E}">
        <p14:creationId xmlns:p14="http://schemas.microsoft.com/office/powerpoint/2010/main" val="353538650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64060F-955E-384F-861E-72BAB8F0F7D1}"/>
              </a:ext>
            </a:extLst>
          </p:cNvPr>
          <p:cNvSpPr>
            <a:spLocks noGrp="1"/>
          </p:cNvSpPr>
          <p:nvPr>
            <p:ph type="title"/>
          </p:nvPr>
        </p:nvSpPr>
        <p:spPr/>
        <p:txBody>
          <a:bodyPr/>
          <a:lstStyle/>
          <a:p>
            <a:r>
              <a:rPr lang="en-US" dirty="0"/>
              <a:t>18.2-371.1(B)</a:t>
            </a:r>
          </a:p>
        </p:txBody>
      </p:sp>
      <p:sp>
        <p:nvSpPr>
          <p:cNvPr id="3" name="Content Placeholder 2">
            <a:extLst>
              <a:ext uri="{FF2B5EF4-FFF2-40B4-BE49-F238E27FC236}">
                <a16:creationId xmlns:a16="http://schemas.microsoft.com/office/drawing/2014/main" xmlns="" id="{4D6442DC-D5FC-4844-ABAC-162D4CFEDC32}"/>
              </a:ext>
            </a:extLst>
          </p:cNvPr>
          <p:cNvSpPr>
            <a:spLocks noGrp="1"/>
          </p:cNvSpPr>
          <p:nvPr>
            <p:ph idx="1"/>
          </p:nvPr>
        </p:nvSpPr>
        <p:spPr/>
        <p:txBody>
          <a:bodyPr>
            <a:normAutofit fontScale="85000" lnSpcReduction="20000"/>
          </a:bodyPr>
          <a:lstStyle/>
          <a:p>
            <a:r>
              <a:rPr lang="en-US" i="1" dirty="0"/>
              <a:t>Camp v. Commonwealth</a:t>
            </a:r>
            <a:r>
              <a:rPr lang="en-US" dirty="0"/>
              <a:t>, Record No. 0483-17-2 (Published, May 2018)</a:t>
            </a:r>
          </a:p>
          <a:p>
            <a:r>
              <a:rPr lang="en-US" dirty="0"/>
              <a:t>Affirmed conviction for defendant who drove with a .25 BAC on two flat tires </a:t>
            </a:r>
          </a:p>
          <a:p>
            <a:r>
              <a:rPr lang="en-US" dirty="0"/>
              <a:t>Court: Driving with a BAC far above the legal standard for DUI can be sufficient to allow a rational factfinder to conclude that the risk of injury is probable. </a:t>
            </a:r>
          </a:p>
          <a:p>
            <a:r>
              <a:rPr lang="en-US" dirty="0"/>
              <a:t>Defendant’s BAC and the forensic toxicologist’s testimony regarding the effects of such level of intoxication constituted sufficient evidence.</a:t>
            </a:r>
          </a:p>
        </p:txBody>
      </p:sp>
    </p:spTree>
    <p:extLst>
      <p:ext uri="{BB962C8B-B14F-4D97-AF65-F5344CB8AC3E}">
        <p14:creationId xmlns:p14="http://schemas.microsoft.com/office/powerpoint/2010/main" val="8283139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Lessons Regarding 371.1(A)</a:t>
            </a:r>
          </a:p>
        </p:txBody>
      </p:sp>
      <p:sp>
        <p:nvSpPr>
          <p:cNvPr id="3" name="Content Placeholder 2"/>
          <p:cNvSpPr>
            <a:spLocks noGrp="1"/>
          </p:cNvSpPr>
          <p:nvPr>
            <p:ph idx="1"/>
          </p:nvPr>
        </p:nvSpPr>
        <p:spPr/>
        <p:txBody>
          <a:bodyPr>
            <a:normAutofit/>
          </a:bodyPr>
          <a:lstStyle/>
          <a:p>
            <a:pPr defTabSz="685800">
              <a:spcBef>
                <a:spcPts val="0"/>
              </a:spcBef>
              <a:defRPr/>
            </a:pPr>
            <a:r>
              <a:rPr lang="en-US" sz="2800" dirty="0"/>
              <a:t>What is Enough to Prove a Violation:</a:t>
            </a:r>
          </a:p>
          <a:p>
            <a:pPr lvl="1">
              <a:spcBef>
                <a:spcPts val="0"/>
              </a:spcBef>
            </a:pPr>
            <a:r>
              <a:rPr lang="en-US" dirty="0"/>
              <a:t>Speed, No Car Seats, Marijuana Use, Evidence of Knowledge of Illegality </a:t>
            </a:r>
          </a:p>
          <a:p>
            <a:pPr defTabSz="685800">
              <a:spcBef>
                <a:spcPts val="0"/>
              </a:spcBef>
              <a:defRPr/>
            </a:pPr>
            <a:r>
              <a:rPr lang="en-US" sz="2800" dirty="0"/>
              <a:t>What is NOT Enough to Prove a Violation:</a:t>
            </a:r>
          </a:p>
          <a:p>
            <a:pPr lvl="1" defTabSz="685800">
              <a:spcBef>
                <a:spcPts val="0"/>
              </a:spcBef>
              <a:defRPr/>
            </a:pPr>
            <a:r>
              <a:rPr lang="en-US" dirty="0"/>
              <a:t>Failure to seek medical attention where no subsequent serious injury occurs</a:t>
            </a:r>
          </a:p>
          <a:p>
            <a:pPr lvl="1" defTabSz="685800">
              <a:spcBef>
                <a:spcPts val="0"/>
              </a:spcBef>
              <a:defRPr/>
            </a:pPr>
            <a:r>
              <a:rPr lang="en-US" dirty="0"/>
              <a:t>Failure to supervise small child without </a:t>
            </a:r>
            <a:r>
              <a:rPr lang="en-US" b="1" dirty="0"/>
              <a:t>specific knowledge </a:t>
            </a:r>
            <a:r>
              <a:rPr lang="en-US" dirty="0"/>
              <a:t>of risk that is likely to cause injury</a:t>
            </a:r>
          </a:p>
        </p:txBody>
      </p:sp>
    </p:spTree>
    <p:extLst>
      <p:ext uri="{BB962C8B-B14F-4D97-AF65-F5344CB8AC3E}">
        <p14:creationId xmlns:p14="http://schemas.microsoft.com/office/powerpoint/2010/main" val="347457447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Lessons Regarding 371.1(B)</a:t>
            </a:r>
          </a:p>
        </p:txBody>
      </p:sp>
      <p:sp>
        <p:nvSpPr>
          <p:cNvPr id="3" name="Content Placeholder 2"/>
          <p:cNvSpPr>
            <a:spLocks noGrp="1"/>
          </p:cNvSpPr>
          <p:nvPr>
            <p:ph idx="1"/>
          </p:nvPr>
        </p:nvSpPr>
        <p:spPr>
          <a:xfrm>
            <a:off x="263236" y="1417638"/>
            <a:ext cx="8645237" cy="4650653"/>
          </a:xfrm>
        </p:spPr>
        <p:txBody>
          <a:bodyPr>
            <a:normAutofit fontScale="92500" lnSpcReduction="20000"/>
          </a:bodyPr>
          <a:lstStyle/>
          <a:p>
            <a:pPr defTabSz="685800">
              <a:spcBef>
                <a:spcPts val="0"/>
              </a:spcBef>
              <a:defRPr/>
            </a:pPr>
            <a:r>
              <a:rPr lang="en-US" dirty="0"/>
              <a:t>What is NOT Enough to Prove a Violation:</a:t>
            </a:r>
          </a:p>
          <a:p>
            <a:pPr lvl="1"/>
            <a:r>
              <a:rPr lang="en-US" dirty="0"/>
              <a:t>Voluntary intoxication (.09) and driving </a:t>
            </a:r>
            <a:r>
              <a:rPr lang="mr-IN" dirty="0"/>
              <a:t>–</a:t>
            </a:r>
            <a:r>
              <a:rPr lang="en-US" dirty="0"/>
              <a:t> not criminal negligence </a:t>
            </a:r>
          </a:p>
          <a:p>
            <a:pPr lvl="1"/>
            <a:r>
              <a:rPr lang="en-US" dirty="0"/>
              <a:t>Leaving kids unattended in a car – 14 minutes</a:t>
            </a:r>
          </a:p>
          <a:p>
            <a:pPr defTabSz="685800">
              <a:spcBef>
                <a:spcPts val="0"/>
              </a:spcBef>
              <a:defRPr/>
            </a:pPr>
            <a:r>
              <a:rPr lang="en-US" dirty="0"/>
              <a:t>What is Enough to Prove a Violation:</a:t>
            </a:r>
          </a:p>
          <a:p>
            <a:pPr lvl="1" defTabSz="685800">
              <a:spcBef>
                <a:spcPts val="0"/>
              </a:spcBef>
              <a:defRPr/>
            </a:pPr>
            <a:r>
              <a:rPr lang="en-US" dirty="0"/>
              <a:t>Driving with a .25 BAC</a:t>
            </a:r>
          </a:p>
          <a:p>
            <a:pPr lvl="1"/>
            <a:r>
              <a:rPr lang="en-US" dirty="0"/>
              <a:t>Leaving 5 </a:t>
            </a:r>
            <a:r>
              <a:rPr lang="en-US" dirty="0" err="1"/>
              <a:t>y.o</a:t>
            </a:r>
            <a:r>
              <a:rPr lang="en-US" dirty="0"/>
              <a:t>. alone for 45 minutes – with history of same propensity to “wander” and unruly, bad behavior history – but</a:t>
            </a:r>
          </a:p>
          <a:p>
            <a:pPr lvl="1"/>
            <a:r>
              <a:rPr lang="en-US" dirty="0"/>
              <a:t>“We certainly create no per se rule that a parent who leaves a five-year-old child at home by himself will be guilty of felony child neglect “</a:t>
            </a:r>
          </a:p>
          <a:p>
            <a:endParaRPr lang="en-US" dirty="0"/>
          </a:p>
        </p:txBody>
      </p:sp>
    </p:spTree>
    <p:extLst>
      <p:ext uri="{BB962C8B-B14F-4D97-AF65-F5344CB8AC3E}">
        <p14:creationId xmlns:p14="http://schemas.microsoft.com/office/powerpoint/2010/main" val="386347668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627267-15AF-D043-B88C-66D455F1F9BC}"/>
              </a:ext>
            </a:extLst>
          </p:cNvPr>
          <p:cNvSpPr>
            <a:spLocks noGrp="1"/>
          </p:cNvSpPr>
          <p:nvPr>
            <p:ph type="title"/>
          </p:nvPr>
        </p:nvSpPr>
        <p:spPr>
          <a:xfrm>
            <a:off x="436418" y="0"/>
            <a:ext cx="8229600" cy="1143000"/>
          </a:xfrm>
        </p:spPr>
        <p:txBody>
          <a:bodyPr/>
          <a:lstStyle/>
          <a:p>
            <a:r>
              <a:rPr lang="en-US" dirty="0"/>
              <a:t>Important Language from Cases</a:t>
            </a:r>
          </a:p>
        </p:txBody>
      </p:sp>
      <p:sp>
        <p:nvSpPr>
          <p:cNvPr id="3" name="Content Placeholder 2"/>
          <p:cNvSpPr>
            <a:spLocks noGrp="1"/>
          </p:cNvSpPr>
          <p:nvPr>
            <p:ph idx="1"/>
          </p:nvPr>
        </p:nvSpPr>
        <p:spPr>
          <a:xfrm>
            <a:off x="200891" y="891166"/>
            <a:ext cx="8832273" cy="5149416"/>
          </a:xfrm>
        </p:spPr>
        <p:txBody>
          <a:bodyPr>
            <a:noAutofit/>
          </a:bodyPr>
          <a:lstStyle/>
          <a:p>
            <a:r>
              <a:rPr lang="en-US" sz="2400" dirty="0"/>
              <a:t>“policy determinations underlying the statutory classifications have been made by the General Assembly”</a:t>
            </a:r>
          </a:p>
          <a:p>
            <a:r>
              <a:rPr lang="en-US" sz="2400" dirty="0"/>
              <a:t>“this statute (18.2-36.1) would have been wholly unnecessary if the GA believed that driving under the influence, standing alone, was sufficient to establish criminal negligence.”</a:t>
            </a:r>
          </a:p>
          <a:p>
            <a:r>
              <a:rPr lang="en-US" sz="2400" dirty="0"/>
              <a:t>“does not impose criminal liability on parents who fail to take positive action to ferret out every potential hazard</a:t>
            </a:r>
            <a:r>
              <a:rPr lang="mr-IN" sz="2400" dirty="0"/>
              <a:t>…</a:t>
            </a:r>
            <a:r>
              <a:rPr lang="en-US" sz="2400" dirty="0"/>
              <a:t>”</a:t>
            </a:r>
          </a:p>
          <a:p>
            <a:r>
              <a:rPr lang="en-US" sz="2400" dirty="0"/>
              <a:t>“we do not endorse or condone her parenting choices”</a:t>
            </a:r>
          </a:p>
          <a:p>
            <a:r>
              <a:rPr lang="en-US" sz="2400" dirty="0"/>
              <a:t>“we do not punish appalling parenting”</a:t>
            </a:r>
          </a:p>
          <a:p>
            <a:r>
              <a:rPr lang="en-US" sz="2400" dirty="0"/>
              <a:t>“to affirm this conviction would be to hold that 18.2-371.1 requires a parent to search out potential dangers and continuously supervise his or her child.</a:t>
            </a:r>
          </a:p>
        </p:txBody>
      </p:sp>
    </p:spTree>
    <p:extLst>
      <p:ext uri="{BB962C8B-B14F-4D97-AF65-F5344CB8AC3E}">
        <p14:creationId xmlns:p14="http://schemas.microsoft.com/office/powerpoint/2010/main" val="21811906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Child Solicitation</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90685561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B62C4C-328A-F247-B681-9534CF551A75}"/>
              </a:ext>
            </a:extLst>
          </p:cNvPr>
          <p:cNvSpPr>
            <a:spLocks noGrp="1"/>
          </p:cNvSpPr>
          <p:nvPr>
            <p:ph type="title"/>
          </p:nvPr>
        </p:nvSpPr>
        <p:spPr/>
        <p:txBody>
          <a:bodyPr/>
          <a:lstStyle/>
          <a:p>
            <a:r>
              <a:rPr lang="en-US" i="1" dirty="0"/>
              <a:t>Internet Solicitation</a:t>
            </a:r>
          </a:p>
        </p:txBody>
      </p:sp>
      <p:sp>
        <p:nvSpPr>
          <p:cNvPr id="3" name="Content Placeholder 2">
            <a:extLst>
              <a:ext uri="{FF2B5EF4-FFF2-40B4-BE49-F238E27FC236}">
                <a16:creationId xmlns:a16="http://schemas.microsoft.com/office/drawing/2014/main" xmlns="" id="{55C7B57C-043C-154F-8E5C-67AFD80C2466}"/>
              </a:ext>
            </a:extLst>
          </p:cNvPr>
          <p:cNvSpPr>
            <a:spLocks noGrp="1"/>
          </p:cNvSpPr>
          <p:nvPr>
            <p:ph idx="1"/>
          </p:nvPr>
        </p:nvSpPr>
        <p:spPr>
          <a:xfrm>
            <a:off x="332509" y="1184565"/>
            <a:ext cx="8229600" cy="4883726"/>
          </a:xfrm>
        </p:spPr>
        <p:txBody>
          <a:bodyPr>
            <a:noAutofit/>
          </a:bodyPr>
          <a:lstStyle/>
          <a:p>
            <a:r>
              <a:rPr lang="en-US" sz="2400" dirty="0"/>
              <a:t>Defendant, a school teacher, sent sexually suggestive texts to 11-year-old boy in her class. </a:t>
            </a:r>
          </a:p>
          <a:p>
            <a:r>
              <a:rPr lang="en-US" sz="2400" dirty="0"/>
              <a:t>Defendant sent pictures of herself in the bathtub, including a photo of the upper portion of her breasts, asking the child if he had ever seen a woman’s “boobs” before. She also sent a picture of her lips making a kiss. </a:t>
            </a:r>
          </a:p>
          <a:p>
            <a:r>
              <a:rPr lang="en-US" sz="2400" dirty="0"/>
              <a:t>The defendant asked the child to delete the photos and hide her contact information from his parents. </a:t>
            </a:r>
          </a:p>
          <a:p>
            <a:r>
              <a:rPr lang="en-US" sz="2400" dirty="0"/>
              <a:t>She inquired as to where she could be alone with the child in order that she could kiss him, but cautioned that if they were alone, she would do “so many dirty things” with the child.</a:t>
            </a:r>
          </a:p>
        </p:txBody>
      </p:sp>
    </p:spTree>
    <p:extLst>
      <p:ext uri="{BB962C8B-B14F-4D97-AF65-F5344CB8AC3E}">
        <p14:creationId xmlns:p14="http://schemas.microsoft.com/office/powerpoint/2010/main" val="2831335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DF56B9-9217-8847-8999-0EAFD98E87ED}"/>
              </a:ext>
            </a:extLst>
          </p:cNvPr>
          <p:cNvSpPr>
            <a:spLocks noGrp="1"/>
          </p:cNvSpPr>
          <p:nvPr>
            <p:ph type="title"/>
          </p:nvPr>
        </p:nvSpPr>
        <p:spPr/>
        <p:txBody>
          <a:bodyPr/>
          <a:lstStyle/>
          <a:p>
            <a:r>
              <a:rPr lang="en-US" dirty="0"/>
              <a:t>Court: Conviction Affirmed</a:t>
            </a:r>
          </a:p>
        </p:txBody>
      </p:sp>
      <p:sp>
        <p:nvSpPr>
          <p:cNvPr id="3" name="Content Placeholder 2">
            <a:extLst>
              <a:ext uri="{FF2B5EF4-FFF2-40B4-BE49-F238E27FC236}">
                <a16:creationId xmlns:a16="http://schemas.microsoft.com/office/drawing/2014/main" xmlns="" id="{0FA0601D-D91C-0341-BD19-5F912AB4C8FB}"/>
              </a:ext>
            </a:extLst>
          </p:cNvPr>
          <p:cNvSpPr>
            <a:spLocks noGrp="1"/>
          </p:cNvSpPr>
          <p:nvPr>
            <p:ph idx="1"/>
          </p:nvPr>
        </p:nvSpPr>
        <p:spPr>
          <a:xfrm>
            <a:off x="367145" y="1253837"/>
            <a:ext cx="8409709" cy="4869872"/>
          </a:xfrm>
        </p:spPr>
        <p:txBody>
          <a:bodyPr>
            <a:normAutofit fontScale="85000" lnSpcReduction="10000"/>
          </a:bodyPr>
          <a:lstStyle/>
          <a:p>
            <a:r>
              <a:rPr lang="en-US" dirty="0"/>
              <a:t>Court: Defendant need not have actually committed the crime of taking indecent liberties with a child under § 18.2-370 to have committed the crime of engaging in improper communications involving a child under § 18.2-374.3(B). </a:t>
            </a:r>
          </a:p>
          <a:p>
            <a:r>
              <a:rPr lang="en-US" dirty="0"/>
              <a:t>It was sufficient that the defendant’s communication was “for the purpose of moving forward with a scheme of taking indecent liberties with a child.”</a:t>
            </a:r>
          </a:p>
          <a:p>
            <a:pPr lvl="1"/>
            <a:r>
              <a:rPr lang="en-US" dirty="0"/>
              <a:t>Contrast with </a:t>
            </a:r>
            <a:r>
              <a:rPr lang="en-US" i="1" dirty="0" err="1"/>
              <a:t>Murgia</a:t>
            </a:r>
            <a:r>
              <a:rPr lang="en-US" dirty="0"/>
              <a:t>, from May 2017 Ct. App., where “words alone” were not enough for a conviction</a:t>
            </a:r>
          </a:p>
          <a:p>
            <a:r>
              <a:rPr lang="en-US" i="1" dirty="0"/>
              <a:t>Dietz v. Commonwealth, </a:t>
            </a:r>
            <a:r>
              <a:rPr lang="en-US" dirty="0"/>
              <a:t>294 Va. 123 (2017)</a:t>
            </a:r>
            <a:endParaRPr lang="en-US" i="1" dirty="0"/>
          </a:p>
        </p:txBody>
      </p:sp>
    </p:spTree>
    <p:extLst>
      <p:ext uri="{BB962C8B-B14F-4D97-AF65-F5344CB8AC3E}">
        <p14:creationId xmlns:p14="http://schemas.microsoft.com/office/powerpoint/2010/main" val="410071518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Child Pornography</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1433790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5ACDC103-40A4-B043-B43F-B2B0912F3E17}"/>
              </a:ext>
            </a:extLst>
          </p:cNvPr>
          <p:cNvSpPr>
            <a:spLocks noGrp="1"/>
          </p:cNvSpPr>
          <p:nvPr>
            <p:ph type="title"/>
          </p:nvPr>
        </p:nvSpPr>
        <p:spPr>
          <a:xfrm>
            <a:off x="457200" y="94529"/>
            <a:ext cx="8229600" cy="1143000"/>
          </a:xfrm>
        </p:spPr>
        <p:txBody>
          <a:bodyPr/>
          <a:lstStyle/>
          <a:p>
            <a:r>
              <a:rPr lang="en-US" i="1" dirty="0"/>
              <a:t>Proving Knowing Possession</a:t>
            </a:r>
          </a:p>
        </p:txBody>
      </p:sp>
      <p:sp>
        <p:nvSpPr>
          <p:cNvPr id="5" name="Content Placeholder 4">
            <a:extLst>
              <a:ext uri="{FF2B5EF4-FFF2-40B4-BE49-F238E27FC236}">
                <a16:creationId xmlns:a16="http://schemas.microsoft.com/office/drawing/2014/main" xmlns="" id="{CE8B70D4-BB46-E04B-B9ED-4DB6B0EE0D0F}"/>
              </a:ext>
            </a:extLst>
          </p:cNvPr>
          <p:cNvSpPr>
            <a:spLocks noGrp="1"/>
          </p:cNvSpPr>
          <p:nvPr>
            <p:ph idx="1"/>
          </p:nvPr>
        </p:nvSpPr>
        <p:spPr>
          <a:xfrm>
            <a:off x="457200" y="1237529"/>
            <a:ext cx="8229600" cy="4816907"/>
          </a:xfrm>
        </p:spPr>
        <p:txBody>
          <a:bodyPr>
            <a:normAutofit fontScale="85000" lnSpcReduction="10000"/>
          </a:bodyPr>
          <a:lstStyle/>
          <a:p>
            <a:r>
              <a:rPr lang="en-US" dirty="0"/>
              <a:t>Defendant found with child pornography on his computer.</a:t>
            </a:r>
          </a:p>
          <a:p>
            <a:r>
              <a:rPr lang="en-US" dirty="0"/>
              <a:t>Defendant admitted that the computer belonged to him, only he had access to it, that he had installed  “</a:t>
            </a:r>
            <a:r>
              <a:rPr lang="en-US" dirty="0" err="1"/>
              <a:t>Shareaza</a:t>
            </a:r>
            <a:r>
              <a:rPr lang="en-US" dirty="0"/>
              <a:t>” software, and that he secured the computer with a username and password.</a:t>
            </a:r>
          </a:p>
          <a:p>
            <a:r>
              <a:rPr lang="en-US" dirty="0"/>
              <a:t>Forensic expert testified that he found “orphan” images of child pornography in a part of the computer that retained deleted data. The computer’s user would not have been able to access or recover those images from unallocated space without using special software.</a:t>
            </a:r>
          </a:p>
        </p:txBody>
      </p:sp>
    </p:spTree>
    <p:extLst>
      <p:ext uri="{BB962C8B-B14F-4D97-AF65-F5344CB8AC3E}">
        <p14:creationId xmlns:p14="http://schemas.microsoft.com/office/powerpoint/2010/main" val="2550605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A04099-CD91-B648-8805-547EC4012D04}"/>
              </a:ext>
            </a:extLst>
          </p:cNvPr>
          <p:cNvSpPr>
            <a:spLocks noGrp="1"/>
          </p:cNvSpPr>
          <p:nvPr>
            <p:ph type="title"/>
          </p:nvPr>
        </p:nvSpPr>
        <p:spPr/>
        <p:txBody>
          <a:bodyPr/>
          <a:lstStyle/>
          <a:p>
            <a:r>
              <a:rPr lang="en-US" dirty="0"/>
              <a:t>Police Obtain </a:t>
            </a:r>
            <a:r>
              <a:rPr lang="en-US" i="1" dirty="0"/>
              <a:t>Miranda</a:t>
            </a:r>
            <a:r>
              <a:rPr lang="en-US" dirty="0"/>
              <a:t> Waiver</a:t>
            </a:r>
          </a:p>
        </p:txBody>
      </p:sp>
      <p:sp>
        <p:nvSpPr>
          <p:cNvPr id="3" name="Content Placeholder 2">
            <a:extLst>
              <a:ext uri="{FF2B5EF4-FFF2-40B4-BE49-F238E27FC236}">
                <a16:creationId xmlns:a16="http://schemas.microsoft.com/office/drawing/2014/main" xmlns="" id="{3503BAF4-4669-3143-BC2F-100CEAD35A6E}"/>
              </a:ext>
            </a:extLst>
          </p:cNvPr>
          <p:cNvSpPr>
            <a:spLocks noGrp="1"/>
          </p:cNvSpPr>
          <p:nvPr>
            <p:ph idx="1"/>
          </p:nvPr>
        </p:nvSpPr>
        <p:spPr/>
        <p:txBody>
          <a:bodyPr>
            <a:normAutofit fontScale="85000" lnSpcReduction="20000"/>
          </a:bodyPr>
          <a:lstStyle/>
          <a:p>
            <a:r>
              <a:rPr lang="en-US" dirty="0"/>
              <a:t>The officers asked the defendant to sign a Miranda waiver.</a:t>
            </a:r>
          </a:p>
          <a:p>
            <a:r>
              <a:rPr lang="en-US" dirty="0"/>
              <a:t>The defendant asked if this was the procedure to get his car back, as the car was essential to his livelihood. </a:t>
            </a:r>
          </a:p>
          <a:p>
            <a:r>
              <a:rPr lang="en-US" dirty="0"/>
              <a:t>The officers told him: “Yeah—in order for us to ask you questions, because the vehicle was used in a crime, by law, we have to go over these rights… Before I release the car to you, I would like to know some answers . . . I would like to know some answers before we release your car back to you.”</a:t>
            </a:r>
          </a:p>
        </p:txBody>
      </p:sp>
    </p:spTree>
    <p:extLst>
      <p:ext uri="{BB962C8B-B14F-4D97-AF65-F5344CB8AC3E}">
        <p14:creationId xmlns:p14="http://schemas.microsoft.com/office/powerpoint/2010/main" val="311112655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23DBC8-E631-944A-953E-DE22BCB76568}"/>
              </a:ext>
            </a:extLst>
          </p:cNvPr>
          <p:cNvSpPr>
            <a:spLocks noGrp="1"/>
          </p:cNvSpPr>
          <p:nvPr>
            <p:ph type="title"/>
          </p:nvPr>
        </p:nvSpPr>
        <p:spPr/>
        <p:txBody>
          <a:bodyPr/>
          <a:lstStyle/>
          <a:p>
            <a:r>
              <a:rPr lang="en-US" dirty="0"/>
              <a:t>Court: Conviction Affirmed</a:t>
            </a:r>
          </a:p>
        </p:txBody>
      </p:sp>
      <p:sp>
        <p:nvSpPr>
          <p:cNvPr id="3" name="Content Placeholder 2">
            <a:extLst>
              <a:ext uri="{FF2B5EF4-FFF2-40B4-BE49-F238E27FC236}">
                <a16:creationId xmlns:a16="http://schemas.microsoft.com/office/drawing/2014/main" xmlns="" id="{7F881B80-27FC-9A43-AFEE-CC29DBF88858}"/>
              </a:ext>
            </a:extLst>
          </p:cNvPr>
          <p:cNvSpPr>
            <a:spLocks noGrp="1"/>
          </p:cNvSpPr>
          <p:nvPr>
            <p:ph idx="1"/>
          </p:nvPr>
        </p:nvSpPr>
        <p:spPr>
          <a:xfrm>
            <a:off x="457200" y="1600201"/>
            <a:ext cx="8506690" cy="4523508"/>
          </a:xfrm>
        </p:spPr>
        <p:txBody>
          <a:bodyPr>
            <a:noAutofit/>
          </a:bodyPr>
          <a:lstStyle/>
          <a:p>
            <a:r>
              <a:rPr lang="en-US" sz="2400" dirty="0"/>
              <a:t>The orphan images retained associated dates and times indicating when they were first stored on the computer; the dates were within a few weeks of date alleged in the indictment. </a:t>
            </a:r>
          </a:p>
          <a:p>
            <a:r>
              <a:rPr lang="en-US" sz="2400" dirty="0"/>
              <a:t>Court: Commonwealth is not required to prove the exact date that the defendant possessed the images, because time is not a material element of the offense. </a:t>
            </a:r>
          </a:p>
          <a:p>
            <a:r>
              <a:rPr lang="en-US" sz="2400" dirty="0"/>
              <a:t>Court: the “orphan” images were subject to the defendant’s dominion and control from their download dates until he acted to delete them. </a:t>
            </a:r>
          </a:p>
          <a:p>
            <a:pPr lvl="1"/>
            <a:r>
              <a:rPr lang="en-US" sz="2400" i="1" dirty="0"/>
              <a:t>Christy v. Commonwealth</a:t>
            </a:r>
            <a:r>
              <a:rPr lang="en-US" sz="2400" dirty="0"/>
              <a:t>, Unpublished (April 10, 2018)</a:t>
            </a:r>
            <a:endParaRPr lang="en-US" sz="2400" i="1" dirty="0"/>
          </a:p>
          <a:p>
            <a:endParaRPr lang="en-US" sz="2400" dirty="0"/>
          </a:p>
        </p:txBody>
      </p:sp>
    </p:spTree>
    <p:extLst>
      <p:ext uri="{BB962C8B-B14F-4D97-AF65-F5344CB8AC3E}">
        <p14:creationId xmlns:p14="http://schemas.microsoft.com/office/powerpoint/2010/main" val="413546223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Credit Card Theft</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71970104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8C414F6-92C2-1644-9822-987AA7A4C8FA}"/>
              </a:ext>
            </a:extLst>
          </p:cNvPr>
          <p:cNvSpPr>
            <a:spLocks noGrp="1"/>
          </p:cNvSpPr>
          <p:nvPr>
            <p:ph type="title"/>
          </p:nvPr>
        </p:nvSpPr>
        <p:spPr>
          <a:xfrm>
            <a:off x="457200" y="13855"/>
            <a:ext cx="8229600" cy="1143000"/>
          </a:xfrm>
        </p:spPr>
        <p:txBody>
          <a:bodyPr/>
          <a:lstStyle/>
          <a:p>
            <a:r>
              <a:rPr lang="en-US" i="1" dirty="0"/>
              <a:t>Caregiver Fraud</a:t>
            </a:r>
          </a:p>
        </p:txBody>
      </p:sp>
      <p:sp>
        <p:nvSpPr>
          <p:cNvPr id="5" name="Content Placeholder 4">
            <a:extLst>
              <a:ext uri="{FF2B5EF4-FFF2-40B4-BE49-F238E27FC236}">
                <a16:creationId xmlns:a16="http://schemas.microsoft.com/office/drawing/2014/main" xmlns="" id="{A3C47174-3CF1-C842-B857-4F556F36403E}"/>
              </a:ext>
            </a:extLst>
          </p:cNvPr>
          <p:cNvSpPr>
            <a:spLocks noGrp="1"/>
          </p:cNvSpPr>
          <p:nvPr>
            <p:ph idx="1"/>
          </p:nvPr>
        </p:nvSpPr>
        <p:spPr>
          <a:xfrm>
            <a:off x="457200" y="1156855"/>
            <a:ext cx="8229600" cy="4592781"/>
          </a:xfrm>
        </p:spPr>
        <p:txBody>
          <a:bodyPr>
            <a:noAutofit/>
          </a:bodyPr>
          <a:lstStyle/>
          <a:p>
            <a:r>
              <a:rPr lang="en-US" sz="2500" dirty="0"/>
              <a:t>Defendant was caregiver for victim, who had a serious brain injury due to West Nile virus and encephalitis. </a:t>
            </a:r>
          </a:p>
          <a:p>
            <a:r>
              <a:rPr lang="en-US" sz="2500" dirty="0"/>
              <a:t>Victim was chronically forgetful, often became confused, and could not process basic information such as the date, time, or season. She was unable to take care of herself. </a:t>
            </a:r>
          </a:p>
          <a:p>
            <a:r>
              <a:rPr lang="en-US" sz="2500" dirty="0"/>
              <a:t>Defendant’s job required her to use the victim’s debit card while taking her shopping because the victim often could not remember her PIN number and often dropped or forgot to put her debit card back in her purse. She had to put the card back into victim’s purse immediately after each transaction. </a:t>
            </a:r>
          </a:p>
          <a:p>
            <a:endParaRPr lang="en-US" sz="2500" dirty="0"/>
          </a:p>
        </p:txBody>
      </p:sp>
    </p:spTree>
    <p:extLst>
      <p:ext uri="{BB962C8B-B14F-4D97-AF65-F5344CB8AC3E}">
        <p14:creationId xmlns:p14="http://schemas.microsoft.com/office/powerpoint/2010/main" val="120315703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415725-DF86-F74A-A46F-FC31277AA075}"/>
              </a:ext>
            </a:extLst>
          </p:cNvPr>
          <p:cNvSpPr>
            <a:spLocks noGrp="1"/>
          </p:cNvSpPr>
          <p:nvPr>
            <p:ph type="title"/>
          </p:nvPr>
        </p:nvSpPr>
        <p:spPr/>
        <p:txBody>
          <a:bodyPr/>
          <a:lstStyle/>
          <a:p>
            <a:r>
              <a:rPr lang="en-US" dirty="0"/>
              <a:t>Defendant Steals from Victim</a:t>
            </a:r>
          </a:p>
        </p:txBody>
      </p:sp>
      <p:sp>
        <p:nvSpPr>
          <p:cNvPr id="3" name="Content Placeholder 2">
            <a:extLst>
              <a:ext uri="{FF2B5EF4-FFF2-40B4-BE49-F238E27FC236}">
                <a16:creationId xmlns:a16="http://schemas.microsoft.com/office/drawing/2014/main" xmlns="" id="{EDB1DDB4-EBB5-7E41-8B28-A6E988A1713A}"/>
              </a:ext>
            </a:extLst>
          </p:cNvPr>
          <p:cNvSpPr>
            <a:spLocks noGrp="1"/>
          </p:cNvSpPr>
          <p:nvPr>
            <p:ph idx="1"/>
          </p:nvPr>
        </p:nvSpPr>
        <p:spPr>
          <a:xfrm>
            <a:off x="457200" y="1417638"/>
            <a:ext cx="8229600" cy="4190999"/>
          </a:xfrm>
        </p:spPr>
        <p:txBody>
          <a:bodyPr>
            <a:noAutofit/>
          </a:bodyPr>
          <a:lstStyle/>
          <a:p>
            <a:r>
              <a:rPr lang="en-US" sz="2600" dirty="0"/>
              <a:t>ATM video surveillance revealed that the defendant used the victim’s card to make two cash withdrawals for $300 each without the victim being present. </a:t>
            </a:r>
          </a:p>
          <a:p>
            <a:r>
              <a:rPr lang="en-US" sz="2600" dirty="0"/>
              <a:t>When her employer confronted her, the defendant claimed that one of her co-workers had dressed up like her and “was trying to get her in trouble.” </a:t>
            </a:r>
          </a:p>
          <a:p>
            <a:r>
              <a:rPr lang="en-US" sz="2600" dirty="0"/>
              <a:t>At trial, the defendant argued that the Commonwealth failed to show that the victim was “mentally incapacitated” and failed to prove that the defendant used the card without the victim’s consent.</a:t>
            </a:r>
          </a:p>
          <a:p>
            <a:endParaRPr lang="en-US" sz="2600" dirty="0"/>
          </a:p>
        </p:txBody>
      </p:sp>
    </p:spTree>
    <p:extLst>
      <p:ext uri="{BB962C8B-B14F-4D97-AF65-F5344CB8AC3E}">
        <p14:creationId xmlns:p14="http://schemas.microsoft.com/office/powerpoint/2010/main" val="241601098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CDB700-CC80-5244-B553-868F756E4922}"/>
              </a:ext>
            </a:extLst>
          </p:cNvPr>
          <p:cNvSpPr>
            <a:spLocks noGrp="1"/>
          </p:cNvSpPr>
          <p:nvPr>
            <p:ph type="title"/>
          </p:nvPr>
        </p:nvSpPr>
        <p:spPr/>
        <p:txBody>
          <a:bodyPr>
            <a:normAutofit fontScale="90000"/>
          </a:bodyPr>
          <a:lstStyle/>
          <a:p>
            <a:r>
              <a:rPr lang="en-US" dirty="0"/>
              <a:t>Court: Conviction for Credit Card Fraud Affirmed</a:t>
            </a:r>
          </a:p>
        </p:txBody>
      </p:sp>
      <p:sp>
        <p:nvSpPr>
          <p:cNvPr id="3" name="Content Placeholder 2">
            <a:extLst>
              <a:ext uri="{FF2B5EF4-FFF2-40B4-BE49-F238E27FC236}">
                <a16:creationId xmlns:a16="http://schemas.microsoft.com/office/drawing/2014/main" xmlns="" id="{9A0FDBB7-9995-9442-9A33-97D2CE90593E}"/>
              </a:ext>
            </a:extLst>
          </p:cNvPr>
          <p:cNvSpPr>
            <a:spLocks noGrp="1"/>
          </p:cNvSpPr>
          <p:nvPr>
            <p:ph idx="1"/>
          </p:nvPr>
        </p:nvSpPr>
        <p:spPr/>
        <p:txBody>
          <a:bodyPr>
            <a:normAutofit fontScale="85000" lnSpcReduction="20000"/>
          </a:bodyPr>
          <a:lstStyle/>
          <a:p>
            <a:r>
              <a:rPr lang="en-US" dirty="0"/>
              <a:t>Court: It was reasonable to conclude that the victim did not consent to the defendant’s possession of her debit card when the defendant withdrew funds from the bank account. </a:t>
            </a:r>
          </a:p>
          <a:p>
            <a:r>
              <a:rPr lang="en-US" dirty="0"/>
              <a:t>Defendant’s sole possession of the card was not authorized as part of her employment and that the defendant immediately attempted to shift the blame when confronted. </a:t>
            </a:r>
          </a:p>
          <a:p>
            <a:r>
              <a:rPr lang="en-US" dirty="0"/>
              <a:t>No evidence supported the defendant’s hypothesis of innocence that the victim consented to her possession and use of the card at the ATMs. </a:t>
            </a:r>
          </a:p>
          <a:p>
            <a:endParaRPr lang="en-US" dirty="0"/>
          </a:p>
        </p:txBody>
      </p:sp>
    </p:spTree>
    <p:extLst>
      <p:ext uri="{BB962C8B-B14F-4D97-AF65-F5344CB8AC3E}">
        <p14:creationId xmlns:p14="http://schemas.microsoft.com/office/powerpoint/2010/main" val="163946687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D833F6-1D15-7E46-8FA5-DA5ECC46DFD6}"/>
              </a:ext>
            </a:extLst>
          </p:cNvPr>
          <p:cNvSpPr>
            <a:spLocks noGrp="1"/>
          </p:cNvSpPr>
          <p:nvPr>
            <p:ph type="title"/>
          </p:nvPr>
        </p:nvSpPr>
        <p:spPr/>
        <p:txBody>
          <a:bodyPr>
            <a:normAutofit fontScale="90000"/>
          </a:bodyPr>
          <a:lstStyle/>
          <a:p>
            <a:r>
              <a:rPr lang="en-US" dirty="0"/>
              <a:t>Court: Conviction for Financial Exploitation Affirmed</a:t>
            </a:r>
          </a:p>
        </p:txBody>
      </p:sp>
      <p:sp>
        <p:nvSpPr>
          <p:cNvPr id="3" name="Content Placeholder 2">
            <a:extLst>
              <a:ext uri="{FF2B5EF4-FFF2-40B4-BE49-F238E27FC236}">
                <a16:creationId xmlns:a16="http://schemas.microsoft.com/office/drawing/2014/main" xmlns="" id="{0E6B4CDA-0218-2F47-A14E-20A3AF430532}"/>
              </a:ext>
            </a:extLst>
          </p:cNvPr>
          <p:cNvSpPr>
            <a:spLocks noGrp="1"/>
          </p:cNvSpPr>
          <p:nvPr>
            <p:ph idx="1"/>
          </p:nvPr>
        </p:nvSpPr>
        <p:spPr/>
        <p:txBody>
          <a:bodyPr>
            <a:normAutofit fontScale="77500" lnSpcReduction="20000"/>
          </a:bodyPr>
          <a:lstStyle/>
          <a:p>
            <a:r>
              <a:rPr lang="en-US" dirty="0"/>
              <a:t>18.2-178.1 defines “mental incapacity” as a “condition of a person existing at the time of the offense described in subsection A that prevents [her] from understanding the nature or consequences of the transaction or disposition of money or other thing of value involved in such offense.” </a:t>
            </a:r>
          </a:p>
          <a:p>
            <a:r>
              <a:rPr lang="en-US" dirty="0"/>
              <a:t>Court: The evidence was sufficient to prove that the victim’s condition at the time of the offense precluded her from understanding the nature and consequences of the defendant’s withdrawals of cash at ATMs from her account. </a:t>
            </a:r>
          </a:p>
          <a:p>
            <a:pPr lvl="1"/>
            <a:r>
              <a:rPr lang="en-US" i="1" dirty="0"/>
              <a:t>White v. Commonwealth</a:t>
            </a:r>
            <a:r>
              <a:rPr lang="en-US" dirty="0"/>
              <a:t>, 68 Va. App. 241 (2017)</a:t>
            </a:r>
            <a:endParaRPr lang="en-US" i="1" dirty="0"/>
          </a:p>
          <a:p>
            <a:endParaRPr lang="en-US" dirty="0"/>
          </a:p>
        </p:txBody>
      </p:sp>
    </p:spTree>
    <p:extLst>
      <p:ext uri="{BB962C8B-B14F-4D97-AF65-F5344CB8AC3E}">
        <p14:creationId xmlns:p14="http://schemas.microsoft.com/office/powerpoint/2010/main" val="23981863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Driving Suspended or Revoked</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72664029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A4F44E53-AE26-074C-AD26-4F0DFF83ED88}"/>
              </a:ext>
            </a:extLst>
          </p:cNvPr>
          <p:cNvSpPr>
            <a:spLocks noGrp="1"/>
          </p:cNvSpPr>
          <p:nvPr>
            <p:ph type="title"/>
          </p:nvPr>
        </p:nvSpPr>
        <p:spPr/>
        <p:txBody>
          <a:bodyPr>
            <a:normAutofit fontScale="90000"/>
          </a:bodyPr>
          <a:lstStyle/>
          <a:p>
            <a:r>
              <a:rPr lang="en-US" i="1" dirty="0"/>
              <a:t>No O.L. versus Driving Suspended</a:t>
            </a:r>
          </a:p>
        </p:txBody>
      </p:sp>
      <p:sp>
        <p:nvSpPr>
          <p:cNvPr id="5" name="Content Placeholder 4">
            <a:extLst>
              <a:ext uri="{FF2B5EF4-FFF2-40B4-BE49-F238E27FC236}">
                <a16:creationId xmlns:a16="http://schemas.microsoft.com/office/drawing/2014/main" xmlns="" id="{6E5967C3-9EC8-2D4F-857B-774E38F6C10B}"/>
              </a:ext>
            </a:extLst>
          </p:cNvPr>
          <p:cNvSpPr>
            <a:spLocks noGrp="1"/>
          </p:cNvSpPr>
          <p:nvPr>
            <p:ph idx="1"/>
          </p:nvPr>
        </p:nvSpPr>
        <p:spPr/>
        <p:txBody>
          <a:bodyPr>
            <a:normAutofit fontScale="92500" lnSpcReduction="20000"/>
          </a:bodyPr>
          <a:lstStyle/>
          <a:p>
            <a:r>
              <a:rPr lang="en-US" dirty="0"/>
              <a:t>Court: § 46.2-301(B) prohibits anyone whose license has been suspended or revoked from driving on the highways of the Commonwealth while a suspension or revocation is in effect, unless they obtain a restricted license. </a:t>
            </a:r>
          </a:p>
          <a:p>
            <a:r>
              <a:rPr lang="en-US" dirty="0"/>
              <a:t>That applies even if a person would normally be exempt from the requirement to obtain a driver’s license. </a:t>
            </a:r>
          </a:p>
          <a:p>
            <a:pPr lvl="1"/>
            <a:r>
              <a:rPr lang="en-US" i="1" dirty="0" err="1"/>
              <a:t>Grasty</a:t>
            </a:r>
            <a:r>
              <a:rPr lang="en-US" i="1" dirty="0"/>
              <a:t> v. Commonwealth</a:t>
            </a:r>
            <a:r>
              <a:rPr lang="en-US" dirty="0"/>
              <a:t>, Unpublished (Dec. 2017)</a:t>
            </a:r>
            <a:endParaRPr lang="en-US" i="1" dirty="0"/>
          </a:p>
          <a:p>
            <a:endParaRPr lang="en-US" dirty="0"/>
          </a:p>
        </p:txBody>
      </p:sp>
    </p:spTree>
    <p:extLst>
      <p:ext uri="{BB962C8B-B14F-4D97-AF65-F5344CB8AC3E}">
        <p14:creationId xmlns:p14="http://schemas.microsoft.com/office/powerpoint/2010/main" val="346944114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DUI</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0812551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F5320A61-F5D9-FC4C-930A-2D415B10EC97}"/>
              </a:ext>
            </a:extLst>
          </p:cNvPr>
          <p:cNvSpPr>
            <a:spLocks noGrp="1"/>
          </p:cNvSpPr>
          <p:nvPr>
            <p:ph type="title"/>
          </p:nvPr>
        </p:nvSpPr>
        <p:spPr/>
        <p:txBody>
          <a:bodyPr/>
          <a:lstStyle/>
          <a:p>
            <a:r>
              <a:rPr lang="en-US" dirty="0"/>
              <a:t>Proof of Intoxication</a:t>
            </a:r>
          </a:p>
        </p:txBody>
      </p:sp>
      <p:sp>
        <p:nvSpPr>
          <p:cNvPr id="5" name="Content Placeholder 4">
            <a:extLst>
              <a:ext uri="{FF2B5EF4-FFF2-40B4-BE49-F238E27FC236}">
                <a16:creationId xmlns:a16="http://schemas.microsoft.com/office/drawing/2014/main" xmlns="" id="{B60707D7-88A7-7343-955E-B9292A002300}"/>
              </a:ext>
            </a:extLst>
          </p:cNvPr>
          <p:cNvSpPr>
            <a:spLocks noGrp="1"/>
          </p:cNvSpPr>
          <p:nvPr>
            <p:ph idx="1"/>
          </p:nvPr>
        </p:nvSpPr>
        <p:spPr>
          <a:xfrm>
            <a:off x="457200" y="1600201"/>
            <a:ext cx="8229600" cy="4468090"/>
          </a:xfrm>
        </p:spPr>
        <p:txBody>
          <a:bodyPr>
            <a:normAutofit fontScale="92500" lnSpcReduction="20000"/>
          </a:bodyPr>
          <a:lstStyle/>
          <a:p>
            <a:r>
              <a:rPr lang="en-US" dirty="0"/>
              <a:t>Defendant crashed into another car while driving intoxicated. </a:t>
            </a:r>
          </a:p>
          <a:p>
            <a:r>
              <a:rPr lang="en-US" dirty="0"/>
              <a:t>Defendant admitted to driving, seemed unsteady on his feet, and had glassy eyes and slurred speech. The defendant failed all field sobriety tests. </a:t>
            </a:r>
          </a:p>
          <a:p>
            <a:r>
              <a:rPr lang="en-US" dirty="0"/>
              <a:t>Defendant admitted to the officer that he took Valium, Percocet, and Neurontin before the crash.</a:t>
            </a:r>
          </a:p>
          <a:p>
            <a:r>
              <a:rPr lang="en-US" dirty="0"/>
              <a:t>Toxicologist explained how those drugs affect  a person. </a:t>
            </a:r>
          </a:p>
          <a:p>
            <a:endParaRPr lang="en-US" dirty="0"/>
          </a:p>
        </p:txBody>
      </p:sp>
    </p:spTree>
    <p:extLst>
      <p:ext uri="{BB962C8B-B14F-4D97-AF65-F5344CB8AC3E}">
        <p14:creationId xmlns:p14="http://schemas.microsoft.com/office/powerpoint/2010/main" val="3406704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6802DE-B5B8-AC4E-B490-6C9E51867A62}"/>
              </a:ext>
            </a:extLst>
          </p:cNvPr>
          <p:cNvSpPr>
            <a:spLocks noGrp="1"/>
          </p:cNvSpPr>
          <p:nvPr>
            <p:ph type="title"/>
          </p:nvPr>
        </p:nvSpPr>
        <p:spPr/>
        <p:txBody>
          <a:bodyPr/>
          <a:lstStyle/>
          <a:p>
            <a:r>
              <a:rPr lang="en-US" dirty="0"/>
              <a:t>Court: Evidence Suppressed</a:t>
            </a:r>
          </a:p>
        </p:txBody>
      </p:sp>
      <p:sp>
        <p:nvSpPr>
          <p:cNvPr id="3" name="Content Placeholder 2">
            <a:extLst>
              <a:ext uri="{FF2B5EF4-FFF2-40B4-BE49-F238E27FC236}">
                <a16:creationId xmlns:a16="http://schemas.microsoft.com/office/drawing/2014/main" xmlns="" id="{415956A7-B855-8442-BD70-0F8E36D1B7ED}"/>
              </a:ext>
            </a:extLst>
          </p:cNvPr>
          <p:cNvSpPr>
            <a:spLocks noGrp="1"/>
          </p:cNvSpPr>
          <p:nvPr>
            <p:ph idx="1"/>
          </p:nvPr>
        </p:nvSpPr>
        <p:spPr>
          <a:xfrm>
            <a:off x="457200" y="1600201"/>
            <a:ext cx="8534400" cy="4440381"/>
          </a:xfrm>
        </p:spPr>
        <p:txBody>
          <a:bodyPr>
            <a:normAutofit fontScale="92500"/>
          </a:bodyPr>
          <a:lstStyle/>
          <a:p>
            <a:r>
              <a:rPr lang="en-US" dirty="0"/>
              <a:t>A reasonable person would have felt unable to cease the interview and thus forfeit the opportunity to obtain the return of the vehicle.</a:t>
            </a:r>
          </a:p>
          <a:p>
            <a:r>
              <a:rPr lang="en-US" dirty="0"/>
              <a:t>Police affirmatively deceived the defendant to obtain his </a:t>
            </a:r>
            <a:r>
              <a:rPr lang="en-US" i="1" dirty="0"/>
              <a:t>Miranda</a:t>
            </a:r>
            <a:r>
              <a:rPr lang="en-US" dirty="0"/>
              <a:t> waiver by failing to inform him that he was the subject of the investigation when he asked whether he was “in trouble”, which added to the compulsion.</a:t>
            </a:r>
          </a:p>
          <a:p>
            <a:pPr lvl="1"/>
            <a:r>
              <a:rPr lang="en-US" i="1" dirty="0"/>
              <a:t>U.S. v. </a:t>
            </a:r>
            <a:r>
              <a:rPr lang="en-US" i="1" dirty="0" err="1"/>
              <a:t>Giddins</a:t>
            </a:r>
            <a:r>
              <a:rPr lang="en-US" dirty="0"/>
              <a:t>, 858 F.3d 870 (2017)</a:t>
            </a:r>
          </a:p>
        </p:txBody>
      </p:sp>
    </p:spTree>
    <p:extLst>
      <p:ext uri="{BB962C8B-B14F-4D97-AF65-F5344CB8AC3E}">
        <p14:creationId xmlns:p14="http://schemas.microsoft.com/office/powerpoint/2010/main" val="118771237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CB7670-4DD4-204C-BBB5-85C15432E494}"/>
              </a:ext>
            </a:extLst>
          </p:cNvPr>
          <p:cNvSpPr>
            <a:spLocks noGrp="1"/>
          </p:cNvSpPr>
          <p:nvPr>
            <p:ph type="title"/>
          </p:nvPr>
        </p:nvSpPr>
        <p:spPr/>
        <p:txBody>
          <a:bodyPr/>
          <a:lstStyle/>
          <a:p>
            <a:r>
              <a:rPr lang="en-US" dirty="0"/>
              <a:t>Court: Conviction Affirmed</a:t>
            </a:r>
          </a:p>
        </p:txBody>
      </p:sp>
      <p:sp>
        <p:nvSpPr>
          <p:cNvPr id="3" name="Content Placeholder 2">
            <a:extLst>
              <a:ext uri="{FF2B5EF4-FFF2-40B4-BE49-F238E27FC236}">
                <a16:creationId xmlns:a16="http://schemas.microsoft.com/office/drawing/2014/main" xmlns="" id="{D842F6CC-AA4C-8A4E-B986-6A81A34B2539}"/>
              </a:ext>
            </a:extLst>
          </p:cNvPr>
          <p:cNvSpPr>
            <a:spLocks noGrp="1"/>
          </p:cNvSpPr>
          <p:nvPr>
            <p:ph idx="1"/>
          </p:nvPr>
        </p:nvSpPr>
        <p:spPr>
          <a:xfrm>
            <a:off x="457200" y="1417639"/>
            <a:ext cx="8229600" cy="4373562"/>
          </a:xfrm>
        </p:spPr>
        <p:txBody>
          <a:bodyPr>
            <a:normAutofit fontScale="92500" lnSpcReduction="10000"/>
          </a:bodyPr>
          <a:lstStyle/>
          <a:p>
            <a:r>
              <a:rPr lang="en-US" dirty="0"/>
              <a:t>Court: the evidence, even without the certificate of analysis, was sufficient to prove that the defendant was driving under the influence. </a:t>
            </a:r>
          </a:p>
          <a:p>
            <a:r>
              <a:rPr lang="en-US" dirty="0"/>
              <a:t>The officer observed that the defendant exhibited the exact side effects that the toxicologist testified the drugs that the defendant admitted taking would have.</a:t>
            </a:r>
          </a:p>
          <a:p>
            <a:pPr lvl="1"/>
            <a:r>
              <a:rPr lang="en-US" i="1" dirty="0"/>
              <a:t>Hicks v. Commonwealth</a:t>
            </a:r>
            <a:r>
              <a:rPr lang="en-US" dirty="0"/>
              <a:t>, Unpublished (August 2017)</a:t>
            </a:r>
            <a:endParaRPr lang="en-US" i="1" dirty="0"/>
          </a:p>
        </p:txBody>
      </p:sp>
    </p:spTree>
    <p:extLst>
      <p:ext uri="{BB962C8B-B14F-4D97-AF65-F5344CB8AC3E}">
        <p14:creationId xmlns:p14="http://schemas.microsoft.com/office/powerpoint/2010/main" val="403905808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8D8714-42C9-E246-8A75-1748E53BE619}"/>
              </a:ext>
            </a:extLst>
          </p:cNvPr>
          <p:cNvSpPr>
            <a:spLocks noGrp="1"/>
          </p:cNvSpPr>
          <p:nvPr>
            <p:ph type="title"/>
          </p:nvPr>
        </p:nvSpPr>
        <p:spPr/>
        <p:txBody>
          <a:bodyPr/>
          <a:lstStyle/>
          <a:p>
            <a:r>
              <a:rPr lang="en-US" dirty="0"/>
              <a:t>Refusal to Perform FSTs</a:t>
            </a:r>
          </a:p>
        </p:txBody>
      </p:sp>
      <p:sp>
        <p:nvSpPr>
          <p:cNvPr id="3" name="Content Placeholder 2">
            <a:extLst>
              <a:ext uri="{FF2B5EF4-FFF2-40B4-BE49-F238E27FC236}">
                <a16:creationId xmlns:a16="http://schemas.microsoft.com/office/drawing/2014/main" xmlns="" id="{ADBBC024-B7D6-134F-836D-99DF7A5B9A34}"/>
              </a:ext>
            </a:extLst>
          </p:cNvPr>
          <p:cNvSpPr>
            <a:spLocks noGrp="1"/>
          </p:cNvSpPr>
          <p:nvPr>
            <p:ph idx="1"/>
          </p:nvPr>
        </p:nvSpPr>
        <p:spPr>
          <a:xfrm>
            <a:off x="457200" y="1600201"/>
            <a:ext cx="8229600" cy="4301835"/>
          </a:xfrm>
        </p:spPr>
        <p:txBody>
          <a:bodyPr>
            <a:normAutofit fontScale="92500" lnSpcReduction="20000"/>
          </a:bodyPr>
          <a:lstStyle/>
          <a:p>
            <a:r>
              <a:rPr lang="en-US" dirty="0"/>
              <a:t>Defendant made an illegal turn in violation of a clearly posted sign. </a:t>
            </a:r>
          </a:p>
          <a:p>
            <a:r>
              <a:rPr lang="en-US" dirty="0"/>
              <a:t>Officer asked the defendant twice to perform field sobriety tests, but the defendant refused. </a:t>
            </a:r>
          </a:p>
          <a:p>
            <a:r>
              <a:rPr lang="en-US" dirty="0"/>
              <a:t>Officer noticed a strong odor of alcohol from the defendant and that the defendant’s speech was slurred. The defendant fled from the scene. The officer located a bottle of whisky and cups of liquor in the car. The keys to the car were no longer in the ignition but instead were in the backseat of the car.</a:t>
            </a:r>
          </a:p>
          <a:p>
            <a:endParaRPr lang="en-US" dirty="0"/>
          </a:p>
        </p:txBody>
      </p:sp>
    </p:spTree>
    <p:extLst>
      <p:ext uri="{BB962C8B-B14F-4D97-AF65-F5344CB8AC3E}">
        <p14:creationId xmlns:p14="http://schemas.microsoft.com/office/powerpoint/2010/main" val="405396664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E7A459-9B15-B549-8A30-C027EACBF040}"/>
              </a:ext>
            </a:extLst>
          </p:cNvPr>
          <p:cNvSpPr>
            <a:spLocks noGrp="1"/>
          </p:cNvSpPr>
          <p:nvPr>
            <p:ph type="title"/>
          </p:nvPr>
        </p:nvSpPr>
        <p:spPr/>
        <p:txBody>
          <a:bodyPr/>
          <a:lstStyle/>
          <a:p>
            <a:r>
              <a:rPr lang="en-US" dirty="0"/>
              <a:t>Court: Conviction Affirmed</a:t>
            </a:r>
          </a:p>
        </p:txBody>
      </p:sp>
      <p:sp>
        <p:nvSpPr>
          <p:cNvPr id="3" name="Content Placeholder 2">
            <a:extLst>
              <a:ext uri="{FF2B5EF4-FFF2-40B4-BE49-F238E27FC236}">
                <a16:creationId xmlns:a16="http://schemas.microsoft.com/office/drawing/2014/main" xmlns="" id="{CD1A218A-7F1A-354B-B721-71D143B08E85}"/>
              </a:ext>
            </a:extLst>
          </p:cNvPr>
          <p:cNvSpPr>
            <a:spLocks noGrp="1"/>
          </p:cNvSpPr>
          <p:nvPr>
            <p:ph idx="1"/>
          </p:nvPr>
        </p:nvSpPr>
        <p:spPr/>
        <p:txBody>
          <a:bodyPr>
            <a:normAutofit fontScale="92500" lnSpcReduction="10000"/>
          </a:bodyPr>
          <a:lstStyle/>
          <a:p>
            <a:r>
              <a:rPr lang="en-US" dirty="0"/>
              <a:t>Court: Refusal to perform a field sobriety test, without more, is insufficient to demonstrate a defendant’s consciousness of guilt. </a:t>
            </a:r>
          </a:p>
          <a:p>
            <a:r>
              <a:rPr lang="en-US" dirty="0"/>
              <a:t>However, in this case there was more evidence that demonstrated the defendant’s guilt, such as that the defendant disregarded clearly posted signs and fled from the stop.</a:t>
            </a:r>
          </a:p>
          <a:p>
            <a:pPr lvl="1"/>
            <a:r>
              <a:rPr lang="en-US" i="1" dirty="0" err="1"/>
              <a:t>Hedgpeth</a:t>
            </a:r>
            <a:r>
              <a:rPr lang="en-US" i="1" dirty="0"/>
              <a:t> v. Commonwealth</a:t>
            </a:r>
            <a:r>
              <a:rPr lang="en-US" dirty="0"/>
              <a:t>, Unpublished (December 2017)</a:t>
            </a:r>
            <a:endParaRPr lang="en-US" i="1" dirty="0"/>
          </a:p>
          <a:p>
            <a:endParaRPr lang="en-US" dirty="0"/>
          </a:p>
        </p:txBody>
      </p:sp>
    </p:spTree>
    <p:extLst>
      <p:ext uri="{BB962C8B-B14F-4D97-AF65-F5344CB8AC3E}">
        <p14:creationId xmlns:p14="http://schemas.microsoft.com/office/powerpoint/2010/main" val="107802222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9540A0-F9F1-A24E-92E5-65CDD560749B}"/>
              </a:ext>
            </a:extLst>
          </p:cNvPr>
          <p:cNvSpPr>
            <a:spLocks noGrp="1"/>
          </p:cNvSpPr>
          <p:nvPr>
            <p:ph type="title"/>
          </p:nvPr>
        </p:nvSpPr>
        <p:spPr/>
        <p:txBody>
          <a:bodyPr/>
          <a:lstStyle/>
          <a:p>
            <a:r>
              <a:rPr lang="en-US" dirty="0"/>
              <a:t>Admission of PBT</a:t>
            </a:r>
          </a:p>
        </p:txBody>
      </p:sp>
      <p:sp>
        <p:nvSpPr>
          <p:cNvPr id="3" name="Content Placeholder 2">
            <a:extLst>
              <a:ext uri="{FF2B5EF4-FFF2-40B4-BE49-F238E27FC236}">
                <a16:creationId xmlns:a16="http://schemas.microsoft.com/office/drawing/2014/main" xmlns="" id="{5F65E820-9FAB-464A-B5F4-61F9DD7DC3DA}"/>
              </a:ext>
            </a:extLst>
          </p:cNvPr>
          <p:cNvSpPr>
            <a:spLocks noGrp="1"/>
          </p:cNvSpPr>
          <p:nvPr>
            <p:ph idx="1"/>
          </p:nvPr>
        </p:nvSpPr>
        <p:spPr>
          <a:xfrm>
            <a:off x="457199" y="1600201"/>
            <a:ext cx="8368145" cy="4620490"/>
          </a:xfrm>
        </p:spPr>
        <p:txBody>
          <a:bodyPr>
            <a:normAutofit fontScale="85000" lnSpcReduction="20000"/>
          </a:bodyPr>
          <a:lstStyle/>
          <a:p>
            <a:r>
              <a:rPr lang="en-US" dirty="0"/>
              <a:t>Court: PBT results were admissible in motion to suppress.</a:t>
            </a:r>
          </a:p>
          <a:p>
            <a:r>
              <a:rPr lang="en-US" dirty="0"/>
              <a:t>Court: Testimony by the officer that he had used a PBT device approved for use by DFS, had learned to operate the PBT device during field training, and had administered the test to the defendant in accordance with his training provided a sufficient foundation that the officer performed the PBT in “the normal discharge of his duties” using “the proper method and equipment,” as required by § 18.2-267(A) and (B).</a:t>
            </a:r>
          </a:p>
          <a:p>
            <a:pPr lvl="1"/>
            <a:r>
              <a:rPr lang="en-US" i="1" dirty="0"/>
              <a:t>Ahmed v. Commonwealth</a:t>
            </a:r>
            <a:r>
              <a:rPr lang="en-US" dirty="0"/>
              <a:t>, Unpublished (February 2018)</a:t>
            </a:r>
            <a:endParaRPr lang="en-US" i="1" dirty="0"/>
          </a:p>
          <a:p>
            <a:endParaRPr lang="en-US" dirty="0"/>
          </a:p>
        </p:txBody>
      </p:sp>
    </p:spTree>
    <p:extLst>
      <p:ext uri="{BB962C8B-B14F-4D97-AF65-F5344CB8AC3E}">
        <p14:creationId xmlns:p14="http://schemas.microsoft.com/office/powerpoint/2010/main" val="186655994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False Report to Law Enforcement</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214171070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43CC76FF-564B-BA45-BA71-DAD8FDDF421F}"/>
              </a:ext>
            </a:extLst>
          </p:cNvPr>
          <p:cNvSpPr>
            <a:spLocks noGrp="1"/>
          </p:cNvSpPr>
          <p:nvPr>
            <p:ph type="title"/>
          </p:nvPr>
        </p:nvSpPr>
        <p:spPr/>
        <p:txBody>
          <a:bodyPr/>
          <a:lstStyle/>
          <a:p>
            <a:r>
              <a:rPr lang="en-US" dirty="0"/>
              <a:t>Venue – Where to Prosecute?</a:t>
            </a:r>
          </a:p>
        </p:txBody>
      </p:sp>
      <p:sp>
        <p:nvSpPr>
          <p:cNvPr id="5" name="Content Placeholder 4">
            <a:extLst>
              <a:ext uri="{FF2B5EF4-FFF2-40B4-BE49-F238E27FC236}">
                <a16:creationId xmlns:a16="http://schemas.microsoft.com/office/drawing/2014/main" xmlns="" id="{49F39CF1-001B-8546-8ED0-CC49EA8DDFD5}"/>
              </a:ext>
            </a:extLst>
          </p:cNvPr>
          <p:cNvSpPr>
            <a:spLocks noGrp="1"/>
          </p:cNvSpPr>
          <p:nvPr>
            <p:ph idx="1"/>
          </p:nvPr>
        </p:nvSpPr>
        <p:spPr/>
        <p:txBody>
          <a:bodyPr>
            <a:normAutofit fontScale="92500" lnSpcReduction="10000"/>
          </a:bodyPr>
          <a:lstStyle/>
          <a:p>
            <a:r>
              <a:rPr lang="en-US" dirty="0"/>
              <a:t>Using email and a phone call, defendant falsely reported to Loudoun County Police that a man, who lived in Loudoun, had sexually abused a child in Loudoun County whom he was holding against her will in his home. </a:t>
            </a:r>
          </a:p>
          <a:p>
            <a:r>
              <a:rPr lang="en-US" dirty="0"/>
              <a:t>At trial in Loudoun County, the Commonwealth did not establish the location from where the defendant made the reports. </a:t>
            </a:r>
          </a:p>
        </p:txBody>
      </p:sp>
    </p:spTree>
    <p:extLst>
      <p:ext uri="{BB962C8B-B14F-4D97-AF65-F5344CB8AC3E}">
        <p14:creationId xmlns:p14="http://schemas.microsoft.com/office/powerpoint/2010/main" val="137279776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1C557A-BDD5-1342-8FFD-BEDB33394272}"/>
              </a:ext>
            </a:extLst>
          </p:cNvPr>
          <p:cNvSpPr>
            <a:spLocks noGrp="1"/>
          </p:cNvSpPr>
          <p:nvPr>
            <p:ph type="title"/>
          </p:nvPr>
        </p:nvSpPr>
        <p:spPr/>
        <p:txBody>
          <a:bodyPr/>
          <a:lstStyle/>
          <a:p>
            <a:r>
              <a:rPr lang="en-US" dirty="0"/>
              <a:t>Court: Conviction Affirmed</a:t>
            </a:r>
          </a:p>
        </p:txBody>
      </p:sp>
      <p:sp>
        <p:nvSpPr>
          <p:cNvPr id="3" name="Content Placeholder 2">
            <a:extLst>
              <a:ext uri="{FF2B5EF4-FFF2-40B4-BE49-F238E27FC236}">
                <a16:creationId xmlns:a16="http://schemas.microsoft.com/office/drawing/2014/main" xmlns="" id="{1E5CC601-707F-D142-8EDE-CF4D7B8A41DA}"/>
              </a:ext>
            </a:extLst>
          </p:cNvPr>
          <p:cNvSpPr>
            <a:spLocks noGrp="1"/>
          </p:cNvSpPr>
          <p:nvPr>
            <p:ph idx="1"/>
          </p:nvPr>
        </p:nvSpPr>
        <p:spPr/>
        <p:txBody>
          <a:bodyPr>
            <a:normAutofit lnSpcReduction="10000"/>
          </a:bodyPr>
          <a:lstStyle/>
          <a:p>
            <a:r>
              <a:rPr lang="en-US" dirty="0"/>
              <a:t>Court: In cases where a false report is given across jurisdictions, venue is appropriate in both the jurisdiction where the report is made and the jurisdiction where the report is received </a:t>
            </a:r>
          </a:p>
          <a:p>
            <a:r>
              <a:rPr lang="en-US" dirty="0"/>
              <a:t>Court relied on the general venue provision contained in § 19.2-244.</a:t>
            </a:r>
          </a:p>
          <a:p>
            <a:pPr lvl="1"/>
            <a:r>
              <a:rPr lang="en-US" i="1" dirty="0"/>
              <a:t>McGuire v. Commonwealth, </a:t>
            </a:r>
            <a:r>
              <a:rPr lang="en-US" dirty="0"/>
              <a:t>Published (May 22, 2018)</a:t>
            </a:r>
            <a:endParaRPr lang="en-US" i="1" dirty="0"/>
          </a:p>
          <a:p>
            <a:endParaRPr lang="en-US" dirty="0"/>
          </a:p>
        </p:txBody>
      </p:sp>
    </p:spTree>
    <p:extLst>
      <p:ext uri="{BB962C8B-B14F-4D97-AF65-F5344CB8AC3E}">
        <p14:creationId xmlns:p14="http://schemas.microsoft.com/office/powerpoint/2010/main" val="124628925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Gun Offenses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99582257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40ED9DEE-8D43-4D4C-9F54-24C6BC8CE740}"/>
              </a:ext>
            </a:extLst>
          </p:cNvPr>
          <p:cNvSpPr>
            <a:spLocks noGrp="1"/>
          </p:cNvSpPr>
          <p:nvPr>
            <p:ph type="title"/>
          </p:nvPr>
        </p:nvSpPr>
        <p:spPr/>
        <p:txBody>
          <a:bodyPr/>
          <a:lstStyle/>
          <a:p>
            <a:r>
              <a:rPr lang="en-US" dirty="0"/>
              <a:t>Shooting at an Occupied Vehicle </a:t>
            </a:r>
          </a:p>
        </p:txBody>
      </p:sp>
      <p:sp>
        <p:nvSpPr>
          <p:cNvPr id="5" name="Content Placeholder 4">
            <a:extLst>
              <a:ext uri="{FF2B5EF4-FFF2-40B4-BE49-F238E27FC236}">
                <a16:creationId xmlns:a16="http://schemas.microsoft.com/office/drawing/2014/main" xmlns="" id="{351FC634-9F1E-B04F-8A6D-8BCCA2B5096C}"/>
              </a:ext>
            </a:extLst>
          </p:cNvPr>
          <p:cNvSpPr>
            <a:spLocks noGrp="1"/>
          </p:cNvSpPr>
          <p:nvPr>
            <p:ph idx="1"/>
          </p:nvPr>
        </p:nvSpPr>
        <p:spPr/>
        <p:txBody>
          <a:bodyPr>
            <a:normAutofit lnSpcReduction="10000"/>
          </a:bodyPr>
          <a:lstStyle/>
          <a:p>
            <a:r>
              <a:rPr lang="en-US" dirty="0"/>
              <a:t>Defendant, while inside a vehicle, shot another person who was also inside the vehicle.</a:t>
            </a:r>
          </a:p>
          <a:p>
            <a:r>
              <a:rPr lang="en-US" dirty="0"/>
              <a:t>Court: Conviction Affirmed. § 18.2-154 , prohibiting shooting “at” a motor vehicle,  focuses on the direction of the shot, not the location of the shooter.  </a:t>
            </a:r>
          </a:p>
          <a:p>
            <a:pPr lvl="1"/>
            <a:r>
              <a:rPr lang="en-US" i="1" dirty="0"/>
              <a:t>Jones v. Commonwealth</a:t>
            </a:r>
            <a:r>
              <a:rPr lang="en-US" dirty="0"/>
              <a:t>, 68 Va. App. 304 (2017)</a:t>
            </a:r>
            <a:endParaRPr lang="en-US" i="1" dirty="0"/>
          </a:p>
        </p:txBody>
      </p:sp>
    </p:spTree>
    <p:extLst>
      <p:ext uri="{BB962C8B-B14F-4D97-AF65-F5344CB8AC3E}">
        <p14:creationId xmlns:p14="http://schemas.microsoft.com/office/powerpoint/2010/main" val="9549458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F461AB-8779-5244-9975-E83802C44B93}"/>
              </a:ext>
            </a:extLst>
          </p:cNvPr>
          <p:cNvSpPr>
            <a:spLocks noGrp="1"/>
          </p:cNvSpPr>
          <p:nvPr>
            <p:ph type="title"/>
          </p:nvPr>
        </p:nvSpPr>
        <p:spPr/>
        <p:txBody>
          <a:bodyPr>
            <a:normAutofit fontScale="90000"/>
          </a:bodyPr>
          <a:lstStyle/>
          <a:p>
            <a:r>
              <a:rPr lang="en-US" dirty="0"/>
              <a:t>Shooting in an Occupied Building</a:t>
            </a:r>
          </a:p>
        </p:txBody>
      </p:sp>
      <p:sp>
        <p:nvSpPr>
          <p:cNvPr id="3" name="Content Placeholder 2">
            <a:extLst>
              <a:ext uri="{FF2B5EF4-FFF2-40B4-BE49-F238E27FC236}">
                <a16:creationId xmlns:a16="http://schemas.microsoft.com/office/drawing/2014/main" xmlns="" id="{094F4B9A-EBC2-6849-9E9E-566B45BC2A9B}"/>
              </a:ext>
            </a:extLst>
          </p:cNvPr>
          <p:cNvSpPr>
            <a:spLocks noGrp="1"/>
          </p:cNvSpPr>
          <p:nvPr>
            <p:ph idx="1"/>
          </p:nvPr>
        </p:nvSpPr>
        <p:spPr/>
        <p:txBody>
          <a:bodyPr/>
          <a:lstStyle/>
          <a:p>
            <a:r>
              <a:rPr lang="en-US" dirty="0"/>
              <a:t>While attempting to commit suicide in her hotel room, the defendant fired a handgun. </a:t>
            </a:r>
          </a:p>
          <a:p>
            <a:r>
              <a:rPr lang="en-US" dirty="0"/>
              <a:t>Defendant claimed it was an accident, although the evidence implied otherwise.</a:t>
            </a:r>
          </a:p>
          <a:p>
            <a:r>
              <a:rPr lang="en-US" dirty="0"/>
              <a:t>Defendant argued that she could not be convicted of §18.2-279 if it was an accident.</a:t>
            </a:r>
          </a:p>
        </p:txBody>
      </p:sp>
    </p:spTree>
    <p:extLst>
      <p:ext uri="{BB962C8B-B14F-4D97-AF65-F5344CB8AC3E}">
        <p14:creationId xmlns:p14="http://schemas.microsoft.com/office/powerpoint/2010/main" val="9492936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D8FD42B-003A-5D4E-902C-D2D8C7FADABA}"/>
              </a:ext>
            </a:extLst>
          </p:cNvPr>
          <p:cNvSpPr>
            <a:spLocks noGrp="1"/>
          </p:cNvSpPr>
          <p:nvPr>
            <p:ph type="title"/>
          </p:nvPr>
        </p:nvSpPr>
        <p:spPr/>
        <p:txBody>
          <a:bodyPr/>
          <a:lstStyle/>
          <a:p>
            <a:r>
              <a:rPr lang="en-US" i="1" dirty="0" err="1"/>
              <a:t>Granado</a:t>
            </a:r>
            <a:r>
              <a:rPr lang="en-US" dirty="0"/>
              <a:t>: DUI Investigation</a:t>
            </a:r>
          </a:p>
        </p:txBody>
      </p:sp>
      <p:sp>
        <p:nvSpPr>
          <p:cNvPr id="3" name="Content Placeholder 2">
            <a:extLst>
              <a:ext uri="{FF2B5EF4-FFF2-40B4-BE49-F238E27FC236}">
                <a16:creationId xmlns:a16="http://schemas.microsoft.com/office/drawing/2014/main" xmlns="" id="{F6D53E94-1229-A045-8A7D-186EE21C879C}"/>
              </a:ext>
            </a:extLst>
          </p:cNvPr>
          <p:cNvSpPr>
            <a:spLocks noGrp="1"/>
          </p:cNvSpPr>
          <p:nvPr>
            <p:ph idx="1"/>
          </p:nvPr>
        </p:nvSpPr>
        <p:spPr>
          <a:xfrm>
            <a:off x="457200" y="1600201"/>
            <a:ext cx="8229600" cy="4537363"/>
          </a:xfrm>
        </p:spPr>
        <p:txBody>
          <a:bodyPr>
            <a:normAutofit fontScale="85000" lnSpcReduction="10000"/>
          </a:bodyPr>
          <a:lstStyle/>
          <a:p>
            <a:r>
              <a:rPr lang="en-US" dirty="0"/>
              <a:t>Two officers approached a car stopped on the road, and  ordered the driver to show his hands.</a:t>
            </a:r>
          </a:p>
          <a:p>
            <a:r>
              <a:rPr lang="en-US" dirty="0"/>
              <a:t>Defendant repeatedly refused to show his hands</a:t>
            </a:r>
          </a:p>
          <a:p>
            <a:r>
              <a:rPr lang="en-US" dirty="0"/>
              <a:t>The officers drew their weapons, forcibly removed him from the car, and handcuffed him until they could determine whether he had any weapons. </a:t>
            </a:r>
          </a:p>
          <a:p>
            <a:r>
              <a:rPr lang="en-US" dirty="0"/>
              <a:t>From then on, the officers did not use threatening language.</a:t>
            </a:r>
          </a:p>
          <a:p>
            <a:r>
              <a:rPr lang="en-US" dirty="0"/>
              <a:t>The officers did not tell the defendant that he was under arrest, nor did they put him in a police car. </a:t>
            </a:r>
          </a:p>
        </p:txBody>
      </p:sp>
    </p:spTree>
    <p:extLst>
      <p:ext uri="{BB962C8B-B14F-4D97-AF65-F5344CB8AC3E}">
        <p14:creationId xmlns:p14="http://schemas.microsoft.com/office/powerpoint/2010/main" val="2084468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7B2372B-CE34-1548-8759-B8F3E0964CBE}"/>
              </a:ext>
            </a:extLst>
          </p:cNvPr>
          <p:cNvSpPr>
            <a:spLocks noGrp="1"/>
          </p:cNvSpPr>
          <p:nvPr>
            <p:ph type="title"/>
          </p:nvPr>
        </p:nvSpPr>
        <p:spPr/>
        <p:txBody>
          <a:bodyPr/>
          <a:lstStyle/>
          <a:p>
            <a:r>
              <a:rPr lang="en-US" dirty="0"/>
              <a:t>Court: Conviction Affirmed</a:t>
            </a:r>
          </a:p>
        </p:txBody>
      </p:sp>
      <p:sp>
        <p:nvSpPr>
          <p:cNvPr id="3" name="Content Placeholder 2">
            <a:extLst>
              <a:ext uri="{FF2B5EF4-FFF2-40B4-BE49-F238E27FC236}">
                <a16:creationId xmlns:a16="http://schemas.microsoft.com/office/drawing/2014/main" xmlns="" id="{01A30EF8-645D-E340-A417-A5451167DD76}"/>
              </a:ext>
            </a:extLst>
          </p:cNvPr>
          <p:cNvSpPr>
            <a:spLocks noGrp="1"/>
          </p:cNvSpPr>
          <p:nvPr>
            <p:ph idx="1"/>
          </p:nvPr>
        </p:nvSpPr>
        <p:spPr>
          <a:xfrm>
            <a:off x="457199" y="1600201"/>
            <a:ext cx="8395855" cy="4384963"/>
          </a:xfrm>
        </p:spPr>
        <p:txBody>
          <a:bodyPr>
            <a:normAutofit fontScale="92500" lnSpcReduction="20000"/>
          </a:bodyPr>
          <a:lstStyle/>
          <a:p>
            <a:r>
              <a:rPr lang="en-US" dirty="0"/>
              <a:t>The Court wrote that: “the irresponsibility of the proscribed conduct standing alone may be the </a:t>
            </a:r>
            <a:r>
              <a:rPr lang="en-US" i="1" dirty="0" err="1"/>
              <a:t>mens</a:t>
            </a:r>
            <a:r>
              <a:rPr lang="en-US" i="1" dirty="0"/>
              <a:t> rea</a:t>
            </a:r>
            <a:r>
              <a:rPr lang="en-US" dirty="0"/>
              <a:t> underlying the offense. No specific intent need be shown.” </a:t>
            </a:r>
          </a:p>
          <a:p>
            <a:r>
              <a:rPr lang="en-US" dirty="0"/>
              <a:t>The Court repeated that “handling an instrumentality as inherently dangerous as a loaded firearm in an occupied building, with one’s finger on the trigger, is criminally negligent if discharge results in such a manner as to endanger others in the building.” </a:t>
            </a:r>
          </a:p>
          <a:p>
            <a:pPr lvl="1"/>
            <a:r>
              <a:rPr lang="en-US" i="1" dirty="0"/>
              <a:t>Bryant v. Commonwealth</a:t>
            </a:r>
            <a:r>
              <a:rPr lang="en-US" dirty="0"/>
              <a:t>, Va. S. Ct. (2018)</a:t>
            </a:r>
            <a:endParaRPr lang="en-US" i="1" dirty="0"/>
          </a:p>
        </p:txBody>
      </p:sp>
    </p:spTree>
    <p:extLst>
      <p:ext uri="{BB962C8B-B14F-4D97-AF65-F5344CB8AC3E}">
        <p14:creationId xmlns:p14="http://schemas.microsoft.com/office/powerpoint/2010/main" val="312361426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A3A2B8-29C5-314B-8239-DAED0548B592}"/>
              </a:ext>
            </a:extLst>
          </p:cNvPr>
          <p:cNvSpPr>
            <a:spLocks noGrp="1"/>
          </p:cNvSpPr>
          <p:nvPr>
            <p:ph type="title"/>
          </p:nvPr>
        </p:nvSpPr>
        <p:spPr/>
        <p:txBody>
          <a:bodyPr>
            <a:normAutofit fontScale="90000"/>
          </a:bodyPr>
          <a:lstStyle/>
          <a:p>
            <a:r>
              <a:rPr lang="en-US" dirty="0"/>
              <a:t>Use of a Firearm during Robbery</a:t>
            </a:r>
          </a:p>
        </p:txBody>
      </p:sp>
      <p:sp>
        <p:nvSpPr>
          <p:cNvPr id="3" name="Content Placeholder 2">
            <a:extLst>
              <a:ext uri="{FF2B5EF4-FFF2-40B4-BE49-F238E27FC236}">
                <a16:creationId xmlns:a16="http://schemas.microsoft.com/office/drawing/2014/main" xmlns="" id="{B0C0E15B-30AA-0747-B008-1E426FE7FADE}"/>
              </a:ext>
            </a:extLst>
          </p:cNvPr>
          <p:cNvSpPr>
            <a:spLocks noGrp="1"/>
          </p:cNvSpPr>
          <p:nvPr>
            <p:ph idx="1"/>
          </p:nvPr>
        </p:nvSpPr>
        <p:spPr>
          <a:xfrm>
            <a:off x="457199" y="1600201"/>
            <a:ext cx="8465127" cy="4481944"/>
          </a:xfrm>
        </p:spPr>
        <p:txBody>
          <a:bodyPr>
            <a:normAutofit fontScale="85000" lnSpcReduction="20000"/>
          </a:bodyPr>
          <a:lstStyle/>
          <a:p>
            <a:r>
              <a:rPr lang="en-US" dirty="0"/>
              <a:t>Defendant robbed a store by giving the victim a note that said “I have a gun. I don’t want to hurt you. Give me the money.” </a:t>
            </a:r>
          </a:p>
          <a:p>
            <a:r>
              <a:rPr lang="en-US" dirty="0"/>
              <a:t>The defendant ordered the victim to keep her hands where he could see them. </a:t>
            </a:r>
          </a:p>
          <a:p>
            <a:r>
              <a:rPr lang="en-US" dirty="0"/>
              <a:t>The defendant ordered the victim to give him her driver’s license. He photographed the license, telling her that if she said anything to the police, he would find her. </a:t>
            </a:r>
          </a:p>
          <a:p>
            <a:r>
              <a:rPr lang="en-US" dirty="0"/>
              <a:t>Victim never saw a gun. </a:t>
            </a:r>
          </a:p>
          <a:p>
            <a:r>
              <a:rPr lang="en-US" dirty="0"/>
              <a:t>Police captured defendant days later.</a:t>
            </a:r>
          </a:p>
        </p:txBody>
      </p:sp>
    </p:spTree>
    <p:extLst>
      <p:ext uri="{BB962C8B-B14F-4D97-AF65-F5344CB8AC3E}">
        <p14:creationId xmlns:p14="http://schemas.microsoft.com/office/powerpoint/2010/main" val="236959163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DDA600-0E88-4E44-9FFB-D39C6A2CB444}"/>
              </a:ext>
            </a:extLst>
          </p:cNvPr>
          <p:cNvSpPr>
            <a:spLocks noGrp="1"/>
          </p:cNvSpPr>
          <p:nvPr>
            <p:ph type="title"/>
          </p:nvPr>
        </p:nvSpPr>
        <p:spPr/>
        <p:txBody>
          <a:bodyPr/>
          <a:lstStyle/>
          <a:p>
            <a:r>
              <a:rPr lang="en-US" dirty="0"/>
              <a:t>Conviction Affirmed</a:t>
            </a:r>
          </a:p>
        </p:txBody>
      </p:sp>
      <p:sp>
        <p:nvSpPr>
          <p:cNvPr id="3" name="Content Placeholder 2">
            <a:extLst>
              <a:ext uri="{FF2B5EF4-FFF2-40B4-BE49-F238E27FC236}">
                <a16:creationId xmlns:a16="http://schemas.microsoft.com/office/drawing/2014/main" xmlns="" id="{7E65CD52-DF64-9E4B-A278-57E4697B1723}"/>
              </a:ext>
            </a:extLst>
          </p:cNvPr>
          <p:cNvSpPr>
            <a:spLocks noGrp="1"/>
          </p:cNvSpPr>
          <p:nvPr>
            <p:ph idx="1"/>
          </p:nvPr>
        </p:nvSpPr>
        <p:spPr/>
        <p:txBody>
          <a:bodyPr>
            <a:normAutofit fontScale="92500" lnSpcReduction="10000"/>
          </a:bodyPr>
          <a:lstStyle/>
          <a:p>
            <a:r>
              <a:rPr lang="en-US" dirty="0"/>
              <a:t>Court: The defendant’s explicit assertion that he had a gun, his threatening conduct and other statements during the robbery, the circumstances surrounding his capture, and the reasonable inferences flowing from these facts supported the trial court’s finding that the defendant used a firearm in the commission of the robbery. </a:t>
            </a:r>
          </a:p>
          <a:p>
            <a:pPr lvl="1"/>
            <a:r>
              <a:rPr lang="en-US" i="1" dirty="0" err="1"/>
              <a:t>Kinlaw</a:t>
            </a:r>
            <a:r>
              <a:rPr lang="en-US" i="1" dirty="0"/>
              <a:t> v. Commonwealth</a:t>
            </a:r>
            <a:r>
              <a:rPr lang="en-US" dirty="0"/>
              <a:t>, Unpublished (June 2017)</a:t>
            </a:r>
            <a:endParaRPr lang="en-US" i="1" dirty="0"/>
          </a:p>
          <a:p>
            <a:endParaRPr lang="en-US" dirty="0"/>
          </a:p>
        </p:txBody>
      </p:sp>
    </p:spTree>
    <p:extLst>
      <p:ext uri="{BB962C8B-B14F-4D97-AF65-F5344CB8AC3E}">
        <p14:creationId xmlns:p14="http://schemas.microsoft.com/office/powerpoint/2010/main" val="300844420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Hit &amp; Run</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200877986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B0EA7FD-5FDF-624B-9727-19FD263A24A2}"/>
              </a:ext>
            </a:extLst>
          </p:cNvPr>
          <p:cNvSpPr>
            <a:spLocks noGrp="1"/>
          </p:cNvSpPr>
          <p:nvPr>
            <p:ph type="title"/>
          </p:nvPr>
        </p:nvSpPr>
        <p:spPr/>
        <p:txBody>
          <a:bodyPr/>
          <a:lstStyle/>
          <a:p>
            <a:r>
              <a:rPr lang="en-US" dirty="0"/>
              <a:t>Determining Value</a:t>
            </a:r>
          </a:p>
        </p:txBody>
      </p:sp>
      <p:sp>
        <p:nvSpPr>
          <p:cNvPr id="3" name="Content Placeholder 2">
            <a:extLst>
              <a:ext uri="{FF2B5EF4-FFF2-40B4-BE49-F238E27FC236}">
                <a16:creationId xmlns:a16="http://schemas.microsoft.com/office/drawing/2014/main" xmlns="" id="{24D71AA8-E467-564A-A3C1-60A91EB66DD9}"/>
              </a:ext>
            </a:extLst>
          </p:cNvPr>
          <p:cNvSpPr>
            <a:spLocks noGrp="1"/>
          </p:cNvSpPr>
          <p:nvPr>
            <p:ph idx="1"/>
          </p:nvPr>
        </p:nvSpPr>
        <p:spPr/>
        <p:txBody>
          <a:bodyPr/>
          <a:lstStyle/>
          <a:p>
            <a:r>
              <a:rPr lang="en-US" dirty="0"/>
              <a:t>In a Hit &amp; Run case, where a motor vehicle is capable of being repaired, the total reasonable cost of returning that vehicle to its pre-crash condition constitutes the amount of damage in a prosecution for violation of Code § 46.2-894.</a:t>
            </a:r>
          </a:p>
          <a:p>
            <a:pPr lvl="1"/>
            <a:r>
              <a:rPr lang="en-US" i="1" dirty="0" err="1"/>
              <a:t>Cocke</a:t>
            </a:r>
            <a:r>
              <a:rPr lang="en-US" i="1" dirty="0"/>
              <a:t> v. Commonwealth</a:t>
            </a:r>
            <a:r>
              <a:rPr lang="en-US" dirty="0"/>
              <a:t>, 68 Va. App. 11  (2017)</a:t>
            </a:r>
            <a:endParaRPr lang="en-US" i="1" dirty="0"/>
          </a:p>
          <a:p>
            <a:endParaRPr lang="en-US" dirty="0"/>
          </a:p>
        </p:txBody>
      </p:sp>
    </p:spTree>
    <p:extLst>
      <p:ext uri="{BB962C8B-B14F-4D97-AF65-F5344CB8AC3E}">
        <p14:creationId xmlns:p14="http://schemas.microsoft.com/office/powerpoint/2010/main" val="251240096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Homicide</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50516583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07141F-527C-4E47-90D3-636220D3A97F}"/>
              </a:ext>
            </a:extLst>
          </p:cNvPr>
          <p:cNvSpPr>
            <a:spLocks noGrp="1"/>
          </p:cNvSpPr>
          <p:nvPr>
            <p:ph type="title"/>
          </p:nvPr>
        </p:nvSpPr>
        <p:spPr/>
        <p:txBody>
          <a:bodyPr/>
          <a:lstStyle/>
          <a:p>
            <a:r>
              <a:rPr lang="en-US" dirty="0"/>
              <a:t>Vehicular Manslaughter</a:t>
            </a:r>
          </a:p>
        </p:txBody>
      </p:sp>
      <p:sp>
        <p:nvSpPr>
          <p:cNvPr id="3" name="Content Placeholder 2">
            <a:extLst>
              <a:ext uri="{FF2B5EF4-FFF2-40B4-BE49-F238E27FC236}">
                <a16:creationId xmlns:a16="http://schemas.microsoft.com/office/drawing/2014/main" xmlns="" id="{E5B1AA6D-F8C2-D244-A6B8-7B2D014AF0D8}"/>
              </a:ext>
            </a:extLst>
          </p:cNvPr>
          <p:cNvSpPr>
            <a:spLocks noGrp="1"/>
          </p:cNvSpPr>
          <p:nvPr>
            <p:ph idx="1"/>
          </p:nvPr>
        </p:nvSpPr>
        <p:spPr>
          <a:xfrm>
            <a:off x="457200" y="1417638"/>
            <a:ext cx="8534400" cy="4816907"/>
          </a:xfrm>
        </p:spPr>
        <p:txBody>
          <a:bodyPr>
            <a:normAutofit fontScale="85000" lnSpcReduction="20000"/>
          </a:bodyPr>
          <a:lstStyle/>
          <a:p>
            <a:r>
              <a:rPr lang="en-US" dirty="0"/>
              <a:t>Defendant, while driving an eighteen-wheeler, stuck and killed a cyclist on a four-lane road at night. </a:t>
            </a:r>
          </a:p>
          <a:p>
            <a:r>
              <a:rPr lang="en-US" dirty="0"/>
              <a:t>The cyclist had been traveling in the same direction as the truck. When it clipped her bicycle, the truck knocked her onto the ground and crushed her. </a:t>
            </a:r>
          </a:p>
          <a:p>
            <a:r>
              <a:rPr lang="en-US" dirty="0"/>
              <a:t>Defendant said that he had first seen the cyclist between 400 and 500 feet away, “wobbling” on the right side of the highway and agreed that, based on the width of his truck, there was “not much clearance.”</a:t>
            </a:r>
          </a:p>
          <a:p>
            <a:r>
              <a:rPr lang="en-US" dirty="0"/>
              <a:t>He admitted that he did not slow down, attempt to move to the adjacent lane, or sound his horn to warn the victim.</a:t>
            </a:r>
          </a:p>
        </p:txBody>
      </p:sp>
    </p:spTree>
    <p:extLst>
      <p:ext uri="{BB962C8B-B14F-4D97-AF65-F5344CB8AC3E}">
        <p14:creationId xmlns:p14="http://schemas.microsoft.com/office/powerpoint/2010/main" val="133615615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C04797-1351-A749-8850-4741E4952C68}"/>
              </a:ext>
            </a:extLst>
          </p:cNvPr>
          <p:cNvSpPr>
            <a:spLocks noGrp="1"/>
          </p:cNvSpPr>
          <p:nvPr>
            <p:ph type="title"/>
          </p:nvPr>
        </p:nvSpPr>
        <p:spPr/>
        <p:txBody>
          <a:bodyPr/>
          <a:lstStyle/>
          <a:p>
            <a:r>
              <a:rPr lang="en-US" dirty="0"/>
              <a:t>Court: Conviction Affirmed</a:t>
            </a:r>
          </a:p>
        </p:txBody>
      </p:sp>
      <p:sp>
        <p:nvSpPr>
          <p:cNvPr id="3" name="Content Placeholder 2">
            <a:extLst>
              <a:ext uri="{FF2B5EF4-FFF2-40B4-BE49-F238E27FC236}">
                <a16:creationId xmlns:a16="http://schemas.microsoft.com/office/drawing/2014/main" xmlns="" id="{A1FE5A4E-A26B-C94F-B455-992F7FBE199F}"/>
              </a:ext>
            </a:extLst>
          </p:cNvPr>
          <p:cNvSpPr>
            <a:spLocks noGrp="1"/>
          </p:cNvSpPr>
          <p:nvPr>
            <p:ph idx="1"/>
          </p:nvPr>
        </p:nvSpPr>
        <p:spPr>
          <a:xfrm>
            <a:off x="277091" y="1417638"/>
            <a:ext cx="8409709" cy="4872325"/>
          </a:xfrm>
        </p:spPr>
        <p:txBody>
          <a:bodyPr>
            <a:normAutofit fontScale="92500" lnSpcReduction="20000"/>
          </a:bodyPr>
          <a:lstStyle/>
          <a:p>
            <a:r>
              <a:rPr lang="en-US" dirty="0"/>
              <a:t>Court: The defendant knew or should have known that his actions created a probability of serious injury and he acted with “reckless or indifferent disregard” to the rights of another when he failed to reduce his speed or take other evasive action. </a:t>
            </a:r>
          </a:p>
          <a:p>
            <a:r>
              <a:rPr lang="en-US" dirty="0"/>
              <a:t>The defendant was able to make a complete stop in 400 feet and therefore, could have avoided hitting the victim after seeing her 400 to 500 feet away. </a:t>
            </a:r>
          </a:p>
          <a:p>
            <a:pPr lvl="1"/>
            <a:r>
              <a:rPr lang="en-US" i="1" dirty="0"/>
              <a:t>Hardin v. Commonwealth</a:t>
            </a:r>
            <a:r>
              <a:rPr lang="en-US" dirty="0"/>
              <a:t>, Unpublished (Sept., 2017)</a:t>
            </a:r>
            <a:endParaRPr lang="en-US" i="1" dirty="0"/>
          </a:p>
        </p:txBody>
      </p:sp>
    </p:spTree>
    <p:extLst>
      <p:ext uri="{BB962C8B-B14F-4D97-AF65-F5344CB8AC3E}">
        <p14:creationId xmlns:p14="http://schemas.microsoft.com/office/powerpoint/2010/main" val="188861574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4E6323-B2CD-9E48-8004-867321B01BB1}"/>
              </a:ext>
            </a:extLst>
          </p:cNvPr>
          <p:cNvSpPr>
            <a:spLocks noGrp="1"/>
          </p:cNvSpPr>
          <p:nvPr>
            <p:ph type="title"/>
          </p:nvPr>
        </p:nvSpPr>
        <p:spPr>
          <a:xfrm>
            <a:off x="457200" y="0"/>
            <a:ext cx="8229600" cy="1143000"/>
          </a:xfrm>
        </p:spPr>
        <p:txBody>
          <a:bodyPr/>
          <a:lstStyle/>
          <a:p>
            <a:r>
              <a:rPr lang="en-US" dirty="0"/>
              <a:t>Indecent Liberties</a:t>
            </a:r>
          </a:p>
        </p:txBody>
      </p:sp>
      <p:sp>
        <p:nvSpPr>
          <p:cNvPr id="3" name="Content Placeholder 2">
            <a:extLst>
              <a:ext uri="{FF2B5EF4-FFF2-40B4-BE49-F238E27FC236}">
                <a16:creationId xmlns:a16="http://schemas.microsoft.com/office/drawing/2014/main" xmlns="" id="{EEDDCA30-ECE7-AC4A-BA89-D2B38F6AE4E8}"/>
              </a:ext>
            </a:extLst>
          </p:cNvPr>
          <p:cNvSpPr>
            <a:spLocks noGrp="1"/>
          </p:cNvSpPr>
          <p:nvPr>
            <p:ph idx="1"/>
          </p:nvPr>
        </p:nvSpPr>
        <p:spPr>
          <a:xfrm>
            <a:off x="457200" y="1043566"/>
            <a:ext cx="8229600" cy="5315669"/>
          </a:xfrm>
        </p:spPr>
        <p:txBody>
          <a:bodyPr>
            <a:noAutofit/>
          </a:bodyPr>
          <a:lstStyle/>
          <a:p>
            <a:r>
              <a:rPr lang="en-US" sz="2500" dirty="0"/>
              <a:t>Defendant sexually assaulted a child of the family with whom he had been living.</a:t>
            </a:r>
          </a:p>
          <a:p>
            <a:r>
              <a:rPr lang="en-US" sz="2500" dirty="0"/>
              <a:t>Court: The defendant, who shared a bedroom with the victim’s brother, had become “like a member of the family,” was often the only adult in the house,  and was alone with the victim about fifty percent of the time had created a supervisory relationship with the victim, </a:t>
            </a:r>
          </a:p>
          <a:p>
            <a:r>
              <a:rPr lang="en-US" sz="2500" dirty="0"/>
              <a:t>Court: Conviction Affirmed. Defendant had the necessary “responsibility for and control of the victim’s well-being” to constitute a  supervisory relationship per § 18.2-370.1. </a:t>
            </a:r>
          </a:p>
          <a:p>
            <a:pPr lvl="1"/>
            <a:r>
              <a:rPr lang="en-US" sz="2500" i="1" dirty="0"/>
              <a:t>Avila v. Commonwealth</a:t>
            </a:r>
            <a:r>
              <a:rPr lang="en-US" sz="2500" dirty="0"/>
              <a:t>, Unpublished, February 2018</a:t>
            </a:r>
            <a:endParaRPr lang="en-US" sz="2500" i="1" dirty="0"/>
          </a:p>
          <a:p>
            <a:endParaRPr lang="en-US" sz="2500" dirty="0"/>
          </a:p>
        </p:txBody>
      </p:sp>
    </p:spTree>
    <p:extLst>
      <p:ext uri="{BB962C8B-B14F-4D97-AF65-F5344CB8AC3E}">
        <p14:creationId xmlns:p14="http://schemas.microsoft.com/office/powerpoint/2010/main" val="11281316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Robbery</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1578696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EB69F8-B05E-4447-9EFC-59789AB90604}"/>
              </a:ext>
            </a:extLst>
          </p:cNvPr>
          <p:cNvSpPr>
            <a:spLocks noGrp="1"/>
          </p:cNvSpPr>
          <p:nvPr>
            <p:ph type="title"/>
          </p:nvPr>
        </p:nvSpPr>
        <p:spPr/>
        <p:txBody>
          <a:bodyPr/>
          <a:lstStyle/>
          <a:p>
            <a:r>
              <a:rPr lang="en-US" i="1" dirty="0"/>
              <a:t>Held:</a:t>
            </a:r>
            <a:r>
              <a:rPr lang="en-US" dirty="0"/>
              <a:t> Statements Admissible</a:t>
            </a:r>
            <a:endParaRPr lang="en-US" i="1" dirty="0"/>
          </a:p>
        </p:txBody>
      </p:sp>
      <p:sp>
        <p:nvSpPr>
          <p:cNvPr id="3" name="Content Placeholder 2">
            <a:extLst>
              <a:ext uri="{FF2B5EF4-FFF2-40B4-BE49-F238E27FC236}">
                <a16:creationId xmlns:a16="http://schemas.microsoft.com/office/drawing/2014/main" xmlns="" id="{DB7147CB-756E-2D4A-A762-36C7EAAE8E5A}"/>
              </a:ext>
            </a:extLst>
          </p:cNvPr>
          <p:cNvSpPr>
            <a:spLocks noGrp="1"/>
          </p:cNvSpPr>
          <p:nvPr>
            <p:ph idx="1"/>
          </p:nvPr>
        </p:nvSpPr>
        <p:spPr>
          <a:xfrm>
            <a:off x="332509" y="1417638"/>
            <a:ext cx="8548255" cy="4664507"/>
          </a:xfrm>
        </p:spPr>
        <p:txBody>
          <a:bodyPr>
            <a:normAutofit fontScale="85000" lnSpcReduction="20000"/>
          </a:bodyPr>
          <a:lstStyle/>
          <a:p>
            <a:r>
              <a:rPr lang="en-US" dirty="0"/>
              <a:t>The Court ruled the defendant was not in custody for purposes of </a:t>
            </a:r>
            <a:r>
              <a:rPr lang="en-US" i="1" dirty="0"/>
              <a:t>Miranda</a:t>
            </a:r>
            <a:r>
              <a:rPr lang="en-US" dirty="0"/>
              <a:t> and that the officers merely put him in investigative detention. </a:t>
            </a:r>
          </a:p>
          <a:p>
            <a:r>
              <a:rPr lang="en-US" dirty="0"/>
              <a:t>The Court distinguished the </a:t>
            </a:r>
            <a:r>
              <a:rPr lang="en-US" i="1" dirty="0"/>
              <a:t>Dixon</a:t>
            </a:r>
            <a:r>
              <a:rPr lang="en-US" dirty="0"/>
              <a:t> and </a:t>
            </a:r>
            <a:r>
              <a:rPr lang="en-US" i="1" dirty="0"/>
              <a:t>Hasan</a:t>
            </a:r>
            <a:r>
              <a:rPr lang="en-US" dirty="0"/>
              <a:t> cases, finding that a reasonable person would not have believed that he was under arrest at the time that he made statements. </a:t>
            </a:r>
          </a:p>
          <a:p>
            <a:r>
              <a:rPr lang="en-US" dirty="0"/>
              <a:t>Drawing weapons, handcuffing a suspect, placing a suspect in a patrol car for questioning, or using or threatening to use force does not </a:t>
            </a:r>
            <a:r>
              <a:rPr lang="en-US" i="1" u="sng" dirty="0"/>
              <a:t>necessarily</a:t>
            </a:r>
            <a:r>
              <a:rPr lang="en-US" dirty="0"/>
              <a:t> elevate a lawful stop into custody. </a:t>
            </a:r>
          </a:p>
          <a:p>
            <a:pPr lvl="1"/>
            <a:r>
              <a:rPr lang="en-US" i="1" dirty="0" err="1"/>
              <a:t>Granado</a:t>
            </a:r>
            <a:r>
              <a:rPr lang="en-US" i="1" dirty="0"/>
              <a:t> v. Commonwealth</a:t>
            </a:r>
            <a:r>
              <a:rPr lang="en-US" dirty="0"/>
              <a:t>, December 5, 2017</a:t>
            </a:r>
            <a:r>
              <a:rPr lang="en-US" i="1" dirty="0"/>
              <a:t> </a:t>
            </a:r>
            <a:r>
              <a:rPr lang="en-US" dirty="0"/>
              <a:t>(</a:t>
            </a:r>
            <a:r>
              <a:rPr lang="en-US" dirty="0" err="1"/>
              <a:t>Unpub</a:t>
            </a:r>
            <a:r>
              <a:rPr lang="en-US" dirty="0"/>
              <a:t>)</a:t>
            </a:r>
          </a:p>
        </p:txBody>
      </p:sp>
    </p:spTree>
    <p:extLst>
      <p:ext uri="{BB962C8B-B14F-4D97-AF65-F5344CB8AC3E}">
        <p14:creationId xmlns:p14="http://schemas.microsoft.com/office/powerpoint/2010/main" val="73261446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CCFCFF-A4C2-CE4F-B371-8BDFB5AA36C1}"/>
              </a:ext>
            </a:extLst>
          </p:cNvPr>
          <p:cNvSpPr>
            <a:spLocks noGrp="1"/>
          </p:cNvSpPr>
          <p:nvPr>
            <p:ph type="title"/>
          </p:nvPr>
        </p:nvSpPr>
        <p:spPr/>
        <p:txBody>
          <a:bodyPr/>
          <a:lstStyle/>
          <a:p>
            <a:r>
              <a:rPr lang="en-US" dirty="0"/>
              <a:t>Carjacking: Sufficiency</a:t>
            </a:r>
          </a:p>
        </p:txBody>
      </p:sp>
      <p:sp>
        <p:nvSpPr>
          <p:cNvPr id="3" name="Content Placeholder 2">
            <a:extLst>
              <a:ext uri="{FF2B5EF4-FFF2-40B4-BE49-F238E27FC236}">
                <a16:creationId xmlns:a16="http://schemas.microsoft.com/office/drawing/2014/main" xmlns="" id="{20316800-7B08-E743-BF57-061ADC39D154}"/>
              </a:ext>
            </a:extLst>
          </p:cNvPr>
          <p:cNvSpPr>
            <a:spLocks noGrp="1"/>
          </p:cNvSpPr>
          <p:nvPr>
            <p:ph idx="1"/>
          </p:nvPr>
        </p:nvSpPr>
        <p:spPr>
          <a:xfrm>
            <a:off x="457200" y="1600201"/>
            <a:ext cx="8229600" cy="4578926"/>
          </a:xfrm>
        </p:spPr>
        <p:txBody>
          <a:bodyPr>
            <a:normAutofit fontScale="85000" lnSpcReduction="10000"/>
          </a:bodyPr>
          <a:lstStyle/>
          <a:p>
            <a:r>
              <a:rPr lang="en-US" dirty="0"/>
              <a:t>Defendant and his confederate entered the victim’s car. The defendant’s confederate put a gun to the victim’s head and demanded money and the vehicle. The victim fled.</a:t>
            </a:r>
          </a:p>
          <a:p>
            <a:r>
              <a:rPr lang="en-US" dirty="0"/>
              <a:t>The defendant got into the passenger side and his confederate into the driver’s side of the vehicle and drove away.</a:t>
            </a:r>
          </a:p>
          <a:p>
            <a:r>
              <a:rPr lang="en-US" dirty="0"/>
              <a:t>The victim identified the confederate as the source of the command to get out of the car, but also described the situation inside of the car as chaotic, with both robbers yelling over each other. </a:t>
            </a:r>
          </a:p>
          <a:p>
            <a:endParaRPr lang="en-US" dirty="0"/>
          </a:p>
        </p:txBody>
      </p:sp>
    </p:spTree>
    <p:extLst>
      <p:ext uri="{BB962C8B-B14F-4D97-AF65-F5344CB8AC3E}">
        <p14:creationId xmlns:p14="http://schemas.microsoft.com/office/powerpoint/2010/main" val="167206743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0D2F71-CBC5-8940-BC3B-536A06174CFE}"/>
              </a:ext>
            </a:extLst>
          </p:cNvPr>
          <p:cNvSpPr>
            <a:spLocks noGrp="1"/>
          </p:cNvSpPr>
          <p:nvPr>
            <p:ph type="title"/>
          </p:nvPr>
        </p:nvSpPr>
        <p:spPr/>
        <p:txBody>
          <a:bodyPr/>
          <a:lstStyle/>
          <a:p>
            <a:r>
              <a:rPr lang="en-US" dirty="0"/>
              <a:t>Court: Evidence Sufficient</a:t>
            </a:r>
          </a:p>
        </p:txBody>
      </p:sp>
      <p:sp>
        <p:nvSpPr>
          <p:cNvPr id="3" name="Content Placeholder 2">
            <a:extLst>
              <a:ext uri="{FF2B5EF4-FFF2-40B4-BE49-F238E27FC236}">
                <a16:creationId xmlns:a16="http://schemas.microsoft.com/office/drawing/2014/main" xmlns="" id="{BED9C164-EBF0-F74D-8CEA-362B004A6C30}"/>
              </a:ext>
            </a:extLst>
          </p:cNvPr>
          <p:cNvSpPr>
            <a:spLocks noGrp="1"/>
          </p:cNvSpPr>
          <p:nvPr>
            <p:ph idx="1"/>
          </p:nvPr>
        </p:nvSpPr>
        <p:spPr/>
        <p:txBody>
          <a:bodyPr>
            <a:normAutofit fontScale="92500" lnSpcReduction="10000"/>
          </a:bodyPr>
          <a:lstStyle/>
          <a:p>
            <a:r>
              <a:rPr lang="en-US" dirty="0"/>
              <a:t>Court: The defendant’s yelling, his lack of intervention on behalf of the victim, and his continued accompaniment of his confederate in the stolen vehicle despite two opportunities to exit the car and abandon any involvement, all supported the conclusion that the defendant was more than merely present. </a:t>
            </a:r>
          </a:p>
          <a:p>
            <a:pPr lvl="1"/>
            <a:r>
              <a:rPr lang="en-US" i="1" dirty="0"/>
              <a:t>Johnson v. Commonwealth</a:t>
            </a:r>
            <a:r>
              <a:rPr lang="en-US" dirty="0"/>
              <a:t>, Unpublished (November, 2017)</a:t>
            </a:r>
            <a:endParaRPr lang="en-US" i="1" dirty="0"/>
          </a:p>
        </p:txBody>
      </p:sp>
    </p:spTree>
    <p:extLst>
      <p:ext uri="{BB962C8B-B14F-4D97-AF65-F5344CB8AC3E}">
        <p14:creationId xmlns:p14="http://schemas.microsoft.com/office/powerpoint/2010/main" val="340306768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1114" y="2207040"/>
            <a:ext cx="4021964" cy="1344544"/>
          </a:xfrm>
        </p:spPr>
        <p:txBody>
          <a:bodyPr/>
          <a:lstStyle/>
          <a:p>
            <a:pPr algn="ctr"/>
            <a:r>
              <a:rPr lang="en-US" dirty="0"/>
              <a:t>PART FOUR:</a:t>
            </a:r>
            <a:br>
              <a:rPr lang="en-US" dirty="0"/>
            </a:br>
            <a:r>
              <a:rPr lang="en-US" dirty="0"/>
              <a:t>Evidence</a:t>
            </a:r>
          </a:p>
        </p:txBody>
      </p:sp>
    </p:spTree>
    <p:extLst>
      <p:ext uri="{BB962C8B-B14F-4D97-AF65-F5344CB8AC3E}">
        <p14:creationId xmlns:p14="http://schemas.microsoft.com/office/powerpoint/2010/main" val="185534411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Hearsay</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30605359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95C57421-5676-4242-A398-E10F0BFAC5C3}"/>
              </a:ext>
            </a:extLst>
          </p:cNvPr>
          <p:cNvSpPr>
            <a:spLocks noGrp="1"/>
          </p:cNvSpPr>
          <p:nvPr>
            <p:ph type="title"/>
          </p:nvPr>
        </p:nvSpPr>
        <p:spPr/>
        <p:txBody>
          <a:bodyPr/>
          <a:lstStyle/>
          <a:p>
            <a:r>
              <a:rPr lang="en-US" dirty="0"/>
              <a:t>Admission of a “Tweet”</a:t>
            </a:r>
          </a:p>
        </p:txBody>
      </p:sp>
      <p:sp>
        <p:nvSpPr>
          <p:cNvPr id="5" name="Content Placeholder 4">
            <a:extLst>
              <a:ext uri="{FF2B5EF4-FFF2-40B4-BE49-F238E27FC236}">
                <a16:creationId xmlns:a16="http://schemas.microsoft.com/office/drawing/2014/main" xmlns="" id="{D9D9944C-D290-CC42-A983-790A96003FCA}"/>
              </a:ext>
            </a:extLst>
          </p:cNvPr>
          <p:cNvSpPr>
            <a:spLocks noGrp="1"/>
          </p:cNvSpPr>
          <p:nvPr>
            <p:ph idx="1"/>
          </p:nvPr>
        </p:nvSpPr>
        <p:spPr>
          <a:xfrm>
            <a:off x="457200" y="1600201"/>
            <a:ext cx="8229600" cy="4357254"/>
          </a:xfrm>
        </p:spPr>
        <p:txBody>
          <a:bodyPr>
            <a:normAutofit fontScale="77500" lnSpcReduction="20000"/>
          </a:bodyPr>
          <a:lstStyle/>
          <a:p>
            <a:r>
              <a:rPr lang="en-US" dirty="0"/>
              <a:t>Police seized the defendant’s phone while investigating a series of thefts. The defendant identified the phone as his and provided his passcode. </a:t>
            </a:r>
          </a:p>
          <a:p>
            <a:r>
              <a:rPr lang="en-US" dirty="0"/>
              <a:t>A forensic analyst located a message that the defendant sent from the  “Twitter” application on his phone (</a:t>
            </a:r>
            <a:r>
              <a:rPr lang="en-US" dirty="0" err="1"/>
              <a:t>a.k.a</a:t>
            </a:r>
            <a:r>
              <a:rPr lang="en-US" dirty="0"/>
              <a:t> a “</a:t>
            </a:r>
            <a:r>
              <a:rPr lang="nl-NL" dirty="0"/>
              <a:t>tweet</a:t>
            </a:r>
            <a:r>
              <a:rPr lang="en-US" dirty="0"/>
              <a:t>”), offering one of the stolen items for sale. </a:t>
            </a:r>
          </a:p>
          <a:p>
            <a:r>
              <a:rPr lang="en-US" dirty="0"/>
              <a:t>Police found that item in the defendant’s apartment. The analyst also located text messages sent from the defendant’s phone offering another stolen item for sale and referencing the stolen vehicle. </a:t>
            </a:r>
          </a:p>
        </p:txBody>
      </p:sp>
    </p:spTree>
    <p:extLst>
      <p:ext uri="{BB962C8B-B14F-4D97-AF65-F5344CB8AC3E}">
        <p14:creationId xmlns:p14="http://schemas.microsoft.com/office/powerpoint/2010/main" val="22723204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DBFA69-0C3E-5F49-957E-B9B551721011}"/>
              </a:ext>
            </a:extLst>
          </p:cNvPr>
          <p:cNvSpPr>
            <a:spLocks noGrp="1"/>
          </p:cNvSpPr>
          <p:nvPr>
            <p:ph type="title"/>
          </p:nvPr>
        </p:nvSpPr>
        <p:spPr>
          <a:xfrm>
            <a:off x="457200" y="83128"/>
            <a:ext cx="8229600" cy="1143000"/>
          </a:xfrm>
        </p:spPr>
        <p:txBody>
          <a:bodyPr/>
          <a:lstStyle/>
          <a:p>
            <a:r>
              <a:rPr lang="en-US" dirty="0"/>
              <a:t>Court: Evidence Admissible</a:t>
            </a:r>
          </a:p>
        </p:txBody>
      </p:sp>
      <p:sp>
        <p:nvSpPr>
          <p:cNvPr id="3" name="Content Placeholder 2">
            <a:extLst>
              <a:ext uri="{FF2B5EF4-FFF2-40B4-BE49-F238E27FC236}">
                <a16:creationId xmlns:a16="http://schemas.microsoft.com/office/drawing/2014/main" xmlns="" id="{5C6A4BBE-6509-4441-826B-32A1E762E175}"/>
              </a:ext>
            </a:extLst>
          </p:cNvPr>
          <p:cNvSpPr>
            <a:spLocks noGrp="1"/>
          </p:cNvSpPr>
          <p:nvPr>
            <p:ph idx="1"/>
          </p:nvPr>
        </p:nvSpPr>
        <p:spPr>
          <a:xfrm>
            <a:off x="457200" y="1226128"/>
            <a:ext cx="8229600" cy="4454235"/>
          </a:xfrm>
        </p:spPr>
        <p:txBody>
          <a:bodyPr>
            <a:noAutofit/>
          </a:bodyPr>
          <a:lstStyle/>
          <a:p>
            <a:r>
              <a:rPr lang="en-US" sz="2400" dirty="0"/>
              <a:t>Court: The Commonwealth proved by a preponderance that the defendant was the person who sent the text messages and the “</a:t>
            </a:r>
            <a:r>
              <a:rPr lang="nl-NL" sz="2400" dirty="0"/>
              <a:t>tweet</a:t>
            </a:r>
            <a:r>
              <a:rPr lang="en-US" sz="2400" dirty="0"/>
              <a:t>” from his cell phone. </a:t>
            </a:r>
          </a:p>
          <a:p>
            <a:r>
              <a:rPr lang="en-US" sz="2400" dirty="0"/>
              <a:t>The Court relied on his admission that he owned the phone and him providing the password, and also noted that the “Twitter” app installed on the phone had been created with an email address using the defendant’s name and that the photograph of the stolen property contained in the tweet was the same item found in the defendant’s bedroom.</a:t>
            </a:r>
          </a:p>
          <a:p>
            <a:pPr lvl="1"/>
            <a:r>
              <a:rPr lang="en-US" sz="2400" i="1" dirty="0"/>
              <a:t>Atkins v. Commonwealth,</a:t>
            </a:r>
            <a:r>
              <a:rPr lang="en-US" sz="2400" dirty="0"/>
              <a:t> 68 Va. App. 1 (2017)</a:t>
            </a:r>
            <a:endParaRPr lang="en-US" sz="2400" i="1" dirty="0"/>
          </a:p>
          <a:p>
            <a:endParaRPr lang="en-US" sz="2400" dirty="0"/>
          </a:p>
        </p:txBody>
      </p:sp>
    </p:spTree>
    <p:extLst>
      <p:ext uri="{BB962C8B-B14F-4D97-AF65-F5344CB8AC3E}">
        <p14:creationId xmlns:p14="http://schemas.microsoft.com/office/powerpoint/2010/main" val="44982938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2EE8380-6A0F-4846-BB3C-D40DBB52293C}"/>
              </a:ext>
            </a:extLst>
          </p:cNvPr>
          <p:cNvSpPr>
            <a:spLocks noGrp="1"/>
          </p:cNvSpPr>
          <p:nvPr>
            <p:ph type="title"/>
          </p:nvPr>
        </p:nvSpPr>
        <p:spPr>
          <a:xfrm>
            <a:off x="722313" y="3671815"/>
            <a:ext cx="7772400" cy="1362075"/>
          </a:xfrm>
        </p:spPr>
        <p:txBody>
          <a:bodyPr>
            <a:normAutofit fontScale="90000"/>
          </a:bodyPr>
          <a:lstStyle/>
          <a:p>
            <a:r>
              <a:rPr lang="en-US" dirty="0"/>
              <a:t>Hearsay – </a:t>
            </a:r>
            <a:br>
              <a:rPr lang="en-US" dirty="0"/>
            </a:br>
            <a:r>
              <a:rPr lang="en-US" dirty="0"/>
              <a:t>Admission of Victim’s Statements</a:t>
            </a:r>
          </a:p>
        </p:txBody>
      </p:sp>
      <p:sp>
        <p:nvSpPr>
          <p:cNvPr id="3" name="Text Placeholder 2">
            <a:extLst>
              <a:ext uri="{FF2B5EF4-FFF2-40B4-BE49-F238E27FC236}">
                <a16:creationId xmlns:a16="http://schemas.microsoft.com/office/drawing/2014/main" xmlns="" id="{AEE59C60-2A48-ED45-B35F-57DFCBD867DF}"/>
              </a:ext>
            </a:extLst>
          </p:cNvPr>
          <p:cNvSpPr>
            <a:spLocks noGrp="1"/>
          </p:cNvSpPr>
          <p:nvPr>
            <p:ph type="body" idx="1"/>
          </p:nvPr>
        </p:nvSpPr>
        <p:spPr>
          <a:xfrm>
            <a:off x="722313" y="2006168"/>
            <a:ext cx="7772400" cy="1500187"/>
          </a:xfrm>
        </p:spPr>
        <p:txBody>
          <a:bodyPr/>
          <a:lstStyle/>
          <a:p>
            <a:endParaRPr lang="en-US" dirty="0"/>
          </a:p>
        </p:txBody>
      </p:sp>
    </p:spTree>
    <p:extLst>
      <p:ext uri="{BB962C8B-B14F-4D97-AF65-F5344CB8AC3E}">
        <p14:creationId xmlns:p14="http://schemas.microsoft.com/office/powerpoint/2010/main" val="118271734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8B42B1-20DA-F347-BA7A-3B23AE1922A8}"/>
              </a:ext>
            </a:extLst>
          </p:cNvPr>
          <p:cNvSpPr>
            <a:spLocks noGrp="1"/>
          </p:cNvSpPr>
          <p:nvPr>
            <p:ph type="title"/>
          </p:nvPr>
        </p:nvSpPr>
        <p:spPr/>
        <p:txBody>
          <a:bodyPr/>
          <a:lstStyle/>
          <a:p>
            <a:r>
              <a:rPr lang="en-US" dirty="0"/>
              <a:t>Child Victim’s Statements</a:t>
            </a:r>
          </a:p>
        </p:txBody>
      </p:sp>
      <p:sp>
        <p:nvSpPr>
          <p:cNvPr id="3" name="Content Placeholder 2">
            <a:extLst>
              <a:ext uri="{FF2B5EF4-FFF2-40B4-BE49-F238E27FC236}">
                <a16:creationId xmlns:a16="http://schemas.microsoft.com/office/drawing/2014/main" xmlns="" id="{D478BED7-9D24-BF44-A4CE-EA90410BD96A}"/>
              </a:ext>
            </a:extLst>
          </p:cNvPr>
          <p:cNvSpPr>
            <a:spLocks noGrp="1"/>
          </p:cNvSpPr>
          <p:nvPr>
            <p:ph idx="1"/>
          </p:nvPr>
        </p:nvSpPr>
        <p:spPr/>
        <p:txBody>
          <a:bodyPr>
            <a:normAutofit/>
          </a:bodyPr>
          <a:lstStyle/>
          <a:p>
            <a:r>
              <a:rPr lang="en-US" dirty="0"/>
              <a:t>Defendant sexually assaulted his girlfriend’s daughter repeatedly </a:t>
            </a:r>
          </a:p>
          <a:p>
            <a:r>
              <a:rPr lang="en-US" dirty="0"/>
              <a:t>A forensic nurse examiner interviewed the child about the assaults, recorded her statements, and testified to them at trial.</a:t>
            </a:r>
          </a:p>
          <a:p>
            <a:r>
              <a:rPr lang="en-US" dirty="0"/>
              <a:t>The child testified at trial as well, but did not remember many of the statements.</a:t>
            </a:r>
          </a:p>
        </p:txBody>
      </p:sp>
    </p:spTree>
    <p:extLst>
      <p:ext uri="{BB962C8B-B14F-4D97-AF65-F5344CB8AC3E}">
        <p14:creationId xmlns:p14="http://schemas.microsoft.com/office/powerpoint/2010/main" val="271604190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57F0AF-9379-AC45-B098-A061D6060F8C}"/>
              </a:ext>
            </a:extLst>
          </p:cNvPr>
          <p:cNvSpPr>
            <a:spLocks noGrp="1"/>
          </p:cNvSpPr>
          <p:nvPr>
            <p:ph type="title"/>
          </p:nvPr>
        </p:nvSpPr>
        <p:spPr>
          <a:xfrm>
            <a:off x="450274" y="103909"/>
            <a:ext cx="8229600" cy="1143000"/>
          </a:xfrm>
        </p:spPr>
        <p:txBody>
          <a:bodyPr>
            <a:normAutofit/>
          </a:bodyPr>
          <a:lstStyle/>
          <a:p>
            <a:r>
              <a:rPr lang="en-US" dirty="0"/>
              <a:t>Nurse’s Testimony Admissible</a:t>
            </a:r>
          </a:p>
        </p:txBody>
      </p:sp>
      <p:sp>
        <p:nvSpPr>
          <p:cNvPr id="3" name="Content Placeholder 2">
            <a:extLst>
              <a:ext uri="{FF2B5EF4-FFF2-40B4-BE49-F238E27FC236}">
                <a16:creationId xmlns:a16="http://schemas.microsoft.com/office/drawing/2014/main" xmlns="" id="{F02DB75D-7227-DB46-B2F9-90D0798F4496}"/>
              </a:ext>
            </a:extLst>
          </p:cNvPr>
          <p:cNvSpPr>
            <a:spLocks noGrp="1"/>
          </p:cNvSpPr>
          <p:nvPr>
            <p:ph idx="1"/>
          </p:nvPr>
        </p:nvSpPr>
        <p:spPr>
          <a:xfrm>
            <a:off x="166256" y="1246909"/>
            <a:ext cx="8797636" cy="4710546"/>
          </a:xfrm>
        </p:spPr>
        <p:txBody>
          <a:bodyPr>
            <a:normAutofit fontScale="92500" lnSpcReduction="20000"/>
          </a:bodyPr>
          <a:lstStyle/>
          <a:p>
            <a:r>
              <a:rPr lang="en-US" dirty="0"/>
              <a:t>Court: The victim’s statements to the nurse examiner were “statements for purposes of medical treatment” under Virginia Rule of Evidence 2:803(4). </a:t>
            </a:r>
          </a:p>
          <a:p>
            <a:r>
              <a:rPr lang="en-US" dirty="0"/>
              <a:t>Court: “Although an adult victim’s statements assigning blame in cases of merely somatic injury may not be reasonably pertinent to diagnosis or treatment, child sexual abuse presents a more nuanced situation in which care providers would reasonably rely on a victim’s narrative that identified the abuser in determining appropriate treatment.” </a:t>
            </a:r>
          </a:p>
          <a:p>
            <a:endParaRPr lang="en-US" dirty="0"/>
          </a:p>
        </p:txBody>
      </p:sp>
    </p:spTree>
    <p:extLst>
      <p:ext uri="{BB962C8B-B14F-4D97-AF65-F5344CB8AC3E}">
        <p14:creationId xmlns:p14="http://schemas.microsoft.com/office/powerpoint/2010/main" val="13597384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0B0E623-F72D-4A46-9789-637877247019}"/>
              </a:ext>
            </a:extLst>
          </p:cNvPr>
          <p:cNvSpPr>
            <a:spLocks noGrp="1"/>
          </p:cNvSpPr>
          <p:nvPr>
            <p:ph type="title"/>
          </p:nvPr>
        </p:nvSpPr>
        <p:spPr/>
        <p:txBody>
          <a:bodyPr>
            <a:normAutofit fontScale="90000"/>
          </a:bodyPr>
          <a:lstStyle/>
          <a:p>
            <a:r>
              <a:rPr lang="en-US" dirty="0"/>
              <a:t>Caveat: Exception Does Not Cover All Statements</a:t>
            </a:r>
          </a:p>
        </p:txBody>
      </p:sp>
      <p:sp>
        <p:nvSpPr>
          <p:cNvPr id="3" name="Content Placeholder 2">
            <a:extLst>
              <a:ext uri="{FF2B5EF4-FFF2-40B4-BE49-F238E27FC236}">
                <a16:creationId xmlns:a16="http://schemas.microsoft.com/office/drawing/2014/main" xmlns="" id="{014369C4-E0F8-F94A-8BEB-443F7A7F94F8}"/>
              </a:ext>
            </a:extLst>
          </p:cNvPr>
          <p:cNvSpPr>
            <a:spLocks noGrp="1"/>
          </p:cNvSpPr>
          <p:nvPr>
            <p:ph idx="1"/>
          </p:nvPr>
        </p:nvSpPr>
        <p:spPr/>
        <p:txBody>
          <a:bodyPr/>
          <a:lstStyle/>
          <a:p>
            <a:r>
              <a:rPr lang="en-US" dirty="0"/>
              <a:t>Court agreed that the victim’s description of the defendant’s threat to kill the victim was not collected for purposes of medical treatment and was therefore not admissible when offered by the nurse.</a:t>
            </a:r>
          </a:p>
          <a:p>
            <a:r>
              <a:rPr lang="en-US" i="1" dirty="0"/>
              <a:t>Campos v. Commonwealth</a:t>
            </a:r>
            <a:r>
              <a:rPr lang="en-US" dirty="0"/>
              <a:t>, 67 Va. App. 690  (2017)</a:t>
            </a:r>
            <a:endParaRPr lang="en-US" i="1" dirty="0"/>
          </a:p>
          <a:p>
            <a:endParaRPr lang="en-US" dirty="0"/>
          </a:p>
        </p:txBody>
      </p:sp>
    </p:spTree>
    <p:extLst>
      <p:ext uri="{BB962C8B-B14F-4D97-AF65-F5344CB8AC3E}">
        <p14:creationId xmlns:p14="http://schemas.microsoft.com/office/powerpoint/2010/main" val="661939139"/>
      </p:ext>
    </p:extLst>
  </p:cSld>
  <p:clrMapOvr>
    <a:masterClrMapping/>
  </p:clrMapOvr>
</p:sld>
</file>

<file path=ppt/theme/theme1.xml><?xml version="1.0" encoding="utf-8"?>
<a:theme xmlns:a="http://schemas.openxmlformats.org/drawingml/2006/main" name="CASC Master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TEMPLATE-CASC Master Slide</Template>
  <TotalTime>16137</TotalTime>
  <Words>7676</Words>
  <Application>Microsoft Office PowerPoint</Application>
  <PresentationFormat>On-screen Show (4:3)</PresentationFormat>
  <Paragraphs>429</Paragraphs>
  <Slides>111</Slides>
  <Notes>0</Notes>
  <HiddenSlides>0</HiddenSlides>
  <MMClips>0</MMClips>
  <ScaleCrop>false</ScaleCrop>
  <HeadingPairs>
    <vt:vector size="4" baseType="variant">
      <vt:variant>
        <vt:lpstr>Theme</vt:lpstr>
      </vt:variant>
      <vt:variant>
        <vt:i4>1</vt:i4>
      </vt:variant>
      <vt:variant>
        <vt:lpstr>Slide Titles</vt:lpstr>
      </vt:variant>
      <vt:variant>
        <vt:i4>111</vt:i4>
      </vt:variant>
    </vt:vector>
  </HeadingPairs>
  <TitlesOfParts>
    <vt:vector size="112" baseType="lpstr">
      <vt:lpstr>CASC Master Slide</vt:lpstr>
      <vt:lpstr>Selected Appellate Decisions for Law Enforcement Officers  June 1, 2017– June 1, 2018</vt:lpstr>
      <vt:lpstr>Please refer to  2018 Appellate Update  Master List   for a complete listing of new cases  of interest to law enforcement officers.</vt:lpstr>
      <vt:lpstr>Topics for Presentation</vt:lpstr>
      <vt:lpstr>Fifth Amendment</vt:lpstr>
      <vt:lpstr>Coercion: U.S. v. Giddins</vt:lpstr>
      <vt:lpstr>Police Obtain Miranda Waiver</vt:lpstr>
      <vt:lpstr>Court: Evidence Suppressed</vt:lpstr>
      <vt:lpstr>Granado: DUI Investigation</vt:lpstr>
      <vt:lpstr>Held: Statements Admissible</vt:lpstr>
      <vt:lpstr>Diggs: Non-Police Custody</vt:lpstr>
      <vt:lpstr>Held: Statements Admissible</vt:lpstr>
      <vt:lpstr>Fourth Amendment</vt:lpstr>
      <vt:lpstr>Cars and Curtilages</vt:lpstr>
      <vt:lpstr>U.S. Supreme Court: Carroll does not apply in Curtilage</vt:lpstr>
      <vt:lpstr>Byrd: Rental Cars</vt:lpstr>
      <vt:lpstr>U.S. Supreme Court: Reversed</vt:lpstr>
      <vt:lpstr>Note: This Case is Not Over</vt:lpstr>
      <vt:lpstr>Suspicion of DUI: Slentz</vt:lpstr>
      <vt:lpstr>Court: Stop Lawful</vt:lpstr>
      <vt:lpstr>Tag Lights: Lewis</vt:lpstr>
      <vt:lpstr>Court: Stop Lawful</vt:lpstr>
      <vt:lpstr>Search Warrants: Inferences</vt:lpstr>
      <vt:lpstr>Court: Warrant Lawful</vt:lpstr>
      <vt:lpstr>Invasive Search: Sims v. Labowitz</vt:lpstr>
      <vt:lpstr>Court: Search Unlawful</vt:lpstr>
      <vt:lpstr>Jail Searches: Cole</vt:lpstr>
      <vt:lpstr>Court: </vt:lpstr>
      <vt:lpstr>Campbell: Exigent Circumstances</vt:lpstr>
      <vt:lpstr>Held: Warrantless Search Lawful</vt:lpstr>
      <vt:lpstr>DUI: Exigent Circumstances</vt:lpstr>
      <vt:lpstr>Court: Exigency Justified Draw</vt:lpstr>
      <vt:lpstr>Length of Stop: Rivera</vt:lpstr>
      <vt:lpstr>Court: Basic Safety Measures Still Permissible</vt:lpstr>
      <vt:lpstr>LPRs – Not 4th Amendment, but ”Data Act” Issue</vt:lpstr>
      <vt:lpstr>Court: The Data Act covers LPRs </vt:lpstr>
      <vt:lpstr>Court: Passive ALPRs may violate the Data Act</vt:lpstr>
      <vt:lpstr>Note: ACTIVE LPRs Were Not an Issue Here</vt:lpstr>
      <vt:lpstr>PART TWO: Crimes and Offenses</vt:lpstr>
      <vt:lpstr>Child Abuse &amp; Neglect</vt:lpstr>
      <vt:lpstr>Many Cases This Year</vt:lpstr>
      <vt:lpstr>18.2-371.1: Statute</vt:lpstr>
      <vt:lpstr>18.2-371.1 (A) versus (B): Any parent, guardian, or other person responsible for the care of a child under the age of 18: </vt:lpstr>
      <vt:lpstr>18.2-371.1(A) and (B) </vt:lpstr>
      <vt:lpstr>18.2-371.1 (B)</vt:lpstr>
      <vt:lpstr>18.2-371.1 (A)</vt:lpstr>
      <vt:lpstr>18.2-371.1 (B)</vt:lpstr>
      <vt:lpstr>18.2-371.1(A)</vt:lpstr>
      <vt:lpstr>White Court’s Explanation</vt:lpstr>
      <vt:lpstr>18.2-371.1 (B) </vt:lpstr>
      <vt:lpstr>PowerPoint Presentation</vt:lpstr>
      <vt:lpstr>18.2-371.1(B)</vt:lpstr>
      <vt:lpstr>Lessons Regarding 371.1(A)</vt:lpstr>
      <vt:lpstr>Lessons Regarding 371.1(B)</vt:lpstr>
      <vt:lpstr>Important Language from Cases</vt:lpstr>
      <vt:lpstr>Child Solicitation</vt:lpstr>
      <vt:lpstr>Internet Solicitation</vt:lpstr>
      <vt:lpstr>Court: Conviction Affirmed</vt:lpstr>
      <vt:lpstr>Child Pornography</vt:lpstr>
      <vt:lpstr>Proving Knowing Possession</vt:lpstr>
      <vt:lpstr>Court: Conviction Affirmed</vt:lpstr>
      <vt:lpstr>Credit Card Theft</vt:lpstr>
      <vt:lpstr>Caregiver Fraud</vt:lpstr>
      <vt:lpstr>Defendant Steals from Victim</vt:lpstr>
      <vt:lpstr>Court: Conviction for Credit Card Fraud Affirmed</vt:lpstr>
      <vt:lpstr>Court: Conviction for Financial Exploitation Affirmed</vt:lpstr>
      <vt:lpstr>Driving Suspended or Revoked</vt:lpstr>
      <vt:lpstr>No O.L. versus Driving Suspended</vt:lpstr>
      <vt:lpstr>DUI</vt:lpstr>
      <vt:lpstr>Proof of Intoxication</vt:lpstr>
      <vt:lpstr>Court: Conviction Affirmed</vt:lpstr>
      <vt:lpstr>Refusal to Perform FSTs</vt:lpstr>
      <vt:lpstr>Court: Conviction Affirmed</vt:lpstr>
      <vt:lpstr>Admission of PBT</vt:lpstr>
      <vt:lpstr>False Report to Law Enforcement</vt:lpstr>
      <vt:lpstr>Venue – Where to Prosecute?</vt:lpstr>
      <vt:lpstr>Court: Conviction Affirmed</vt:lpstr>
      <vt:lpstr>Gun Offenses</vt:lpstr>
      <vt:lpstr>Shooting at an Occupied Vehicle </vt:lpstr>
      <vt:lpstr>Shooting in an Occupied Building</vt:lpstr>
      <vt:lpstr>Court: Conviction Affirmed</vt:lpstr>
      <vt:lpstr>Use of a Firearm during Robbery</vt:lpstr>
      <vt:lpstr>Conviction Affirmed</vt:lpstr>
      <vt:lpstr>Hit &amp; Run</vt:lpstr>
      <vt:lpstr>Determining Value</vt:lpstr>
      <vt:lpstr>Homicide</vt:lpstr>
      <vt:lpstr>Vehicular Manslaughter</vt:lpstr>
      <vt:lpstr>Court: Conviction Affirmed</vt:lpstr>
      <vt:lpstr>Indecent Liberties</vt:lpstr>
      <vt:lpstr>Robbery</vt:lpstr>
      <vt:lpstr>Carjacking: Sufficiency</vt:lpstr>
      <vt:lpstr>Court: Evidence Sufficient</vt:lpstr>
      <vt:lpstr>PART FOUR: Evidence</vt:lpstr>
      <vt:lpstr>Hearsay</vt:lpstr>
      <vt:lpstr>Admission of a “Tweet”</vt:lpstr>
      <vt:lpstr>Court: Evidence Admissible</vt:lpstr>
      <vt:lpstr>Hearsay –  Admission of Victim’s Statements</vt:lpstr>
      <vt:lpstr>Child Victim’s Statements</vt:lpstr>
      <vt:lpstr>Nurse’s Testimony Admissible</vt:lpstr>
      <vt:lpstr>Caveat: Exception Does Not Cover All Statements</vt:lpstr>
      <vt:lpstr>Hearsay Statements  in Violent Crime</vt:lpstr>
      <vt:lpstr>Victim Refused to Cooperate</vt:lpstr>
      <vt:lpstr>Court: Statements to 911  &amp; to Nurse Admissible</vt:lpstr>
      <vt:lpstr>Statements to Police Admissible “Forfeiture by Wrongdoing”</vt:lpstr>
      <vt:lpstr>Police Use of Force</vt:lpstr>
      <vt:lpstr>Juvenile Arrest</vt:lpstr>
      <vt:lpstr>Court: Use of Force Unlawful</vt:lpstr>
      <vt:lpstr>Note: Officer Still Not Liable</vt:lpstr>
      <vt:lpstr>Standard for Use of Deadly Force</vt:lpstr>
      <vt:lpstr>Standard for Use of Force In Criminal Prosecution</vt:lpstr>
      <vt:lpstr>Self-Defense Standard</vt:lpstr>
      <vt:lpstr>Thank you for your service!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Ross Cooper Vaughan</dc:creator>
  <cp:lastModifiedBy>Jane S Chambers</cp:lastModifiedBy>
  <cp:revision>349</cp:revision>
  <dcterms:created xsi:type="dcterms:W3CDTF">2015-05-27T12:44:14Z</dcterms:created>
  <dcterms:modified xsi:type="dcterms:W3CDTF">2018-06-13T17:48:16Z</dcterms:modified>
</cp:coreProperties>
</file>