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9"/>
  </p:notesMasterIdLst>
  <p:sldIdLst>
    <p:sldId id="316" r:id="rId2"/>
    <p:sldId id="292" r:id="rId3"/>
    <p:sldId id="297" r:id="rId4"/>
    <p:sldId id="296" r:id="rId5"/>
    <p:sldId id="397" r:id="rId6"/>
    <p:sldId id="398" r:id="rId7"/>
    <p:sldId id="320" r:id="rId8"/>
    <p:sldId id="342" r:id="rId9"/>
    <p:sldId id="343" r:id="rId10"/>
    <p:sldId id="344" r:id="rId11"/>
    <p:sldId id="323" r:id="rId12"/>
    <p:sldId id="362" r:id="rId13"/>
    <p:sldId id="324" r:id="rId14"/>
    <p:sldId id="363" r:id="rId15"/>
    <p:sldId id="399" r:id="rId16"/>
    <p:sldId id="400" r:id="rId17"/>
    <p:sldId id="325" r:id="rId18"/>
    <p:sldId id="261" r:id="rId19"/>
    <p:sldId id="262" r:id="rId20"/>
    <p:sldId id="263" r:id="rId21"/>
    <p:sldId id="264" r:id="rId22"/>
    <p:sldId id="265" r:id="rId23"/>
    <p:sldId id="266" r:id="rId24"/>
    <p:sldId id="267" r:id="rId25"/>
    <p:sldId id="326" r:id="rId26"/>
    <p:sldId id="364" r:id="rId27"/>
    <p:sldId id="268" r:id="rId28"/>
    <p:sldId id="269" r:id="rId29"/>
    <p:sldId id="327" r:id="rId30"/>
    <p:sldId id="270" r:id="rId31"/>
    <p:sldId id="272" r:id="rId32"/>
    <p:sldId id="276" r:id="rId33"/>
    <p:sldId id="317" r:id="rId34"/>
    <p:sldId id="273" r:id="rId35"/>
    <p:sldId id="274" r:id="rId36"/>
    <p:sldId id="277" r:id="rId37"/>
    <p:sldId id="275" r:id="rId38"/>
    <p:sldId id="278" r:id="rId39"/>
    <p:sldId id="281" r:id="rId40"/>
    <p:sldId id="280" r:id="rId41"/>
    <p:sldId id="345" r:id="rId42"/>
    <p:sldId id="346" r:id="rId43"/>
    <p:sldId id="347" r:id="rId44"/>
    <p:sldId id="328" r:id="rId45"/>
    <p:sldId id="282" r:id="rId46"/>
    <p:sldId id="283" r:id="rId47"/>
    <p:sldId id="329" r:id="rId48"/>
    <p:sldId id="284" r:id="rId49"/>
    <p:sldId id="285" r:id="rId50"/>
    <p:sldId id="330" r:id="rId51"/>
    <p:sldId id="348" r:id="rId52"/>
    <p:sldId id="349" r:id="rId53"/>
    <p:sldId id="350" r:id="rId54"/>
    <p:sldId id="351" r:id="rId55"/>
    <p:sldId id="331" r:id="rId56"/>
    <p:sldId id="401" r:id="rId57"/>
    <p:sldId id="352" r:id="rId58"/>
    <p:sldId id="353" r:id="rId59"/>
    <p:sldId id="354" r:id="rId60"/>
    <p:sldId id="286" r:id="rId61"/>
    <p:sldId id="332" r:id="rId62"/>
    <p:sldId id="355" r:id="rId63"/>
    <p:sldId id="356" r:id="rId64"/>
    <p:sldId id="333" r:id="rId65"/>
    <p:sldId id="402" r:id="rId66"/>
    <p:sldId id="403" r:id="rId67"/>
    <p:sldId id="357" r:id="rId68"/>
    <p:sldId id="404" r:id="rId69"/>
    <p:sldId id="358" r:id="rId70"/>
    <p:sldId id="359" r:id="rId71"/>
    <p:sldId id="334" r:id="rId72"/>
    <p:sldId id="360" r:id="rId73"/>
    <p:sldId id="287" r:id="rId74"/>
    <p:sldId id="288" r:id="rId75"/>
    <p:sldId id="289" r:id="rId76"/>
    <p:sldId id="290" r:id="rId77"/>
    <p:sldId id="361" r:id="rId78"/>
    <p:sldId id="291" r:id="rId79"/>
    <p:sldId id="335" r:id="rId80"/>
    <p:sldId id="365" r:id="rId81"/>
    <p:sldId id="366" r:id="rId82"/>
    <p:sldId id="367" r:id="rId83"/>
    <p:sldId id="368" r:id="rId84"/>
    <p:sldId id="321" r:id="rId85"/>
    <p:sldId id="257" r:id="rId86"/>
    <p:sldId id="258" r:id="rId87"/>
    <p:sldId id="322" r:id="rId88"/>
    <p:sldId id="260" r:id="rId89"/>
    <p:sldId id="336" r:id="rId90"/>
    <p:sldId id="405" r:id="rId91"/>
    <p:sldId id="298" r:id="rId92"/>
    <p:sldId id="299" r:id="rId93"/>
    <p:sldId id="369" r:id="rId94"/>
    <p:sldId id="370" r:id="rId95"/>
    <p:sldId id="300" r:id="rId96"/>
    <p:sldId id="337" r:id="rId97"/>
    <p:sldId id="301" r:id="rId98"/>
    <p:sldId id="302" r:id="rId99"/>
    <p:sldId id="303" r:id="rId100"/>
    <p:sldId id="338" r:id="rId101"/>
    <p:sldId id="371" r:id="rId102"/>
    <p:sldId id="372" r:id="rId103"/>
    <p:sldId id="339" r:id="rId104"/>
    <p:sldId id="373" r:id="rId105"/>
    <p:sldId id="374" r:id="rId106"/>
    <p:sldId id="375" r:id="rId107"/>
    <p:sldId id="376" r:id="rId108"/>
    <p:sldId id="377" r:id="rId109"/>
    <p:sldId id="378" r:id="rId110"/>
    <p:sldId id="304" r:id="rId111"/>
    <p:sldId id="379" r:id="rId112"/>
    <p:sldId id="406" r:id="rId113"/>
    <p:sldId id="380" r:id="rId114"/>
    <p:sldId id="381" r:id="rId115"/>
    <p:sldId id="382" r:id="rId116"/>
    <p:sldId id="383" r:id="rId117"/>
    <p:sldId id="384" r:id="rId118"/>
    <p:sldId id="385" r:id="rId119"/>
    <p:sldId id="386" r:id="rId120"/>
    <p:sldId id="387" r:id="rId121"/>
    <p:sldId id="305" r:id="rId122"/>
    <p:sldId id="388" r:id="rId123"/>
    <p:sldId id="407" r:id="rId124"/>
    <p:sldId id="340" r:id="rId125"/>
    <p:sldId id="306" r:id="rId126"/>
    <p:sldId id="389" r:id="rId127"/>
    <p:sldId id="390" r:id="rId128"/>
    <p:sldId id="391" r:id="rId129"/>
    <p:sldId id="341" r:id="rId130"/>
    <p:sldId id="392" r:id="rId131"/>
    <p:sldId id="393" r:id="rId132"/>
    <p:sldId id="309" r:id="rId133"/>
    <p:sldId id="394" r:id="rId134"/>
    <p:sldId id="396" r:id="rId135"/>
    <p:sldId id="395" r:id="rId136"/>
    <p:sldId id="311" r:id="rId137"/>
    <p:sldId id="314" r:id="rId13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771" autoAdjust="0"/>
  </p:normalViewPr>
  <p:slideViewPr>
    <p:cSldViewPr>
      <p:cViewPr>
        <p:scale>
          <a:sx n="37" d="100"/>
          <a:sy n="37" d="100"/>
        </p:scale>
        <p:origin x="-2770" y="-859"/>
      </p:cViewPr>
      <p:guideLst>
        <p:guide orient="horz" pos="2160"/>
        <p:guide pos="2880"/>
      </p:guideLst>
    </p:cSldViewPr>
  </p:slideViewPr>
  <p:notesTextViewPr>
    <p:cViewPr>
      <p:scale>
        <a:sx n="1" d="1"/>
        <a:sy n="1" d="1"/>
      </p:scale>
      <p:origin x="0" y="0"/>
    </p:cViewPr>
  </p:notesTextViewPr>
  <p:sorterViewPr>
    <p:cViewPr>
      <p:scale>
        <a:sx n="100" d="100"/>
        <a:sy n="100" d="100"/>
      </p:scale>
      <p:origin x="0" y="1944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a:p>
        </p:txBody>
      </p:sp>
      <p:sp>
        <p:nvSpPr>
          <p:cNvPr id="3" name="Date Placeholder 2"/>
          <p:cNvSpPr>
            <a:spLocks noGrp="1"/>
          </p:cNvSpPr>
          <p:nvPr>
            <p:ph type="dt" idx="1"/>
          </p:nvPr>
        </p:nvSpPr>
        <p:spPr>
          <a:xfrm>
            <a:off x="3884614" y="0"/>
            <a:ext cx="2971800" cy="464820"/>
          </a:xfrm>
          <a:prstGeom prst="rect">
            <a:avLst/>
          </a:prstGeom>
        </p:spPr>
        <p:txBody>
          <a:bodyPr vert="horz" lIns="92307" tIns="46153" rIns="92307" bIns="46153" rtlCol="0"/>
          <a:lstStyle>
            <a:lvl1pPr algn="r">
              <a:defRPr sz="1200"/>
            </a:lvl1pPr>
          </a:lstStyle>
          <a:p>
            <a:fld id="{FEF37B32-3E8F-41E4-B36E-7F558CD07221}" type="datetimeFigureOut">
              <a:rPr lang="en-US" smtClean="0"/>
              <a:t>6/13/2017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307" tIns="46153" rIns="92307" bIns="46153" rtlCol="0" anchor="ctr"/>
          <a:lstStyle/>
          <a:p>
            <a:endParaRPr lang="en-US"/>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7"/>
            <a:ext cx="2971800" cy="464820"/>
          </a:xfrm>
          <a:prstGeom prst="rect">
            <a:avLst/>
          </a:prstGeom>
        </p:spPr>
        <p:txBody>
          <a:bodyPr vert="horz" lIns="92307" tIns="46153" rIns="92307" bIns="46153" rtlCol="0" anchor="b"/>
          <a:lstStyle>
            <a:lvl1pPr algn="r">
              <a:defRPr sz="1200"/>
            </a:lvl1pPr>
          </a:lstStyle>
          <a:p>
            <a:fld id="{DBBF4C69-A8BD-446B-915F-80E0C43DDF08}" type="slidenum">
              <a:rPr lang="en-US" smtClean="0"/>
              <a:t>‹#›</a:t>
            </a:fld>
            <a:endParaRPr lang="en-US"/>
          </a:p>
        </p:txBody>
      </p:sp>
    </p:spTree>
    <p:extLst>
      <p:ext uri="{BB962C8B-B14F-4D97-AF65-F5344CB8AC3E}">
        <p14:creationId xmlns:p14="http://schemas.microsoft.com/office/powerpoint/2010/main" val="4169160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2</a:t>
            </a:fld>
            <a:endParaRPr lang="en-US"/>
          </a:p>
        </p:txBody>
      </p:sp>
    </p:spTree>
    <p:extLst>
      <p:ext uri="{BB962C8B-B14F-4D97-AF65-F5344CB8AC3E}">
        <p14:creationId xmlns:p14="http://schemas.microsoft.com/office/powerpoint/2010/main" val="4107123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23</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24</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27</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28</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30</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31</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32</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33</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34</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35</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a:t>
            </a:fld>
            <a:endParaRPr lang="en-US"/>
          </a:p>
        </p:txBody>
      </p:sp>
    </p:spTree>
    <p:extLst>
      <p:ext uri="{BB962C8B-B14F-4D97-AF65-F5344CB8AC3E}">
        <p14:creationId xmlns:p14="http://schemas.microsoft.com/office/powerpoint/2010/main" val="41071231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36</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37</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38</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39</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40</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45</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46</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48</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49</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dirty="0"/>
          </a:p>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60</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4</a:t>
            </a:fld>
            <a:endParaRPr lang="en-US"/>
          </a:p>
        </p:txBody>
      </p:sp>
    </p:spTree>
    <p:extLst>
      <p:ext uri="{BB962C8B-B14F-4D97-AF65-F5344CB8AC3E}">
        <p14:creationId xmlns:p14="http://schemas.microsoft.com/office/powerpoint/2010/main" val="41071231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73</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74</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75</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76</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78</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85</a:t>
            </a:fld>
            <a:endParaRPr lang="en-US"/>
          </a:p>
        </p:txBody>
      </p:sp>
    </p:spTree>
    <p:extLst>
      <p:ext uri="{BB962C8B-B14F-4D97-AF65-F5344CB8AC3E}">
        <p14:creationId xmlns:p14="http://schemas.microsoft.com/office/powerpoint/2010/main" val="26704951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86</a:t>
            </a:fld>
            <a:endParaRPr lang="en-US"/>
          </a:p>
        </p:txBody>
      </p:sp>
    </p:spTree>
    <p:extLst>
      <p:ext uri="{BB962C8B-B14F-4D97-AF65-F5344CB8AC3E}">
        <p14:creationId xmlns:p14="http://schemas.microsoft.com/office/powerpoint/2010/main" val="32503306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88</a:t>
            </a:fld>
            <a:endParaRPr lang="en-US"/>
          </a:p>
        </p:txBody>
      </p:sp>
    </p:spTree>
    <p:extLst>
      <p:ext uri="{BB962C8B-B14F-4D97-AF65-F5344CB8AC3E}">
        <p14:creationId xmlns:p14="http://schemas.microsoft.com/office/powerpoint/2010/main" val="18414871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91</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92</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12</a:t>
            </a:fld>
            <a:endParaRPr lang="en-US"/>
          </a:p>
        </p:txBody>
      </p:sp>
    </p:spTree>
    <p:extLst>
      <p:ext uri="{BB962C8B-B14F-4D97-AF65-F5344CB8AC3E}">
        <p14:creationId xmlns:p14="http://schemas.microsoft.com/office/powerpoint/2010/main" val="30411978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95</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97</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98</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99</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110</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121</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125</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132</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133</a:t>
            </a:fld>
            <a:endParaRPr lang="en-US"/>
          </a:p>
        </p:txBody>
      </p:sp>
    </p:spTree>
    <p:extLst>
      <p:ext uri="{BB962C8B-B14F-4D97-AF65-F5344CB8AC3E}">
        <p14:creationId xmlns:p14="http://schemas.microsoft.com/office/powerpoint/2010/main" val="35960735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2" defTabSz="923065">
              <a:defRPr/>
            </a:pPr>
            <a:endParaRPr lang="en-US" sz="3300" dirty="0" smtClean="0">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DBBF4C69-A8BD-446B-915F-80E0C43DDF08}" type="slidenum">
              <a:rPr lang="en-US" smtClean="0"/>
              <a:t>136</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18</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19</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20</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21</a:t>
            </a:fld>
            <a:endParaRPr lang="en-US"/>
          </a:p>
        </p:txBody>
      </p:sp>
    </p:spTree>
    <p:extLst>
      <p:ext uri="{BB962C8B-B14F-4D97-AF65-F5344CB8AC3E}">
        <p14:creationId xmlns:p14="http://schemas.microsoft.com/office/powerpoint/2010/main" val="2019415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F4C69-A8BD-446B-915F-80E0C43DDF08}" type="slidenum">
              <a:rPr lang="en-US" smtClean="0"/>
              <a:t>22</a:t>
            </a:fld>
            <a:endParaRPr lang="en-US"/>
          </a:p>
        </p:txBody>
      </p:sp>
    </p:spTree>
    <p:extLst>
      <p:ext uri="{BB962C8B-B14F-4D97-AF65-F5344CB8AC3E}">
        <p14:creationId xmlns:p14="http://schemas.microsoft.com/office/powerpoint/2010/main" val="2019415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10F9D8-5302-4D9A-B096-18827503EDE3}" type="datetimeFigureOut">
              <a:rPr lang="en-US" smtClean="0"/>
              <a:t>6/13/2017</a:t>
            </a:fld>
            <a:endParaRPr lang="en-US"/>
          </a:p>
        </p:txBody>
      </p:sp>
      <p:sp>
        <p:nvSpPr>
          <p:cNvPr id="6" name="Slide Number Placeholder 5"/>
          <p:cNvSpPr>
            <a:spLocks noGrp="1"/>
          </p:cNvSpPr>
          <p:nvPr>
            <p:ph type="sldNum" sz="quarter" idx="12"/>
          </p:nvPr>
        </p:nvSpPr>
        <p:spPr/>
        <p:txBody>
          <a:bodyPr/>
          <a:lstStyle/>
          <a:p>
            <a:fld id="{E71C5D71-232E-4D1E-8E52-3C4D8C7BD60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10F9D8-5302-4D9A-B096-18827503EDE3}" type="datetimeFigureOut">
              <a:rPr lang="en-US" smtClean="0"/>
              <a:t>6/13/2017</a:t>
            </a:fld>
            <a:endParaRPr lang="en-US"/>
          </a:p>
        </p:txBody>
      </p:sp>
      <p:sp>
        <p:nvSpPr>
          <p:cNvPr id="6" name="Slide Number Placeholder 5"/>
          <p:cNvSpPr>
            <a:spLocks noGrp="1"/>
          </p:cNvSpPr>
          <p:nvPr>
            <p:ph type="sldNum" sz="quarter" idx="12"/>
          </p:nvPr>
        </p:nvSpPr>
        <p:spPr/>
        <p:txBody>
          <a:bodyPr/>
          <a:lstStyle/>
          <a:p>
            <a:fld id="{E71C5D71-232E-4D1E-8E52-3C4D8C7BD60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10F9D8-5302-4D9A-B096-18827503EDE3}" type="datetimeFigureOut">
              <a:rPr lang="en-US" smtClean="0"/>
              <a:t>6/13/2017</a:t>
            </a:fld>
            <a:endParaRPr lang="en-US"/>
          </a:p>
        </p:txBody>
      </p:sp>
      <p:sp>
        <p:nvSpPr>
          <p:cNvPr id="6" name="Slide Number Placeholder 5"/>
          <p:cNvSpPr>
            <a:spLocks noGrp="1"/>
          </p:cNvSpPr>
          <p:nvPr>
            <p:ph type="sldNum" sz="quarter" idx="12"/>
          </p:nvPr>
        </p:nvSpPr>
        <p:spPr/>
        <p:txBody>
          <a:bodyPr/>
          <a:lstStyle/>
          <a:p>
            <a:fld id="{E71C5D71-232E-4D1E-8E52-3C4D8C7BD60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10F9D8-5302-4D9A-B096-18827503EDE3}" type="datetimeFigureOut">
              <a:rPr lang="en-US" smtClean="0"/>
              <a:t>6/13/2017</a:t>
            </a:fld>
            <a:endParaRPr lang="en-US"/>
          </a:p>
        </p:txBody>
      </p:sp>
      <p:sp>
        <p:nvSpPr>
          <p:cNvPr id="7" name="Slide Number Placeholder 6"/>
          <p:cNvSpPr>
            <a:spLocks noGrp="1"/>
          </p:cNvSpPr>
          <p:nvPr>
            <p:ph type="sldNum" sz="quarter" idx="12"/>
          </p:nvPr>
        </p:nvSpPr>
        <p:spPr/>
        <p:txBody>
          <a:bodyPr/>
          <a:lstStyle/>
          <a:p>
            <a:fld id="{E71C5D71-232E-4D1E-8E52-3C4D8C7BD60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616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10F9D8-5302-4D9A-B096-18827503EDE3}" type="datetimeFigureOut">
              <a:rPr lang="en-US" smtClean="0"/>
              <a:t>6/13/2017</a:t>
            </a:fld>
            <a:endParaRPr lang="en-US"/>
          </a:p>
        </p:txBody>
      </p:sp>
      <p:sp>
        <p:nvSpPr>
          <p:cNvPr id="9" name="Slide Number Placeholder 8"/>
          <p:cNvSpPr>
            <a:spLocks noGrp="1"/>
          </p:cNvSpPr>
          <p:nvPr>
            <p:ph type="sldNum" sz="quarter" idx="12"/>
          </p:nvPr>
        </p:nvSpPr>
        <p:spPr/>
        <p:txBody>
          <a:bodyPr/>
          <a:lstStyle/>
          <a:p>
            <a:fld id="{E71C5D71-232E-4D1E-8E52-3C4D8C7BD60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10F9D8-5302-4D9A-B096-18827503EDE3}" type="datetimeFigureOut">
              <a:rPr lang="en-US" smtClean="0"/>
              <a:t>6/13/2017</a:t>
            </a:fld>
            <a:endParaRPr lang="en-US"/>
          </a:p>
        </p:txBody>
      </p:sp>
      <p:sp>
        <p:nvSpPr>
          <p:cNvPr id="5" name="Slide Number Placeholder 4"/>
          <p:cNvSpPr>
            <a:spLocks noGrp="1"/>
          </p:cNvSpPr>
          <p:nvPr>
            <p:ph type="sldNum" sz="quarter" idx="12"/>
          </p:nvPr>
        </p:nvSpPr>
        <p:spPr/>
        <p:txBody>
          <a:bodyPr/>
          <a:lstStyle/>
          <a:p>
            <a:fld id="{E71C5D71-232E-4D1E-8E52-3C4D8C7BD60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10F9D8-5302-4D9A-B096-18827503EDE3}" type="datetimeFigureOut">
              <a:rPr lang="en-US" smtClean="0"/>
              <a:t>6/13/2017</a:t>
            </a:fld>
            <a:endParaRPr lang="en-US"/>
          </a:p>
        </p:txBody>
      </p:sp>
      <p:sp>
        <p:nvSpPr>
          <p:cNvPr id="4" name="Slide Number Placeholder 3"/>
          <p:cNvSpPr>
            <a:spLocks noGrp="1"/>
          </p:cNvSpPr>
          <p:nvPr>
            <p:ph type="sldNum" sz="quarter" idx="12"/>
          </p:nvPr>
        </p:nvSpPr>
        <p:spPr/>
        <p:txBody>
          <a:bodyPr/>
          <a:lstStyle/>
          <a:p>
            <a:fld id="{E71C5D71-232E-4D1E-8E52-3C4D8C7BD60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518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10F9D8-5302-4D9A-B096-18827503EDE3}" type="datetimeFigureOut">
              <a:rPr lang="en-US" smtClean="0"/>
              <a:t>6/13/2017</a:t>
            </a:fld>
            <a:endParaRPr lang="en-US"/>
          </a:p>
        </p:txBody>
      </p:sp>
      <p:sp>
        <p:nvSpPr>
          <p:cNvPr id="7" name="Slide Number Placeholder 6"/>
          <p:cNvSpPr>
            <a:spLocks noGrp="1"/>
          </p:cNvSpPr>
          <p:nvPr>
            <p:ph type="sldNum" sz="quarter" idx="12"/>
          </p:nvPr>
        </p:nvSpPr>
        <p:spPr/>
        <p:txBody>
          <a:bodyPr/>
          <a:lstStyle/>
          <a:p>
            <a:fld id="{E71C5D71-232E-4D1E-8E52-3C4D8C7BD60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343400"/>
            <a:ext cx="5486400" cy="533400"/>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35782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828800" y="5029200"/>
            <a:ext cx="5449888" cy="76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10F9D8-5302-4D9A-B096-18827503EDE3}" type="datetimeFigureOut">
              <a:rPr lang="en-US" smtClean="0"/>
              <a:t>6/13/2017</a:t>
            </a:fld>
            <a:endParaRPr lang="en-US"/>
          </a:p>
        </p:txBody>
      </p:sp>
      <p:sp>
        <p:nvSpPr>
          <p:cNvPr id="7" name="Slide Number Placeholder 6"/>
          <p:cNvSpPr>
            <a:spLocks noGrp="1"/>
          </p:cNvSpPr>
          <p:nvPr>
            <p:ph type="sldNum" sz="quarter" idx="12"/>
          </p:nvPr>
        </p:nvSpPr>
        <p:spPr/>
        <p:txBody>
          <a:bodyPr/>
          <a:lstStyle/>
          <a:p>
            <a:fld id="{E71C5D71-232E-4D1E-8E52-3C4D8C7BD60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190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10F9D8-5302-4D9A-B096-18827503EDE3}" type="datetimeFigureOut">
              <a:rPr lang="en-US" smtClean="0"/>
              <a:t>6/13/2017</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1C5D71-232E-4D1E-8E52-3C4D8C7BD60F}" type="slidenum">
              <a:rPr lang="en-US" smtClean="0"/>
              <a:t>‹#›</a:t>
            </a:fld>
            <a:endParaRPr lang="en-US"/>
          </a:p>
        </p:txBody>
      </p:sp>
      <p:pic>
        <p:nvPicPr>
          <p:cNvPr id="8" name="Picture 7" descr="CASC Logo - clear background with red - high res"/>
          <p:cNvPicPr/>
          <p:nvPr/>
        </p:nvPicPr>
        <p:blipFill>
          <a:blip r:embed="rId11" cstate="print"/>
          <a:srcRect/>
          <a:stretch>
            <a:fillRect/>
          </a:stretch>
        </p:blipFill>
        <p:spPr bwMode="auto">
          <a:xfrm>
            <a:off x="2709863" y="5867401"/>
            <a:ext cx="3724275" cy="990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mailto:jscham@wm.ed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lis.virginia.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2515562"/>
          </a:xfrm>
        </p:spPr>
        <p:txBody>
          <a:bodyPr>
            <a:noAutofit/>
          </a:bodyPr>
          <a:lstStyle/>
          <a:p>
            <a:pPr algn="ctr"/>
            <a:r>
              <a:rPr lang="en-US" sz="5400" dirty="0" smtClean="0"/>
              <a:t>2017 </a:t>
            </a:r>
            <a:br>
              <a:rPr lang="en-US" sz="5400" dirty="0" smtClean="0"/>
            </a:br>
            <a:r>
              <a:rPr lang="en-US" sz="5400" dirty="0" smtClean="0"/>
              <a:t>Legislative </a:t>
            </a:r>
            <a:r>
              <a:rPr lang="en-US" sz="5400" dirty="0"/>
              <a:t>Update</a:t>
            </a:r>
            <a:br>
              <a:rPr lang="en-US" sz="5400" dirty="0"/>
            </a:br>
            <a:endParaRPr lang="en-US" sz="5400" dirty="0"/>
          </a:p>
        </p:txBody>
      </p:sp>
      <p:sp>
        <p:nvSpPr>
          <p:cNvPr id="3" name="Subtitle 2"/>
          <p:cNvSpPr>
            <a:spLocks noGrp="1"/>
          </p:cNvSpPr>
          <p:nvPr>
            <p:ph type="subTitle" idx="1"/>
          </p:nvPr>
        </p:nvSpPr>
        <p:spPr>
          <a:xfrm>
            <a:off x="685800" y="3962400"/>
            <a:ext cx="7772400" cy="731793"/>
          </a:xfrm>
        </p:spPr>
        <p:txBody>
          <a:bodyPr>
            <a:normAutofit/>
          </a:bodyPr>
          <a:lstStyle/>
          <a:p>
            <a:pPr algn="ctr"/>
            <a:r>
              <a:rPr lang="en-US" sz="3600" i="1" dirty="0" smtClean="0">
                <a:latin typeface="Calibri" panose="020F0502020204030204" pitchFamily="34" charset="0"/>
              </a:rPr>
              <a:t>for Law Enforcement</a:t>
            </a:r>
            <a:endParaRPr lang="en-US" sz="3600" i="1" dirty="0">
              <a:latin typeface="Calibri" panose="020F0502020204030204" pitchFamily="34" charset="0"/>
            </a:endParaRPr>
          </a:p>
        </p:txBody>
      </p:sp>
    </p:spTree>
    <p:extLst>
      <p:ext uri="{BB962C8B-B14F-4D97-AF65-F5344CB8AC3E}">
        <p14:creationId xmlns:p14="http://schemas.microsoft.com/office/powerpoint/2010/main" val="4164028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Snakehead Fish/Zebra Mussel</a:t>
            </a:r>
            <a:endParaRPr lang="en-US" dirty="0"/>
          </a:p>
        </p:txBody>
      </p:sp>
      <p:sp>
        <p:nvSpPr>
          <p:cNvPr id="3" name="Content Placeholder 2"/>
          <p:cNvSpPr>
            <a:spLocks noGrp="1"/>
          </p:cNvSpPr>
          <p:nvPr>
            <p:ph idx="1"/>
          </p:nvPr>
        </p:nvSpPr>
        <p:spPr/>
        <p:txBody>
          <a:bodyPr/>
          <a:lstStyle/>
          <a:p>
            <a:r>
              <a:rPr lang="en-US" dirty="0" smtClean="0"/>
              <a:t>SB 906 (Surovell)</a:t>
            </a:r>
          </a:p>
          <a:p>
            <a:pPr lvl="1"/>
            <a:r>
              <a:rPr lang="en-US" sz="3200" dirty="0" smtClean="0"/>
              <a:t>Prohibits the introduction of snakehead fish or zebra mussels into state waters without a permit.</a:t>
            </a:r>
          </a:p>
          <a:p>
            <a:pPr lvl="1"/>
            <a:r>
              <a:rPr lang="en-US" sz="3200" dirty="0" smtClean="0"/>
              <a:t>Class 1 misdemeanor.</a:t>
            </a:r>
          </a:p>
          <a:p>
            <a:pPr lvl="1"/>
            <a:r>
              <a:rPr lang="en-US" sz="3200" dirty="0"/>
              <a:t>§ 18.2-313.2.</a:t>
            </a:r>
            <a:endParaRPr lang="en-US" sz="3200" dirty="0" smtClean="0"/>
          </a:p>
        </p:txBody>
      </p:sp>
    </p:spTree>
    <p:extLst>
      <p:ext uri="{BB962C8B-B14F-4D97-AF65-F5344CB8AC3E}">
        <p14:creationId xmlns:p14="http://schemas.microsoft.com/office/powerpoint/2010/main" val="27800734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Technology</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1272553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Electric Personal Delivery Devices</a:t>
            </a:r>
            <a:endParaRPr lang="en-US" dirty="0"/>
          </a:p>
        </p:txBody>
      </p:sp>
      <p:sp>
        <p:nvSpPr>
          <p:cNvPr id="3" name="Content Placeholder 2"/>
          <p:cNvSpPr>
            <a:spLocks noGrp="1"/>
          </p:cNvSpPr>
          <p:nvPr>
            <p:ph idx="1"/>
          </p:nvPr>
        </p:nvSpPr>
        <p:spPr>
          <a:xfrm>
            <a:off x="457200" y="1371601"/>
            <a:ext cx="8229600" cy="4419600"/>
          </a:xfrm>
        </p:spPr>
        <p:txBody>
          <a:bodyPr>
            <a:normAutofit/>
          </a:bodyPr>
          <a:lstStyle/>
          <a:p>
            <a:r>
              <a:rPr lang="en-US" dirty="0" smtClean="0"/>
              <a:t>HB 2016 (Villanueva)/ SB 1207 (DeSteph)</a:t>
            </a:r>
          </a:p>
          <a:p>
            <a:pPr lvl="1"/>
            <a:r>
              <a:rPr lang="en-US" sz="3000" dirty="0" smtClean="0"/>
              <a:t>Allows for operation of electric personal delivery devices (robots) on sidewalks, shared-use paths &amp; crosswalks unless otherwise prohibited by the locality.</a:t>
            </a:r>
          </a:p>
          <a:p>
            <a:pPr lvl="2"/>
            <a:r>
              <a:rPr lang="en-US" dirty="0" smtClean="0"/>
              <a:t>Devices not considered motor vehicles.</a:t>
            </a:r>
          </a:p>
          <a:p>
            <a:pPr lvl="2"/>
            <a:r>
              <a:rPr lang="en-US" dirty="0" smtClean="0"/>
              <a:t>Virginia is the first state to pass such a bill.</a:t>
            </a:r>
          </a:p>
          <a:p>
            <a:pPr lvl="2"/>
            <a:r>
              <a:rPr lang="en-US" dirty="0"/>
              <a:t>§§ 46.2-100, 46.2-904, 46.2-908, 46.2-908.1, 46.2-1015, and 46.2-2101 and adds  46.2-908.1:1</a:t>
            </a:r>
          </a:p>
        </p:txBody>
      </p:sp>
    </p:spTree>
    <p:extLst>
      <p:ext uri="{BB962C8B-B14F-4D97-AF65-F5344CB8AC3E}">
        <p14:creationId xmlns:p14="http://schemas.microsoft.com/office/powerpoint/2010/main" val="38923779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Gov’t. Data Collection &amp; Dissemination Practices Act</a:t>
            </a:r>
            <a:endParaRPr lang="en-US" dirty="0"/>
          </a:p>
        </p:txBody>
      </p:sp>
      <p:sp>
        <p:nvSpPr>
          <p:cNvPr id="3" name="Content Placeholder 2"/>
          <p:cNvSpPr>
            <a:spLocks noGrp="1"/>
          </p:cNvSpPr>
          <p:nvPr>
            <p:ph idx="1"/>
          </p:nvPr>
        </p:nvSpPr>
        <p:spPr/>
        <p:txBody>
          <a:bodyPr/>
          <a:lstStyle/>
          <a:p>
            <a:r>
              <a:rPr lang="en-US" dirty="0" smtClean="0"/>
              <a:t>SB 1061 (Black)</a:t>
            </a:r>
          </a:p>
          <a:p>
            <a:r>
              <a:rPr lang="en-US" dirty="0" smtClean="0"/>
              <a:t>Adds exemption to Act for personal information systems maintained by sheriff’s departments  that deal with criminal investigations and intelligence gathering.</a:t>
            </a:r>
          </a:p>
          <a:p>
            <a:r>
              <a:rPr lang="en-US" dirty="0"/>
              <a:t>§ 2.2-3802</a:t>
            </a:r>
          </a:p>
        </p:txBody>
      </p:sp>
    </p:spTree>
    <p:extLst>
      <p:ext uri="{BB962C8B-B14F-4D97-AF65-F5344CB8AC3E}">
        <p14:creationId xmlns:p14="http://schemas.microsoft.com/office/powerpoint/2010/main" val="8399842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Traffic/Motor Vehicle</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6075675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Farm Use Vehicles</a:t>
            </a:r>
            <a:endParaRPr lang="en-US" dirty="0"/>
          </a:p>
        </p:txBody>
      </p:sp>
      <p:sp>
        <p:nvSpPr>
          <p:cNvPr id="3" name="Content Placeholder 2"/>
          <p:cNvSpPr>
            <a:spLocks noGrp="1"/>
          </p:cNvSpPr>
          <p:nvPr>
            <p:ph idx="1"/>
          </p:nvPr>
        </p:nvSpPr>
        <p:spPr/>
        <p:txBody>
          <a:bodyPr/>
          <a:lstStyle/>
          <a:p>
            <a:r>
              <a:rPr lang="en-US" dirty="0" smtClean="0"/>
              <a:t>HB 1440 (Richard Bell)</a:t>
            </a:r>
          </a:p>
          <a:p>
            <a:pPr lvl="1"/>
            <a:r>
              <a:rPr lang="en-US" sz="3200" dirty="0" smtClean="0"/>
              <a:t>$250 fine for 2</a:t>
            </a:r>
            <a:r>
              <a:rPr lang="en-US" sz="3200" baseline="30000" dirty="0" smtClean="0"/>
              <a:t>nd</a:t>
            </a:r>
            <a:r>
              <a:rPr lang="en-US" sz="3200" dirty="0" smtClean="0"/>
              <a:t> or subsequent farm use vehicle violation</a:t>
            </a:r>
          </a:p>
          <a:p>
            <a:pPr lvl="1"/>
            <a:r>
              <a:rPr lang="en-US" sz="3200" dirty="0" smtClean="0"/>
              <a:t>Previous penalty was </a:t>
            </a:r>
            <a:r>
              <a:rPr lang="en-US" sz="3200" i="1" dirty="0" smtClean="0"/>
              <a:t>up to </a:t>
            </a:r>
            <a:r>
              <a:rPr lang="en-US" sz="3200" dirty="0" smtClean="0"/>
              <a:t>$250 fine, regardless of number of previous violations.</a:t>
            </a:r>
          </a:p>
          <a:p>
            <a:pPr lvl="1"/>
            <a:r>
              <a:rPr lang="en-US" sz="3200" dirty="0" smtClean="0"/>
              <a:t>§</a:t>
            </a:r>
            <a:r>
              <a:rPr lang="en-US" sz="3200" dirty="0"/>
              <a:t> 46.2-613</a:t>
            </a:r>
          </a:p>
        </p:txBody>
      </p:sp>
    </p:spTree>
    <p:extLst>
      <p:ext uri="{BB962C8B-B14F-4D97-AF65-F5344CB8AC3E}">
        <p14:creationId xmlns:p14="http://schemas.microsoft.com/office/powerpoint/2010/main" val="367961690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Hauling VA-grown Produce</a:t>
            </a:r>
            <a:endParaRPr lang="en-US" dirty="0"/>
          </a:p>
        </p:txBody>
      </p:sp>
      <p:sp>
        <p:nvSpPr>
          <p:cNvPr id="3" name="Content Placeholder 2"/>
          <p:cNvSpPr>
            <a:spLocks noGrp="1"/>
          </p:cNvSpPr>
          <p:nvPr>
            <p:ph idx="1"/>
          </p:nvPr>
        </p:nvSpPr>
        <p:spPr/>
        <p:txBody>
          <a:bodyPr/>
          <a:lstStyle/>
          <a:p>
            <a:r>
              <a:rPr lang="en-US" dirty="0" smtClean="0"/>
              <a:t>HB 1519 (Knight)</a:t>
            </a:r>
          </a:p>
          <a:p>
            <a:pPr lvl="1"/>
            <a:r>
              <a:rPr lang="en-US" sz="3200" dirty="0" smtClean="0"/>
              <a:t>DMV can issue overweight permits that are valid </a:t>
            </a:r>
            <a:r>
              <a:rPr lang="en-US" sz="3200" i="1" dirty="0" smtClean="0"/>
              <a:t>statewide </a:t>
            </a:r>
            <a:r>
              <a:rPr lang="en-US" sz="3200" dirty="0" smtClean="0"/>
              <a:t>for vehicles hauling Virginia-grown produce.</a:t>
            </a:r>
          </a:p>
          <a:p>
            <a:pPr lvl="1"/>
            <a:r>
              <a:rPr lang="en-US" sz="3200" dirty="0" smtClean="0"/>
              <a:t>Previously such permits only valid on Eastern Shore.</a:t>
            </a:r>
          </a:p>
          <a:p>
            <a:pPr lvl="1"/>
            <a:r>
              <a:rPr lang="en-US" sz="3200" dirty="0"/>
              <a:t>§ 46.2-1148</a:t>
            </a:r>
            <a:endParaRPr lang="en-US" sz="3200" dirty="0" smtClean="0"/>
          </a:p>
        </p:txBody>
      </p:sp>
    </p:spTree>
    <p:extLst>
      <p:ext uri="{BB962C8B-B14F-4D97-AF65-F5344CB8AC3E}">
        <p14:creationId xmlns:p14="http://schemas.microsoft.com/office/powerpoint/2010/main" val="213177831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 Lights</a:t>
            </a:r>
            <a:endParaRPr lang="en-US" dirty="0"/>
          </a:p>
        </p:txBody>
      </p:sp>
      <p:sp>
        <p:nvSpPr>
          <p:cNvPr id="3" name="Content Placeholder 2"/>
          <p:cNvSpPr>
            <a:spLocks noGrp="1"/>
          </p:cNvSpPr>
          <p:nvPr>
            <p:ph idx="1"/>
          </p:nvPr>
        </p:nvSpPr>
        <p:spPr/>
        <p:txBody>
          <a:bodyPr/>
          <a:lstStyle/>
          <a:p>
            <a:r>
              <a:rPr lang="en-US" dirty="0" smtClean="0"/>
              <a:t>HB 1785 (Rob Bell)</a:t>
            </a:r>
          </a:p>
          <a:p>
            <a:pPr lvl="1"/>
            <a:r>
              <a:rPr lang="en-US" sz="3200" dirty="0" smtClean="0"/>
              <a:t>Warning lights on privately-owned volunteer emergency vehicles:</a:t>
            </a:r>
          </a:p>
          <a:p>
            <a:pPr lvl="1"/>
            <a:r>
              <a:rPr lang="en-US" sz="3200" dirty="0" smtClean="0"/>
              <a:t>Clarifies that current limit of no more than 2 warning lights applies to </a:t>
            </a:r>
            <a:r>
              <a:rPr lang="en-US" sz="3200" i="1" dirty="0" smtClean="0"/>
              <a:t>light units</a:t>
            </a:r>
            <a:r>
              <a:rPr lang="en-US" sz="3200" dirty="0" smtClean="0"/>
              <a:t>, rather than individual lights.</a:t>
            </a:r>
          </a:p>
          <a:p>
            <a:pPr lvl="1"/>
            <a:r>
              <a:rPr lang="en-US" sz="3200" dirty="0"/>
              <a:t>§ 46.2-1024 </a:t>
            </a:r>
          </a:p>
        </p:txBody>
      </p:sp>
    </p:spTree>
    <p:extLst>
      <p:ext uri="{BB962C8B-B14F-4D97-AF65-F5344CB8AC3E}">
        <p14:creationId xmlns:p14="http://schemas.microsoft.com/office/powerpoint/2010/main" val="9118034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Buses - Communication</a:t>
            </a:r>
            <a:endParaRPr lang="en-US" dirty="0"/>
          </a:p>
        </p:txBody>
      </p:sp>
      <p:sp>
        <p:nvSpPr>
          <p:cNvPr id="3" name="Content Placeholder 2"/>
          <p:cNvSpPr>
            <a:spLocks noGrp="1"/>
          </p:cNvSpPr>
          <p:nvPr>
            <p:ph idx="1"/>
          </p:nvPr>
        </p:nvSpPr>
        <p:spPr/>
        <p:txBody>
          <a:bodyPr/>
          <a:lstStyle/>
          <a:p>
            <a:r>
              <a:rPr lang="en-US" dirty="0" smtClean="0"/>
              <a:t>HB 1888 (Hugo)</a:t>
            </a:r>
          </a:p>
          <a:p>
            <a:pPr lvl="1"/>
            <a:r>
              <a:rPr lang="en-US" sz="3200" dirty="0" smtClean="0"/>
              <a:t>Allows school bus drivers to use two-way radios </a:t>
            </a:r>
            <a:r>
              <a:rPr lang="en-US" sz="3200" i="1" dirty="0" smtClean="0"/>
              <a:t>and</a:t>
            </a:r>
            <a:r>
              <a:rPr lang="en-US" sz="3200" dirty="0" smtClean="0"/>
              <a:t> hands free wireless communication devices to communicate with school or public safety officials.</a:t>
            </a:r>
          </a:p>
          <a:p>
            <a:pPr lvl="1"/>
            <a:r>
              <a:rPr lang="en-US" sz="3200" dirty="0"/>
              <a:t>§ 46.2-919.1 </a:t>
            </a:r>
          </a:p>
        </p:txBody>
      </p:sp>
    </p:spTree>
    <p:extLst>
      <p:ext uri="{BB962C8B-B14F-4D97-AF65-F5344CB8AC3E}">
        <p14:creationId xmlns:p14="http://schemas.microsoft.com/office/powerpoint/2010/main" val="365405315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Tow Truck Drivers</a:t>
            </a:r>
            <a:endParaRPr lang="en-US" dirty="0"/>
          </a:p>
        </p:txBody>
      </p:sp>
      <p:sp>
        <p:nvSpPr>
          <p:cNvPr id="3" name="Content Placeholder 2"/>
          <p:cNvSpPr>
            <a:spLocks noGrp="1"/>
          </p:cNvSpPr>
          <p:nvPr>
            <p:ph idx="1"/>
          </p:nvPr>
        </p:nvSpPr>
        <p:spPr/>
        <p:txBody>
          <a:bodyPr>
            <a:normAutofit lnSpcReduction="10000"/>
          </a:bodyPr>
          <a:lstStyle/>
          <a:p>
            <a:r>
              <a:rPr lang="en-US" dirty="0" smtClean="0"/>
              <a:t>HB 1960 (Hugo)</a:t>
            </a:r>
          </a:p>
          <a:p>
            <a:pPr lvl="1"/>
            <a:r>
              <a:rPr lang="en-US" dirty="0" smtClean="0"/>
              <a:t>Creates civil penalty of $150 for conviction for improper towing in Planning District 8 (Northern Virginia.)</a:t>
            </a:r>
          </a:p>
          <a:p>
            <a:pPr lvl="1"/>
            <a:r>
              <a:rPr lang="en-US" dirty="0" smtClean="0"/>
              <a:t>Addresses additional provisions related to towing procedures in Planning District 8 (Northern Virginia.)</a:t>
            </a:r>
          </a:p>
          <a:p>
            <a:pPr lvl="1"/>
            <a:r>
              <a:rPr lang="en-US" dirty="0"/>
              <a:t>§§ 46.2-1231, 46.2-1232, and 46.2-1233.2 adds </a:t>
            </a:r>
            <a:r>
              <a:rPr lang="en-US" dirty="0" smtClean="0"/>
              <a:t>46.2-1233.3.</a:t>
            </a:r>
            <a:endParaRPr lang="en-US" dirty="0"/>
          </a:p>
        </p:txBody>
      </p:sp>
    </p:spTree>
    <p:extLst>
      <p:ext uri="{BB962C8B-B14F-4D97-AF65-F5344CB8AC3E}">
        <p14:creationId xmlns:p14="http://schemas.microsoft.com/office/powerpoint/2010/main" val="374555459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Traffic Incident Response</a:t>
            </a:r>
            <a:endParaRPr lang="en-US" dirty="0"/>
          </a:p>
        </p:txBody>
      </p:sp>
      <p:sp>
        <p:nvSpPr>
          <p:cNvPr id="3" name="Content Placeholder 2"/>
          <p:cNvSpPr>
            <a:spLocks noGrp="1"/>
          </p:cNvSpPr>
          <p:nvPr>
            <p:ph idx="1"/>
          </p:nvPr>
        </p:nvSpPr>
        <p:spPr/>
        <p:txBody>
          <a:bodyPr>
            <a:normAutofit lnSpcReduction="10000"/>
          </a:bodyPr>
          <a:lstStyle/>
          <a:p>
            <a:r>
              <a:rPr lang="en-US" dirty="0" smtClean="0"/>
              <a:t>HB 2022 (Villanueva)</a:t>
            </a:r>
          </a:p>
          <a:p>
            <a:pPr lvl="1"/>
            <a:r>
              <a:rPr lang="en-US" i="1" dirty="0" smtClean="0"/>
              <a:t>Requires</a:t>
            </a:r>
            <a:r>
              <a:rPr lang="en-US" dirty="0" smtClean="0"/>
              <a:t> drivers to move a vehicle to the side after a breakdown/accident/emergency that did not result in injury and driver is capable.</a:t>
            </a:r>
          </a:p>
          <a:p>
            <a:pPr lvl="1"/>
            <a:r>
              <a:rPr lang="en-US" dirty="0" smtClean="0"/>
              <a:t>Allows accident responders acting on behalf of VDOT  to operate as needed to move vehicles and cargo impeding traffic flow.</a:t>
            </a:r>
          </a:p>
          <a:p>
            <a:pPr lvl="1"/>
            <a:r>
              <a:rPr lang="en-US" dirty="0"/>
              <a:t>§§ 46.2-808.1, 46.2-888, 46.2-920.1, 46.2-1210, and </a:t>
            </a:r>
            <a:r>
              <a:rPr lang="en-US" dirty="0" smtClean="0"/>
              <a:t>46.2-1212.1</a:t>
            </a:r>
            <a:endParaRPr lang="en-US" dirty="0"/>
          </a:p>
        </p:txBody>
      </p:sp>
    </p:spTree>
    <p:extLst>
      <p:ext uri="{BB962C8B-B14F-4D97-AF65-F5344CB8AC3E}">
        <p14:creationId xmlns:p14="http://schemas.microsoft.com/office/powerpoint/2010/main" val="2189164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62000" y="990600"/>
            <a:ext cx="7772400" cy="2613025"/>
          </a:xfrm>
        </p:spPr>
        <p:txBody>
          <a:bodyPr/>
          <a:lstStyle/>
          <a:p>
            <a:r>
              <a:rPr lang="en-US" dirty="0" smtClean="0"/>
              <a:t>Courts ~</a:t>
            </a:r>
            <a:br>
              <a:rPr lang="en-US" dirty="0" smtClean="0"/>
            </a:br>
            <a:r>
              <a:rPr lang="en-US" dirty="0" smtClean="0"/>
              <a:t>Fines/Costs/Restitution</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7771949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Traffic Lanes</a:t>
            </a:r>
            <a:endParaRPr lang="en-US" dirty="0"/>
          </a:p>
        </p:txBody>
      </p:sp>
      <p:sp>
        <p:nvSpPr>
          <p:cNvPr id="2" name="Content Placeholder 1"/>
          <p:cNvSpPr>
            <a:spLocks noGrp="1"/>
          </p:cNvSpPr>
          <p:nvPr>
            <p:ph idx="1"/>
          </p:nvPr>
        </p:nvSpPr>
        <p:spPr>
          <a:xfrm>
            <a:off x="457200" y="1524000"/>
            <a:ext cx="8229600" cy="4419600"/>
          </a:xfrm>
        </p:spPr>
        <p:txBody>
          <a:bodyPr>
            <a:normAutofit/>
          </a:bodyPr>
          <a:lstStyle/>
          <a:p>
            <a:pPr>
              <a:buSzPct val="75000"/>
            </a:pPr>
            <a:r>
              <a:rPr lang="en-US" dirty="0"/>
              <a:t>HB 2201 (O’Quinn)</a:t>
            </a:r>
          </a:p>
          <a:p>
            <a:pPr lvl="1">
              <a:buSzPct val="75000"/>
            </a:pPr>
            <a:r>
              <a:rPr lang="en-US" dirty="0" smtClean="0"/>
              <a:t>Penalizes failure to drive on right side or observe traffic lanes.</a:t>
            </a:r>
          </a:p>
          <a:p>
            <a:pPr lvl="1">
              <a:buSzPct val="75000"/>
            </a:pPr>
            <a:r>
              <a:rPr lang="en-US" dirty="0" smtClean="0"/>
              <a:t>Changes penalty from a fine of </a:t>
            </a:r>
            <a:r>
              <a:rPr lang="en-US" i="1" dirty="0" smtClean="0"/>
              <a:t>up to </a:t>
            </a:r>
            <a:r>
              <a:rPr lang="en-US" dirty="0" smtClean="0"/>
              <a:t>$250 to a set fine of $100.</a:t>
            </a:r>
          </a:p>
          <a:p>
            <a:pPr lvl="1">
              <a:buSzPct val="75000"/>
            </a:pPr>
            <a:r>
              <a:rPr lang="en-US" dirty="0" smtClean="0"/>
              <a:t>Introduced to address left-lane bandits who drive too slowly in the left lane.</a:t>
            </a:r>
          </a:p>
          <a:p>
            <a:pPr lvl="1">
              <a:buSzPct val="75000"/>
            </a:pPr>
            <a:r>
              <a:rPr lang="en-US" dirty="0"/>
              <a:t>§§ 46.2-802 and 46.2-804</a:t>
            </a:r>
          </a:p>
          <a:p>
            <a:pPr lvl="1">
              <a:buSzPct val="75000"/>
            </a:pPr>
            <a:endParaRPr lang="en-US" dirty="0" smtClean="0"/>
          </a:p>
        </p:txBody>
      </p:sp>
    </p:spTree>
    <p:extLst>
      <p:ext uri="{BB962C8B-B14F-4D97-AF65-F5344CB8AC3E}">
        <p14:creationId xmlns:p14="http://schemas.microsoft.com/office/powerpoint/2010/main" val="259039494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Farm Use Vehicles</a:t>
            </a:r>
            <a:endParaRPr lang="en-US" dirty="0"/>
          </a:p>
        </p:txBody>
      </p:sp>
      <p:sp>
        <p:nvSpPr>
          <p:cNvPr id="3" name="Content Placeholder 2"/>
          <p:cNvSpPr>
            <a:spLocks noGrp="1"/>
          </p:cNvSpPr>
          <p:nvPr>
            <p:ph idx="1"/>
          </p:nvPr>
        </p:nvSpPr>
        <p:spPr/>
        <p:txBody>
          <a:bodyPr>
            <a:normAutofit lnSpcReduction="10000"/>
          </a:bodyPr>
          <a:lstStyle/>
          <a:p>
            <a:r>
              <a:rPr lang="en-US" dirty="0" smtClean="0"/>
              <a:t>HB 2239 (Fariss)</a:t>
            </a:r>
          </a:p>
          <a:p>
            <a:pPr lvl="1"/>
            <a:r>
              <a:rPr lang="en-US" dirty="0" smtClean="0"/>
              <a:t>Increases max allowable distance to qualify for farm use registration exemption from 50 to 75 miles.</a:t>
            </a:r>
          </a:p>
          <a:p>
            <a:pPr lvl="1"/>
            <a:r>
              <a:rPr lang="en-US" dirty="0" smtClean="0"/>
              <a:t>Allows LEO’s to require suspected violator of farm use vehicle provisions to provide address or parcel identification number of qualifying farmlands.</a:t>
            </a:r>
          </a:p>
          <a:p>
            <a:pPr lvl="1"/>
            <a:r>
              <a:rPr lang="en-US" dirty="0"/>
              <a:t>§§ 46.2-665, 46.2-666, and </a:t>
            </a:r>
            <a:r>
              <a:rPr lang="en-US" dirty="0" smtClean="0"/>
              <a:t>46.2-670</a:t>
            </a:r>
            <a:endParaRPr lang="en-US" dirty="0"/>
          </a:p>
        </p:txBody>
      </p:sp>
    </p:spTree>
    <p:extLst>
      <p:ext uri="{BB962C8B-B14F-4D97-AF65-F5344CB8AC3E}">
        <p14:creationId xmlns:p14="http://schemas.microsoft.com/office/powerpoint/2010/main" val="288675193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Motor Vehicle </a:t>
            </a:r>
            <a:br>
              <a:rPr lang="en-US" dirty="0" smtClean="0"/>
            </a:br>
            <a:r>
              <a:rPr lang="en-US" dirty="0" smtClean="0"/>
              <a:t>Safety Inspection Data</a:t>
            </a:r>
            <a:endParaRPr lang="en-US" dirty="0"/>
          </a:p>
        </p:txBody>
      </p:sp>
      <p:sp>
        <p:nvSpPr>
          <p:cNvPr id="3" name="Content Placeholder 2"/>
          <p:cNvSpPr>
            <a:spLocks noGrp="1"/>
          </p:cNvSpPr>
          <p:nvPr>
            <p:ph idx="1"/>
          </p:nvPr>
        </p:nvSpPr>
        <p:spPr/>
        <p:txBody>
          <a:bodyPr/>
          <a:lstStyle/>
          <a:p>
            <a:r>
              <a:rPr lang="en-US" dirty="0" smtClean="0"/>
              <a:t>HB 2269 (Villanueva) / SB 1250 (Carrico)</a:t>
            </a:r>
          </a:p>
          <a:p>
            <a:pPr lvl="1"/>
            <a:r>
              <a:rPr lang="en-US" sz="3000" dirty="0" smtClean="0"/>
              <a:t>Authorizes VSP to provide, upon request, verification of vehicle inspection status and to charge non-governmental entities a reasonable fee for such service.</a:t>
            </a:r>
          </a:p>
          <a:p>
            <a:pPr lvl="1"/>
            <a:r>
              <a:rPr lang="en-US" sz="3000" dirty="0" smtClean="0"/>
              <a:t> </a:t>
            </a:r>
            <a:r>
              <a:rPr lang="en-US" sz="3000" dirty="0"/>
              <a:t>§ </a:t>
            </a:r>
            <a:r>
              <a:rPr lang="en-US" sz="3000" dirty="0" smtClean="0"/>
              <a:t>46.2-1163</a:t>
            </a:r>
            <a:endParaRPr lang="en-US" sz="3000" dirty="0"/>
          </a:p>
        </p:txBody>
      </p:sp>
    </p:spTree>
    <p:extLst>
      <p:ext uri="{BB962C8B-B14F-4D97-AF65-F5344CB8AC3E}">
        <p14:creationId xmlns:p14="http://schemas.microsoft.com/office/powerpoint/2010/main" val="153649184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 Education Programs</a:t>
            </a:r>
            <a:endParaRPr lang="en-US" dirty="0"/>
          </a:p>
        </p:txBody>
      </p:sp>
      <p:sp>
        <p:nvSpPr>
          <p:cNvPr id="3" name="Content Placeholder 2"/>
          <p:cNvSpPr>
            <a:spLocks noGrp="1"/>
          </p:cNvSpPr>
          <p:nvPr>
            <p:ph idx="1"/>
          </p:nvPr>
        </p:nvSpPr>
        <p:spPr/>
        <p:txBody>
          <a:bodyPr/>
          <a:lstStyle/>
          <a:p>
            <a:r>
              <a:rPr lang="en-US" dirty="0" smtClean="0"/>
              <a:t>HB 2290 (Ward)</a:t>
            </a:r>
          </a:p>
          <a:p>
            <a:pPr lvl="1"/>
            <a:r>
              <a:rPr lang="en-US" dirty="0" smtClean="0"/>
              <a:t>Requires public school driver education programs to cover law enforcement procedures and appropriate responses by drivers.</a:t>
            </a:r>
          </a:p>
          <a:p>
            <a:pPr lvl="1"/>
            <a:r>
              <a:rPr lang="en-US" dirty="0" smtClean="0"/>
              <a:t>Designed to reduce confusion and fear during traffic stops.</a:t>
            </a:r>
          </a:p>
          <a:p>
            <a:pPr lvl="1"/>
            <a:r>
              <a:rPr lang="en-US" dirty="0"/>
              <a:t>§ </a:t>
            </a:r>
            <a:r>
              <a:rPr lang="en-US" dirty="0" smtClean="0"/>
              <a:t>22.1-205</a:t>
            </a:r>
            <a:endParaRPr lang="en-US" dirty="0"/>
          </a:p>
        </p:txBody>
      </p:sp>
    </p:spTree>
    <p:extLst>
      <p:ext uri="{BB962C8B-B14F-4D97-AF65-F5344CB8AC3E}">
        <p14:creationId xmlns:p14="http://schemas.microsoft.com/office/powerpoint/2010/main" val="122474206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Amber Lights - Amateur Radio Operators</a:t>
            </a:r>
            <a:endParaRPr lang="en-US" dirty="0"/>
          </a:p>
        </p:txBody>
      </p:sp>
      <p:sp>
        <p:nvSpPr>
          <p:cNvPr id="3" name="Content Placeholder 2"/>
          <p:cNvSpPr>
            <a:spLocks noGrp="1"/>
          </p:cNvSpPr>
          <p:nvPr>
            <p:ph idx="1"/>
          </p:nvPr>
        </p:nvSpPr>
        <p:spPr/>
        <p:txBody>
          <a:bodyPr>
            <a:normAutofit lnSpcReduction="10000"/>
          </a:bodyPr>
          <a:lstStyle/>
          <a:p>
            <a:r>
              <a:rPr lang="en-US" dirty="0" smtClean="0"/>
              <a:t>HB 2453 (Holcomb)</a:t>
            </a:r>
          </a:p>
          <a:p>
            <a:pPr lvl="1"/>
            <a:r>
              <a:rPr lang="en-US" dirty="0" smtClean="0"/>
              <a:t>Amber warning lights may be used on vehicles used by federally licensed amateur radio operators:</a:t>
            </a:r>
          </a:p>
          <a:p>
            <a:pPr lvl="2"/>
            <a:r>
              <a:rPr lang="en-US" dirty="0" smtClean="0"/>
              <a:t>If vehicle is not in motion;</a:t>
            </a:r>
          </a:p>
          <a:p>
            <a:pPr lvl="2"/>
            <a:r>
              <a:rPr lang="en-US" dirty="0" smtClean="0"/>
              <a:t>While participating in government emergency communication drills;</a:t>
            </a:r>
          </a:p>
          <a:p>
            <a:pPr lvl="2"/>
            <a:r>
              <a:rPr lang="en-US" dirty="0" smtClean="0"/>
              <a:t>While providing communication services for public service events authorized by VDOT</a:t>
            </a:r>
          </a:p>
          <a:p>
            <a:pPr lvl="1"/>
            <a:r>
              <a:rPr lang="en-US" dirty="0"/>
              <a:t>§ </a:t>
            </a:r>
            <a:r>
              <a:rPr lang="en-US" dirty="0" smtClean="0"/>
              <a:t>46.2-1025</a:t>
            </a:r>
            <a:endParaRPr lang="en-US" dirty="0"/>
          </a:p>
        </p:txBody>
      </p:sp>
    </p:spTree>
    <p:extLst>
      <p:ext uri="{BB962C8B-B14F-4D97-AF65-F5344CB8AC3E}">
        <p14:creationId xmlns:p14="http://schemas.microsoft.com/office/powerpoint/2010/main" val="228710506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Driver’s License - Suspensions</a:t>
            </a:r>
            <a:endParaRPr lang="en-US" dirty="0"/>
          </a:p>
        </p:txBody>
      </p:sp>
      <p:sp>
        <p:nvSpPr>
          <p:cNvPr id="3" name="Content Placeholder 2"/>
          <p:cNvSpPr>
            <a:spLocks noGrp="1"/>
          </p:cNvSpPr>
          <p:nvPr>
            <p:ph idx="1"/>
          </p:nvPr>
        </p:nvSpPr>
        <p:spPr/>
        <p:txBody>
          <a:bodyPr>
            <a:normAutofit lnSpcReduction="10000"/>
          </a:bodyPr>
          <a:lstStyle/>
          <a:p>
            <a:r>
              <a:rPr lang="en-US" dirty="0" smtClean="0"/>
              <a:t>HB 2467 (Rob Bell)</a:t>
            </a:r>
          </a:p>
          <a:p>
            <a:pPr lvl="1"/>
            <a:r>
              <a:rPr lang="en-US" dirty="0" smtClean="0"/>
              <a:t>License suspensions for failure to pay fines &amp; costs shall run concurrent with any other license suspensions.</a:t>
            </a:r>
          </a:p>
          <a:p>
            <a:pPr lvl="1"/>
            <a:r>
              <a:rPr lang="en-US" dirty="0" smtClean="0"/>
              <a:t>License suspension for convictions of driving suspended because of fines &amp; costs to run concurrent with the underlying suspension.</a:t>
            </a:r>
          </a:p>
          <a:p>
            <a:pPr lvl="1"/>
            <a:r>
              <a:rPr lang="en-US" dirty="0" smtClean="0"/>
              <a:t>Previously, suspensions were consecutive.</a:t>
            </a:r>
          </a:p>
          <a:p>
            <a:pPr lvl="1"/>
            <a:r>
              <a:rPr lang="en-US" dirty="0"/>
              <a:t>§§ 46.2-301 and 46.2-395 </a:t>
            </a:r>
          </a:p>
        </p:txBody>
      </p:sp>
    </p:spTree>
    <p:extLst>
      <p:ext uri="{BB962C8B-B14F-4D97-AF65-F5344CB8AC3E}">
        <p14:creationId xmlns:p14="http://schemas.microsoft.com/office/powerpoint/2010/main" val="129498808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Restricted Driver’s Licenses</a:t>
            </a:r>
            <a:endParaRPr lang="en-US" dirty="0"/>
          </a:p>
        </p:txBody>
      </p:sp>
      <p:sp>
        <p:nvSpPr>
          <p:cNvPr id="3" name="Content Placeholder 2"/>
          <p:cNvSpPr>
            <a:spLocks noGrp="1"/>
          </p:cNvSpPr>
          <p:nvPr>
            <p:ph idx="1"/>
          </p:nvPr>
        </p:nvSpPr>
        <p:spPr/>
        <p:txBody>
          <a:bodyPr/>
          <a:lstStyle/>
          <a:p>
            <a:r>
              <a:rPr lang="en-US" dirty="0"/>
              <a:t>S</a:t>
            </a:r>
            <a:r>
              <a:rPr lang="en-US" dirty="0" smtClean="0"/>
              <a:t>B 817 (Surovell)</a:t>
            </a:r>
          </a:p>
          <a:p>
            <a:pPr lvl="1"/>
            <a:r>
              <a:rPr lang="en-US" dirty="0" smtClean="0"/>
              <a:t>Adds travel to and from a job interview to the list of purposes of a restricted license.</a:t>
            </a:r>
          </a:p>
          <a:p>
            <a:pPr lvl="1"/>
            <a:r>
              <a:rPr lang="en-US" dirty="0" smtClean="0"/>
              <a:t>Driver is to maintain on his person written proof of the date, time and location of job interview.</a:t>
            </a:r>
          </a:p>
          <a:p>
            <a:pPr lvl="1"/>
            <a:r>
              <a:rPr lang="en-US" dirty="0"/>
              <a:t>§ 18.2-271.1 </a:t>
            </a:r>
          </a:p>
        </p:txBody>
      </p:sp>
    </p:spTree>
    <p:extLst>
      <p:ext uri="{BB962C8B-B14F-4D97-AF65-F5344CB8AC3E}">
        <p14:creationId xmlns:p14="http://schemas.microsoft.com/office/powerpoint/2010/main" val="323207999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Boating Safety Courses</a:t>
            </a:r>
            <a:endParaRPr lang="en-US" dirty="0"/>
          </a:p>
        </p:txBody>
      </p:sp>
      <p:sp>
        <p:nvSpPr>
          <p:cNvPr id="3" name="Content Placeholder 2"/>
          <p:cNvSpPr>
            <a:spLocks noGrp="1"/>
          </p:cNvSpPr>
          <p:nvPr>
            <p:ph idx="1"/>
          </p:nvPr>
        </p:nvSpPr>
        <p:spPr/>
        <p:txBody>
          <a:bodyPr>
            <a:normAutofit lnSpcReduction="10000"/>
          </a:bodyPr>
          <a:lstStyle/>
          <a:p>
            <a:r>
              <a:rPr lang="en-US" dirty="0" smtClean="0"/>
              <a:t>SB 866 (Stuart)</a:t>
            </a:r>
          </a:p>
          <a:p>
            <a:pPr lvl="1"/>
            <a:r>
              <a:rPr lang="en-US" dirty="0" smtClean="0"/>
              <a:t>By July 1, 2018, Dept. of Game &amp; Inland Fisheries must create a database of all persons who have </a:t>
            </a:r>
            <a:r>
              <a:rPr lang="en-US" dirty="0"/>
              <a:t>p</a:t>
            </a:r>
            <a:r>
              <a:rPr lang="en-US" dirty="0" smtClean="0"/>
              <a:t>assed an approved boating safety course.</a:t>
            </a:r>
          </a:p>
          <a:p>
            <a:pPr lvl="1"/>
            <a:r>
              <a:rPr lang="en-US" dirty="0" smtClean="0"/>
              <a:t>Law enforcement may not issue citations for failure to complete such a course until after checking database.</a:t>
            </a:r>
          </a:p>
          <a:p>
            <a:pPr lvl="1"/>
            <a:r>
              <a:rPr lang="en-US" dirty="0"/>
              <a:t>§ 29.1-735.2 </a:t>
            </a:r>
            <a:endParaRPr lang="en-US" dirty="0" smtClean="0"/>
          </a:p>
          <a:p>
            <a:pPr lvl="1"/>
            <a:endParaRPr lang="en-US" dirty="0"/>
          </a:p>
        </p:txBody>
      </p:sp>
    </p:spTree>
    <p:extLst>
      <p:ext uri="{BB962C8B-B14F-4D97-AF65-F5344CB8AC3E}">
        <p14:creationId xmlns:p14="http://schemas.microsoft.com/office/powerpoint/2010/main" val="241592755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Sleeping on Highway Shoulder</a:t>
            </a:r>
            <a:endParaRPr lang="en-US" dirty="0"/>
          </a:p>
        </p:txBody>
      </p:sp>
      <p:sp>
        <p:nvSpPr>
          <p:cNvPr id="3" name="Content Placeholder 2"/>
          <p:cNvSpPr>
            <a:spLocks noGrp="1"/>
          </p:cNvSpPr>
          <p:nvPr>
            <p:ph idx="1"/>
          </p:nvPr>
        </p:nvSpPr>
        <p:spPr/>
        <p:txBody>
          <a:bodyPr/>
          <a:lstStyle/>
          <a:p>
            <a:r>
              <a:rPr lang="en-US" dirty="0" smtClean="0"/>
              <a:t>SB 1021 (Barker)</a:t>
            </a:r>
          </a:p>
          <a:p>
            <a:pPr lvl="1"/>
            <a:r>
              <a:rPr lang="en-US" dirty="0" smtClean="0"/>
              <a:t>Violating a highway sign by sleeping or resting on highway shoulder is a prepayable offense unless:</a:t>
            </a:r>
          </a:p>
          <a:p>
            <a:pPr lvl="2"/>
            <a:r>
              <a:rPr lang="en-US" sz="2800" dirty="0" smtClean="0"/>
              <a:t>It impedes traffic or renders the area dangerous.</a:t>
            </a:r>
          </a:p>
          <a:p>
            <a:pPr lvl="1"/>
            <a:r>
              <a:rPr lang="en-US" dirty="0"/>
              <a:t>§§ 16.1-69.40:1 and </a:t>
            </a:r>
            <a:r>
              <a:rPr lang="en-US" dirty="0" smtClean="0"/>
              <a:t>46.2-830.1</a:t>
            </a:r>
            <a:endParaRPr lang="en-US" dirty="0"/>
          </a:p>
        </p:txBody>
      </p:sp>
    </p:spTree>
    <p:extLst>
      <p:ext uri="{BB962C8B-B14F-4D97-AF65-F5344CB8AC3E}">
        <p14:creationId xmlns:p14="http://schemas.microsoft.com/office/powerpoint/2010/main" val="859536494"/>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DMV Regulations</a:t>
            </a:r>
            <a:endParaRPr lang="en-US" dirty="0"/>
          </a:p>
        </p:txBody>
      </p:sp>
      <p:sp>
        <p:nvSpPr>
          <p:cNvPr id="3" name="Content Placeholder 2"/>
          <p:cNvSpPr>
            <a:spLocks noGrp="1"/>
          </p:cNvSpPr>
          <p:nvPr>
            <p:ph idx="1"/>
          </p:nvPr>
        </p:nvSpPr>
        <p:spPr>
          <a:xfrm>
            <a:off x="457200" y="1219201"/>
            <a:ext cx="8382000" cy="4572000"/>
          </a:xfrm>
        </p:spPr>
        <p:txBody>
          <a:bodyPr>
            <a:normAutofit fontScale="92500"/>
          </a:bodyPr>
          <a:lstStyle/>
          <a:p>
            <a:r>
              <a:rPr lang="en-US" dirty="0" smtClean="0"/>
              <a:t>SB 1085 (Wexton)</a:t>
            </a:r>
          </a:p>
          <a:p>
            <a:pPr lvl="1"/>
            <a:r>
              <a:rPr lang="en-US" dirty="0" smtClean="0"/>
              <a:t>Allows DMV to digitally verify validity of O/L’s, learner’s permits &amp; special ID cards.</a:t>
            </a:r>
          </a:p>
          <a:p>
            <a:pPr lvl="1"/>
            <a:r>
              <a:rPr lang="en-US" dirty="0" smtClean="0"/>
              <a:t>Allows DMV to issue transaction receipts for expired registration renewals to show compliance with payment requirements.</a:t>
            </a:r>
          </a:p>
          <a:p>
            <a:pPr lvl="1"/>
            <a:r>
              <a:rPr lang="en-US" dirty="0" smtClean="0"/>
              <a:t>Allows DMV to extend validity of O/L’s for persons absent from Commonwealth  when their O/L expires.</a:t>
            </a:r>
          </a:p>
          <a:p>
            <a:pPr lvl="1"/>
            <a:r>
              <a:rPr lang="en-US" dirty="0" smtClean="0"/>
              <a:t>§§ 46.2-208</a:t>
            </a:r>
            <a:r>
              <a:rPr lang="en-US" dirty="0"/>
              <a:t>, 46.2-212.1, 46.2-221.2, and 46.2-332</a:t>
            </a:r>
            <a:endParaRPr lang="en-US" dirty="0" smtClean="0"/>
          </a:p>
          <a:p>
            <a:endParaRPr lang="en-US" dirty="0" smtClean="0"/>
          </a:p>
          <a:p>
            <a:endParaRPr lang="en-US" dirty="0"/>
          </a:p>
        </p:txBody>
      </p:sp>
    </p:spTree>
    <p:extLst>
      <p:ext uri="{BB962C8B-B14F-4D97-AF65-F5344CB8AC3E}">
        <p14:creationId xmlns:p14="http://schemas.microsoft.com/office/powerpoint/2010/main" val="2499736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Restitution – Priority of Payment</a:t>
            </a:r>
            <a:endParaRPr lang="en-US" dirty="0"/>
          </a:p>
        </p:txBody>
      </p:sp>
      <p:sp>
        <p:nvSpPr>
          <p:cNvPr id="7" name="Content Placeholder 6"/>
          <p:cNvSpPr>
            <a:spLocks noGrp="1"/>
          </p:cNvSpPr>
          <p:nvPr>
            <p:ph idx="1"/>
          </p:nvPr>
        </p:nvSpPr>
        <p:spPr/>
        <p:txBody>
          <a:bodyPr/>
          <a:lstStyle/>
          <a:p>
            <a:r>
              <a:rPr lang="en-US" dirty="0" smtClean="0"/>
              <a:t>HB 2338 (Rob Bell)</a:t>
            </a:r>
          </a:p>
          <a:p>
            <a:pPr lvl="1"/>
            <a:r>
              <a:rPr lang="en-US" sz="3200" dirty="0" smtClean="0"/>
              <a:t>When a defendant owes restitution, any money collected will be applied toward restitution first, before being applied to fines and costs.</a:t>
            </a:r>
          </a:p>
          <a:p>
            <a:pPr lvl="1"/>
            <a:r>
              <a:rPr lang="en-US" sz="3200" dirty="0"/>
              <a:t>§ </a:t>
            </a:r>
            <a:r>
              <a:rPr lang="en-US" sz="3200" dirty="0" smtClean="0"/>
              <a:t>19.2-305.1</a:t>
            </a:r>
          </a:p>
          <a:p>
            <a:pPr lvl="1"/>
            <a:endParaRPr lang="en-US" dirty="0"/>
          </a:p>
        </p:txBody>
      </p:sp>
    </p:spTree>
    <p:extLst>
      <p:ext uri="{BB962C8B-B14F-4D97-AF65-F5344CB8AC3E}">
        <p14:creationId xmlns:p14="http://schemas.microsoft.com/office/powerpoint/2010/main" val="421647096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Nonresident Violator Compact</a:t>
            </a:r>
            <a:endParaRPr lang="en-US" dirty="0"/>
          </a:p>
        </p:txBody>
      </p:sp>
      <p:sp>
        <p:nvSpPr>
          <p:cNvPr id="3" name="Content Placeholder 2"/>
          <p:cNvSpPr>
            <a:spLocks noGrp="1"/>
          </p:cNvSpPr>
          <p:nvPr>
            <p:ph idx="1"/>
          </p:nvPr>
        </p:nvSpPr>
        <p:spPr/>
        <p:txBody>
          <a:bodyPr>
            <a:normAutofit lnSpcReduction="10000"/>
          </a:bodyPr>
          <a:lstStyle/>
          <a:p>
            <a:r>
              <a:rPr lang="en-US" dirty="0" smtClean="0"/>
              <a:t>SB 1272 (McDougle)</a:t>
            </a:r>
          </a:p>
          <a:p>
            <a:pPr lvl="1"/>
            <a:r>
              <a:rPr lang="en-US" dirty="0" smtClean="0"/>
              <a:t>Codifies Nonresident Violator Compact.</a:t>
            </a:r>
          </a:p>
          <a:p>
            <a:pPr lvl="1"/>
            <a:r>
              <a:rPr lang="en-US" dirty="0" smtClean="0"/>
              <a:t>Removes duplicative provisions of Virginia Code.</a:t>
            </a:r>
          </a:p>
          <a:p>
            <a:pPr lvl="1"/>
            <a:r>
              <a:rPr lang="en-US" dirty="0" smtClean="0"/>
              <a:t>Purpose is to standardize methods used by various jurisdictions to process non-resident violators receiving citations.</a:t>
            </a:r>
          </a:p>
          <a:p>
            <a:pPr lvl="1"/>
            <a:r>
              <a:rPr lang="en-US" dirty="0"/>
              <a:t>§§ 46.2-945 and 46.2-946 and adds 46.2-944.1 and 46.2-944.2, and repeals § 46.2-944 </a:t>
            </a:r>
          </a:p>
        </p:txBody>
      </p:sp>
    </p:spTree>
    <p:extLst>
      <p:ext uri="{BB962C8B-B14F-4D97-AF65-F5344CB8AC3E}">
        <p14:creationId xmlns:p14="http://schemas.microsoft.com/office/powerpoint/2010/main" val="340484699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Dismissal of Offenses</a:t>
            </a:r>
            <a:endParaRPr lang="en-US" dirty="0"/>
          </a:p>
        </p:txBody>
      </p:sp>
      <p:sp>
        <p:nvSpPr>
          <p:cNvPr id="2" name="Content Placeholder 1"/>
          <p:cNvSpPr>
            <a:spLocks noGrp="1"/>
          </p:cNvSpPr>
          <p:nvPr>
            <p:ph idx="1"/>
          </p:nvPr>
        </p:nvSpPr>
        <p:spPr>
          <a:xfrm>
            <a:off x="533400" y="1219200"/>
            <a:ext cx="8229600" cy="4876800"/>
          </a:xfrm>
        </p:spPr>
        <p:txBody>
          <a:bodyPr>
            <a:noAutofit/>
          </a:bodyPr>
          <a:lstStyle/>
          <a:p>
            <a:pPr>
              <a:buSzPct val="75000"/>
            </a:pPr>
            <a:r>
              <a:rPr lang="en-US" sz="3000" dirty="0" smtClean="0"/>
              <a:t>SB 1276 (McDougle)</a:t>
            </a:r>
          </a:p>
          <a:p>
            <a:pPr lvl="1">
              <a:buSzPct val="75000"/>
            </a:pPr>
            <a:r>
              <a:rPr lang="en-US" sz="3000" dirty="0" smtClean="0"/>
              <a:t>Adds these offenses to the ones that may be dismissed upon compliance with law:</a:t>
            </a:r>
          </a:p>
          <a:p>
            <a:pPr lvl="2">
              <a:buSzPct val="75000"/>
            </a:pPr>
            <a:r>
              <a:rPr lang="en-US" sz="2800" dirty="0" smtClean="0"/>
              <a:t>Fail to notify DMV of address change; fail to register, title or properly display license plates; fail to pay local licensing fees or taxes; fail to have safety equipment; defective equipment; improper tinting.</a:t>
            </a:r>
          </a:p>
          <a:p>
            <a:pPr lvl="1">
              <a:buSzPct val="75000"/>
            </a:pPr>
            <a:r>
              <a:rPr lang="en-US" sz="3000" dirty="0" smtClean="0"/>
              <a:t>Offender must still pay court fees.</a:t>
            </a:r>
          </a:p>
        </p:txBody>
      </p:sp>
    </p:spTree>
    <p:extLst>
      <p:ext uri="{BB962C8B-B14F-4D97-AF65-F5344CB8AC3E}">
        <p14:creationId xmlns:p14="http://schemas.microsoft.com/office/powerpoint/2010/main" val="254711289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Flashing Amber Lights</a:t>
            </a:r>
            <a:endParaRPr lang="en-US" dirty="0"/>
          </a:p>
        </p:txBody>
      </p:sp>
      <p:sp>
        <p:nvSpPr>
          <p:cNvPr id="3" name="Content Placeholder 2"/>
          <p:cNvSpPr>
            <a:spLocks noGrp="1"/>
          </p:cNvSpPr>
          <p:nvPr>
            <p:ph idx="1"/>
          </p:nvPr>
        </p:nvSpPr>
        <p:spPr/>
        <p:txBody>
          <a:bodyPr/>
          <a:lstStyle/>
          <a:p>
            <a:r>
              <a:rPr lang="en-US" dirty="0" smtClean="0"/>
              <a:t>HB 1279 (McDougle)</a:t>
            </a:r>
          </a:p>
          <a:p>
            <a:pPr lvl="1"/>
            <a:r>
              <a:rPr lang="en-US" dirty="0" smtClean="0"/>
              <a:t>Allows national package delivery company vehicles (such as FedEx) to use flashing amber lights when:</a:t>
            </a:r>
          </a:p>
          <a:p>
            <a:pPr lvl="2"/>
            <a:r>
              <a:rPr lang="en-US" sz="2800" dirty="0" smtClean="0"/>
              <a:t>Vehicle is stopped, and</a:t>
            </a:r>
          </a:p>
          <a:p>
            <a:pPr lvl="2"/>
            <a:r>
              <a:rPr lang="en-US" sz="2800" dirty="0" smtClean="0"/>
              <a:t>Being used to collect and deliver packages.</a:t>
            </a:r>
          </a:p>
          <a:p>
            <a:pPr lvl="1"/>
            <a:r>
              <a:rPr lang="en-US" dirty="0"/>
              <a:t>§ 46.2-1025 </a:t>
            </a:r>
          </a:p>
        </p:txBody>
      </p:sp>
    </p:spTree>
    <p:extLst>
      <p:ext uri="{BB962C8B-B14F-4D97-AF65-F5344CB8AC3E}">
        <p14:creationId xmlns:p14="http://schemas.microsoft.com/office/powerpoint/2010/main" val="418675507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Motor Carrier Size &amp; Weight Limits</a:t>
            </a:r>
            <a:endParaRPr lang="en-US" dirty="0"/>
          </a:p>
        </p:txBody>
      </p:sp>
      <p:sp>
        <p:nvSpPr>
          <p:cNvPr id="3" name="Content Placeholder 2"/>
          <p:cNvSpPr>
            <a:spLocks noGrp="1"/>
          </p:cNvSpPr>
          <p:nvPr>
            <p:ph idx="1"/>
          </p:nvPr>
        </p:nvSpPr>
        <p:spPr/>
        <p:txBody>
          <a:bodyPr/>
          <a:lstStyle/>
          <a:p>
            <a:r>
              <a:rPr lang="en-US" dirty="0" smtClean="0"/>
              <a:t>SB 1384 (Carrico)</a:t>
            </a:r>
          </a:p>
          <a:p>
            <a:pPr lvl="1"/>
            <a:r>
              <a:rPr lang="en-US" dirty="0" smtClean="0"/>
              <a:t>Amends several size and weight provisions to comply with federal Fixing America’s Surface Transportation Act of 2015 (the FAST Act.)</a:t>
            </a:r>
          </a:p>
          <a:p>
            <a:pPr lvl="1"/>
            <a:r>
              <a:rPr lang="en-US" dirty="0"/>
              <a:t>§§ 46.2-100, 46.2-1114, 46.2-1129.2, 46.2-1137, 46.2-1139, 46.2-1141, and 46.2-2000 and adds 46.2-1114.1, 46.2-1117.1, 46.2-1127.1, and 46.2-1151.1 </a:t>
            </a:r>
          </a:p>
        </p:txBody>
      </p:sp>
    </p:spTree>
    <p:extLst>
      <p:ext uri="{BB962C8B-B14F-4D97-AF65-F5344CB8AC3E}">
        <p14:creationId xmlns:p14="http://schemas.microsoft.com/office/powerpoint/2010/main" val="280909986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Victim Protections &amp; Rights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9646293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Out-of-State Sex Offenses</a:t>
            </a:r>
            <a:endParaRPr lang="en-US" dirty="0"/>
          </a:p>
        </p:txBody>
      </p:sp>
      <p:sp>
        <p:nvSpPr>
          <p:cNvPr id="2" name="Content Placeholder 1"/>
          <p:cNvSpPr>
            <a:spLocks noGrp="1"/>
          </p:cNvSpPr>
          <p:nvPr>
            <p:ph idx="1"/>
          </p:nvPr>
        </p:nvSpPr>
        <p:spPr>
          <a:xfrm>
            <a:off x="457200" y="1447800"/>
            <a:ext cx="8229600" cy="4419600"/>
          </a:xfrm>
        </p:spPr>
        <p:txBody>
          <a:bodyPr>
            <a:normAutofit/>
          </a:bodyPr>
          <a:lstStyle/>
          <a:p>
            <a:pPr>
              <a:buSzPct val="75000"/>
            </a:pPr>
            <a:r>
              <a:rPr lang="en-US" dirty="0" smtClean="0"/>
              <a:t>HB 1485 (Richard Bell)</a:t>
            </a:r>
          </a:p>
          <a:p>
            <a:pPr lvl="1">
              <a:buSzPct val="75000"/>
            </a:pPr>
            <a:r>
              <a:rPr lang="en-US" sz="3000" dirty="0" smtClean="0"/>
              <a:t>Bans sex offenders convicted of crimes </a:t>
            </a:r>
            <a:r>
              <a:rPr lang="en-US" sz="3000" i="1" dirty="0" smtClean="0"/>
              <a:t>outside of Virginia </a:t>
            </a:r>
            <a:r>
              <a:rPr lang="en-US" sz="3000" dirty="0" smtClean="0"/>
              <a:t>from being or residing in areas prohibited by sex offenders who were convicted of crimes </a:t>
            </a:r>
            <a:r>
              <a:rPr lang="en-US" sz="3000" i="1" dirty="0" smtClean="0"/>
              <a:t>in Virginia</a:t>
            </a:r>
            <a:r>
              <a:rPr lang="en-US" sz="3000" dirty="0" smtClean="0"/>
              <a:t>.  </a:t>
            </a:r>
          </a:p>
          <a:p>
            <a:pPr lvl="1">
              <a:buSzPct val="75000"/>
            </a:pPr>
            <a:r>
              <a:rPr lang="en-US" sz="3000" dirty="0" smtClean="0"/>
              <a:t>Establishes uniformity.</a:t>
            </a:r>
          </a:p>
          <a:p>
            <a:pPr lvl="1">
              <a:buSzPct val="75000"/>
            </a:pPr>
            <a:r>
              <a:rPr lang="en-US" sz="3000" dirty="0"/>
              <a:t>§§ 18.2-370.2, 18.2-370.3, and 18.2-370.4</a:t>
            </a:r>
          </a:p>
          <a:p>
            <a:pPr lvl="1">
              <a:buSzPct val="75000"/>
              <a:buFont typeface="Arial" panose="020B0604020202020204" pitchFamily="34" charset="0"/>
              <a:buChar char="•"/>
            </a:pPr>
            <a:endParaRPr lang="en-US" sz="3200" dirty="0" smtClean="0"/>
          </a:p>
        </p:txBody>
      </p:sp>
    </p:spTree>
    <p:extLst>
      <p:ext uri="{BB962C8B-B14F-4D97-AF65-F5344CB8AC3E}">
        <p14:creationId xmlns:p14="http://schemas.microsoft.com/office/powerpoint/2010/main" val="751706594"/>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PERK’s</a:t>
            </a:r>
            <a:endParaRPr lang="en-US" dirty="0"/>
          </a:p>
        </p:txBody>
      </p:sp>
      <p:sp>
        <p:nvSpPr>
          <p:cNvPr id="3" name="Content Placeholder 2"/>
          <p:cNvSpPr>
            <a:spLocks noGrp="1"/>
          </p:cNvSpPr>
          <p:nvPr>
            <p:ph idx="1"/>
          </p:nvPr>
        </p:nvSpPr>
        <p:spPr>
          <a:xfrm>
            <a:off x="304800" y="1219201"/>
            <a:ext cx="8534400" cy="4572000"/>
          </a:xfrm>
        </p:spPr>
        <p:txBody>
          <a:bodyPr>
            <a:normAutofit fontScale="92500" lnSpcReduction="10000"/>
          </a:bodyPr>
          <a:lstStyle/>
          <a:p>
            <a:r>
              <a:rPr lang="en-US" dirty="0" smtClean="0"/>
              <a:t>HB 2127 (Levine)</a:t>
            </a:r>
          </a:p>
          <a:p>
            <a:pPr lvl="1"/>
            <a:r>
              <a:rPr lang="en-US" dirty="0" smtClean="0"/>
              <a:t>Law enforcement investigators must advise victims of their rights regarding PERK’s.  </a:t>
            </a:r>
          </a:p>
          <a:p>
            <a:pPr lvl="1"/>
            <a:r>
              <a:rPr lang="en-US" dirty="0" smtClean="0"/>
              <a:t>PERK’s must be stored for additional 10 years if victim objects in writing to its destruction.</a:t>
            </a:r>
          </a:p>
          <a:p>
            <a:pPr lvl="1"/>
            <a:r>
              <a:rPr lang="en-US" dirty="0" smtClean="0"/>
              <a:t>Law enforcement must notify victim at least 60 days prior to intended destruction of PERK.</a:t>
            </a:r>
          </a:p>
          <a:p>
            <a:pPr lvl="1"/>
            <a:r>
              <a:rPr lang="en-US" dirty="0" smtClean="0"/>
              <a:t>No sexual assault victim will be charged for collecting or storing a PERK.</a:t>
            </a:r>
          </a:p>
          <a:p>
            <a:pPr lvl="1"/>
            <a:r>
              <a:rPr lang="en-US" dirty="0" smtClean="0"/>
              <a:t>§§ </a:t>
            </a:r>
            <a:r>
              <a:rPr lang="en-US" dirty="0"/>
              <a:t>19.2-11.01, 19.2-11.6, </a:t>
            </a:r>
            <a:r>
              <a:rPr lang="en-US" dirty="0" smtClean="0"/>
              <a:t>19.2-11.8, 19.2-11.11, and adds 19.2-11.12.</a:t>
            </a:r>
            <a:endParaRPr lang="en-US" dirty="0"/>
          </a:p>
        </p:txBody>
      </p:sp>
    </p:spTree>
    <p:extLst>
      <p:ext uri="{BB962C8B-B14F-4D97-AF65-F5344CB8AC3E}">
        <p14:creationId xmlns:p14="http://schemas.microsoft.com/office/powerpoint/2010/main" val="17913652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PERK’s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SB 1501 (Favola)</a:t>
            </a:r>
          </a:p>
          <a:p>
            <a:pPr lvl="1"/>
            <a:r>
              <a:rPr lang="en-US" dirty="0" smtClean="0"/>
              <a:t>For any PERK received by law enforcement before 7/1/2016 and submitted for analysis, the victim, parent/guardian of minor victim, or next of kin must be notified of the completion of the analysis.</a:t>
            </a:r>
          </a:p>
          <a:p>
            <a:pPr lvl="1"/>
            <a:r>
              <a:rPr lang="en-US" dirty="0" smtClean="0"/>
              <a:t>Upon their request, results must be disclosed by law enforcement.  </a:t>
            </a:r>
            <a:endParaRPr lang="en-US" dirty="0"/>
          </a:p>
          <a:p>
            <a:pPr lvl="1"/>
            <a:r>
              <a:rPr lang="en-US" dirty="0" smtClean="0"/>
              <a:t>Suspect not entitled to analysis results.</a:t>
            </a:r>
          </a:p>
          <a:p>
            <a:pPr lvl="1"/>
            <a:r>
              <a:rPr lang="en-US" dirty="0"/>
              <a:t>§ </a:t>
            </a:r>
            <a:r>
              <a:rPr lang="en-US" dirty="0" smtClean="0"/>
              <a:t>19.2-11.11</a:t>
            </a:r>
            <a:endParaRPr lang="en-US" dirty="0"/>
          </a:p>
        </p:txBody>
      </p:sp>
    </p:spTree>
    <p:extLst>
      <p:ext uri="{BB962C8B-B14F-4D97-AF65-F5344CB8AC3E}">
        <p14:creationId xmlns:p14="http://schemas.microsoft.com/office/powerpoint/2010/main" val="80863792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Identifying Underage Murder Victims</a:t>
            </a:r>
            <a:endParaRPr lang="en-US" dirty="0"/>
          </a:p>
        </p:txBody>
      </p:sp>
      <p:sp>
        <p:nvSpPr>
          <p:cNvPr id="3" name="Content Placeholder 2"/>
          <p:cNvSpPr>
            <a:spLocks noGrp="1"/>
          </p:cNvSpPr>
          <p:nvPr>
            <p:ph idx="1"/>
          </p:nvPr>
        </p:nvSpPr>
        <p:spPr/>
        <p:txBody>
          <a:bodyPr/>
          <a:lstStyle/>
          <a:p>
            <a:r>
              <a:rPr lang="en-US" dirty="0" smtClean="0"/>
              <a:t>HB 2240 (Miller)</a:t>
            </a:r>
          </a:p>
          <a:p>
            <a:pPr lvl="1"/>
            <a:r>
              <a:rPr lang="en-US" sz="3000" dirty="0" smtClean="0"/>
              <a:t>Law enforcement cannot release identifying information about a minor murder victim without written consent of victim’s next of kin.</a:t>
            </a:r>
          </a:p>
          <a:p>
            <a:pPr lvl="1"/>
            <a:r>
              <a:rPr lang="en-US" sz="3000" dirty="0"/>
              <a:t>§ 19.2-11.2. </a:t>
            </a:r>
          </a:p>
        </p:txBody>
      </p:sp>
    </p:spTree>
    <p:extLst>
      <p:ext uri="{BB962C8B-B14F-4D97-AF65-F5344CB8AC3E}">
        <p14:creationId xmlns:p14="http://schemas.microsoft.com/office/powerpoint/2010/main" val="222095317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Weapons</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471905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Criminal Background Checks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9386569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Concealed Handgun Permits</a:t>
            </a:r>
            <a:endParaRPr lang="en-US" dirty="0"/>
          </a:p>
        </p:txBody>
      </p:sp>
      <p:sp>
        <p:nvSpPr>
          <p:cNvPr id="3" name="Content Placeholder 2"/>
          <p:cNvSpPr>
            <a:spLocks noGrp="1"/>
          </p:cNvSpPr>
          <p:nvPr>
            <p:ph idx="1"/>
          </p:nvPr>
        </p:nvSpPr>
        <p:spPr>
          <a:xfrm>
            <a:off x="457200" y="1600201"/>
            <a:ext cx="8382000" cy="4190999"/>
          </a:xfrm>
        </p:spPr>
        <p:txBody>
          <a:bodyPr/>
          <a:lstStyle/>
          <a:p>
            <a:r>
              <a:rPr lang="en-US" dirty="0" smtClean="0"/>
              <a:t>HB 1849 (Gilbert)</a:t>
            </a:r>
          </a:p>
          <a:p>
            <a:pPr lvl="1"/>
            <a:r>
              <a:rPr lang="en-US" sz="3000" dirty="0" smtClean="0"/>
              <a:t>Concealed handgun permits shall be same size as a Virginia driver’s license. </a:t>
            </a:r>
          </a:p>
          <a:p>
            <a:pPr lvl="2"/>
            <a:r>
              <a:rPr lang="en-US" sz="3000" dirty="0" smtClean="0"/>
              <a:t>Previously could be no larger than 2” x 3.25”</a:t>
            </a:r>
          </a:p>
          <a:p>
            <a:pPr lvl="1"/>
            <a:r>
              <a:rPr lang="en-US" sz="3000" dirty="0" smtClean="0"/>
              <a:t>Concealed handgun permits may be laminated.</a:t>
            </a:r>
          </a:p>
          <a:p>
            <a:pPr lvl="1"/>
            <a:r>
              <a:rPr lang="en-US" sz="3200" dirty="0"/>
              <a:t>§ </a:t>
            </a:r>
            <a:r>
              <a:rPr lang="en-US" sz="3200" dirty="0" smtClean="0"/>
              <a:t>18.2-308.04</a:t>
            </a:r>
            <a:endParaRPr lang="en-US" sz="3000" dirty="0"/>
          </a:p>
        </p:txBody>
      </p:sp>
    </p:spTree>
    <p:extLst>
      <p:ext uri="{BB962C8B-B14F-4D97-AF65-F5344CB8AC3E}">
        <p14:creationId xmlns:p14="http://schemas.microsoft.com/office/powerpoint/2010/main" val="123111377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Concealed Handgun Permits</a:t>
            </a:r>
            <a:endParaRPr lang="en-US" dirty="0"/>
          </a:p>
        </p:txBody>
      </p:sp>
      <p:sp>
        <p:nvSpPr>
          <p:cNvPr id="3" name="Content Placeholder 2"/>
          <p:cNvSpPr>
            <a:spLocks noGrp="1"/>
          </p:cNvSpPr>
          <p:nvPr>
            <p:ph idx="1"/>
          </p:nvPr>
        </p:nvSpPr>
        <p:spPr/>
        <p:txBody>
          <a:bodyPr/>
          <a:lstStyle/>
          <a:p>
            <a:r>
              <a:rPr lang="en-US" dirty="0" smtClean="0"/>
              <a:t>HB 2308 (Wright)/ SB 1465 (Carrico)</a:t>
            </a:r>
          </a:p>
          <a:p>
            <a:pPr lvl="1"/>
            <a:r>
              <a:rPr lang="en-US" sz="3000" dirty="0" smtClean="0"/>
              <a:t>Adds officers retired from Dept. of Conservation and Recreation to persons eligible to carry concealed handgun without a permit.</a:t>
            </a:r>
          </a:p>
          <a:p>
            <a:pPr lvl="1"/>
            <a:r>
              <a:rPr lang="en-US" sz="3000" dirty="0"/>
              <a:t>§ 18.2-308.016 </a:t>
            </a:r>
          </a:p>
        </p:txBody>
      </p:sp>
    </p:spTree>
    <p:extLst>
      <p:ext uri="{BB962C8B-B14F-4D97-AF65-F5344CB8AC3E}">
        <p14:creationId xmlns:p14="http://schemas.microsoft.com/office/powerpoint/2010/main" val="187871993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Former CA’s – Concealed Carry</a:t>
            </a:r>
            <a:endParaRPr lang="en-US" dirty="0"/>
          </a:p>
        </p:txBody>
      </p:sp>
      <p:sp>
        <p:nvSpPr>
          <p:cNvPr id="2" name="Content Placeholder 1"/>
          <p:cNvSpPr>
            <a:spLocks noGrp="1"/>
          </p:cNvSpPr>
          <p:nvPr>
            <p:ph idx="1"/>
          </p:nvPr>
        </p:nvSpPr>
        <p:spPr>
          <a:xfrm>
            <a:off x="457200" y="1295400"/>
            <a:ext cx="8382000" cy="5181600"/>
          </a:xfrm>
        </p:spPr>
        <p:txBody>
          <a:bodyPr>
            <a:normAutofit/>
          </a:bodyPr>
          <a:lstStyle/>
          <a:p>
            <a:pPr>
              <a:buSzPct val="75000"/>
            </a:pPr>
            <a:r>
              <a:rPr lang="en-US" dirty="0" smtClean="0"/>
              <a:t>HB 2424 (Miller)</a:t>
            </a:r>
          </a:p>
          <a:p>
            <a:pPr lvl="1">
              <a:buSzPct val="75000"/>
            </a:pPr>
            <a:r>
              <a:rPr lang="en-US" sz="3200" dirty="0" smtClean="0"/>
              <a:t>Allows former prosecutors to carry concealed without a permit if:</a:t>
            </a:r>
          </a:p>
          <a:p>
            <a:pPr lvl="2">
              <a:buSzPct val="75000"/>
            </a:pPr>
            <a:r>
              <a:rPr lang="en-US" sz="2800" dirty="0" smtClean="0"/>
              <a:t>Not terminated for cause;</a:t>
            </a:r>
          </a:p>
          <a:p>
            <a:pPr lvl="2">
              <a:buSzPct val="75000"/>
            </a:pPr>
            <a:r>
              <a:rPr lang="en-US" sz="2800" dirty="0" smtClean="0"/>
              <a:t>Served at least 10 years;</a:t>
            </a:r>
          </a:p>
          <a:p>
            <a:pPr lvl="2">
              <a:buSzPct val="75000"/>
            </a:pPr>
            <a:r>
              <a:rPr lang="en-US" sz="2800" dirty="0" smtClean="0"/>
              <a:t>Qualified in firearms; and</a:t>
            </a:r>
          </a:p>
          <a:p>
            <a:pPr lvl="2">
              <a:buSzPct val="75000"/>
            </a:pPr>
            <a:r>
              <a:rPr lang="en-US" sz="2800" dirty="0" smtClean="0"/>
              <a:t>Issued written approval by current CA.</a:t>
            </a:r>
          </a:p>
          <a:p>
            <a:pPr lvl="1">
              <a:buSzPct val="75000"/>
            </a:pPr>
            <a:r>
              <a:rPr lang="en-US" sz="3200" dirty="0"/>
              <a:t>§ 18.2-308.016</a:t>
            </a:r>
          </a:p>
          <a:p>
            <a:pPr lvl="1">
              <a:buSzPct val="75000"/>
            </a:pPr>
            <a:endParaRPr lang="en-US" sz="3600" dirty="0" smtClean="0"/>
          </a:p>
        </p:txBody>
      </p:sp>
    </p:spTree>
    <p:extLst>
      <p:ext uri="{BB962C8B-B14F-4D97-AF65-F5344CB8AC3E}">
        <p14:creationId xmlns:p14="http://schemas.microsoft.com/office/powerpoint/2010/main" val="174951313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Restoration of Rights</a:t>
            </a:r>
            <a:endParaRPr lang="en-US" dirty="0"/>
          </a:p>
        </p:txBody>
      </p:sp>
      <p:sp>
        <p:nvSpPr>
          <p:cNvPr id="3" name="Content Placeholder 2"/>
          <p:cNvSpPr>
            <a:spLocks noGrp="1"/>
          </p:cNvSpPr>
          <p:nvPr>
            <p:ph idx="1"/>
          </p:nvPr>
        </p:nvSpPr>
        <p:spPr>
          <a:xfrm>
            <a:off x="457200" y="1295400"/>
            <a:ext cx="8229600" cy="4724399"/>
          </a:xfrm>
        </p:spPr>
        <p:txBody>
          <a:bodyPr>
            <a:normAutofit lnSpcReduction="10000"/>
          </a:bodyPr>
          <a:lstStyle/>
          <a:p>
            <a:r>
              <a:rPr lang="en-US" dirty="0" smtClean="0"/>
              <a:t>HB 2429 (O’Quinn)</a:t>
            </a:r>
          </a:p>
          <a:p>
            <a:pPr lvl="1"/>
            <a:r>
              <a:rPr lang="en-US" dirty="0" smtClean="0"/>
              <a:t>Any person </a:t>
            </a:r>
            <a:r>
              <a:rPr lang="en-US" i="1" dirty="0" smtClean="0"/>
              <a:t>not a resident of Virginia </a:t>
            </a:r>
            <a:r>
              <a:rPr lang="en-US" dirty="0" smtClean="0"/>
              <a:t>who is prohibited from buying, etc., a firearm because of a mental health restriction may petition for restoration in the general district court where the most recent hearing was held.</a:t>
            </a:r>
          </a:p>
          <a:p>
            <a:pPr lvl="1"/>
            <a:r>
              <a:rPr lang="en-US" dirty="0" smtClean="0"/>
              <a:t>Previously, restoration petition had to be filed where petitioner lived – not available to out-of-state people.</a:t>
            </a:r>
          </a:p>
          <a:p>
            <a:pPr lvl="1"/>
            <a:r>
              <a:rPr lang="en-US" dirty="0"/>
              <a:t>§§ 18.2-308.1:1, 18.2-308.1:2, and 18.2-308.1:3 </a:t>
            </a:r>
          </a:p>
        </p:txBody>
      </p:sp>
    </p:spTree>
    <p:extLst>
      <p:ext uri="{BB962C8B-B14F-4D97-AF65-F5344CB8AC3E}">
        <p14:creationId xmlns:p14="http://schemas.microsoft.com/office/powerpoint/2010/main" val="263773472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Weapons in Courthouses</a:t>
            </a:r>
            <a:endParaRPr lang="en-US" dirty="0"/>
          </a:p>
        </p:txBody>
      </p:sp>
      <p:sp>
        <p:nvSpPr>
          <p:cNvPr id="3" name="Content Placeholder 2"/>
          <p:cNvSpPr>
            <a:spLocks noGrp="1"/>
          </p:cNvSpPr>
          <p:nvPr>
            <p:ph idx="1"/>
          </p:nvPr>
        </p:nvSpPr>
        <p:spPr/>
        <p:txBody>
          <a:bodyPr/>
          <a:lstStyle/>
          <a:p>
            <a:r>
              <a:rPr lang="en-US" dirty="0" smtClean="0"/>
              <a:t>SB 904 (Obenshain)</a:t>
            </a:r>
          </a:p>
          <a:p>
            <a:pPr lvl="1"/>
            <a:r>
              <a:rPr lang="en-US" dirty="0" smtClean="0"/>
              <a:t>Provides exception to prohibition on carrying a weapon into a courthouse for the commissioner/deputy commissioner of the Workers Compensation Commission while in the course of his/her official duties.</a:t>
            </a:r>
          </a:p>
          <a:p>
            <a:pPr lvl="1"/>
            <a:r>
              <a:rPr lang="en-US" dirty="0"/>
              <a:t>§ </a:t>
            </a:r>
            <a:r>
              <a:rPr lang="en-US" dirty="0" smtClean="0"/>
              <a:t>18.2-283.1</a:t>
            </a:r>
          </a:p>
        </p:txBody>
      </p:sp>
    </p:spTree>
    <p:extLst>
      <p:ext uri="{BB962C8B-B14F-4D97-AF65-F5344CB8AC3E}">
        <p14:creationId xmlns:p14="http://schemas.microsoft.com/office/powerpoint/2010/main" val="335963481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Muzzleloader Firearms</a:t>
            </a:r>
            <a:endParaRPr lang="en-US" dirty="0"/>
          </a:p>
        </p:txBody>
      </p:sp>
      <p:sp>
        <p:nvSpPr>
          <p:cNvPr id="3" name="Content Placeholder 2"/>
          <p:cNvSpPr>
            <a:spLocks noGrp="1"/>
          </p:cNvSpPr>
          <p:nvPr>
            <p:ph idx="1"/>
          </p:nvPr>
        </p:nvSpPr>
        <p:spPr/>
        <p:txBody>
          <a:bodyPr/>
          <a:lstStyle/>
          <a:p>
            <a:r>
              <a:rPr lang="en-US" dirty="0" smtClean="0"/>
              <a:t>SB 953 (Ruff)</a:t>
            </a:r>
          </a:p>
          <a:p>
            <a:pPr lvl="1"/>
            <a:r>
              <a:rPr lang="en-US" dirty="0" smtClean="0"/>
              <a:t>Incorporates the criminal law definition of muzzleloader into the definitions under     </a:t>
            </a:r>
            <a:r>
              <a:rPr lang="en-US" i="1" dirty="0" smtClean="0"/>
              <a:t>Title 29.1  - Game, Inland Fisheries and Boating</a:t>
            </a:r>
            <a:r>
              <a:rPr lang="en-US" dirty="0" smtClean="0"/>
              <a:t>.</a:t>
            </a:r>
          </a:p>
          <a:p>
            <a:pPr lvl="1"/>
            <a:r>
              <a:rPr lang="en-US" dirty="0"/>
              <a:t>§ 29.1-100 </a:t>
            </a:r>
          </a:p>
        </p:txBody>
      </p:sp>
    </p:spTree>
    <p:extLst>
      <p:ext uri="{BB962C8B-B14F-4D97-AF65-F5344CB8AC3E}">
        <p14:creationId xmlns:p14="http://schemas.microsoft.com/office/powerpoint/2010/main" val="162114872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Antique Firearms</a:t>
            </a:r>
            <a:endParaRPr lang="en-US" dirty="0"/>
          </a:p>
        </p:txBody>
      </p:sp>
      <p:sp>
        <p:nvSpPr>
          <p:cNvPr id="2" name="Content Placeholder 1"/>
          <p:cNvSpPr>
            <a:spLocks noGrp="1"/>
          </p:cNvSpPr>
          <p:nvPr>
            <p:ph idx="1"/>
          </p:nvPr>
        </p:nvSpPr>
        <p:spPr>
          <a:xfrm>
            <a:off x="457200" y="1447800"/>
            <a:ext cx="8229600" cy="4419600"/>
          </a:xfrm>
        </p:spPr>
        <p:txBody>
          <a:bodyPr>
            <a:normAutofit/>
          </a:bodyPr>
          <a:lstStyle/>
          <a:p>
            <a:pPr>
              <a:buSzPct val="75000"/>
            </a:pPr>
            <a:r>
              <a:rPr lang="en-US" dirty="0" smtClean="0"/>
              <a:t>SB 1533 (Obenshain)</a:t>
            </a:r>
          </a:p>
          <a:p>
            <a:pPr lvl="1">
              <a:buSzPct val="75000"/>
            </a:pPr>
            <a:r>
              <a:rPr lang="en-US" sz="3000" dirty="0" smtClean="0"/>
              <a:t>Permits nonviolent felons to possess or transport antique firearms, muzzleloading firearms, and 5 lbs. or less of black powder.</a:t>
            </a:r>
            <a:endParaRPr lang="en-US" sz="3000" dirty="0"/>
          </a:p>
          <a:p>
            <a:pPr lvl="1">
              <a:buSzPct val="75000"/>
            </a:pPr>
            <a:r>
              <a:rPr lang="en-US" sz="3000" dirty="0" smtClean="0"/>
              <a:t>Consistent with Federal law.</a:t>
            </a:r>
          </a:p>
          <a:p>
            <a:pPr lvl="1">
              <a:buSzPct val="75000"/>
            </a:pPr>
            <a:r>
              <a:rPr lang="en-US" sz="3000" dirty="0"/>
              <a:t>§ 18.2-308.2</a:t>
            </a:r>
          </a:p>
          <a:p>
            <a:pPr lvl="1">
              <a:buSzPct val="75000"/>
            </a:pPr>
            <a:endParaRPr lang="en-US" sz="3200" dirty="0" smtClean="0"/>
          </a:p>
        </p:txBody>
      </p:sp>
    </p:spTree>
    <p:extLst>
      <p:ext uri="{BB962C8B-B14F-4D97-AF65-F5344CB8AC3E}">
        <p14:creationId xmlns:p14="http://schemas.microsoft.com/office/powerpoint/2010/main" val="2285814746"/>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0"/>
            <a:ext cx="7848600" cy="4893647"/>
          </a:xfrm>
          <a:prstGeom prst="rect">
            <a:avLst/>
          </a:prstGeom>
        </p:spPr>
        <p:txBody>
          <a:bodyPr wrap="square">
            <a:spAutoFit/>
          </a:bodyPr>
          <a:lstStyle/>
          <a:p>
            <a:pPr marL="109728" indent="0" algn="ctr">
              <a:buNone/>
            </a:pPr>
            <a:r>
              <a:rPr lang="en-US" sz="2800" dirty="0" smtClean="0">
                <a:latin typeface="Arial" pitchFamily="34" charset="0"/>
                <a:cs typeface="Arial" pitchFamily="34" charset="0"/>
              </a:rPr>
              <a:t>Jane Sherman Chambers, Director</a:t>
            </a:r>
          </a:p>
          <a:p>
            <a:pPr marL="109728" indent="0" algn="ctr">
              <a:buNone/>
            </a:pPr>
            <a:r>
              <a:rPr lang="en-US" sz="2800" dirty="0" smtClean="0">
                <a:latin typeface="Arial" pitchFamily="34" charset="0"/>
                <a:cs typeface="Arial" pitchFamily="34" charset="0"/>
              </a:rPr>
              <a:t>Commonwealth’s Attorneys’ Services Council</a:t>
            </a:r>
          </a:p>
          <a:p>
            <a:pPr marL="109728" indent="0" algn="ctr">
              <a:buNone/>
            </a:pPr>
            <a:r>
              <a:rPr lang="en-US" sz="2800" dirty="0" smtClean="0">
                <a:latin typeface="Arial" pitchFamily="34" charset="0"/>
                <a:cs typeface="Arial" pitchFamily="34" charset="0"/>
                <a:hlinkClick r:id="rId2"/>
              </a:rPr>
              <a:t>jscham@wm.edu</a:t>
            </a:r>
            <a:endParaRPr lang="en-US" sz="2800" dirty="0" smtClean="0">
              <a:latin typeface="Arial" pitchFamily="34" charset="0"/>
              <a:cs typeface="Arial" pitchFamily="34" charset="0"/>
            </a:endParaRPr>
          </a:p>
          <a:p>
            <a:pPr marL="109728" indent="0" algn="ctr">
              <a:buNone/>
            </a:pPr>
            <a:r>
              <a:rPr lang="en-US" sz="2800" dirty="0" smtClean="0">
                <a:latin typeface="Arial" pitchFamily="34" charset="0"/>
                <a:cs typeface="Arial" pitchFamily="34" charset="0"/>
              </a:rPr>
              <a:t>757-253-5124</a:t>
            </a:r>
          </a:p>
          <a:p>
            <a:pPr marL="109728" indent="0" algn="ctr">
              <a:buNone/>
            </a:pPr>
            <a:endParaRPr lang="en-US" sz="2800" dirty="0">
              <a:latin typeface="Arial" pitchFamily="34" charset="0"/>
              <a:cs typeface="Arial" pitchFamily="34" charset="0"/>
            </a:endParaRPr>
          </a:p>
          <a:p>
            <a:pPr marL="109728" indent="0" algn="ctr">
              <a:buNone/>
            </a:pPr>
            <a:r>
              <a:rPr lang="en-US" sz="2800" b="1" dirty="0" smtClean="0">
                <a:latin typeface="Arial" pitchFamily="34" charset="0"/>
                <a:cs typeface="Arial" pitchFamily="34" charset="0"/>
              </a:rPr>
              <a:t>Many thanks to:  </a:t>
            </a:r>
          </a:p>
          <a:p>
            <a:pPr marL="109728" indent="0" algn="ctr">
              <a:buNone/>
            </a:pPr>
            <a:r>
              <a:rPr lang="en-US" sz="2800" b="1" dirty="0" smtClean="0">
                <a:latin typeface="Arial" pitchFamily="34" charset="0"/>
                <a:cs typeface="Arial" pitchFamily="34" charset="0"/>
              </a:rPr>
              <a:t>Lori </a:t>
            </a:r>
            <a:r>
              <a:rPr lang="en-US" sz="2800" b="1" dirty="0">
                <a:latin typeface="Arial" pitchFamily="34" charset="0"/>
                <a:cs typeface="Arial" pitchFamily="34" charset="0"/>
              </a:rPr>
              <a:t>DiGiosia</a:t>
            </a:r>
          </a:p>
          <a:p>
            <a:pPr marL="109728" indent="0" algn="ctr">
              <a:buNone/>
            </a:pPr>
            <a:r>
              <a:rPr lang="en-US" sz="2800" b="1" dirty="0">
                <a:latin typeface="Arial" pitchFamily="34" charset="0"/>
                <a:cs typeface="Arial" pitchFamily="34" charset="0"/>
              </a:rPr>
              <a:t>Chief Deputy Commonwealth’s Attorney</a:t>
            </a:r>
          </a:p>
          <a:p>
            <a:pPr marL="109728" indent="0" algn="ctr">
              <a:buNone/>
            </a:pPr>
            <a:r>
              <a:rPr lang="en-US" sz="2800" b="1" dirty="0">
                <a:latin typeface="Arial" pitchFamily="34" charset="0"/>
                <a:cs typeface="Arial" pitchFamily="34" charset="0"/>
              </a:rPr>
              <a:t>Stafford County</a:t>
            </a:r>
          </a:p>
          <a:p>
            <a:pPr algn="ctr"/>
            <a:endParaRPr lang="en-US" sz="2800" dirty="0"/>
          </a:p>
          <a:p>
            <a:endParaRPr lang="en-US" sz="3200" dirty="0"/>
          </a:p>
        </p:txBody>
      </p:sp>
    </p:spTree>
    <p:extLst>
      <p:ext uri="{BB962C8B-B14F-4D97-AF65-F5344CB8AC3E}">
        <p14:creationId xmlns:p14="http://schemas.microsoft.com/office/powerpoint/2010/main" val="1501785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Crime Prevention and Privacy Compact of 1998</a:t>
            </a:r>
            <a:endParaRPr lang="en-US" dirty="0"/>
          </a:p>
        </p:txBody>
      </p:sp>
      <p:sp>
        <p:nvSpPr>
          <p:cNvPr id="3" name="Content Placeholder 2"/>
          <p:cNvSpPr>
            <a:spLocks noGrp="1"/>
          </p:cNvSpPr>
          <p:nvPr>
            <p:ph idx="1"/>
          </p:nvPr>
        </p:nvSpPr>
        <p:spPr/>
        <p:txBody>
          <a:bodyPr>
            <a:normAutofit/>
          </a:bodyPr>
          <a:lstStyle/>
          <a:p>
            <a:r>
              <a:rPr lang="en-US" sz="2800" dirty="0" smtClean="0"/>
              <a:t>HB 2066 (Mullin)</a:t>
            </a:r>
          </a:p>
          <a:p>
            <a:pPr lvl="1"/>
            <a:r>
              <a:rPr lang="en-US" dirty="0" smtClean="0"/>
              <a:t>Authorizes Virginia to become a signatory to the National Crime Prevention and Privacy Compact of 1998</a:t>
            </a:r>
          </a:p>
          <a:p>
            <a:pPr lvl="1"/>
            <a:r>
              <a:rPr lang="en-US" dirty="0" smtClean="0"/>
              <a:t>Compact allows member states to exchange criminal history records for non-criminal justice purposes according to the laws of the requesting state.</a:t>
            </a:r>
          </a:p>
          <a:p>
            <a:r>
              <a:rPr lang="en-US" sz="2800" dirty="0"/>
              <a:t>§ 19.2-387.2. </a:t>
            </a:r>
          </a:p>
        </p:txBody>
      </p:sp>
    </p:spTree>
    <p:extLst>
      <p:ext uri="{BB962C8B-B14F-4D97-AF65-F5344CB8AC3E}">
        <p14:creationId xmlns:p14="http://schemas.microsoft.com/office/powerpoint/2010/main" val="15607687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Regulation of “Sensitive Positions”* </a:t>
            </a:r>
            <a:endParaRPr lang="en-US" dirty="0"/>
          </a:p>
        </p:txBody>
      </p:sp>
      <p:sp>
        <p:nvSpPr>
          <p:cNvPr id="3" name="Content Placeholder 2"/>
          <p:cNvSpPr>
            <a:spLocks noGrp="1"/>
          </p:cNvSpPr>
          <p:nvPr>
            <p:ph idx="1"/>
          </p:nvPr>
        </p:nvSpPr>
        <p:spPr/>
        <p:txBody>
          <a:bodyPr>
            <a:normAutofit lnSpcReduction="10000"/>
          </a:bodyPr>
          <a:lstStyle/>
          <a:p>
            <a:r>
              <a:rPr lang="en-US" dirty="0" smtClean="0"/>
              <a:t>HB 2391 (Holcomb)/SB 1293 (McDougle)</a:t>
            </a:r>
          </a:p>
          <a:p>
            <a:pPr lvl="1"/>
            <a:r>
              <a:rPr lang="en-US" dirty="0" smtClean="0"/>
              <a:t>Requires each state agency to record in PMIS positions that are designated “sensitive”.</a:t>
            </a:r>
          </a:p>
          <a:p>
            <a:pPr lvl="1"/>
            <a:r>
              <a:rPr lang="en-US" dirty="0" smtClean="0"/>
              <a:t>Clarifies who will be subject to background check for sensitive positions.</a:t>
            </a:r>
          </a:p>
          <a:p>
            <a:pPr lvl="1"/>
            <a:r>
              <a:rPr lang="en-US" dirty="0" smtClean="0"/>
              <a:t>Expands definition of “sensitive positions.”</a:t>
            </a:r>
          </a:p>
          <a:p>
            <a:pPr lvl="1"/>
            <a:r>
              <a:rPr lang="en-US" dirty="0" smtClean="0"/>
              <a:t>Effective on Governor’s signature.</a:t>
            </a:r>
          </a:p>
          <a:p>
            <a:pPr lvl="1"/>
            <a:r>
              <a:rPr lang="en-US" dirty="0" smtClean="0"/>
              <a:t> §§2.2-1201.1 </a:t>
            </a:r>
            <a:r>
              <a:rPr lang="en-US" dirty="0"/>
              <a:t>and </a:t>
            </a:r>
            <a:r>
              <a:rPr lang="en-US" dirty="0" smtClean="0"/>
              <a:t>19.2-389</a:t>
            </a:r>
          </a:p>
          <a:p>
            <a:pPr lvl="1"/>
            <a:r>
              <a:rPr lang="en-US" dirty="0" smtClean="0"/>
              <a:t>*Yes, that’s the Code language.</a:t>
            </a:r>
            <a:endParaRPr lang="en-US" dirty="0"/>
          </a:p>
        </p:txBody>
      </p:sp>
    </p:spTree>
    <p:extLst>
      <p:ext uri="{BB962C8B-B14F-4D97-AF65-F5344CB8AC3E}">
        <p14:creationId xmlns:p14="http://schemas.microsoft.com/office/powerpoint/2010/main" val="1965534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to FBI</a:t>
            </a:r>
            <a:endParaRPr lang="en-US" dirty="0"/>
          </a:p>
        </p:txBody>
      </p:sp>
      <p:sp>
        <p:nvSpPr>
          <p:cNvPr id="3" name="Content Placeholder 2"/>
          <p:cNvSpPr>
            <a:spLocks noGrp="1"/>
          </p:cNvSpPr>
          <p:nvPr>
            <p:ph idx="1"/>
          </p:nvPr>
        </p:nvSpPr>
        <p:spPr/>
        <p:txBody>
          <a:bodyPr>
            <a:normAutofit lnSpcReduction="10000"/>
          </a:bodyPr>
          <a:lstStyle/>
          <a:p>
            <a:r>
              <a:rPr lang="en-US" dirty="0" smtClean="0"/>
              <a:t>HB 1506 (Cosgrove)</a:t>
            </a:r>
          </a:p>
          <a:p>
            <a:pPr lvl="1"/>
            <a:r>
              <a:rPr lang="en-US" sz="3000" dirty="0" smtClean="0"/>
              <a:t>Authorizes VSP to submit fingerprints, etc., to FBI when the subject of certain background checks is arrested for, or convicted of,  a disqualifying criminal offense.</a:t>
            </a:r>
          </a:p>
          <a:p>
            <a:pPr lvl="2"/>
            <a:r>
              <a:rPr lang="en-US" sz="2600" dirty="0" smtClean="0"/>
              <a:t>FBI’s Next Generation Identification Rap Back Service to be utilized.</a:t>
            </a:r>
          </a:p>
          <a:p>
            <a:pPr lvl="1"/>
            <a:r>
              <a:rPr lang="en-US" sz="3000" dirty="0"/>
              <a:t>§ </a:t>
            </a:r>
            <a:r>
              <a:rPr lang="en-US" sz="3000" dirty="0" smtClean="0"/>
              <a:t>52-46</a:t>
            </a:r>
            <a:endParaRPr lang="en-US" sz="3000" dirty="0"/>
          </a:p>
        </p:txBody>
      </p:sp>
    </p:spTree>
    <p:extLst>
      <p:ext uri="{BB962C8B-B14F-4D97-AF65-F5344CB8AC3E}">
        <p14:creationId xmlns:p14="http://schemas.microsoft.com/office/powerpoint/2010/main" val="2278432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Drugs ~ Opioid Epidemic</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01606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Naloxone</a:t>
            </a:r>
            <a:endParaRPr lang="en-US" dirty="0"/>
          </a:p>
        </p:txBody>
      </p:sp>
      <p:sp>
        <p:nvSpPr>
          <p:cNvPr id="2" name="Content Placeholder 1"/>
          <p:cNvSpPr>
            <a:spLocks noGrp="1"/>
          </p:cNvSpPr>
          <p:nvPr>
            <p:ph idx="1"/>
          </p:nvPr>
        </p:nvSpPr>
        <p:spPr/>
        <p:txBody>
          <a:bodyPr>
            <a:normAutofit/>
          </a:bodyPr>
          <a:lstStyle/>
          <a:p>
            <a:pPr>
              <a:buSzPct val="75000"/>
            </a:pPr>
            <a:r>
              <a:rPr lang="en-US" dirty="0" smtClean="0"/>
              <a:t>HB 1453 (</a:t>
            </a:r>
            <a:r>
              <a:rPr lang="en-US" dirty="0" err="1" smtClean="0"/>
              <a:t>LaRock</a:t>
            </a:r>
            <a:r>
              <a:rPr lang="en-US" dirty="0" smtClean="0"/>
              <a:t>) / SB 848 (Wexton)</a:t>
            </a:r>
          </a:p>
          <a:p>
            <a:pPr lvl="1">
              <a:buSzPct val="75000"/>
            </a:pPr>
            <a:r>
              <a:rPr lang="en-US" sz="3200" dirty="0" smtClean="0"/>
              <a:t>Allows Dept. of Health to distribute naloxone to drug treatment providers after they have trained them to use it.</a:t>
            </a:r>
          </a:p>
          <a:p>
            <a:pPr lvl="1">
              <a:buSzPct val="75000"/>
            </a:pPr>
            <a:r>
              <a:rPr lang="en-US" sz="3200" dirty="0" smtClean="0"/>
              <a:t>Provides immunity for those who dispense naloxone.</a:t>
            </a:r>
          </a:p>
          <a:p>
            <a:pPr lvl="1">
              <a:buSzPct val="75000"/>
            </a:pPr>
            <a:r>
              <a:rPr lang="en-US" sz="3200" dirty="0"/>
              <a:t>§§ 8.01-225 and 54.1-3408</a:t>
            </a:r>
          </a:p>
          <a:p>
            <a:pPr lvl="1">
              <a:buSzPct val="75000"/>
              <a:buFont typeface="Wingdings" panose="05000000000000000000" pitchFamily="2" charset="2"/>
              <a:buChar char="v"/>
            </a:pPr>
            <a:endParaRPr lang="en-US" sz="3600" dirty="0" smtClean="0">
              <a:latin typeface="Calibri" panose="020F0502020204030204" pitchFamily="34" charset="0"/>
            </a:endParaRPr>
          </a:p>
        </p:txBody>
      </p:sp>
    </p:spTree>
    <p:extLst>
      <p:ext uri="{BB962C8B-B14F-4D97-AF65-F5344CB8AC3E}">
        <p14:creationId xmlns:p14="http://schemas.microsoft.com/office/powerpoint/2010/main" val="314696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Dispensing Naloxone</a:t>
            </a:r>
            <a:endParaRPr lang="en-US" dirty="0"/>
          </a:p>
        </p:txBody>
      </p:sp>
      <p:sp>
        <p:nvSpPr>
          <p:cNvPr id="2" name="Content Placeholder 1"/>
          <p:cNvSpPr>
            <a:spLocks noGrp="1"/>
          </p:cNvSpPr>
          <p:nvPr>
            <p:ph idx="1"/>
          </p:nvPr>
        </p:nvSpPr>
        <p:spPr/>
        <p:txBody>
          <a:bodyPr>
            <a:normAutofit/>
          </a:bodyPr>
          <a:lstStyle/>
          <a:p>
            <a:pPr>
              <a:buSzPct val="75000"/>
            </a:pPr>
            <a:r>
              <a:rPr lang="en-US" dirty="0" smtClean="0"/>
              <a:t>HB 1750 (O’Bannon)</a:t>
            </a:r>
          </a:p>
          <a:p>
            <a:pPr lvl="1">
              <a:buSzPct val="75000"/>
            </a:pPr>
            <a:r>
              <a:rPr lang="en-US" sz="3200" dirty="0" smtClean="0"/>
              <a:t>Allows pharmacist to dispense naloxone to someone who has standing order even though there is not a patient-specific prescription.</a:t>
            </a:r>
          </a:p>
          <a:p>
            <a:pPr lvl="1">
              <a:buSzPct val="75000"/>
            </a:pPr>
            <a:r>
              <a:rPr lang="en-US" sz="3200" dirty="0"/>
              <a:t>§ 54.1-3408</a:t>
            </a:r>
          </a:p>
          <a:p>
            <a:pPr lvl="1">
              <a:buSzPct val="75000"/>
              <a:buFont typeface="Wingdings" panose="05000000000000000000" pitchFamily="2" charset="2"/>
              <a:buChar char="v"/>
            </a:pPr>
            <a:endParaRPr lang="en-US" sz="3600" dirty="0" smtClean="0">
              <a:latin typeface="Calibri" panose="020F0502020204030204" pitchFamily="34" charset="0"/>
            </a:endParaRPr>
          </a:p>
        </p:txBody>
      </p:sp>
    </p:spTree>
    <p:extLst>
      <p:ext uri="{BB962C8B-B14F-4D97-AF65-F5344CB8AC3E}">
        <p14:creationId xmlns:p14="http://schemas.microsoft.com/office/powerpoint/2010/main" val="30809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VA General Assembly 2017</a:t>
            </a:r>
            <a:endParaRPr lang="en-US" dirty="0"/>
          </a:p>
        </p:txBody>
      </p:sp>
      <p:sp>
        <p:nvSpPr>
          <p:cNvPr id="2" name="Content Placeholder 1"/>
          <p:cNvSpPr>
            <a:spLocks noGrp="1"/>
          </p:cNvSpPr>
          <p:nvPr>
            <p:ph idx="1"/>
          </p:nvPr>
        </p:nvSpPr>
        <p:spPr>
          <a:xfrm>
            <a:off x="457200" y="1676400"/>
            <a:ext cx="8229600" cy="4330891"/>
          </a:xfrm>
        </p:spPr>
        <p:txBody>
          <a:bodyPr>
            <a:normAutofit/>
          </a:bodyPr>
          <a:lstStyle/>
          <a:p>
            <a:pPr>
              <a:buSzPct val="75000"/>
            </a:pPr>
            <a:r>
              <a:rPr lang="en-US" dirty="0" smtClean="0"/>
              <a:t>VACA Legislative Update</a:t>
            </a:r>
          </a:p>
          <a:p>
            <a:pPr lvl="1">
              <a:buSzPct val="75000"/>
            </a:pPr>
            <a:r>
              <a:rPr lang="en-US" sz="3200" dirty="0" smtClean="0"/>
              <a:t>This PowerPoint contains </a:t>
            </a:r>
            <a:r>
              <a:rPr lang="en-US" sz="3200" u="sng" dirty="0" smtClean="0"/>
              <a:t>select </a:t>
            </a:r>
            <a:r>
              <a:rPr lang="en-US" sz="3200" dirty="0" smtClean="0"/>
              <a:t>pieces of legislation from the written materials.</a:t>
            </a:r>
          </a:p>
          <a:p>
            <a:pPr lvl="1">
              <a:buSzPct val="75000"/>
            </a:pPr>
            <a:r>
              <a:rPr lang="en-US" sz="3200" dirty="0" smtClean="0"/>
              <a:t>You are encouraged to rely </a:t>
            </a:r>
            <a:r>
              <a:rPr lang="en-US" sz="3200" i="1" dirty="0" smtClean="0"/>
              <a:t>only</a:t>
            </a:r>
            <a:r>
              <a:rPr lang="en-US" sz="3200" dirty="0" smtClean="0"/>
              <a:t> on the final version of the legislation itself which can be found on the General Assembly website: </a:t>
            </a:r>
            <a:r>
              <a:rPr lang="en-US" sz="3200" dirty="0" smtClean="0">
                <a:hlinkClick r:id="rId3"/>
              </a:rPr>
              <a:t>http://lis.virginia.gov</a:t>
            </a:r>
            <a:r>
              <a:rPr lang="en-US" sz="3200" dirty="0" smtClean="0"/>
              <a:t> </a:t>
            </a:r>
          </a:p>
          <a:p>
            <a:pPr lvl="1">
              <a:buSzPct val="75000"/>
              <a:buFont typeface="Wingdings" panose="05000000000000000000" pitchFamily="2" charset="2"/>
              <a:buChar char="v"/>
            </a:pPr>
            <a:endParaRPr lang="en-US" sz="3200" dirty="0">
              <a:latin typeface="Calibri" panose="020F0502020204030204" pitchFamily="34" charset="0"/>
            </a:endParaRPr>
          </a:p>
        </p:txBody>
      </p:sp>
    </p:spTree>
    <p:extLst>
      <p:ext uri="{BB962C8B-B14F-4D97-AF65-F5344CB8AC3E}">
        <p14:creationId xmlns:p14="http://schemas.microsoft.com/office/powerpoint/2010/main" val="53448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Administering Naloxone</a:t>
            </a:r>
            <a:endParaRPr lang="en-US" dirty="0"/>
          </a:p>
        </p:txBody>
      </p:sp>
      <p:sp>
        <p:nvSpPr>
          <p:cNvPr id="2" name="Content Placeholder 1"/>
          <p:cNvSpPr>
            <a:spLocks noGrp="1"/>
          </p:cNvSpPr>
          <p:nvPr>
            <p:ph idx="1"/>
          </p:nvPr>
        </p:nvSpPr>
        <p:spPr>
          <a:xfrm>
            <a:off x="457200" y="1600201"/>
            <a:ext cx="8229600" cy="4190999"/>
          </a:xfrm>
        </p:spPr>
        <p:txBody>
          <a:bodyPr>
            <a:normAutofit/>
          </a:bodyPr>
          <a:lstStyle/>
          <a:p>
            <a:pPr marL="514350" indent="-457200">
              <a:buSzPct val="75000"/>
            </a:pPr>
            <a:r>
              <a:rPr lang="en-US" dirty="0" smtClean="0"/>
              <a:t>HB 1642 (Hope)/ SB 1031 (Marsden)</a:t>
            </a:r>
          </a:p>
          <a:p>
            <a:pPr marL="914400" lvl="1" indent="-457200">
              <a:buSzPct val="75000"/>
            </a:pPr>
            <a:r>
              <a:rPr lang="en-US" sz="3200" dirty="0" smtClean="0"/>
              <a:t>Allows employees of DFS, OCME and Consolidated Labs to possess and administer naloxone.</a:t>
            </a:r>
          </a:p>
          <a:p>
            <a:pPr marL="914400" lvl="1" indent="-457200">
              <a:buSzPct val="75000"/>
            </a:pPr>
            <a:r>
              <a:rPr lang="en-US" sz="3200" dirty="0"/>
              <a:t>§ 54.1-3408</a:t>
            </a:r>
          </a:p>
          <a:p>
            <a:pPr marL="514350" indent="-457200">
              <a:buSzPct val="75000"/>
            </a:pPr>
            <a:endParaRPr lang="en-US" sz="2800" dirty="0" smtClean="0"/>
          </a:p>
          <a:p>
            <a:pPr>
              <a:buSzPct val="75000"/>
            </a:pPr>
            <a:endParaRPr lang="en-US" sz="2800" dirty="0" smtClean="0">
              <a:latin typeface="+mj-lt"/>
            </a:endParaRPr>
          </a:p>
        </p:txBody>
      </p:sp>
    </p:spTree>
    <p:extLst>
      <p:ext uri="{BB962C8B-B14F-4D97-AF65-F5344CB8AC3E}">
        <p14:creationId xmlns:p14="http://schemas.microsoft.com/office/powerpoint/2010/main" val="17665421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Needle Exchanges</a:t>
            </a:r>
            <a:endParaRPr lang="en-US" dirty="0"/>
          </a:p>
        </p:txBody>
      </p:sp>
      <p:sp>
        <p:nvSpPr>
          <p:cNvPr id="2" name="Content Placeholder 1"/>
          <p:cNvSpPr>
            <a:spLocks noGrp="1"/>
          </p:cNvSpPr>
          <p:nvPr>
            <p:ph idx="1"/>
          </p:nvPr>
        </p:nvSpPr>
        <p:spPr/>
        <p:txBody>
          <a:bodyPr>
            <a:normAutofit/>
          </a:bodyPr>
          <a:lstStyle/>
          <a:p>
            <a:pPr>
              <a:buSzPct val="75000"/>
            </a:pPr>
            <a:r>
              <a:rPr lang="en-US" dirty="0" smtClean="0"/>
              <a:t>Harm Reduction Program</a:t>
            </a:r>
          </a:p>
          <a:p>
            <a:pPr>
              <a:buSzPct val="75000"/>
            </a:pPr>
            <a:r>
              <a:rPr lang="en-US" dirty="0" smtClean="0"/>
              <a:t>HB 2317 (O’Bannon)</a:t>
            </a:r>
          </a:p>
          <a:p>
            <a:pPr lvl="1">
              <a:buSzPct val="75000"/>
            </a:pPr>
            <a:r>
              <a:rPr lang="en-US" sz="3200" dirty="0"/>
              <a:t>Allows clean needle exchanges to be established during public health emergency.</a:t>
            </a:r>
          </a:p>
          <a:p>
            <a:pPr lvl="1">
              <a:buSzPct val="75000"/>
            </a:pPr>
            <a:r>
              <a:rPr lang="en-US" sz="3200" dirty="0" smtClean="0"/>
              <a:t>§§ 32.1-45.4 &amp; 54.1-3467</a:t>
            </a:r>
          </a:p>
          <a:p>
            <a:pPr lvl="1">
              <a:buSzPct val="75000"/>
            </a:pPr>
            <a:r>
              <a:rPr lang="en-US" sz="3200" dirty="0" smtClean="0"/>
              <a:t>Expires July 1, 2020.</a:t>
            </a:r>
          </a:p>
          <a:p>
            <a:pPr marL="630936" lvl="2" indent="0">
              <a:buSzPct val="75000"/>
              <a:buNone/>
            </a:pPr>
            <a:endParaRPr lang="en-US" sz="3200" dirty="0" smtClean="0">
              <a:latin typeface="Calibri" panose="020F0502020204030204" pitchFamily="34" charset="0"/>
            </a:endParaRPr>
          </a:p>
          <a:p>
            <a:pPr lvl="1">
              <a:buSzPct val="75000"/>
              <a:buFont typeface="Wingdings" panose="05000000000000000000" pitchFamily="2" charset="2"/>
              <a:buChar char="v"/>
            </a:pPr>
            <a:endParaRPr lang="en-US" sz="3600" dirty="0" smtClean="0">
              <a:latin typeface="Calibri" panose="020F0502020204030204" pitchFamily="34" charset="0"/>
            </a:endParaRPr>
          </a:p>
        </p:txBody>
      </p:sp>
    </p:spTree>
    <p:extLst>
      <p:ext uri="{BB962C8B-B14F-4D97-AF65-F5344CB8AC3E}">
        <p14:creationId xmlns:p14="http://schemas.microsoft.com/office/powerpoint/2010/main" val="409749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Prescriber to Check PMP</a:t>
            </a:r>
            <a:endParaRPr lang="en-US" dirty="0"/>
          </a:p>
        </p:txBody>
      </p:sp>
      <p:sp>
        <p:nvSpPr>
          <p:cNvPr id="2" name="Content Placeholder 1"/>
          <p:cNvSpPr>
            <a:spLocks noGrp="1"/>
          </p:cNvSpPr>
          <p:nvPr>
            <p:ph idx="1"/>
          </p:nvPr>
        </p:nvSpPr>
        <p:spPr>
          <a:xfrm>
            <a:off x="457200" y="1371600"/>
            <a:ext cx="8229600" cy="5029200"/>
          </a:xfrm>
        </p:spPr>
        <p:txBody>
          <a:bodyPr>
            <a:normAutofit/>
          </a:bodyPr>
          <a:lstStyle/>
          <a:p>
            <a:pPr>
              <a:buSzPct val="75000"/>
            </a:pPr>
            <a:r>
              <a:rPr lang="en-US" sz="3000" dirty="0" smtClean="0"/>
              <a:t>HB 1885 / SB 1232 (Hugo / Dunnavant)</a:t>
            </a:r>
          </a:p>
          <a:p>
            <a:pPr lvl="1">
              <a:buSzPct val="75000"/>
            </a:pPr>
            <a:r>
              <a:rPr lang="en-US" sz="3000" dirty="0"/>
              <a:t>Requires prescriber registered with Prescription Monitoring Program (PMP) to check PMP prior to issuing opioid prescription that will last </a:t>
            </a:r>
            <a:r>
              <a:rPr lang="en-US" sz="3000" u="sng" dirty="0"/>
              <a:t>more than 7 </a:t>
            </a:r>
            <a:r>
              <a:rPr lang="en-US" sz="3000" u="sng" dirty="0" smtClean="0"/>
              <a:t>days</a:t>
            </a:r>
            <a:r>
              <a:rPr lang="en-US" sz="3000" dirty="0" smtClean="0"/>
              <a:t>.</a:t>
            </a:r>
            <a:endParaRPr lang="en-US" sz="3000" dirty="0"/>
          </a:p>
          <a:p>
            <a:pPr lvl="1">
              <a:buSzPct val="75000"/>
            </a:pPr>
            <a:r>
              <a:rPr lang="en-US" sz="3000" dirty="0"/>
              <a:t>Previously required to check if prescription lasted over 14 days</a:t>
            </a:r>
          </a:p>
          <a:p>
            <a:pPr lvl="1">
              <a:buSzPct val="75000"/>
            </a:pPr>
            <a:r>
              <a:rPr lang="en-US" sz="3000" dirty="0" smtClean="0"/>
              <a:t>§ 54.1-2522.1</a:t>
            </a:r>
          </a:p>
          <a:p>
            <a:pPr lvl="1">
              <a:buSzPct val="75000"/>
              <a:buFont typeface="Wingdings" panose="05000000000000000000" pitchFamily="2" charset="2"/>
              <a:buChar char="v"/>
            </a:pPr>
            <a:endParaRPr lang="en-US" sz="3600" dirty="0" smtClean="0">
              <a:latin typeface="Calibri" panose="020F0502020204030204" pitchFamily="34" charset="0"/>
            </a:endParaRPr>
          </a:p>
        </p:txBody>
      </p:sp>
    </p:spTree>
    <p:extLst>
      <p:ext uri="{BB962C8B-B14F-4D97-AF65-F5344CB8AC3E}">
        <p14:creationId xmlns:p14="http://schemas.microsoft.com/office/powerpoint/2010/main" val="23418532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Electronic Prescriptions</a:t>
            </a:r>
            <a:endParaRPr lang="en-US" dirty="0"/>
          </a:p>
        </p:txBody>
      </p:sp>
      <p:sp>
        <p:nvSpPr>
          <p:cNvPr id="2" name="Content Placeholder 1"/>
          <p:cNvSpPr>
            <a:spLocks noGrp="1"/>
          </p:cNvSpPr>
          <p:nvPr>
            <p:ph idx="1"/>
          </p:nvPr>
        </p:nvSpPr>
        <p:spPr/>
        <p:txBody>
          <a:bodyPr>
            <a:normAutofit/>
          </a:bodyPr>
          <a:lstStyle/>
          <a:p>
            <a:pPr>
              <a:buSzPct val="75000"/>
            </a:pPr>
            <a:r>
              <a:rPr lang="en-US" dirty="0" smtClean="0"/>
              <a:t>HB 2165 / SB 1230 (Pillion / Dunnavant)</a:t>
            </a:r>
          </a:p>
          <a:p>
            <a:pPr lvl="1">
              <a:buSzPct val="75000"/>
            </a:pPr>
            <a:r>
              <a:rPr lang="en-US" sz="3200" dirty="0" smtClean="0"/>
              <a:t>Requires </a:t>
            </a:r>
            <a:r>
              <a:rPr lang="en-US" sz="3200" dirty="0"/>
              <a:t>o</a:t>
            </a:r>
            <a:r>
              <a:rPr lang="en-US" sz="3200" dirty="0" smtClean="0"/>
              <a:t>pioid prescriptions to be submitted electronically to pharmacy.</a:t>
            </a:r>
          </a:p>
          <a:p>
            <a:pPr lvl="1">
              <a:buSzPct val="75000"/>
            </a:pPr>
            <a:r>
              <a:rPr lang="en-US" sz="3200" dirty="0"/>
              <a:t>§§ 54.1-3401, 54.1-3408.02, </a:t>
            </a:r>
            <a:r>
              <a:rPr lang="en-US" sz="3200" dirty="0" smtClean="0"/>
              <a:t>54.1-3410</a:t>
            </a:r>
            <a:endParaRPr lang="en-US" sz="3200" dirty="0"/>
          </a:p>
          <a:p>
            <a:pPr lvl="1">
              <a:buSzPct val="75000"/>
            </a:pPr>
            <a:r>
              <a:rPr lang="en-US" sz="3200" dirty="0" smtClean="0">
                <a:solidFill>
                  <a:srgbClr val="C00000"/>
                </a:solidFill>
              </a:rPr>
              <a:t>Begins 7/1/2020</a:t>
            </a:r>
          </a:p>
        </p:txBody>
      </p:sp>
    </p:spTree>
    <p:extLst>
      <p:ext uri="{BB962C8B-B14F-4D97-AF65-F5344CB8AC3E}">
        <p14:creationId xmlns:p14="http://schemas.microsoft.com/office/powerpoint/2010/main" val="20492864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 Utero Exposure to Opioids</a:t>
            </a:r>
            <a:endParaRPr lang="en-US" dirty="0"/>
          </a:p>
        </p:txBody>
      </p:sp>
      <p:sp>
        <p:nvSpPr>
          <p:cNvPr id="2" name="Content Placeholder 1"/>
          <p:cNvSpPr>
            <a:spLocks noGrp="1"/>
          </p:cNvSpPr>
          <p:nvPr>
            <p:ph idx="1"/>
          </p:nvPr>
        </p:nvSpPr>
        <p:spPr/>
        <p:txBody>
          <a:bodyPr>
            <a:normAutofit/>
          </a:bodyPr>
          <a:lstStyle/>
          <a:p>
            <a:pPr>
              <a:buSzPct val="75000"/>
            </a:pPr>
            <a:r>
              <a:rPr lang="en-US" dirty="0" smtClean="0"/>
              <a:t>HB 1786 (Stolle) / SB 1086 (Wexton)</a:t>
            </a:r>
          </a:p>
          <a:p>
            <a:pPr lvl="1">
              <a:buSzPct val="75000"/>
            </a:pPr>
            <a:r>
              <a:rPr lang="en-US" sz="3200" dirty="0" smtClean="0"/>
              <a:t>Requires Social Services to collect information, develop treatment plan and, in some cases, report abuse.</a:t>
            </a:r>
          </a:p>
          <a:p>
            <a:pPr lvl="1">
              <a:buSzPct val="75000"/>
            </a:pPr>
            <a:r>
              <a:rPr lang="en-US" sz="3200" dirty="0"/>
              <a:t>§§ 63.2-1505, 63.2-1506, and 63.2-1509 </a:t>
            </a:r>
          </a:p>
          <a:p>
            <a:pPr>
              <a:buSzPct val="75000"/>
              <a:buFont typeface="Wingdings" panose="05000000000000000000" pitchFamily="2" charset="2"/>
              <a:buChar char="v"/>
            </a:pPr>
            <a:endParaRPr lang="en-US" sz="4600" dirty="0" smtClean="0">
              <a:latin typeface="Calibri" panose="020F0502020204030204" pitchFamily="34" charset="0"/>
            </a:endParaRPr>
          </a:p>
          <a:p>
            <a:pPr>
              <a:buSzPct val="75000"/>
              <a:buFont typeface="Wingdings" panose="05000000000000000000" pitchFamily="2" charset="2"/>
              <a:buChar char="v"/>
            </a:pPr>
            <a:endParaRPr lang="en-US" sz="4600" dirty="0" smtClean="0">
              <a:latin typeface="Calibri" panose="020F0502020204030204" pitchFamily="34" charset="0"/>
            </a:endParaRPr>
          </a:p>
        </p:txBody>
      </p:sp>
    </p:spTree>
    <p:extLst>
      <p:ext uri="{BB962C8B-B14F-4D97-AF65-F5344CB8AC3E}">
        <p14:creationId xmlns:p14="http://schemas.microsoft.com/office/powerpoint/2010/main" val="28057253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Drugs ~ Other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83724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Cigarette Trafficking</a:t>
            </a:r>
            <a:endParaRPr lang="en-US" dirty="0"/>
          </a:p>
        </p:txBody>
      </p:sp>
      <p:sp>
        <p:nvSpPr>
          <p:cNvPr id="3" name="Content Placeholder 2"/>
          <p:cNvSpPr>
            <a:spLocks noGrp="1"/>
          </p:cNvSpPr>
          <p:nvPr>
            <p:ph idx="1"/>
          </p:nvPr>
        </p:nvSpPr>
        <p:spPr/>
        <p:txBody>
          <a:bodyPr>
            <a:normAutofit/>
          </a:bodyPr>
          <a:lstStyle/>
          <a:p>
            <a:r>
              <a:rPr lang="en-US" sz="3000" dirty="0" smtClean="0"/>
              <a:t>HB 1913 (Anderson)/SB 1390 (Howell)</a:t>
            </a:r>
          </a:p>
          <a:p>
            <a:pPr lvl="1"/>
            <a:r>
              <a:rPr lang="en-US" sz="3000" dirty="0" smtClean="0"/>
              <a:t>Creates new requirements for obtaining or renewing cigarette exemption certificates.</a:t>
            </a:r>
          </a:p>
          <a:p>
            <a:pPr lvl="1"/>
            <a:r>
              <a:rPr lang="en-US" sz="3000" dirty="0" smtClean="0"/>
              <a:t>Creates new recordkeeping requirements for sales of 50+ cartons or $10,000+.</a:t>
            </a:r>
          </a:p>
          <a:p>
            <a:pPr lvl="1"/>
            <a:r>
              <a:rPr lang="en-US" sz="3000" dirty="0" smtClean="0"/>
              <a:t>Amends §§</a:t>
            </a:r>
            <a:r>
              <a:rPr lang="en-US" sz="3000" dirty="0"/>
              <a:t> 58.1-623, 58.1-1000, and 58.1-1017.3 and adds 58.1-623.2 and </a:t>
            </a:r>
            <a:r>
              <a:rPr lang="en-US" sz="3000" dirty="0" smtClean="0"/>
              <a:t>58.1-1017.4.</a:t>
            </a:r>
          </a:p>
        </p:txBody>
      </p:sp>
    </p:spTree>
    <p:extLst>
      <p:ext uri="{BB962C8B-B14F-4D97-AF65-F5344CB8AC3E}">
        <p14:creationId xmlns:p14="http://schemas.microsoft.com/office/powerpoint/2010/main" val="24742188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Marijuana &amp; Suspended O/L</a:t>
            </a:r>
            <a:endParaRPr lang="en-US" dirty="0"/>
          </a:p>
        </p:txBody>
      </p:sp>
      <p:sp>
        <p:nvSpPr>
          <p:cNvPr id="2" name="Content Placeholder 1"/>
          <p:cNvSpPr>
            <a:spLocks noGrp="1"/>
          </p:cNvSpPr>
          <p:nvPr>
            <p:ph idx="1"/>
          </p:nvPr>
        </p:nvSpPr>
        <p:spPr>
          <a:xfrm>
            <a:off x="457200" y="1481328"/>
            <a:ext cx="8229600" cy="4690872"/>
          </a:xfrm>
        </p:spPr>
        <p:txBody>
          <a:bodyPr>
            <a:normAutofit/>
          </a:bodyPr>
          <a:lstStyle/>
          <a:p>
            <a:pPr>
              <a:buSzPct val="75000"/>
            </a:pPr>
            <a:r>
              <a:rPr lang="en-US" dirty="0" smtClean="0"/>
              <a:t>HB 2051 (Adams) / SB 1091 (Ebbin &amp; Stanley)</a:t>
            </a:r>
          </a:p>
          <a:p>
            <a:pPr lvl="1">
              <a:buSzPct val="75000"/>
            </a:pPr>
            <a:r>
              <a:rPr lang="en-US" sz="3200" dirty="0" smtClean="0"/>
              <a:t>Changes license suspension from mandatory to discretionary on 1</a:t>
            </a:r>
            <a:r>
              <a:rPr lang="en-US" sz="3200" baseline="30000" dirty="0" smtClean="0"/>
              <a:t>st</a:t>
            </a:r>
            <a:r>
              <a:rPr lang="en-US" sz="3200" dirty="0" smtClean="0"/>
              <a:t> offender marijuana dispositions unless person possessing marijuana was driving.</a:t>
            </a:r>
          </a:p>
          <a:p>
            <a:pPr lvl="1">
              <a:buSzPct val="75000"/>
            </a:pPr>
            <a:r>
              <a:rPr lang="en-US" sz="3200" dirty="0"/>
              <a:t>§§ 18.2-251, 18.2-259.1, and 46.2-390.1 </a:t>
            </a:r>
          </a:p>
          <a:p>
            <a:pPr>
              <a:buSzPct val="75000"/>
              <a:buFont typeface="Wingdings" panose="05000000000000000000" pitchFamily="2" charset="2"/>
              <a:buChar char="v"/>
            </a:pPr>
            <a:endParaRPr lang="en-US" sz="4400" dirty="0">
              <a:latin typeface="Calibri" panose="020F0502020204030204" pitchFamily="34" charset="0"/>
            </a:endParaRPr>
          </a:p>
          <a:p>
            <a:pPr>
              <a:buSzPct val="75000"/>
              <a:buFont typeface="Wingdings" panose="05000000000000000000" pitchFamily="2" charset="2"/>
              <a:buChar char="v"/>
            </a:pPr>
            <a:endParaRPr lang="en-US" sz="4400" dirty="0" smtClean="0">
              <a:latin typeface="Calibri" panose="020F0502020204030204" pitchFamily="34" charset="0"/>
            </a:endParaRPr>
          </a:p>
        </p:txBody>
      </p:sp>
    </p:spTree>
    <p:extLst>
      <p:ext uri="{BB962C8B-B14F-4D97-AF65-F5344CB8AC3E}">
        <p14:creationId xmlns:p14="http://schemas.microsoft.com/office/powerpoint/2010/main" val="40599362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1417638"/>
          </a:xfrm>
        </p:spPr>
        <p:txBody>
          <a:bodyPr/>
          <a:lstStyle/>
          <a:p>
            <a:r>
              <a:rPr lang="en-US" dirty="0" smtClean="0"/>
              <a:t>Cannabidiol &amp; THC-A Oils</a:t>
            </a:r>
            <a:endParaRPr lang="en-US" dirty="0"/>
          </a:p>
        </p:txBody>
      </p:sp>
      <p:sp>
        <p:nvSpPr>
          <p:cNvPr id="2" name="Content Placeholder 1"/>
          <p:cNvSpPr>
            <a:spLocks noGrp="1"/>
          </p:cNvSpPr>
          <p:nvPr>
            <p:ph idx="1"/>
          </p:nvPr>
        </p:nvSpPr>
        <p:spPr>
          <a:xfrm>
            <a:off x="304800" y="1219200"/>
            <a:ext cx="8534400" cy="5181600"/>
          </a:xfrm>
        </p:spPr>
        <p:txBody>
          <a:bodyPr>
            <a:normAutofit/>
          </a:bodyPr>
          <a:lstStyle/>
          <a:p>
            <a:pPr>
              <a:buSzPct val="75000"/>
            </a:pPr>
            <a:r>
              <a:rPr lang="en-US" sz="2800" dirty="0" smtClean="0"/>
              <a:t>SB 1027 (Marsden)</a:t>
            </a:r>
          </a:p>
          <a:p>
            <a:pPr lvl="1">
              <a:buSzPct val="75000"/>
            </a:pPr>
            <a:r>
              <a:rPr lang="en-US" dirty="0" smtClean="0"/>
              <a:t>Creates regulations for in-state production of oils that were approved in 2015 for persons with intractable epilepsy.</a:t>
            </a:r>
          </a:p>
          <a:p>
            <a:pPr lvl="1">
              <a:buSzPct val="75000"/>
            </a:pPr>
            <a:r>
              <a:rPr lang="en-US" dirty="0" smtClean="0"/>
              <a:t>Affirmative defense for possession of marijuana for pharmaceutical processors, patients and their guardians.</a:t>
            </a:r>
          </a:p>
          <a:p>
            <a:pPr lvl="1">
              <a:buSzPct val="75000"/>
            </a:pPr>
            <a:r>
              <a:rPr lang="en-US" dirty="0" smtClean="0"/>
              <a:t>GA rejected expansion of diseases to be treated. </a:t>
            </a:r>
          </a:p>
          <a:p>
            <a:pPr lvl="1">
              <a:buSzPct val="75000"/>
            </a:pPr>
            <a:r>
              <a:rPr lang="en-US" dirty="0" smtClean="0"/>
              <a:t>§§ </a:t>
            </a:r>
            <a:r>
              <a:rPr lang="en-US" dirty="0"/>
              <a:t>18.2-250.1, 54.1-3408.3, 54.1-3442.5 thru 54.1-3442.8</a:t>
            </a:r>
          </a:p>
          <a:p>
            <a:pPr>
              <a:buSzPct val="75000"/>
            </a:pPr>
            <a:endParaRPr lang="en-US" sz="2800" dirty="0" smtClean="0"/>
          </a:p>
          <a:p>
            <a:pPr lvl="2">
              <a:buSzPct val="75000"/>
              <a:buFont typeface="Wingdings" panose="05000000000000000000" pitchFamily="2" charset="2"/>
              <a:buChar char="v"/>
            </a:pPr>
            <a:endParaRPr lang="en-US" sz="3400" dirty="0" smtClean="0">
              <a:latin typeface="Calibri" panose="020F0502020204030204" pitchFamily="34" charset="0"/>
            </a:endParaRPr>
          </a:p>
        </p:txBody>
      </p:sp>
    </p:spTree>
    <p:extLst>
      <p:ext uri="{BB962C8B-B14F-4D97-AF65-F5344CB8AC3E}">
        <p14:creationId xmlns:p14="http://schemas.microsoft.com/office/powerpoint/2010/main" val="13387020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DUI</a:t>
            </a:r>
            <a:endParaRPr lang="en-US" dirty="0"/>
          </a:p>
        </p:txBody>
      </p:sp>
      <p:sp>
        <p:nvSpPr>
          <p:cNvPr id="5" name="Subtitle 4"/>
          <p:cNvSpPr>
            <a:spLocks noGrp="1"/>
          </p:cNvSpPr>
          <p:nvPr>
            <p:ph type="subTitle" idx="1"/>
          </p:nvPr>
        </p:nvSpPr>
        <p:spPr/>
        <p:txBody>
          <a:bodyPr/>
          <a:lstStyle/>
          <a:p>
            <a:r>
              <a:rPr lang="en-US" dirty="0" smtClean="0"/>
              <a:t>Driving Under the Influence</a:t>
            </a:r>
            <a:endParaRPr lang="en-US" dirty="0"/>
          </a:p>
        </p:txBody>
      </p:sp>
    </p:spTree>
    <p:extLst>
      <p:ext uri="{BB962C8B-B14F-4D97-AF65-F5344CB8AC3E}">
        <p14:creationId xmlns:p14="http://schemas.microsoft.com/office/powerpoint/2010/main" val="725746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VA General Assembly 2017</a:t>
            </a:r>
            <a:endParaRPr lang="en-US" dirty="0"/>
          </a:p>
        </p:txBody>
      </p:sp>
      <p:sp>
        <p:nvSpPr>
          <p:cNvPr id="2" name="Content Placeholder 1"/>
          <p:cNvSpPr>
            <a:spLocks noGrp="1"/>
          </p:cNvSpPr>
          <p:nvPr>
            <p:ph idx="1"/>
          </p:nvPr>
        </p:nvSpPr>
        <p:spPr>
          <a:xfrm>
            <a:off x="457200" y="1447800"/>
            <a:ext cx="8229600" cy="4559491"/>
          </a:xfrm>
        </p:spPr>
        <p:txBody>
          <a:bodyPr>
            <a:normAutofit/>
          </a:bodyPr>
          <a:lstStyle/>
          <a:p>
            <a:pPr>
              <a:buSzPct val="75000"/>
            </a:pPr>
            <a:r>
              <a:rPr lang="en-US" dirty="0" smtClean="0"/>
              <a:t>VACA Legislative Update</a:t>
            </a:r>
          </a:p>
          <a:p>
            <a:pPr lvl="1">
              <a:buSzPct val="75000"/>
            </a:pPr>
            <a:r>
              <a:rPr lang="en-US" sz="3200" dirty="0" smtClean="0"/>
              <a:t>New laws are effective on July 1, 2017, unless they include an emergency clause making the law effective upon the Governor’s signature or they include a delayed enactment clause making the law effective on the date stated in the legislation.</a:t>
            </a:r>
            <a:endParaRPr lang="en-US" sz="3200" dirty="0"/>
          </a:p>
        </p:txBody>
      </p:sp>
    </p:spTree>
    <p:extLst>
      <p:ext uri="{BB962C8B-B14F-4D97-AF65-F5344CB8AC3E}">
        <p14:creationId xmlns:p14="http://schemas.microsoft.com/office/powerpoint/2010/main" val="22971572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DUI - Commercial Vehicles</a:t>
            </a:r>
            <a:endParaRPr lang="en-US" dirty="0"/>
          </a:p>
        </p:txBody>
      </p:sp>
      <p:sp>
        <p:nvSpPr>
          <p:cNvPr id="2" name="Content Placeholder 1"/>
          <p:cNvSpPr>
            <a:spLocks noGrp="1"/>
          </p:cNvSpPr>
          <p:nvPr>
            <p:ph idx="1"/>
          </p:nvPr>
        </p:nvSpPr>
        <p:spPr/>
        <p:txBody>
          <a:bodyPr>
            <a:normAutofit/>
          </a:bodyPr>
          <a:lstStyle/>
          <a:p>
            <a:pPr>
              <a:buSzPct val="75000"/>
            </a:pPr>
            <a:r>
              <a:rPr lang="en-US" dirty="0" smtClean="0"/>
              <a:t>HB 1622 (Collins)</a:t>
            </a:r>
          </a:p>
          <a:p>
            <a:pPr marL="342900" lvl="2" indent="-342900">
              <a:buSzPct val="75000"/>
            </a:pPr>
            <a:r>
              <a:rPr lang="en-US" sz="3200" dirty="0"/>
              <a:t>Harmonizes Commercial Motor Vehicle DUI statutes with regular DUI statutes.</a:t>
            </a:r>
          </a:p>
          <a:p>
            <a:pPr>
              <a:buSzPct val="75000"/>
            </a:pPr>
            <a:r>
              <a:rPr lang="en-US" dirty="0" smtClean="0"/>
              <a:t>§ 46.2-341.28</a:t>
            </a:r>
          </a:p>
        </p:txBody>
      </p:sp>
    </p:spTree>
    <p:extLst>
      <p:ext uri="{BB962C8B-B14F-4D97-AF65-F5344CB8AC3E}">
        <p14:creationId xmlns:p14="http://schemas.microsoft.com/office/powerpoint/2010/main" val="33299665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DUI - Birchfield</a:t>
            </a:r>
            <a:br>
              <a:rPr lang="en-US" dirty="0" smtClean="0"/>
            </a:br>
            <a:endParaRPr lang="en-US" dirty="0"/>
          </a:p>
        </p:txBody>
      </p:sp>
      <p:sp>
        <p:nvSpPr>
          <p:cNvPr id="2" name="Content Placeholder 1"/>
          <p:cNvSpPr>
            <a:spLocks noGrp="1"/>
          </p:cNvSpPr>
          <p:nvPr>
            <p:ph idx="1"/>
          </p:nvPr>
        </p:nvSpPr>
        <p:spPr>
          <a:xfrm>
            <a:off x="457200" y="1295400"/>
            <a:ext cx="8229600" cy="4800600"/>
          </a:xfrm>
        </p:spPr>
        <p:txBody>
          <a:bodyPr>
            <a:normAutofit/>
          </a:bodyPr>
          <a:lstStyle/>
          <a:p>
            <a:pPr>
              <a:buSzPct val="75000"/>
            </a:pPr>
            <a:r>
              <a:rPr lang="en-US" sz="3000" dirty="0" smtClean="0"/>
              <a:t>“Birchfield” legislation</a:t>
            </a:r>
          </a:p>
          <a:p>
            <a:pPr>
              <a:buSzPct val="75000"/>
            </a:pPr>
            <a:r>
              <a:rPr lang="en-US" sz="3000" dirty="0" smtClean="0"/>
              <a:t>HB 2327 (Collins)</a:t>
            </a:r>
          </a:p>
          <a:p>
            <a:pPr>
              <a:buSzPct val="75000"/>
            </a:pPr>
            <a:r>
              <a:rPr lang="en-US" sz="3000" dirty="0" smtClean="0"/>
              <a:t>Responsive to one of the holdings in </a:t>
            </a:r>
            <a:r>
              <a:rPr lang="en-US" sz="3000" i="1" dirty="0" smtClean="0"/>
              <a:t>Birchfield v. North Dakota</a:t>
            </a:r>
            <a:r>
              <a:rPr lang="en-US" sz="3000" dirty="0" smtClean="0"/>
              <a:t>, 136 </a:t>
            </a:r>
            <a:r>
              <a:rPr lang="en-US" sz="3000" dirty="0" err="1" smtClean="0"/>
              <a:t>S.Ct</a:t>
            </a:r>
            <a:r>
              <a:rPr lang="en-US" sz="3000" dirty="0" smtClean="0"/>
              <a:t>. 2160 (2016) that caused a portion of VA DUI law to be </a:t>
            </a:r>
            <a:r>
              <a:rPr lang="en-US" sz="3000" dirty="0"/>
              <a:t>u</a:t>
            </a:r>
            <a:r>
              <a:rPr lang="en-US" sz="3000" dirty="0" smtClean="0"/>
              <a:t>nconstitutional. </a:t>
            </a:r>
          </a:p>
          <a:p>
            <a:pPr>
              <a:buSzPct val="75000"/>
            </a:pPr>
            <a:r>
              <a:rPr lang="en-US" sz="3000" dirty="0" smtClean="0"/>
              <a:t>Additional amendments to DUI statutes inspired by </a:t>
            </a:r>
            <a:r>
              <a:rPr lang="en-US" sz="3000" i="1" dirty="0" smtClean="0"/>
              <a:t>Birchfield</a:t>
            </a:r>
            <a:r>
              <a:rPr lang="en-US" sz="3000" dirty="0" smtClean="0"/>
              <a:t>.</a:t>
            </a:r>
          </a:p>
          <a:p>
            <a:pPr>
              <a:buSzPct val="75000"/>
            </a:pPr>
            <a:r>
              <a:rPr lang="en-US" sz="3000" dirty="0" smtClean="0"/>
              <a:t>Emergency clause:  Effective 3/16/2017.</a:t>
            </a:r>
          </a:p>
          <a:p>
            <a:pPr lvl="2">
              <a:buSzPct val="75000"/>
              <a:buFont typeface="Wingdings" panose="05000000000000000000" pitchFamily="2" charset="2"/>
              <a:buChar char="v"/>
            </a:pPr>
            <a:endParaRPr lang="en-US" sz="3700" dirty="0" smtClean="0">
              <a:latin typeface="Calibri" panose="020F0502020204030204" pitchFamily="34" charset="0"/>
            </a:endParaRPr>
          </a:p>
          <a:p>
            <a:pPr lvl="2">
              <a:buSzPct val="75000"/>
              <a:buFont typeface="Wingdings" panose="05000000000000000000" pitchFamily="2" charset="2"/>
              <a:buChar char="v"/>
            </a:pPr>
            <a:endParaRPr lang="en-US" sz="3400" dirty="0" smtClean="0">
              <a:latin typeface="Calibri" panose="020F0502020204030204" pitchFamily="34" charset="0"/>
            </a:endParaRPr>
          </a:p>
        </p:txBody>
      </p:sp>
    </p:spTree>
    <p:extLst>
      <p:ext uri="{BB962C8B-B14F-4D97-AF65-F5344CB8AC3E}">
        <p14:creationId xmlns:p14="http://schemas.microsoft.com/office/powerpoint/2010/main" val="33508323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DUI - Birchfield</a:t>
            </a:r>
            <a:br>
              <a:rPr lang="en-US" dirty="0" smtClean="0"/>
            </a:br>
            <a:endParaRPr lang="en-US" dirty="0"/>
          </a:p>
        </p:txBody>
      </p:sp>
      <p:sp>
        <p:nvSpPr>
          <p:cNvPr id="2" name="Content Placeholder 1"/>
          <p:cNvSpPr>
            <a:spLocks noGrp="1"/>
          </p:cNvSpPr>
          <p:nvPr>
            <p:ph idx="1"/>
          </p:nvPr>
        </p:nvSpPr>
        <p:spPr>
          <a:xfrm>
            <a:off x="457200" y="1447800"/>
            <a:ext cx="8229600" cy="5029200"/>
          </a:xfrm>
        </p:spPr>
        <p:txBody>
          <a:bodyPr>
            <a:normAutofit/>
          </a:bodyPr>
          <a:lstStyle/>
          <a:p>
            <a:pPr>
              <a:buSzPct val="75000"/>
            </a:pPr>
            <a:r>
              <a:rPr lang="en-US" sz="2800" dirty="0" smtClean="0"/>
              <a:t>Holdings of </a:t>
            </a:r>
            <a:r>
              <a:rPr lang="en-US" sz="2800" i="1" dirty="0" smtClean="0"/>
              <a:t>Birchfield </a:t>
            </a:r>
            <a:r>
              <a:rPr lang="en-US" sz="2800" i="1" dirty="0"/>
              <a:t>v. North Dakota</a:t>
            </a:r>
            <a:r>
              <a:rPr lang="en-US" sz="2800" dirty="0"/>
              <a:t>, 136 </a:t>
            </a:r>
            <a:r>
              <a:rPr lang="en-US" sz="2800" dirty="0" err="1"/>
              <a:t>S.Ct</a:t>
            </a:r>
            <a:r>
              <a:rPr lang="en-US" sz="2800" dirty="0"/>
              <a:t>. 2160 (2016</a:t>
            </a:r>
            <a:r>
              <a:rPr lang="en-US" sz="2800" dirty="0" smtClean="0"/>
              <a:t>):</a:t>
            </a:r>
          </a:p>
          <a:p>
            <a:pPr lvl="1">
              <a:buSzPct val="75000"/>
            </a:pPr>
            <a:r>
              <a:rPr lang="en-US" dirty="0" smtClean="0"/>
              <a:t>Criminal penalties for refusal of blood test is unconstitutional because blood test is intrusive and is not a lawful search incident to arrest. </a:t>
            </a:r>
          </a:p>
          <a:p>
            <a:pPr lvl="1">
              <a:buSzPct val="75000"/>
            </a:pPr>
            <a:r>
              <a:rPr lang="en-US" dirty="0" smtClean="0"/>
              <a:t>Implied consent is valid for blood</a:t>
            </a:r>
          </a:p>
          <a:p>
            <a:pPr lvl="2">
              <a:buSzPct val="75000"/>
            </a:pPr>
            <a:r>
              <a:rPr lang="en-US" sz="2800" dirty="0" smtClean="0"/>
              <a:t>SW not required if implied consent applies.</a:t>
            </a:r>
          </a:p>
          <a:p>
            <a:pPr lvl="1">
              <a:buSzPct val="75000"/>
              <a:buFont typeface="Wingdings" panose="05000000000000000000" pitchFamily="2" charset="2"/>
              <a:buChar char="v"/>
            </a:pPr>
            <a:endParaRPr lang="en-US" sz="3900" dirty="0" smtClean="0">
              <a:latin typeface="Calibri" panose="020F0502020204030204" pitchFamily="34" charset="0"/>
            </a:endParaRPr>
          </a:p>
          <a:p>
            <a:pPr lvl="1">
              <a:buSzPct val="75000"/>
              <a:buFont typeface="Wingdings" panose="05000000000000000000" pitchFamily="2" charset="2"/>
              <a:buChar char="v"/>
            </a:pPr>
            <a:endParaRPr lang="en-US" sz="3900" dirty="0" smtClean="0">
              <a:latin typeface="Calibri" panose="020F0502020204030204" pitchFamily="34" charset="0"/>
            </a:endParaRPr>
          </a:p>
          <a:p>
            <a:pPr lvl="2">
              <a:buSzPct val="75000"/>
              <a:buFont typeface="Wingdings" panose="05000000000000000000" pitchFamily="2" charset="2"/>
              <a:buChar char="v"/>
            </a:pPr>
            <a:endParaRPr lang="en-US" sz="3400" dirty="0" smtClean="0">
              <a:latin typeface="Calibri" panose="020F0502020204030204" pitchFamily="34" charset="0"/>
            </a:endParaRPr>
          </a:p>
        </p:txBody>
      </p:sp>
    </p:spTree>
    <p:extLst>
      <p:ext uri="{BB962C8B-B14F-4D97-AF65-F5344CB8AC3E}">
        <p14:creationId xmlns:p14="http://schemas.microsoft.com/office/powerpoint/2010/main" val="20895954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DUI - Birchfield</a:t>
            </a:r>
            <a:endParaRPr lang="en-US" dirty="0"/>
          </a:p>
        </p:txBody>
      </p:sp>
      <p:sp>
        <p:nvSpPr>
          <p:cNvPr id="2" name="Content Placeholder 1"/>
          <p:cNvSpPr>
            <a:spLocks noGrp="1"/>
          </p:cNvSpPr>
          <p:nvPr>
            <p:ph idx="1"/>
          </p:nvPr>
        </p:nvSpPr>
        <p:spPr>
          <a:xfrm>
            <a:off x="457200" y="1447800"/>
            <a:ext cx="8229600" cy="4724400"/>
          </a:xfrm>
        </p:spPr>
        <p:txBody>
          <a:bodyPr>
            <a:normAutofit/>
          </a:bodyPr>
          <a:lstStyle/>
          <a:p>
            <a:pPr>
              <a:buSzPct val="75000"/>
            </a:pPr>
            <a:r>
              <a:rPr lang="en-US" sz="2800" dirty="0" smtClean="0"/>
              <a:t>Holdings of </a:t>
            </a:r>
            <a:r>
              <a:rPr lang="en-US" sz="2800" i="1" dirty="0" smtClean="0"/>
              <a:t>Birchfield </a:t>
            </a:r>
            <a:r>
              <a:rPr lang="en-US" sz="2800" i="1" dirty="0"/>
              <a:t>v. North Dakota</a:t>
            </a:r>
            <a:r>
              <a:rPr lang="en-US" sz="2800" dirty="0"/>
              <a:t>, 136 </a:t>
            </a:r>
            <a:r>
              <a:rPr lang="en-US" sz="2800" dirty="0" err="1"/>
              <a:t>S.Ct</a:t>
            </a:r>
            <a:r>
              <a:rPr lang="en-US" sz="2800" dirty="0"/>
              <a:t>. 2160 (2016</a:t>
            </a:r>
            <a:r>
              <a:rPr lang="en-US" sz="2800" dirty="0" smtClean="0"/>
              <a:t>) - Continued</a:t>
            </a:r>
          </a:p>
          <a:p>
            <a:pPr lvl="1">
              <a:buSzPct val="75000"/>
            </a:pPr>
            <a:r>
              <a:rPr lang="en-US" dirty="0" smtClean="0"/>
              <a:t>Breath is search incident to arrest</a:t>
            </a:r>
          </a:p>
          <a:p>
            <a:pPr lvl="2">
              <a:buSzPct val="75000"/>
            </a:pPr>
            <a:r>
              <a:rPr lang="en-US" sz="2800" dirty="0" smtClean="0"/>
              <a:t>Criminal prosecution okay for refusal to submit to breath test</a:t>
            </a:r>
          </a:p>
          <a:p>
            <a:pPr lvl="1">
              <a:buSzPct val="75000"/>
            </a:pPr>
            <a:r>
              <a:rPr lang="en-US" dirty="0" smtClean="0"/>
              <a:t>Refusal can be used as evidence.</a:t>
            </a:r>
          </a:p>
          <a:p>
            <a:pPr lvl="1">
              <a:buSzPct val="75000"/>
              <a:buFont typeface="Wingdings" panose="05000000000000000000" pitchFamily="2" charset="2"/>
              <a:buChar char="v"/>
            </a:pPr>
            <a:endParaRPr lang="en-US" sz="3900" dirty="0" smtClean="0">
              <a:latin typeface="Calibri" panose="020F0502020204030204" pitchFamily="34" charset="0"/>
            </a:endParaRPr>
          </a:p>
          <a:p>
            <a:pPr lvl="1">
              <a:buSzPct val="75000"/>
              <a:buFont typeface="Wingdings" panose="05000000000000000000" pitchFamily="2" charset="2"/>
              <a:buChar char="v"/>
            </a:pPr>
            <a:endParaRPr lang="en-US" sz="3900" dirty="0" smtClean="0">
              <a:latin typeface="Calibri" panose="020F0502020204030204" pitchFamily="34" charset="0"/>
            </a:endParaRPr>
          </a:p>
          <a:p>
            <a:pPr lvl="2">
              <a:buSzPct val="75000"/>
              <a:buFont typeface="Wingdings" panose="05000000000000000000" pitchFamily="2" charset="2"/>
              <a:buChar char="v"/>
            </a:pPr>
            <a:endParaRPr lang="en-US" sz="3400" dirty="0" smtClean="0">
              <a:latin typeface="Calibri" panose="020F0502020204030204" pitchFamily="34" charset="0"/>
            </a:endParaRPr>
          </a:p>
        </p:txBody>
      </p:sp>
    </p:spTree>
    <p:extLst>
      <p:ext uri="{BB962C8B-B14F-4D97-AF65-F5344CB8AC3E}">
        <p14:creationId xmlns:p14="http://schemas.microsoft.com/office/powerpoint/2010/main" val="20746601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DUI - Birchfield</a:t>
            </a:r>
            <a:endParaRPr lang="en-US" dirty="0"/>
          </a:p>
        </p:txBody>
      </p:sp>
      <p:sp>
        <p:nvSpPr>
          <p:cNvPr id="2" name="Content Placeholder 1"/>
          <p:cNvSpPr>
            <a:spLocks noGrp="1"/>
          </p:cNvSpPr>
          <p:nvPr>
            <p:ph idx="1"/>
          </p:nvPr>
        </p:nvSpPr>
        <p:spPr>
          <a:xfrm>
            <a:off x="381000" y="1371600"/>
            <a:ext cx="8305800" cy="5029200"/>
          </a:xfrm>
        </p:spPr>
        <p:txBody>
          <a:bodyPr>
            <a:normAutofit/>
          </a:bodyPr>
          <a:lstStyle/>
          <a:p>
            <a:pPr>
              <a:buSzPct val="75000"/>
            </a:pPr>
            <a:r>
              <a:rPr lang="en-US" sz="2800" i="1" dirty="0" smtClean="0"/>
              <a:t>Birchfield</a:t>
            </a:r>
            <a:r>
              <a:rPr lang="en-US" sz="2800" dirty="0" smtClean="0"/>
              <a:t> ruling: unconstitutional to impose criminal penalty for refusal to take blood test</a:t>
            </a:r>
          </a:p>
          <a:p>
            <a:pPr lvl="1">
              <a:buSzPct val="75000"/>
            </a:pPr>
            <a:r>
              <a:rPr lang="en-US" dirty="0" smtClean="0"/>
              <a:t>§ 18.2-268.3</a:t>
            </a:r>
          </a:p>
          <a:p>
            <a:pPr lvl="2">
              <a:buSzPct val="75000"/>
            </a:pPr>
            <a:r>
              <a:rPr lang="en-US" sz="2800" dirty="0" smtClean="0"/>
              <a:t>Blood and Breath refusals separated.</a:t>
            </a:r>
          </a:p>
          <a:p>
            <a:pPr lvl="2">
              <a:buSzPct val="75000"/>
            </a:pPr>
            <a:r>
              <a:rPr lang="en-US" sz="2800" dirty="0" smtClean="0"/>
              <a:t>Removes criminal penalties for refusing to consent to blood testing.</a:t>
            </a:r>
          </a:p>
          <a:p>
            <a:pPr lvl="2">
              <a:buSzPct val="75000"/>
            </a:pPr>
            <a:r>
              <a:rPr lang="en-US" sz="2800" dirty="0" smtClean="0"/>
              <a:t>Conforms language required on refusal form to current law.</a:t>
            </a:r>
          </a:p>
        </p:txBody>
      </p:sp>
    </p:spTree>
    <p:extLst>
      <p:ext uri="{BB962C8B-B14F-4D97-AF65-F5344CB8AC3E}">
        <p14:creationId xmlns:p14="http://schemas.microsoft.com/office/powerpoint/2010/main" val="20894091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DUI - Refusals</a:t>
            </a:r>
            <a:endParaRPr lang="en-US" dirty="0"/>
          </a:p>
        </p:txBody>
      </p:sp>
      <p:sp>
        <p:nvSpPr>
          <p:cNvPr id="2" name="Content Placeholder 1"/>
          <p:cNvSpPr>
            <a:spLocks noGrp="1"/>
          </p:cNvSpPr>
          <p:nvPr>
            <p:ph idx="1"/>
          </p:nvPr>
        </p:nvSpPr>
        <p:spPr/>
        <p:txBody>
          <a:bodyPr>
            <a:normAutofit/>
          </a:bodyPr>
          <a:lstStyle/>
          <a:p>
            <a:pPr>
              <a:buSzPct val="75000"/>
            </a:pPr>
            <a:r>
              <a:rPr lang="en-US" sz="4000" dirty="0" smtClean="0">
                <a:latin typeface="Calibri" panose="020F0502020204030204" pitchFamily="34" charset="0"/>
              </a:rPr>
              <a:t> </a:t>
            </a:r>
            <a:r>
              <a:rPr lang="en-US" sz="2800" i="1" dirty="0" smtClean="0"/>
              <a:t>Birchfield </a:t>
            </a:r>
            <a:r>
              <a:rPr lang="en-US" sz="2800" dirty="0" smtClean="0"/>
              <a:t>inspired:  Refusal penalty changes</a:t>
            </a:r>
          </a:p>
          <a:p>
            <a:pPr lvl="1">
              <a:buSzPct val="75000"/>
            </a:pPr>
            <a:r>
              <a:rPr lang="en-US" dirty="0"/>
              <a:t>§ 18.2-268.3</a:t>
            </a:r>
          </a:p>
          <a:p>
            <a:pPr lvl="2">
              <a:buSzPct val="75000"/>
            </a:pPr>
            <a:r>
              <a:rPr lang="en-US" sz="2800" dirty="0" smtClean="0"/>
              <a:t>Penalty </a:t>
            </a:r>
            <a:r>
              <a:rPr lang="en-US" sz="2800" dirty="0"/>
              <a:t>for 2</a:t>
            </a:r>
            <a:r>
              <a:rPr lang="en-US" sz="2800" baseline="30000" dirty="0"/>
              <a:t>nd</a:t>
            </a:r>
            <a:r>
              <a:rPr lang="en-US" sz="2800" dirty="0"/>
              <a:t> offense refusal of breath increases from </a:t>
            </a:r>
            <a:r>
              <a:rPr lang="en-US" sz="2800" dirty="0" smtClean="0"/>
              <a:t>Class </a:t>
            </a:r>
            <a:r>
              <a:rPr lang="en-US" sz="2800" dirty="0"/>
              <a:t>2 </a:t>
            </a:r>
            <a:r>
              <a:rPr lang="en-US" sz="2800" dirty="0" err="1"/>
              <a:t>misd</a:t>
            </a:r>
            <a:r>
              <a:rPr lang="en-US" sz="2800" dirty="0"/>
              <a:t> to </a:t>
            </a:r>
            <a:r>
              <a:rPr lang="en-US" sz="2800" dirty="0" smtClean="0"/>
              <a:t>Class </a:t>
            </a:r>
            <a:r>
              <a:rPr lang="en-US" sz="2800" dirty="0"/>
              <a:t>1 </a:t>
            </a:r>
            <a:r>
              <a:rPr lang="en-US" sz="2800" dirty="0" err="1"/>
              <a:t>misd</a:t>
            </a:r>
            <a:endParaRPr lang="en-US" sz="2800" dirty="0"/>
          </a:p>
          <a:p>
            <a:pPr lvl="2">
              <a:buSzPct val="75000"/>
            </a:pPr>
            <a:r>
              <a:rPr lang="en-US" sz="2800" dirty="0"/>
              <a:t>Loss of license for refusal of blood or breath, 2</a:t>
            </a:r>
            <a:r>
              <a:rPr lang="en-US" sz="2800" baseline="30000" dirty="0"/>
              <a:t>nd</a:t>
            </a:r>
            <a:r>
              <a:rPr lang="en-US" sz="2800" dirty="0"/>
              <a:t> in 10 years, </a:t>
            </a:r>
            <a:r>
              <a:rPr lang="en-US" sz="2800" dirty="0" smtClean="0"/>
              <a:t>remains at </a:t>
            </a:r>
            <a:r>
              <a:rPr lang="en-US" sz="2800" dirty="0"/>
              <a:t>3 years</a:t>
            </a:r>
            <a:endParaRPr lang="en-US" sz="2800" dirty="0" smtClean="0"/>
          </a:p>
        </p:txBody>
      </p:sp>
    </p:spTree>
    <p:extLst>
      <p:ext uri="{BB962C8B-B14F-4D97-AF65-F5344CB8AC3E}">
        <p14:creationId xmlns:p14="http://schemas.microsoft.com/office/powerpoint/2010/main" val="32124307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DUI - Presumptions</a:t>
            </a:r>
            <a:endParaRPr lang="en-US" dirty="0"/>
          </a:p>
        </p:txBody>
      </p:sp>
      <p:sp>
        <p:nvSpPr>
          <p:cNvPr id="2" name="Content Placeholder 1"/>
          <p:cNvSpPr>
            <a:spLocks noGrp="1"/>
          </p:cNvSpPr>
          <p:nvPr>
            <p:ph idx="1"/>
          </p:nvPr>
        </p:nvSpPr>
        <p:spPr/>
        <p:txBody>
          <a:bodyPr>
            <a:normAutofit fontScale="92500" lnSpcReduction="20000"/>
          </a:bodyPr>
          <a:lstStyle/>
          <a:p>
            <a:pPr>
              <a:buSzPct val="75000"/>
            </a:pPr>
            <a:r>
              <a:rPr lang="en-US" sz="4000" i="1" dirty="0" smtClean="0">
                <a:latin typeface="Calibri" panose="020F0502020204030204" pitchFamily="34" charset="0"/>
              </a:rPr>
              <a:t> </a:t>
            </a:r>
            <a:r>
              <a:rPr lang="en-US" sz="3300" i="1" dirty="0" smtClean="0"/>
              <a:t>Birchfield </a:t>
            </a:r>
            <a:r>
              <a:rPr lang="en-US" sz="3300" dirty="0" smtClean="0"/>
              <a:t>inspired:  presumptions apply to search warrant (SW) blood</a:t>
            </a:r>
          </a:p>
          <a:p>
            <a:pPr lvl="1">
              <a:buSzPct val="75000"/>
            </a:pPr>
            <a:r>
              <a:rPr lang="en-US" sz="3300" dirty="0" smtClean="0"/>
              <a:t>§ 18.2-269</a:t>
            </a:r>
          </a:p>
          <a:p>
            <a:pPr lvl="2">
              <a:buSzPct val="75000"/>
            </a:pPr>
            <a:r>
              <a:rPr lang="en-US" sz="3300" dirty="0" smtClean="0"/>
              <a:t>Allows statutory presumptions of levels of intoxication to apply to blood obtained by SW.</a:t>
            </a:r>
            <a:endParaRPr lang="en-US" sz="3300" dirty="0"/>
          </a:p>
          <a:p>
            <a:pPr lvl="2">
              <a:buSzPct val="75000"/>
            </a:pPr>
            <a:r>
              <a:rPr lang="en-US" sz="3300" dirty="0" smtClean="0"/>
              <a:t>Must comply with procedures outlined for implied consent (IC) blood in </a:t>
            </a:r>
            <a:r>
              <a:rPr lang="en-US" sz="3300" dirty="0"/>
              <a:t>§§ </a:t>
            </a:r>
            <a:r>
              <a:rPr lang="en-US" sz="3300" dirty="0" smtClean="0"/>
              <a:t>18.2-268.5, 18.2-268.6, and 18.2-268.7.</a:t>
            </a:r>
          </a:p>
        </p:txBody>
      </p:sp>
    </p:spTree>
    <p:extLst>
      <p:ext uri="{BB962C8B-B14F-4D97-AF65-F5344CB8AC3E}">
        <p14:creationId xmlns:p14="http://schemas.microsoft.com/office/powerpoint/2010/main" val="31964426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62"/>
          </a:xfrm>
        </p:spPr>
        <p:txBody>
          <a:bodyPr>
            <a:normAutofit/>
          </a:bodyPr>
          <a:lstStyle/>
          <a:p>
            <a:r>
              <a:rPr lang="en-US" dirty="0" smtClean="0"/>
              <a:t>DUI – Handling Blood</a:t>
            </a:r>
            <a:endParaRPr lang="en-US" dirty="0"/>
          </a:p>
        </p:txBody>
      </p:sp>
      <p:sp>
        <p:nvSpPr>
          <p:cNvPr id="2" name="Content Placeholder 1"/>
          <p:cNvSpPr>
            <a:spLocks noGrp="1"/>
          </p:cNvSpPr>
          <p:nvPr>
            <p:ph idx="1"/>
          </p:nvPr>
        </p:nvSpPr>
        <p:spPr>
          <a:xfrm>
            <a:off x="457200" y="1066800"/>
            <a:ext cx="8305800" cy="5410200"/>
          </a:xfrm>
        </p:spPr>
        <p:txBody>
          <a:bodyPr>
            <a:normAutofit/>
          </a:bodyPr>
          <a:lstStyle/>
          <a:p>
            <a:pPr>
              <a:buSzPct val="75000"/>
            </a:pPr>
            <a:r>
              <a:rPr lang="en-US" sz="2800" i="1" dirty="0" smtClean="0"/>
              <a:t>Birchfield</a:t>
            </a:r>
            <a:r>
              <a:rPr lang="en-US" sz="2800" dirty="0" smtClean="0"/>
              <a:t> inspired: DFS/Blood handling and procedures</a:t>
            </a:r>
          </a:p>
          <a:p>
            <a:pPr lvl="1">
              <a:buSzPct val="75000"/>
            </a:pPr>
            <a:r>
              <a:rPr lang="en-US" dirty="0" smtClean="0"/>
              <a:t>§ 18.2-268.7</a:t>
            </a:r>
          </a:p>
          <a:p>
            <a:pPr lvl="2">
              <a:buSzPct val="75000"/>
            </a:pPr>
            <a:r>
              <a:rPr lang="en-US" sz="2800" dirty="0" smtClean="0"/>
              <a:t>SW blood and IC blood treated the same when SW blood taken same as IC blood.  </a:t>
            </a:r>
          </a:p>
          <a:p>
            <a:pPr lvl="2">
              <a:buSzPct val="75000"/>
            </a:pPr>
            <a:r>
              <a:rPr lang="en-US" sz="2800" dirty="0" smtClean="0"/>
              <a:t>DFS no longer automatically sends SW blood back.</a:t>
            </a:r>
          </a:p>
          <a:p>
            <a:pPr lvl="2">
              <a:buSzPct val="75000"/>
            </a:pPr>
            <a:r>
              <a:rPr lang="en-US" sz="2800" dirty="0" smtClean="0"/>
              <a:t>DFS to destroy blood 90 days after analyzed unless defense request for independent analysis or CW request in writing for the return of the remaining samples.</a:t>
            </a:r>
          </a:p>
        </p:txBody>
      </p:sp>
    </p:spTree>
    <p:extLst>
      <p:ext uri="{BB962C8B-B14F-4D97-AF65-F5344CB8AC3E}">
        <p14:creationId xmlns:p14="http://schemas.microsoft.com/office/powerpoint/2010/main" val="38380239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DUI – Breath Tests</a:t>
            </a:r>
            <a:endParaRPr lang="en-US" dirty="0"/>
          </a:p>
        </p:txBody>
      </p:sp>
      <p:sp>
        <p:nvSpPr>
          <p:cNvPr id="2" name="Content Placeholder 1"/>
          <p:cNvSpPr>
            <a:spLocks noGrp="1"/>
          </p:cNvSpPr>
          <p:nvPr>
            <p:ph idx="1"/>
          </p:nvPr>
        </p:nvSpPr>
        <p:spPr/>
        <p:txBody>
          <a:bodyPr>
            <a:normAutofit/>
          </a:bodyPr>
          <a:lstStyle/>
          <a:p>
            <a:pPr>
              <a:buSzPct val="75000"/>
            </a:pPr>
            <a:r>
              <a:rPr lang="en-US" sz="2800" i="1" dirty="0" smtClean="0">
                <a:latin typeface="+mj-lt"/>
              </a:rPr>
              <a:t>Birchfield </a:t>
            </a:r>
            <a:r>
              <a:rPr lang="en-US" sz="2800" dirty="0" smtClean="0">
                <a:latin typeface="+mj-lt"/>
              </a:rPr>
              <a:t>inspired: </a:t>
            </a:r>
          </a:p>
          <a:p>
            <a:pPr lvl="1">
              <a:buSzPct val="75000"/>
            </a:pPr>
            <a:r>
              <a:rPr lang="en-US" dirty="0" smtClean="0">
                <a:latin typeface="+mj-lt"/>
              </a:rPr>
              <a:t>§ 18.2-268.9</a:t>
            </a:r>
          </a:p>
          <a:p>
            <a:pPr lvl="2">
              <a:buSzPct val="75000"/>
            </a:pPr>
            <a:r>
              <a:rPr lang="en-US" sz="2800" dirty="0" smtClean="0">
                <a:latin typeface="+mj-lt"/>
              </a:rPr>
              <a:t>Cleans up language about who can conduct a breath test by simply stating “any person qualified to conduct a breath test … may administer the breath test.”</a:t>
            </a:r>
          </a:p>
          <a:p>
            <a:pPr lvl="2">
              <a:buSzPct val="75000"/>
              <a:buFont typeface="Wingdings" panose="05000000000000000000" pitchFamily="2" charset="2"/>
              <a:buChar char="v"/>
            </a:pPr>
            <a:endParaRPr lang="en-US" sz="3400" dirty="0" smtClean="0">
              <a:latin typeface="Calibri" panose="020F0502020204030204" pitchFamily="34" charset="0"/>
            </a:endParaRPr>
          </a:p>
          <a:p>
            <a:pPr lvl="2">
              <a:buSzPct val="75000"/>
              <a:buFont typeface="Wingdings" panose="05000000000000000000" pitchFamily="2" charset="2"/>
              <a:buChar char="v"/>
            </a:pPr>
            <a:endParaRPr lang="en-US" sz="3400" dirty="0" smtClean="0">
              <a:latin typeface="Calibri" panose="020F0502020204030204" pitchFamily="34" charset="0"/>
            </a:endParaRPr>
          </a:p>
        </p:txBody>
      </p:sp>
    </p:spTree>
    <p:extLst>
      <p:ext uri="{BB962C8B-B14F-4D97-AF65-F5344CB8AC3E}">
        <p14:creationId xmlns:p14="http://schemas.microsoft.com/office/powerpoint/2010/main" val="18654927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DUI - Birchfield</a:t>
            </a:r>
            <a:endParaRPr lang="en-US" dirty="0"/>
          </a:p>
        </p:txBody>
      </p:sp>
      <p:sp>
        <p:nvSpPr>
          <p:cNvPr id="2" name="Content Placeholder 1"/>
          <p:cNvSpPr>
            <a:spLocks noGrp="1"/>
          </p:cNvSpPr>
          <p:nvPr>
            <p:ph idx="1"/>
          </p:nvPr>
        </p:nvSpPr>
        <p:spPr>
          <a:xfrm>
            <a:off x="457200" y="1752600"/>
            <a:ext cx="8229600" cy="3547872"/>
          </a:xfrm>
        </p:spPr>
        <p:txBody>
          <a:bodyPr>
            <a:normAutofit/>
          </a:bodyPr>
          <a:lstStyle/>
          <a:p>
            <a:pPr>
              <a:buSzPct val="75000"/>
            </a:pPr>
            <a:r>
              <a:rPr lang="en-US" i="1" dirty="0" smtClean="0"/>
              <a:t>Birchfield </a:t>
            </a:r>
            <a:r>
              <a:rPr lang="en-US" dirty="0" smtClean="0"/>
              <a:t>inspired:  conforms VA code</a:t>
            </a:r>
          </a:p>
          <a:p>
            <a:pPr lvl="1">
              <a:buSzPct val="75000"/>
            </a:pPr>
            <a:r>
              <a:rPr lang="en-US" sz="3200" dirty="0" smtClean="0"/>
              <a:t>Conforms sections of the Code relating to juvenile DUI, Commercial driver DUI and boating DUI.</a:t>
            </a:r>
          </a:p>
          <a:p>
            <a:pPr lvl="2">
              <a:buSzPct val="75000"/>
              <a:buFont typeface="Wingdings" panose="05000000000000000000" pitchFamily="2" charset="2"/>
              <a:buChar char="v"/>
            </a:pPr>
            <a:endParaRPr lang="en-US" sz="3400" dirty="0" smtClean="0">
              <a:latin typeface="Calibri" panose="020F0502020204030204" pitchFamily="34" charset="0"/>
            </a:endParaRPr>
          </a:p>
          <a:p>
            <a:pPr lvl="2">
              <a:buSzPct val="75000"/>
              <a:buFont typeface="Wingdings" panose="05000000000000000000" pitchFamily="2" charset="2"/>
              <a:buChar char="v"/>
            </a:pPr>
            <a:endParaRPr lang="en-US" sz="3400" dirty="0" smtClean="0">
              <a:latin typeface="Calibri" panose="020F0502020204030204" pitchFamily="34" charset="0"/>
            </a:endParaRPr>
          </a:p>
        </p:txBody>
      </p:sp>
    </p:spTree>
    <p:extLst>
      <p:ext uri="{BB962C8B-B14F-4D97-AF65-F5344CB8AC3E}">
        <p14:creationId xmlns:p14="http://schemas.microsoft.com/office/powerpoint/2010/main" val="2332183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VA General Assembly 2017</a:t>
            </a:r>
            <a:endParaRPr lang="en-US" dirty="0"/>
          </a:p>
        </p:txBody>
      </p:sp>
      <p:sp>
        <p:nvSpPr>
          <p:cNvPr id="2" name="Content Placeholder 1"/>
          <p:cNvSpPr>
            <a:spLocks noGrp="1"/>
          </p:cNvSpPr>
          <p:nvPr>
            <p:ph idx="1"/>
          </p:nvPr>
        </p:nvSpPr>
        <p:spPr/>
        <p:txBody>
          <a:bodyPr>
            <a:normAutofit/>
          </a:bodyPr>
          <a:lstStyle/>
          <a:p>
            <a:pPr>
              <a:buSzPct val="75000"/>
            </a:pPr>
            <a:r>
              <a:rPr lang="en-US" sz="2800" dirty="0"/>
              <a:t>Jan. 11, 2017 – Feb. 24, 2017</a:t>
            </a:r>
          </a:p>
          <a:p>
            <a:pPr>
              <a:buSzPct val="75000"/>
            </a:pPr>
            <a:r>
              <a:rPr lang="en-US" sz="2800" dirty="0" smtClean="0"/>
              <a:t>Short session:  6 weeks</a:t>
            </a:r>
          </a:p>
          <a:p>
            <a:pPr>
              <a:buSzPct val="75000"/>
            </a:pPr>
            <a:r>
              <a:rPr lang="en-US" sz="2800" dirty="0"/>
              <a:t>2,936 pieces of legislation </a:t>
            </a:r>
            <a:r>
              <a:rPr lang="en-US" sz="2800" dirty="0" smtClean="0"/>
              <a:t>filed, including bills and resolutions</a:t>
            </a:r>
          </a:p>
          <a:p>
            <a:pPr lvl="1">
              <a:buSzPct val="75000"/>
            </a:pPr>
            <a:r>
              <a:rPr lang="en-US" dirty="0"/>
              <a:t>F</a:t>
            </a:r>
            <a:r>
              <a:rPr lang="en-US" dirty="0" smtClean="0"/>
              <a:t>rom July </a:t>
            </a:r>
            <a:r>
              <a:rPr lang="en-US" dirty="0"/>
              <a:t>18, 2016 – Jan. 20, </a:t>
            </a:r>
            <a:r>
              <a:rPr lang="en-US" dirty="0" smtClean="0"/>
              <a:t>2017</a:t>
            </a:r>
          </a:p>
          <a:p>
            <a:pPr lvl="1">
              <a:buSzPct val="75000"/>
            </a:pPr>
            <a:r>
              <a:rPr lang="en-US" dirty="0" smtClean="0"/>
              <a:t>1,086 House Bills</a:t>
            </a:r>
          </a:p>
          <a:p>
            <a:pPr lvl="1">
              <a:buSzPct val="75000"/>
            </a:pPr>
            <a:r>
              <a:rPr lang="en-US" dirty="0" smtClean="0"/>
              <a:t>813 Senate Bills </a:t>
            </a:r>
          </a:p>
          <a:p>
            <a:pPr lvl="1">
              <a:buSzPct val="75000"/>
            </a:pPr>
            <a:r>
              <a:rPr lang="en-US" dirty="0" smtClean="0"/>
              <a:t>Remaining pieces are Resolutions.</a:t>
            </a:r>
          </a:p>
          <a:p>
            <a:pPr lvl="1">
              <a:buSzPct val="75000"/>
              <a:buFont typeface="Wingdings" panose="05000000000000000000" pitchFamily="2" charset="2"/>
              <a:buChar char="v"/>
            </a:pPr>
            <a:endParaRPr lang="en-US" sz="3200" dirty="0">
              <a:latin typeface="Calibri" panose="020F0502020204030204" pitchFamily="34" charset="0"/>
            </a:endParaRPr>
          </a:p>
        </p:txBody>
      </p:sp>
    </p:spTree>
    <p:extLst>
      <p:ext uri="{BB962C8B-B14F-4D97-AF65-F5344CB8AC3E}">
        <p14:creationId xmlns:p14="http://schemas.microsoft.com/office/powerpoint/2010/main" val="13007289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DUI – Magistrate Priority</a:t>
            </a:r>
            <a:endParaRPr lang="en-US" dirty="0"/>
          </a:p>
        </p:txBody>
      </p:sp>
      <p:sp>
        <p:nvSpPr>
          <p:cNvPr id="2" name="Content Placeholder 1"/>
          <p:cNvSpPr>
            <a:spLocks noGrp="1"/>
          </p:cNvSpPr>
          <p:nvPr>
            <p:ph idx="1"/>
          </p:nvPr>
        </p:nvSpPr>
        <p:spPr>
          <a:xfrm>
            <a:off x="457200" y="1371600"/>
            <a:ext cx="8229600" cy="4690872"/>
          </a:xfrm>
        </p:spPr>
        <p:txBody>
          <a:bodyPr>
            <a:normAutofit/>
          </a:bodyPr>
          <a:lstStyle/>
          <a:p>
            <a:pPr>
              <a:buSzPct val="75000"/>
            </a:pPr>
            <a:r>
              <a:rPr lang="en-US" sz="2800" i="1" dirty="0" smtClean="0">
                <a:latin typeface="+mj-lt"/>
              </a:rPr>
              <a:t>Birchfield</a:t>
            </a:r>
            <a:r>
              <a:rPr lang="en-US" sz="2800" dirty="0" smtClean="0">
                <a:latin typeface="+mj-lt"/>
              </a:rPr>
              <a:t> inspired: priority at magistrate for SW for blood</a:t>
            </a:r>
          </a:p>
          <a:p>
            <a:pPr lvl="1">
              <a:buSzPct val="75000"/>
            </a:pPr>
            <a:r>
              <a:rPr lang="en-US" dirty="0" smtClean="0">
                <a:latin typeface="+mj-lt"/>
              </a:rPr>
              <a:t> HB 2327 (Collins) &amp; SB </a:t>
            </a:r>
            <a:r>
              <a:rPr lang="en-US" dirty="0">
                <a:latin typeface="+mj-lt"/>
              </a:rPr>
              <a:t>1564 (</a:t>
            </a:r>
            <a:r>
              <a:rPr lang="en-US" dirty="0" err="1">
                <a:latin typeface="+mj-lt"/>
              </a:rPr>
              <a:t>Norment</a:t>
            </a:r>
            <a:r>
              <a:rPr lang="en-US" dirty="0">
                <a:latin typeface="+mj-lt"/>
              </a:rPr>
              <a:t>)</a:t>
            </a:r>
          </a:p>
          <a:p>
            <a:pPr lvl="1">
              <a:buSzPct val="75000"/>
            </a:pPr>
            <a:r>
              <a:rPr lang="en-US" dirty="0" smtClean="0">
                <a:latin typeface="+mj-lt"/>
              </a:rPr>
              <a:t>§ 19.2-52</a:t>
            </a:r>
          </a:p>
          <a:p>
            <a:pPr lvl="1">
              <a:buSzPct val="75000"/>
            </a:pPr>
            <a:r>
              <a:rPr lang="en-US" dirty="0" smtClean="0">
                <a:latin typeface="+mj-lt"/>
              </a:rPr>
              <a:t>Provides that SW application for blood test for DUI takes priority at magistrate over any matter except those where there is an imminent risk to health or safety.</a:t>
            </a:r>
          </a:p>
        </p:txBody>
      </p:sp>
    </p:spTree>
    <p:extLst>
      <p:ext uri="{BB962C8B-B14F-4D97-AF65-F5344CB8AC3E}">
        <p14:creationId xmlns:p14="http://schemas.microsoft.com/office/powerpoint/2010/main" val="15101833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Education/Schools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866098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School Security Officers</a:t>
            </a:r>
            <a:endParaRPr lang="en-US" dirty="0"/>
          </a:p>
        </p:txBody>
      </p:sp>
      <p:sp>
        <p:nvSpPr>
          <p:cNvPr id="3" name="Content Placeholder 2"/>
          <p:cNvSpPr>
            <a:spLocks noGrp="1"/>
          </p:cNvSpPr>
          <p:nvPr>
            <p:ph idx="1"/>
          </p:nvPr>
        </p:nvSpPr>
        <p:spPr>
          <a:xfrm>
            <a:off x="457200" y="1143001"/>
            <a:ext cx="8229600" cy="4648200"/>
          </a:xfrm>
        </p:spPr>
        <p:txBody>
          <a:bodyPr>
            <a:noAutofit/>
          </a:bodyPr>
          <a:lstStyle/>
          <a:p>
            <a:r>
              <a:rPr lang="en-US" sz="2800" dirty="0" smtClean="0"/>
              <a:t>HB 1392 (</a:t>
            </a:r>
            <a:r>
              <a:rPr lang="en-US" sz="2800" dirty="0" err="1" smtClean="0"/>
              <a:t>Lingamfelter</a:t>
            </a:r>
            <a:r>
              <a:rPr lang="en-US" sz="2800" dirty="0" smtClean="0"/>
              <a:t>)</a:t>
            </a:r>
          </a:p>
          <a:p>
            <a:r>
              <a:rPr lang="en-US" sz="2800" dirty="0" smtClean="0"/>
              <a:t>School security officer can carry a gun if:</a:t>
            </a:r>
          </a:p>
          <a:p>
            <a:pPr lvl="1"/>
            <a:r>
              <a:rPr lang="en-US" dirty="0" smtClean="0"/>
              <a:t>Within past 10 years was an active LEO;</a:t>
            </a:r>
          </a:p>
          <a:p>
            <a:pPr lvl="1"/>
            <a:r>
              <a:rPr lang="en-US" dirty="0" smtClean="0"/>
              <a:t>Retired or resigned in good standing;</a:t>
            </a:r>
          </a:p>
          <a:p>
            <a:pPr lvl="1"/>
            <a:r>
              <a:rPr lang="en-US" dirty="0" smtClean="0"/>
              <a:t>Meets specified training requirements; </a:t>
            </a:r>
          </a:p>
          <a:p>
            <a:pPr lvl="1"/>
            <a:r>
              <a:rPr lang="en-US" dirty="0" smtClean="0"/>
              <a:t>Is approved by local chief law enforcement officer; and</a:t>
            </a:r>
          </a:p>
          <a:p>
            <a:pPr lvl="1"/>
            <a:r>
              <a:rPr lang="en-US" dirty="0" smtClean="0"/>
              <a:t>School board grants the authority.  </a:t>
            </a:r>
          </a:p>
          <a:p>
            <a:r>
              <a:rPr lang="en-US" sz="2800" dirty="0"/>
              <a:t>Amends §§ 9.1-102, 18.2-308.1, and </a:t>
            </a:r>
            <a:r>
              <a:rPr lang="en-US" sz="2800" dirty="0" smtClean="0"/>
              <a:t>22.1-280.2:1</a:t>
            </a:r>
            <a:endParaRPr lang="en-US" sz="2800" dirty="0"/>
          </a:p>
        </p:txBody>
      </p:sp>
    </p:spTree>
    <p:extLst>
      <p:ext uri="{BB962C8B-B14F-4D97-AF65-F5344CB8AC3E}">
        <p14:creationId xmlns:p14="http://schemas.microsoft.com/office/powerpoint/2010/main" val="7222542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Ed – Free Speech</a:t>
            </a:r>
            <a:endParaRPr lang="en-US" dirty="0"/>
          </a:p>
        </p:txBody>
      </p:sp>
      <p:sp>
        <p:nvSpPr>
          <p:cNvPr id="3" name="Content Placeholder 2"/>
          <p:cNvSpPr>
            <a:spLocks noGrp="1"/>
          </p:cNvSpPr>
          <p:nvPr>
            <p:ph idx="1"/>
          </p:nvPr>
        </p:nvSpPr>
        <p:spPr/>
        <p:txBody>
          <a:bodyPr>
            <a:normAutofit/>
          </a:bodyPr>
          <a:lstStyle/>
          <a:p>
            <a:r>
              <a:rPr lang="en-US" sz="2800" dirty="0" smtClean="0"/>
              <a:t>HB 1401 (Landes)</a:t>
            </a:r>
          </a:p>
          <a:p>
            <a:r>
              <a:rPr lang="en-US" sz="2800" dirty="0" smtClean="0"/>
              <a:t>Prohibits </a:t>
            </a:r>
            <a:r>
              <a:rPr lang="en-US" sz="2800" i="1" dirty="0" smtClean="0"/>
              <a:t>public</a:t>
            </a:r>
            <a:r>
              <a:rPr lang="en-US" sz="2800" dirty="0" smtClean="0"/>
              <a:t> institutions of higher education from abridging the right of any individual to speak on campus</a:t>
            </a:r>
          </a:p>
          <a:p>
            <a:pPr lvl="1"/>
            <a:r>
              <a:rPr lang="en-US" dirty="0" smtClean="0"/>
              <a:t>except as otherwise permitted by the U.S. Constitution.</a:t>
            </a:r>
          </a:p>
          <a:p>
            <a:r>
              <a:rPr lang="en-US" sz="2800" dirty="0"/>
              <a:t>Adds § 23.1-900.1 </a:t>
            </a:r>
          </a:p>
        </p:txBody>
      </p:sp>
    </p:spTree>
    <p:extLst>
      <p:ext uri="{BB962C8B-B14F-4D97-AF65-F5344CB8AC3E}">
        <p14:creationId xmlns:p14="http://schemas.microsoft.com/office/powerpoint/2010/main" val="38474840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FOIA</a:t>
            </a:r>
            <a:endParaRPr lang="en-US" dirty="0"/>
          </a:p>
        </p:txBody>
      </p:sp>
      <p:sp>
        <p:nvSpPr>
          <p:cNvPr id="5" name="Subtitle 4"/>
          <p:cNvSpPr>
            <a:spLocks noGrp="1"/>
          </p:cNvSpPr>
          <p:nvPr>
            <p:ph type="subTitle" idx="1"/>
          </p:nvPr>
        </p:nvSpPr>
        <p:spPr/>
        <p:txBody>
          <a:bodyPr/>
          <a:lstStyle/>
          <a:p>
            <a:r>
              <a:rPr lang="en-US" dirty="0" smtClean="0"/>
              <a:t>Freedom of Information Act</a:t>
            </a:r>
            <a:endParaRPr lang="en-US" dirty="0"/>
          </a:p>
        </p:txBody>
      </p:sp>
    </p:spTree>
    <p:extLst>
      <p:ext uri="{BB962C8B-B14F-4D97-AF65-F5344CB8AC3E}">
        <p14:creationId xmlns:p14="http://schemas.microsoft.com/office/powerpoint/2010/main" val="35213924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FOIA – Child Abuse MDT’s</a:t>
            </a:r>
            <a:endParaRPr lang="en-US" dirty="0"/>
          </a:p>
        </p:txBody>
      </p:sp>
      <p:sp>
        <p:nvSpPr>
          <p:cNvPr id="2" name="Content Placeholder 1"/>
          <p:cNvSpPr>
            <a:spLocks noGrp="1"/>
          </p:cNvSpPr>
          <p:nvPr>
            <p:ph idx="1"/>
          </p:nvPr>
        </p:nvSpPr>
        <p:spPr>
          <a:xfrm>
            <a:off x="457200" y="1481328"/>
            <a:ext cx="8229600" cy="4538472"/>
          </a:xfrm>
        </p:spPr>
        <p:txBody>
          <a:bodyPr>
            <a:normAutofit/>
          </a:bodyPr>
          <a:lstStyle/>
          <a:p>
            <a:pPr>
              <a:buSzPct val="75000"/>
            </a:pPr>
            <a:r>
              <a:rPr lang="en-US" dirty="0" smtClean="0"/>
              <a:t>HB 1971 (Massie)</a:t>
            </a:r>
          </a:p>
          <a:p>
            <a:pPr>
              <a:buSzPct val="75000"/>
            </a:pPr>
            <a:r>
              <a:rPr lang="en-US" dirty="0"/>
              <a:t>§§ </a:t>
            </a:r>
            <a:r>
              <a:rPr lang="en-US" dirty="0" smtClean="0"/>
              <a:t>2.2-3705.7 and 2.2-3711</a:t>
            </a:r>
          </a:p>
          <a:p>
            <a:pPr lvl="1">
              <a:buSzPct val="75000"/>
            </a:pPr>
            <a:r>
              <a:rPr lang="en-US" sz="3200" dirty="0" smtClean="0"/>
              <a:t>Exempts child abuse and child sex offense multidisciplinary teams (MDTs) from FOIA open meetings and mandatory record disclosure.</a:t>
            </a:r>
          </a:p>
        </p:txBody>
      </p:sp>
    </p:spTree>
    <p:extLst>
      <p:ext uri="{BB962C8B-B14F-4D97-AF65-F5344CB8AC3E}">
        <p14:creationId xmlns:p14="http://schemas.microsoft.com/office/powerpoint/2010/main" val="298559930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FOIA – Unattended Deaths</a:t>
            </a:r>
            <a:endParaRPr lang="en-US" dirty="0"/>
          </a:p>
        </p:txBody>
      </p:sp>
      <p:sp>
        <p:nvSpPr>
          <p:cNvPr id="2" name="Content Placeholder 1"/>
          <p:cNvSpPr>
            <a:spLocks noGrp="1"/>
          </p:cNvSpPr>
          <p:nvPr>
            <p:ph idx="1"/>
          </p:nvPr>
        </p:nvSpPr>
        <p:spPr>
          <a:xfrm>
            <a:off x="457200" y="1447800"/>
            <a:ext cx="8229600" cy="4648200"/>
          </a:xfrm>
        </p:spPr>
        <p:txBody>
          <a:bodyPr>
            <a:normAutofit/>
          </a:bodyPr>
          <a:lstStyle/>
          <a:p>
            <a:pPr>
              <a:buSzPct val="75000"/>
            </a:pPr>
            <a:r>
              <a:rPr lang="en-US" dirty="0" smtClean="0"/>
              <a:t>SB 1102 (Surovell)</a:t>
            </a:r>
          </a:p>
          <a:p>
            <a:pPr>
              <a:buSzPct val="75000"/>
            </a:pPr>
            <a:r>
              <a:rPr lang="en-US" dirty="0" smtClean="0"/>
              <a:t>§ 2.2-3706</a:t>
            </a:r>
          </a:p>
          <a:p>
            <a:pPr lvl="1">
              <a:buSzPct val="75000"/>
            </a:pPr>
            <a:r>
              <a:rPr lang="en-US" sz="3200" dirty="0" smtClean="0"/>
              <a:t>Immediate family member permitted to get records of completed unattended death investigations provided that they are not a person of interest or a suspect.</a:t>
            </a:r>
          </a:p>
          <a:p>
            <a:pPr lvl="1">
              <a:buSzPct val="75000"/>
            </a:pPr>
            <a:r>
              <a:rPr lang="en-US" sz="3200" dirty="0" smtClean="0"/>
              <a:t>“Unattended death” and “immediate family” defined.</a:t>
            </a:r>
          </a:p>
        </p:txBody>
      </p:sp>
    </p:spTree>
    <p:extLst>
      <p:ext uri="{BB962C8B-B14F-4D97-AF65-F5344CB8AC3E}">
        <p14:creationId xmlns:p14="http://schemas.microsoft.com/office/powerpoint/2010/main" val="10884598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Hearsay Exceptions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494744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Hearsay – Business Records</a:t>
            </a:r>
            <a:endParaRPr lang="en-US" dirty="0"/>
          </a:p>
        </p:txBody>
      </p:sp>
      <p:sp>
        <p:nvSpPr>
          <p:cNvPr id="2" name="Content Placeholder 1"/>
          <p:cNvSpPr>
            <a:spLocks noGrp="1"/>
          </p:cNvSpPr>
          <p:nvPr>
            <p:ph idx="1"/>
          </p:nvPr>
        </p:nvSpPr>
        <p:spPr>
          <a:xfrm>
            <a:off x="457200" y="1481328"/>
            <a:ext cx="8229600" cy="4538472"/>
          </a:xfrm>
        </p:spPr>
        <p:txBody>
          <a:bodyPr>
            <a:normAutofit/>
          </a:bodyPr>
          <a:lstStyle/>
          <a:p>
            <a:pPr>
              <a:buSzPct val="75000"/>
            </a:pPr>
            <a:r>
              <a:rPr lang="en-US" dirty="0" smtClean="0">
                <a:latin typeface="+mj-lt"/>
              </a:rPr>
              <a:t>HB 1903 (Heretik)</a:t>
            </a:r>
          </a:p>
          <a:p>
            <a:pPr lvl="1">
              <a:buSzPct val="75000"/>
            </a:pPr>
            <a:r>
              <a:rPr lang="en-US" sz="3000" dirty="0" smtClean="0">
                <a:latin typeface="+mj-lt"/>
              </a:rPr>
              <a:t>Expands “business records” hearsay exception to criminal cases.</a:t>
            </a:r>
          </a:p>
          <a:p>
            <a:pPr lvl="1">
              <a:buSzPct val="75000"/>
            </a:pPr>
            <a:r>
              <a:rPr lang="en-US" sz="3000" dirty="0" smtClean="0">
                <a:latin typeface="+mj-lt"/>
              </a:rPr>
              <a:t>Permits introduction of business records by written certification rather than live testimony.</a:t>
            </a:r>
          </a:p>
          <a:p>
            <a:pPr lvl="1">
              <a:buSzPct val="75000"/>
            </a:pPr>
            <a:r>
              <a:rPr lang="en-US" sz="3000" dirty="0"/>
              <a:t>§ 8.01-390.3</a:t>
            </a:r>
          </a:p>
          <a:p>
            <a:pPr lvl="1">
              <a:buSzPct val="75000"/>
            </a:pPr>
            <a:endParaRPr lang="en-US" sz="3200" dirty="0" smtClean="0">
              <a:latin typeface="+mj-lt"/>
            </a:endParaRPr>
          </a:p>
          <a:p>
            <a:pPr lvl="1">
              <a:buSzPct val="75000"/>
            </a:pPr>
            <a:endParaRPr lang="en-US" sz="3400" dirty="0" smtClean="0">
              <a:latin typeface="+mj-lt"/>
            </a:endParaRPr>
          </a:p>
        </p:txBody>
      </p:sp>
    </p:spTree>
    <p:extLst>
      <p:ext uri="{BB962C8B-B14F-4D97-AF65-F5344CB8AC3E}">
        <p14:creationId xmlns:p14="http://schemas.microsoft.com/office/powerpoint/2010/main" val="4073456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Hearsay – Government Records</a:t>
            </a:r>
            <a:endParaRPr lang="en-US" dirty="0"/>
          </a:p>
        </p:txBody>
      </p:sp>
      <p:sp>
        <p:nvSpPr>
          <p:cNvPr id="2" name="Content Placeholder 1"/>
          <p:cNvSpPr>
            <a:spLocks noGrp="1"/>
          </p:cNvSpPr>
          <p:nvPr>
            <p:ph idx="1"/>
          </p:nvPr>
        </p:nvSpPr>
        <p:spPr>
          <a:xfrm>
            <a:off x="457200" y="1481328"/>
            <a:ext cx="8229600" cy="4767072"/>
          </a:xfrm>
        </p:spPr>
        <p:txBody>
          <a:bodyPr>
            <a:normAutofit/>
          </a:bodyPr>
          <a:lstStyle/>
          <a:p>
            <a:pPr>
              <a:buSzPct val="75000"/>
            </a:pPr>
            <a:r>
              <a:rPr lang="en-US" dirty="0" smtClean="0"/>
              <a:t>SB 1341 (Surovell)</a:t>
            </a:r>
          </a:p>
          <a:p>
            <a:pPr lvl="1">
              <a:buSzPct val="75000"/>
            </a:pPr>
            <a:r>
              <a:rPr lang="en-US" sz="3200" dirty="0" smtClean="0"/>
              <a:t>Government records can be authenticated by digital signature.</a:t>
            </a:r>
          </a:p>
          <a:p>
            <a:pPr lvl="1">
              <a:buSzPct val="75000"/>
            </a:pPr>
            <a:r>
              <a:rPr lang="en-US" sz="3200" dirty="0" smtClean="0"/>
              <a:t>Creates section, “Digital Certification of Government Records”</a:t>
            </a:r>
          </a:p>
          <a:p>
            <a:pPr lvl="2">
              <a:buSzPct val="75000"/>
            </a:pPr>
            <a:r>
              <a:rPr lang="en-US" sz="3200" dirty="0" smtClean="0"/>
              <a:t>Definitions of “agency”, “digital signature”</a:t>
            </a:r>
          </a:p>
          <a:p>
            <a:pPr lvl="1">
              <a:buSzPct val="75000"/>
            </a:pPr>
            <a:r>
              <a:rPr lang="en-US" sz="3200" dirty="0"/>
              <a:t>§§ 8.01-390 and 2.2-3817 to 2.2-3819</a:t>
            </a:r>
          </a:p>
          <a:p>
            <a:pPr>
              <a:buSzPct val="75000"/>
            </a:pPr>
            <a:endParaRPr lang="en-US" sz="3800" dirty="0" smtClean="0"/>
          </a:p>
        </p:txBody>
      </p:sp>
    </p:spTree>
    <p:extLst>
      <p:ext uri="{BB962C8B-B14F-4D97-AF65-F5344CB8AC3E}">
        <p14:creationId xmlns:p14="http://schemas.microsoft.com/office/powerpoint/2010/main" val="1193118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Alcoholic Beverage Control</a:t>
            </a:r>
            <a:endParaRPr lang="en-US" dirty="0"/>
          </a:p>
        </p:txBody>
      </p:sp>
      <p:sp>
        <p:nvSpPr>
          <p:cNvPr id="5" name="Subtitle 4"/>
          <p:cNvSpPr>
            <a:spLocks noGrp="1"/>
          </p:cNvSpPr>
          <p:nvPr>
            <p:ph type="subTitle" idx="1"/>
          </p:nvPr>
        </p:nvSpPr>
        <p:spPr/>
        <p:txBody>
          <a:bodyPr/>
          <a:lstStyle/>
          <a:p>
            <a:r>
              <a:rPr lang="en-US" dirty="0" smtClean="0"/>
              <a:t>ABC</a:t>
            </a:r>
            <a:endParaRPr lang="en-US" dirty="0"/>
          </a:p>
        </p:txBody>
      </p:sp>
    </p:spTree>
    <p:extLst>
      <p:ext uri="{BB962C8B-B14F-4D97-AF65-F5344CB8AC3E}">
        <p14:creationId xmlns:p14="http://schemas.microsoft.com/office/powerpoint/2010/main" val="34845323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Hunting</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518082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Slingbow Hunting</a:t>
            </a:r>
            <a:endParaRPr lang="en-US" dirty="0"/>
          </a:p>
        </p:txBody>
      </p:sp>
      <p:sp>
        <p:nvSpPr>
          <p:cNvPr id="5" name="Content Placeholder 4"/>
          <p:cNvSpPr>
            <a:spLocks noGrp="1"/>
          </p:cNvSpPr>
          <p:nvPr>
            <p:ph idx="1"/>
          </p:nvPr>
        </p:nvSpPr>
        <p:spPr>
          <a:xfrm>
            <a:off x="457200" y="1295401"/>
            <a:ext cx="8229600" cy="4495800"/>
          </a:xfrm>
        </p:spPr>
        <p:txBody>
          <a:bodyPr>
            <a:normAutofit/>
          </a:bodyPr>
          <a:lstStyle/>
          <a:p>
            <a:r>
              <a:rPr lang="en-US" sz="3000" dirty="0" smtClean="0"/>
              <a:t>HB 1938 (Edmunds)</a:t>
            </a:r>
          </a:p>
          <a:p>
            <a:pPr lvl="1"/>
            <a:r>
              <a:rPr lang="en-US" sz="3000" dirty="0" smtClean="0"/>
              <a:t>Can use a slingbow to hunt deer and small game when a hunter is licensed to hunt with a bow and arrow.</a:t>
            </a:r>
          </a:p>
          <a:p>
            <a:pPr lvl="1"/>
            <a:r>
              <a:rPr lang="en-US" sz="3000" dirty="0"/>
              <a:t>Amends §§ 15.2-916, 15.2-1209, 18.2-285, 18.2-286, 29.1-303.3, 29.1-306, 29.1-519, 29.1-521, as it is currently effective and as it shall become effective, 29.1-521.2, 2</a:t>
            </a:r>
            <a:r>
              <a:rPr lang="en-US" dirty="0"/>
              <a:t>9.1-524, 29.1-525, 29.1-528.1, and </a:t>
            </a:r>
            <a:r>
              <a:rPr lang="en-US" dirty="0" smtClean="0"/>
              <a:t>29.1-549</a:t>
            </a:r>
            <a:r>
              <a:rPr lang="en-US" dirty="0"/>
              <a:t>.</a:t>
            </a:r>
          </a:p>
        </p:txBody>
      </p:sp>
    </p:spTree>
    <p:extLst>
      <p:ext uri="{BB962C8B-B14F-4D97-AF65-F5344CB8AC3E}">
        <p14:creationId xmlns:p14="http://schemas.microsoft.com/office/powerpoint/2010/main" val="24131636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Blaze Pink</a:t>
            </a:r>
            <a:endParaRPr lang="en-US" dirty="0"/>
          </a:p>
        </p:txBody>
      </p:sp>
      <p:sp>
        <p:nvSpPr>
          <p:cNvPr id="3" name="Content Placeholder 2"/>
          <p:cNvSpPr>
            <a:spLocks noGrp="1"/>
          </p:cNvSpPr>
          <p:nvPr>
            <p:ph idx="1"/>
          </p:nvPr>
        </p:nvSpPr>
        <p:spPr/>
        <p:txBody>
          <a:bodyPr/>
          <a:lstStyle/>
          <a:p>
            <a:r>
              <a:rPr lang="en-US" dirty="0" smtClean="0"/>
              <a:t>HB 1939 (Edmunds)</a:t>
            </a:r>
          </a:p>
          <a:p>
            <a:pPr lvl="1"/>
            <a:r>
              <a:rPr lang="en-US" sz="3000" dirty="0" smtClean="0"/>
              <a:t>Allows </a:t>
            </a:r>
            <a:r>
              <a:rPr lang="en-US" sz="3000" dirty="0"/>
              <a:t>hunters to wear blaze pink instead of required blaze orange</a:t>
            </a:r>
            <a:r>
              <a:rPr lang="en-US" sz="3000" dirty="0" smtClean="0"/>
              <a:t>.</a:t>
            </a:r>
          </a:p>
          <a:p>
            <a:pPr lvl="1"/>
            <a:r>
              <a:rPr lang="en-US" sz="3000" dirty="0"/>
              <a:t>§ 29.1-530.1</a:t>
            </a:r>
          </a:p>
          <a:p>
            <a:pPr lvl="1"/>
            <a:endParaRPr lang="en-US" sz="3200" dirty="0"/>
          </a:p>
          <a:p>
            <a:endParaRPr lang="en-US" sz="2800" dirty="0" smtClean="0"/>
          </a:p>
          <a:p>
            <a:pPr marL="457200" lvl="1" indent="0">
              <a:buNone/>
            </a:pPr>
            <a:endParaRPr lang="en-US" dirty="0"/>
          </a:p>
        </p:txBody>
      </p:sp>
    </p:spTree>
    <p:extLst>
      <p:ext uri="{BB962C8B-B14F-4D97-AF65-F5344CB8AC3E}">
        <p14:creationId xmlns:p14="http://schemas.microsoft.com/office/powerpoint/2010/main" val="6635070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Junior Hunting License - Bear</a:t>
            </a:r>
            <a:endParaRPr lang="en-US" dirty="0"/>
          </a:p>
        </p:txBody>
      </p:sp>
      <p:sp>
        <p:nvSpPr>
          <p:cNvPr id="3" name="Content Placeholder 2"/>
          <p:cNvSpPr>
            <a:spLocks noGrp="1"/>
          </p:cNvSpPr>
          <p:nvPr>
            <p:ph idx="1"/>
          </p:nvPr>
        </p:nvSpPr>
        <p:spPr/>
        <p:txBody>
          <a:bodyPr>
            <a:normAutofit/>
          </a:bodyPr>
          <a:lstStyle/>
          <a:p>
            <a:r>
              <a:rPr lang="en-US" dirty="0" smtClean="0"/>
              <a:t>HB 2255 (Edmunds)</a:t>
            </a:r>
          </a:p>
          <a:p>
            <a:pPr lvl="1"/>
            <a:r>
              <a:rPr lang="en-US" sz="3200" dirty="0" smtClean="0"/>
              <a:t>Creates a state junior bear hunting license for residents under age 16.</a:t>
            </a:r>
          </a:p>
          <a:p>
            <a:pPr lvl="1"/>
            <a:r>
              <a:rPr lang="en-US" sz="3200" dirty="0" smtClean="0"/>
              <a:t>$5.50 license fee.</a:t>
            </a:r>
          </a:p>
          <a:p>
            <a:pPr lvl="1"/>
            <a:r>
              <a:rPr lang="en-US" sz="3200" dirty="0"/>
              <a:t>§ 29.1-303.2:1. </a:t>
            </a:r>
          </a:p>
          <a:p>
            <a:pPr lvl="1"/>
            <a:endParaRPr lang="en-US" sz="3200" dirty="0" smtClean="0"/>
          </a:p>
        </p:txBody>
      </p:sp>
    </p:spTree>
    <p:extLst>
      <p:ext uri="{BB962C8B-B14F-4D97-AF65-F5344CB8AC3E}">
        <p14:creationId xmlns:p14="http://schemas.microsoft.com/office/powerpoint/2010/main" val="12091358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143000"/>
          </a:xfrm>
        </p:spPr>
        <p:txBody>
          <a:bodyPr>
            <a:normAutofit fontScale="90000"/>
          </a:bodyPr>
          <a:lstStyle/>
          <a:p>
            <a:r>
              <a:rPr lang="en-US" dirty="0" smtClean="0"/>
              <a:t>Hunting Licenses - Electronic Carry</a:t>
            </a:r>
            <a:endParaRPr lang="en-US" dirty="0"/>
          </a:p>
        </p:txBody>
      </p:sp>
      <p:sp>
        <p:nvSpPr>
          <p:cNvPr id="3" name="Content Placeholder 2"/>
          <p:cNvSpPr>
            <a:spLocks noGrp="1"/>
          </p:cNvSpPr>
          <p:nvPr>
            <p:ph idx="1"/>
          </p:nvPr>
        </p:nvSpPr>
        <p:spPr/>
        <p:txBody>
          <a:bodyPr>
            <a:normAutofit/>
          </a:bodyPr>
          <a:lstStyle/>
          <a:p>
            <a:r>
              <a:rPr lang="en-US" dirty="0" smtClean="0"/>
              <a:t>SB 968 (</a:t>
            </a:r>
            <a:r>
              <a:rPr lang="en-US" dirty="0" err="1" smtClean="0"/>
              <a:t>Chafin</a:t>
            </a:r>
            <a:r>
              <a:rPr lang="en-US" dirty="0" smtClean="0"/>
              <a:t>)</a:t>
            </a:r>
          </a:p>
          <a:p>
            <a:pPr lvl="1"/>
            <a:r>
              <a:rPr lang="en-US" sz="3000" dirty="0" smtClean="0"/>
              <a:t>Removes requirement that a license to hunt bear, deer or turkey be in paper form.</a:t>
            </a:r>
          </a:p>
          <a:p>
            <a:pPr lvl="1"/>
            <a:r>
              <a:rPr lang="en-US" sz="3000" dirty="0" smtClean="0"/>
              <a:t>May be carried by electronic or computerized means.</a:t>
            </a:r>
          </a:p>
          <a:p>
            <a:pPr lvl="1"/>
            <a:r>
              <a:rPr lang="en-US" sz="3000" dirty="0"/>
              <a:t>§ </a:t>
            </a:r>
            <a:r>
              <a:rPr lang="en-US" sz="3000" dirty="0" smtClean="0"/>
              <a:t>29.1-336 </a:t>
            </a:r>
            <a:endParaRPr lang="en-US" sz="3000" dirty="0"/>
          </a:p>
          <a:p>
            <a:pPr lvl="1"/>
            <a:endParaRPr lang="en-US" sz="3200" dirty="0" smtClean="0"/>
          </a:p>
        </p:txBody>
      </p:sp>
    </p:spTree>
    <p:extLst>
      <p:ext uri="{BB962C8B-B14F-4D97-AF65-F5344CB8AC3E}">
        <p14:creationId xmlns:p14="http://schemas.microsoft.com/office/powerpoint/2010/main" val="36781785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Law Enforcement</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0777259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Fireman’s Rule</a:t>
            </a:r>
            <a:endParaRPr lang="en-US" dirty="0"/>
          </a:p>
        </p:txBody>
      </p:sp>
      <p:sp>
        <p:nvSpPr>
          <p:cNvPr id="3" name="Content Placeholder 2"/>
          <p:cNvSpPr>
            <a:spLocks noGrp="1"/>
          </p:cNvSpPr>
          <p:nvPr>
            <p:ph idx="1"/>
          </p:nvPr>
        </p:nvSpPr>
        <p:spPr/>
        <p:txBody>
          <a:bodyPr/>
          <a:lstStyle/>
          <a:p>
            <a:r>
              <a:rPr lang="en-US" dirty="0" smtClean="0"/>
              <a:t>HB 1590 (Campbell)</a:t>
            </a:r>
          </a:p>
          <a:p>
            <a:pPr lvl="1"/>
            <a:r>
              <a:rPr lang="en-US" dirty="0" smtClean="0"/>
              <a:t>Provides that the “fireman’s rule”, as described in bill, shall not be a defense to certain claims.</a:t>
            </a:r>
          </a:p>
          <a:p>
            <a:pPr lvl="1"/>
            <a:r>
              <a:rPr lang="en-US" dirty="0" smtClean="0"/>
              <a:t>Fireman’s rule is based on the assumption of usual risks of injury, whether caused by a negligent or non-negligent act.</a:t>
            </a:r>
          </a:p>
          <a:p>
            <a:pPr lvl="1"/>
            <a:r>
              <a:rPr lang="en-US" dirty="0"/>
              <a:t>§ </a:t>
            </a:r>
            <a:r>
              <a:rPr lang="en-US" dirty="0" smtClean="0"/>
              <a:t>8.01-226</a:t>
            </a:r>
            <a:endParaRPr lang="en-US" dirty="0"/>
          </a:p>
        </p:txBody>
      </p:sp>
    </p:spTree>
    <p:extLst>
      <p:ext uri="{BB962C8B-B14F-4D97-AF65-F5344CB8AC3E}">
        <p14:creationId xmlns:p14="http://schemas.microsoft.com/office/powerpoint/2010/main" val="36757710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Decertification of LEO’s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HB 2067 (Mullin)</a:t>
            </a:r>
          </a:p>
          <a:p>
            <a:pPr lvl="1"/>
            <a:r>
              <a:rPr lang="en-US" sz="3200" dirty="0" smtClean="0"/>
              <a:t>Persons obligated to notify DCJS when an LEO has committed an act, or been convicted of a crime, that requires decertification must provide such notification with 48 hours of becoming aware of the act or conviction.</a:t>
            </a:r>
          </a:p>
          <a:p>
            <a:pPr lvl="1"/>
            <a:r>
              <a:rPr lang="en-US" sz="3200" dirty="0" smtClean="0"/>
              <a:t>Upon such notification, decertification is immediate.</a:t>
            </a:r>
          </a:p>
          <a:p>
            <a:pPr lvl="1"/>
            <a:r>
              <a:rPr lang="en-US" sz="3200" dirty="0"/>
              <a:t>§ </a:t>
            </a:r>
            <a:r>
              <a:rPr lang="en-US" sz="3200" dirty="0" smtClean="0"/>
              <a:t>15.2-1707</a:t>
            </a:r>
          </a:p>
          <a:p>
            <a:endParaRPr lang="en-US" dirty="0" smtClean="0"/>
          </a:p>
        </p:txBody>
      </p:sp>
    </p:spTree>
    <p:extLst>
      <p:ext uri="{BB962C8B-B14F-4D97-AF65-F5344CB8AC3E}">
        <p14:creationId xmlns:p14="http://schemas.microsoft.com/office/powerpoint/2010/main" val="168974209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Capitol Police</a:t>
            </a:r>
            <a:endParaRPr lang="en-US" dirty="0"/>
          </a:p>
        </p:txBody>
      </p:sp>
      <p:sp>
        <p:nvSpPr>
          <p:cNvPr id="3" name="Content Placeholder 2"/>
          <p:cNvSpPr>
            <a:spLocks noGrp="1"/>
          </p:cNvSpPr>
          <p:nvPr>
            <p:ph idx="1"/>
          </p:nvPr>
        </p:nvSpPr>
        <p:spPr/>
        <p:txBody>
          <a:bodyPr/>
          <a:lstStyle/>
          <a:p>
            <a:r>
              <a:rPr lang="en-US" dirty="0" smtClean="0"/>
              <a:t>HB 2329 (Morefield)</a:t>
            </a:r>
          </a:p>
          <a:p>
            <a:pPr lvl="1"/>
            <a:r>
              <a:rPr lang="en-US" sz="3200" dirty="0" smtClean="0"/>
              <a:t>Adds Capitol Police to list of officers authorized to arrest without a warrant in certain situations.</a:t>
            </a:r>
          </a:p>
          <a:p>
            <a:pPr lvl="1"/>
            <a:r>
              <a:rPr lang="en-US" sz="3200" dirty="0"/>
              <a:t>§ </a:t>
            </a:r>
            <a:r>
              <a:rPr lang="en-US" sz="3200" dirty="0" smtClean="0"/>
              <a:t>19.2-81 </a:t>
            </a:r>
          </a:p>
          <a:p>
            <a:endParaRPr lang="en-US" dirty="0"/>
          </a:p>
        </p:txBody>
      </p:sp>
    </p:spTree>
    <p:extLst>
      <p:ext uri="{BB962C8B-B14F-4D97-AF65-F5344CB8AC3E}">
        <p14:creationId xmlns:p14="http://schemas.microsoft.com/office/powerpoint/2010/main" val="17742105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LEO-Involved Accidents</a:t>
            </a:r>
            <a:endParaRPr lang="en-US" dirty="0"/>
          </a:p>
        </p:txBody>
      </p:sp>
      <p:sp>
        <p:nvSpPr>
          <p:cNvPr id="3" name="Content Placeholder 2"/>
          <p:cNvSpPr>
            <a:spLocks noGrp="1"/>
          </p:cNvSpPr>
          <p:nvPr>
            <p:ph idx="1"/>
          </p:nvPr>
        </p:nvSpPr>
        <p:spPr>
          <a:xfrm>
            <a:off x="457200" y="1371601"/>
            <a:ext cx="8229600" cy="4419600"/>
          </a:xfrm>
        </p:spPr>
        <p:txBody>
          <a:bodyPr>
            <a:normAutofit/>
          </a:bodyPr>
          <a:lstStyle/>
          <a:p>
            <a:r>
              <a:rPr lang="en-US" sz="2800" dirty="0" smtClean="0"/>
              <a:t>HB 2336 (Miller)/SB 1486(Stuart)</a:t>
            </a:r>
          </a:p>
          <a:p>
            <a:r>
              <a:rPr lang="en-US" sz="2800" dirty="0" smtClean="0"/>
              <a:t>An LEO listed as a driver in an accident report submitted to DMV will not have the accident listed on his driving record if:</a:t>
            </a:r>
          </a:p>
          <a:p>
            <a:pPr lvl="1"/>
            <a:r>
              <a:rPr lang="en-US" dirty="0" smtClean="0"/>
              <a:t>Driving was in the course of his employment; and</a:t>
            </a:r>
          </a:p>
          <a:p>
            <a:pPr lvl="1"/>
            <a:r>
              <a:rPr lang="en-US" dirty="0" smtClean="0"/>
              <a:t>He was engaged in law enforcement activity at time of accident.</a:t>
            </a:r>
          </a:p>
          <a:p>
            <a:r>
              <a:rPr lang="en-US" sz="2800" dirty="0"/>
              <a:t>§ </a:t>
            </a:r>
            <a:r>
              <a:rPr lang="en-US" sz="2800" dirty="0" smtClean="0"/>
              <a:t>46.2-373.1</a:t>
            </a:r>
            <a:endParaRPr lang="en-US" sz="2800" dirty="0"/>
          </a:p>
        </p:txBody>
      </p:sp>
    </p:spTree>
    <p:extLst>
      <p:ext uri="{BB962C8B-B14F-4D97-AF65-F5344CB8AC3E}">
        <p14:creationId xmlns:p14="http://schemas.microsoft.com/office/powerpoint/2010/main" val="3534315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ABC – Delivery Privileges</a:t>
            </a:r>
            <a:endParaRPr lang="en-US" dirty="0"/>
          </a:p>
        </p:txBody>
      </p:sp>
      <p:sp>
        <p:nvSpPr>
          <p:cNvPr id="3" name="Content Placeholder 2"/>
          <p:cNvSpPr>
            <a:spLocks noGrp="1"/>
          </p:cNvSpPr>
          <p:nvPr>
            <p:ph idx="1"/>
          </p:nvPr>
        </p:nvSpPr>
        <p:spPr>
          <a:xfrm>
            <a:off x="457200" y="1219201"/>
            <a:ext cx="8229600" cy="4572000"/>
          </a:xfrm>
        </p:spPr>
        <p:txBody>
          <a:bodyPr>
            <a:normAutofit/>
          </a:bodyPr>
          <a:lstStyle/>
          <a:p>
            <a:r>
              <a:rPr lang="en-US" dirty="0" smtClean="0"/>
              <a:t>HB 1801 (Knight)</a:t>
            </a:r>
          </a:p>
          <a:p>
            <a:pPr lvl="1"/>
            <a:r>
              <a:rPr lang="en-US" dirty="0" smtClean="0"/>
              <a:t>Persons with wine/beer license may deliver  product in closed containers for off-premises consumption:</a:t>
            </a:r>
          </a:p>
          <a:p>
            <a:pPr lvl="2"/>
            <a:r>
              <a:rPr lang="en-US" dirty="0" smtClean="0"/>
              <a:t>To vehicle in retailer’s parking lot when order placed in advance; or</a:t>
            </a:r>
          </a:p>
          <a:p>
            <a:pPr lvl="2"/>
            <a:r>
              <a:rPr lang="en-US" dirty="0" smtClean="0"/>
              <a:t>If licensee holds a delivery permit, to such other locations as permitted by Board.</a:t>
            </a:r>
          </a:p>
          <a:p>
            <a:pPr lvl="1"/>
            <a:r>
              <a:rPr lang="en-US" dirty="0"/>
              <a:t>§§ 4.1-209, 4.1-325 </a:t>
            </a:r>
            <a:r>
              <a:rPr lang="en-US" dirty="0" smtClean="0"/>
              <a:t>, 4.1-325.2</a:t>
            </a:r>
            <a:endParaRPr lang="en-US" dirty="0"/>
          </a:p>
        </p:txBody>
      </p:sp>
    </p:spTree>
    <p:extLst>
      <p:ext uri="{BB962C8B-B14F-4D97-AF65-F5344CB8AC3E}">
        <p14:creationId xmlns:p14="http://schemas.microsoft.com/office/powerpoint/2010/main" val="33983923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Conservators of the Peace</a:t>
            </a:r>
            <a:endParaRPr lang="en-US" dirty="0"/>
          </a:p>
        </p:txBody>
      </p:sp>
      <p:sp>
        <p:nvSpPr>
          <p:cNvPr id="2" name="Content Placeholder 1"/>
          <p:cNvSpPr>
            <a:spLocks noGrp="1"/>
          </p:cNvSpPr>
          <p:nvPr>
            <p:ph idx="1"/>
          </p:nvPr>
        </p:nvSpPr>
        <p:spPr>
          <a:xfrm>
            <a:off x="457200" y="1295400"/>
            <a:ext cx="8229600" cy="5105400"/>
          </a:xfrm>
        </p:spPr>
        <p:txBody>
          <a:bodyPr>
            <a:normAutofit/>
          </a:bodyPr>
          <a:lstStyle/>
          <a:p>
            <a:pPr>
              <a:buSzPct val="75000"/>
            </a:pPr>
            <a:r>
              <a:rPr lang="en-US" sz="2800" dirty="0" smtClean="0"/>
              <a:t>SB 1594 (Vogel)</a:t>
            </a:r>
          </a:p>
          <a:p>
            <a:pPr>
              <a:buSzPct val="75000"/>
            </a:pPr>
            <a:r>
              <a:rPr lang="en-US" sz="2800" dirty="0" smtClean="0"/>
              <a:t>Provides that investigators employed by Commonwealth’s Attorney are conservators of the peace provided: </a:t>
            </a:r>
          </a:p>
          <a:p>
            <a:pPr lvl="1">
              <a:buSzPct val="75000"/>
            </a:pPr>
            <a:r>
              <a:rPr lang="en-US" dirty="0" smtClean="0"/>
              <a:t>Had prior LEO service within past 10 years;  and </a:t>
            </a:r>
          </a:p>
          <a:p>
            <a:pPr lvl="1">
              <a:buSzPct val="75000"/>
            </a:pPr>
            <a:r>
              <a:rPr lang="en-US" dirty="0" smtClean="0"/>
              <a:t>Left in good standing.</a:t>
            </a:r>
          </a:p>
          <a:p>
            <a:pPr>
              <a:buSzPct val="75000"/>
            </a:pPr>
            <a:r>
              <a:rPr lang="en-US" sz="2800" dirty="0" smtClean="0"/>
              <a:t>Allows investigator to serve subpoenas and perform other functions of conservator.</a:t>
            </a:r>
          </a:p>
          <a:p>
            <a:pPr>
              <a:buSzPct val="75000"/>
            </a:pPr>
            <a:r>
              <a:rPr lang="en-US" sz="2800" dirty="0"/>
              <a:t>§ 19.2-12</a:t>
            </a:r>
          </a:p>
          <a:p>
            <a:pPr>
              <a:buSzPct val="75000"/>
            </a:pPr>
            <a:endParaRPr lang="en-US" dirty="0" smtClean="0"/>
          </a:p>
        </p:txBody>
      </p:sp>
    </p:spTree>
    <p:extLst>
      <p:ext uri="{BB962C8B-B14F-4D97-AF65-F5344CB8AC3E}">
        <p14:creationId xmlns:p14="http://schemas.microsoft.com/office/powerpoint/2010/main" val="11680422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Memorials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511800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Trooper Chad Phillip </a:t>
            </a:r>
            <a:r>
              <a:rPr lang="en-US" dirty="0" err="1" smtClean="0"/>
              <a:t>Dermyer</a:t>
            </a:r>
            <a:endParaRPr lang="en-US" dirty="0"/>
          </a:p>
        </p:txBody>
      </p:sp>
      <p:sp>
        <p:nvSpPr>
          <p:cNvPr id="3" name="Content Placeholder 2"/>
          <p:cNvSpPr>
            <a:spLocks noGrp="1"/>
          </p:cNvSpPr>
          <p:nvPr>
            <p:ph idx="1"/>
          </p:nvPr>
        </p:nvSpPr>
        <p:spPr/>
        <p:txBody>
          <a:bodyPr>
            <a:normAutofit/>
          </a:bodyPr>
          <a:lstStyle/>
          <a:p>
            <a:r>
              <a:rPr lang="en-US" dirty="0" smtClean="0"/>
              <a:t>HB 1405 (Hodges) / SB 855 (Norment)</a:t>
            </a:r>
          </a:p>
          <a:p>
            <a:pPr lvl="1"/>
            <a:r>
              <a:rPr lang="en-US" sz="3200" dirty="0" smtClean="0"/>
              <a:t>Designates the Route 143/Interstate 64 bridge in Newport News at Exit 255 as the: </a:t>
            </a:r>
          </a:p>
          <a:p>
            <a:pPr marL="0" indent="0">
              <a:buNone/>
            </a:pPr>
            <a:endParaRPr lang="en-US" dirty="0" smtClean="0"/>
          </a:p>
          <a:p>
            <a:pPr marL="0" indent="0" algn="ctr">
              <a:buNone/>
            </a:pPr>
            <a:r>
              <a:rPr lang="en-US" dirty="0" smtClean="0"/>
              <a:t>“Trooper Chad Phillip </a:t>
            </a:r>
            <a:r>
              <a:rPr lang="en-US" dirty="0" err="1" smtClean="0"/>
              <a:t>Dermyer</a:t>
            </a:r>
            <a:r>
              <a:rPr lang="en-US" dirty="0" smtClean="0"/>
              <a:t> </a:t>
            </a:r>
          </a:p>
          <a:p>
            <a:pPr marL="0" indent="0" algn="ctr">
              <a:buNone/>
            </a:pPr>
            <a:r>
              <a:rPr lang="en-US" dirty="0" smtClean="0"/>
              <a:t>Memorial Bridge”</a:t>
            </a:r>
            <a:endParaRPr lang="en-US" dirty="0"/>
          </a:p>
        </p:txBody>
      </p:sp>
    </p:spTree>
    <p:extLst>
      <p:ext uri="{BB962C8B-B14F-4D97-AF65-F5344CB8AC3E}">
        <p14:creationId xmlns:p14="http://schemas.microsoft.com/office/powerpoint/2010/main" val="16697977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Flag at Half Staff – </a:t>
            </a:r>
            <a:br>
              <a:rPr lang="en-US" dirty="0" smtClean="0"/>
            </a:br>
            <a:r>
              <a:rPr lang="en-US" dirty="0" smtClean="0"/>
              <a:t>Public Safety Personnel</a:t>
            </a:r>
            <a:endParaRPr lang="en-US" dirty="0"/>
          </a:p>
        </p:txBody>
      </p:sp>
      <p:sp>
        <p:nvSpPr>
          <p:cNvPr id="3" name="Content Placeholder 2"/>
          <p:cNvSpPr>
            <a:spLocks noGrp="1"/>
          </p:cNvSpPr>
          <p:nvPr>
            <p:ph idx="1"/>
          </p:nvPr>
        </p:nvSpPr>
        <p:spPr/>
        <p:txBody>
          <a:bodyPr>
            <a:noAutofit/>
          </a:bodyPr>
          <a:lstStyle/>
          <a:p>
            <a:r>
              <a:rPr lang="en-US" sz="2800" dirty="0" smtClean="0"/>
              <a:t>HB 1720 (Anderson)</a:t>
            </a:r>
          </a:p>
          <a:p>
            <a:r>
              <a:rPr lang="en-US" sz="2800" dirty="0" smtClean="0"/>
              <a:t>Expands category of buildings that are required to fly flags at half staff when public safety personnel killed in line of duty.</a:t>
            </a:r>
          </a:p>
          <a:p>
            <a:pPr lvl="1"/>
            <a:r>
              <a:rPr lang="en-US" dirty="0" smtClean="0"/>
              <a:t>Adds any building owned and operated by a political subdivision of the Commonwealth.</a:t>
            </a:r>
          </a:p>
          <a:p>
            <a:r>
              <a:rPr lang="en-US" sz="2800" dirty="0" smtClean="0"/>
              <a:t>Adds state correctional officers to list of public safety personnel to be so honored.</a:t>
            </a:r>
          </a:p>
          <a:p>
            <a:r>
              <a:rPr lang="en-US" sz="2800" dirty="0"/>
              <a:t>§ 18.2-488.1 </a:t>
            </a:r>
          </a:p>
        </p:txBody>
      </p:sp>
    </p:spTree>
    <p:extLst>
      <p:ext uri="{BB962C8B-B14F-4D97-AF65-F5344CB8AC3E}">
        <p14:creationId xmlns:p14="http://schemas.microsoft.com/office/powerpoint/2010/main" val="12187926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Mental Health/Addiction</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9765003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Transportation</a:t>
            </a:r>
            <a:endParaRPr lang="en-US" dirty="0"/>
          </a:p>
        </p:txBody>
      </p:sp>
      <p:sp>
        <p:nvSpPr>
          <p:cNvPr id="3" name="Content Placeholder 2"/>
          <p:cNvSpPr>
            <a:spLocks noGrp="1"/>
          </p:cNvSpPr>
          <p:nvPr>
            <p:ph idx="1"/>
          </p:nvPr>
        </p:nvSpPr>
        <p:spPr/>
        <p:txBody>
          <a:bodyPr/>
          <a:lstStyle/>
          <a:p>
            <a:r>
              <a:rPr lang="en-US" dirty="0" smtClean="0"/>
              <a:t>HB 1426 (Garrett)/SB 1221 (Barker)</a:t>
            </a:r>
          </a:p>
          <a:p>
            <a:pPr lvl="1"/>
            <a:r>
              <a:rPr lang="en-US" dirty="0" smtClean="0"/>
              <a:t>Directs BHDS and DCJS to develop model for safe and efficient alternative transportation for persons involved in emergency custody or involuntary admissions.</a:t>
            </a:r>
          </a:p>
          <a:p>
            <a:pPr lvl="1"/>
            <a:r>
              <a:rPr lang="en-US" dirty="0" smtClean="0"/>
              <a:t>Looking for alternatives to using law enforcement transportation.</a:t>
            </a:r>
          </a:p>
          <a:p>
            <a:pPr lvl="1"/>
            <a:r>
              <a:rPr lang="en-US" dirty="0" smtClean="0"/>
              <a:t>Model shall be completed by 10/1/2017.</a:t>
            </a:r>
            <a:endParaRPr lang="en-US" dirty="0"/>
          </a:p>
        </p:txBody>
      </p:sp>
    </p:spTree>
    <p:extLst>
      <p:ext uri="{BB962C8B-B14F-4D97-AF65-F5344CB8AC3E}">
        <p14:creationId xmlns:p14="http://schemas.microsoft.com/office/powerpoint/2010/main" val="27986596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Incident Reports</a:t>
            </a:r>
            <a:endParaRPr lang="en-US" dirty="0"/>
          </a:p>
        </p:txBody>
      </p:sp>
      <p:sp>
        <p:nvSpPr>
          <p:cNvPr id="3" name="Content Placeholder 2"/>
          <p:cNvSpPr>
            <a:spLocks noGrp="1"/>
          </p:cNvSpPr>
          <p:nvPr>
            <p:ph idx="1"/>
          </p:nvPr>
        </p:nvSpPr>
        <p:spPr/>
        <p:txBody>
          <a:bodyPr>
            <a:normAutofit lnSpcReduction="10000"/>
          </a:bodyPr>
          <a:lstStyle/>
          <a:p>
            <a:r>
              <a:rPr lang="en-US" dirty="0" smtClean="0"/>
              <a:t>HB 1508 (Hope)/SB 894 (Favola)</a:t>
            </a:r>
          </a:p>
          <a:p>
            <a:pPr lvl="1"/>
            <a:r>
              <a:rPr lang="en-US" dirty="0" smtClean="0"/>
              <a:t>Currently, reports are required for critical incidents or deaths occurring at DBHD-operated facilities.</a:t>
            </a:r>
          </a:p>
          <a:p>
            <a:pPr lvl="1"/>
            <a:r>
              <a:rPr lang="en-US" dirty="0" smtClean="0"/>
              <a:t>This bill expands that requirement:</a:t>
            </a:r>
          </a:p>
          <a:p>
            <a:pPr lvl="2"/>
            <a:r>
              <a:rPr lang="en-US" sz="2800" dirty="0" smtClean="0"/>
              <a:t>To include reports of </a:t>
            </a:r>
            <a:r>
              <a:rPr lang="en-US" sz="2800" i="1" dirty="0" smtClean="0"/>
              <a:t>serious injury; </a:t>
            </a:r>
            <a:r>
              <a:rPr lang="en-US" sz="2800" dirty="0" smtClean="0"/>
              <a:t>and</a:t>
            </a:r>
            <a:endParaRPr lang="en-US" sz="2800" i="1" dirty="0" smtClean="0"/>
          </a:p>
          <a:p>
            <a:pPr lvl="2"/>
            <a:r>
              <a:rPr lang="en-US" sz="2800" dirty="0" smtClean="0"/>
              <a:t>To include reports from facilities operated or </a:t>
            </a:r>
            <a:r>
              <a:rPr lang="en-US" sz="2800" i="1" dirty="0" smtClean="0"/>
              <a:t>licensed by </a:t>
            </a:r>
            <a:r>
              <a:rPr lang="en-US" sz="2800" dirty="0" smtClean="0"/>
              <a:t>DBHD.</a:t>
            </a:r>
          </a:p>
          <a:p>
            <a:pPr lvl="1"/>
            <a:r>
              <a:rPr lang="en-US" dirty="0"/>
              <a:t>§ </a:t>
            </a:r>
            <a:r>
              <a:rPr lang="en-US" dirty="0" smtClean="0"/>
              <a:t>37.2-304</a:t>
            </a:r>
          </a:p>
          <a:p>
            <a:pPr lvl="1"/>
            <a:endParaRPr lang="en-US" dirty="0"/>
          </a:p>
        </p:txBody>
      </p:sp>
    </p:spTree>
    <p:extLst>
      <p:ext uri="{BB962C8B-B14F-4D97-AF65-F5344CB8AC3E}">
        <p14:creationId xmlns:p14="http://schemas.microsoft.com/office/powerpoint/2010/main" val="42506564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Jails; Addiction Recovery Programs</a:t>
            </a:r>
            <a:endParaRPr lang="en-US" dirty="0"/>
          </a:p>
        </p:txBody>
      </p:sp>
      <p:sp>
        <p:nvSpPr>
          <p:cNvPr id="3" name="Content Placeholder 2"/>
          <p:cNvSpPr>
            <a:spLocks noGrp="1"/>
          </p:cNvSpPr>
          <p:nvPr>
            <p:ph idx="1"/>
          </p:nvPr>
        </p:nvSpPr>
        <p:spPr/>
        <p:txBody>
          <a:bodyPr/>
          <a:lstStyle/>
          <a:p>
            <a:r>
              <a:rPr lang="en-US" dirty="0" smtClean="0"/>
              <a:t>HB 1845 (Cox)</a:t>
            </a:r>
          </a:p>
          <a:p>
            <a:pPr lvl="1"/>
            <a:r>
              <a:rPr lang="en-US" sz="3200" dirty="0" smtClean="0"/>
              <a:t>Requires DCJS to develop model addiction recovery program for jails.</a:t>
            </a:r>
          </a:p>
          <a:p>
            <a:pPr lvl="1"/>
            <a:r>
              <a:rPr lang="en-US" sz="3200" dirty="0" smtClean="0"/>
              <a:t>Shall be based on existing programs.</a:t>
            </a:r>
          </a:p>
          <a:p>
            <a:pPr lvl="1"/>
            <a:r>
              <a:rPr lang="en-US" sz="3200" dirty="0" smtClean="0"/>
              <a:t>Participation shall be voluntary.</a:t>
            </a:r>
          </a:p>
          <a:p>
            <a:pPr lvl="1"/>
            <a:r>
              <a:rPr lang="en-US" sz="3200" dirty="0"/>
              <a:t>Amends § 9.1-102 </a:t>
            </a:r>
          </a:p>
        </p:txBody>
      </p:sp>
    </p:spTree>
    <p:extLst>
      <p:ext uri="{BB962C8B-B14F-4D97-AF65-F5344CB8AC3E}">
        <p14:creationId xmlns:p14="http://schemas.microsoft.com/office/powerpoint/2010/main" val="35789258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“Intellectual Disability”</a:t>
            </a:r>
            <a:endParaRPr lang="en-US" dirty="0"/>
          </a:p>
        </p:txBody>
      </p:sp>
      <p:sp>
        <p:nvSpPr>
          <p:cNvPr id="3" name="Content Placeholder 2"/>
          <p:cNvSpPr>
            <a:spLocks noGrp="1"/>
          </p:cNvSpPr>
          <p:nvPr>
            <p:ph idx="1"/>
          </p:nvPr>
        </p:nvSpPr>
        <p:spPr/>
        <p:txBody>
          <a:bodyPr/>
          <a:lstStyle/>
          <a:p>
            <a:r>
              <a:rPr lang="en-US" dirty="0" smtClean="0"/>
              <a:t>HB 1882 (Hope); SB 1352 (Howell)</a:t>
            </a:r>
          </a:p>
          <a:p>
            <a:pPr lvl="1"/>
            <a:r>
              <a:rPr lang="en-US" sz="3000" dirty="0" smtClean="0"/>
              <a:t>Replaces the term “mental retardation” with “intellectual disability” in statutes governing capital cases.</a:t>
            </a:r>
          </a:p>
          <a:p>
            <a:pPr lvl="1"/>
            <a:r>
              <a:rPr lang="en-US" sz="3000" dirty="0"/>
              <a:t>§§ 8.01-654.2, 18.2-10, 19.2-264.3:1.1, 19.2-264.3:1.2, and 19.2-264.3:3 </a:t>
            </a:r>
          </a:p>
        </p:txBody>
      </p:sp>
    </p:spTree>
    <p:extLst>
      <p:ext uri="{BB962C8B-B14F-4D97-AF65-F5344CB8AC3E}">
        <p14:creationId xmlns:p14="http://schemas.microsoft.com/office/powerpoint/2010/main" val="35271043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Incompetent Defendants</a:t>
            </a:r>
            <a:endParaRPr lang="en-US" dirty="0"/>
          </a:p>
        </p:txBody>
      </p:sp>
      <p:sp>
        <p:nvSpPr>
          <p:cNvPr id="3" name="Content Placeholder 2"/>
          <p:cNvSpPr>
            <a:spLocks noGrp="1"/>
          </p:cNvSpPr>
          <p:nvPr>
            <p:ph idx="1"/>
          </p:nvPr>
        </p:nvSpPr>
        <p:spPr/>
        <p:txBody>
          <a:bodyPr>
            <a:normAutofit/>
          </a:bodyPr>
          <a:lstStyle/>
          <a:p>
            <a:r>
              <a:rPr lang="en-US" dirty="0" smtClean="0"/>
              <a:t>HB 1996 (Hope)</a:t>
            </a:r>
          </a:p>
          <a:p>
            <a:pPr lvl="1"/>
            <a:r>
              <a:rPr lang="en-US" sz="3200" dirty="0" smtClean="0"/>
              <a:t>A defendant found incompetent to stand trial and ordered to receive inpatient treatment to be restored must be transferred and accepted by the hospital ASAP, but no later than 10 days from receipt of the court order.</a:t>
            </a:r>
          </a:p>
          <a:p>
            <a:pPr lvl="1"/>
            <a:r>
              <a:rPr lang="en-US" sz="3200" dirty="0"/>
              <a:t>§ </a:t>
            </a:r>
            <a:r>
              <a:rPr lang="en-US" sz="3200" dirty="0" smtClean="0"/>
              <a:t>19.2-169.2</a:t>
            </a:r>
          </a:p>
          <a:p>
            <a:endParaRPr lang="en-US" dirty="0"/>
          </a:p>
        </p:txBody>
      </p:sp>
    </p:spTree>
    <p:extLst>
      <p:ext uri="{BB962C8B-B14F-4D97-AF65-F5344CB8AC3E}">
        <p14:creationId xmlns:p14="http://schemas.microsoft.com/office/powerpoint/2010/main" val="3843887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Animals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8660593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Incompetent Defendants</a:t>
            </a:r>
            <a:endParaRPr lang="en-US" dirty="0"/>
          </a:p>
        </p:txBody>
      </p:sp>
      <p:sp>
        <p:nvSpPr>
          <p:cNvPr id="3" name="Content Placeholder 2"/>
          <p:cNvSpPr>
            <a:spLocks noGrp="1"/>
          </p:cNvSpPr>
          <p:nvPr>
            <p:ph idx="1"/>
          </p:nvPr>
        </p:nvSpPr>
        <p:spPr/>
        <p:txBody>
          <a:bodyPr>
            <a:normAutofit/>
          </a:bodyPr>
          <a:lstStyle/>
          <a:p>
            <a:r>
              <a:rPr lang="en-US" dirty="0" smtClean="0"/>
              <a:t>HB 2462 (Rob Bell)/SB 935 (Lucas)</a:t>
            </a:r>
          </a:p>
          <a:p>
            <a:pPr lvl="1"/>
            <a:r>
              <a:rPr lang="en-US" sz="3200" dirty="0" smtClean="0"/>
              <a:t>Removes the prohibition on inpatient psychiatric  hospital admission for  incompetent defendants who already have been ordered to receive treatment to restore competency to stand trial.</a:t>
            </a:r>
          </a:p>
          <a:p>
            <a:pPr lvl="1"/>
            <a:r>
              <a:rPr lang="en-US" sz="3200" dirty="0"/>
              <a:t>§ </a:t>
            </a:r>
            <a:r>
              <a:rPr lang="en-US" sz="3200" dirty="0" smtClean="0"/>
              <a:t>19.2-169.6</a:t>
            </a:r>
            <a:endParaRPr lang="en-US" sz="3200" dirty="0"/>
          </a:p>
        </p:txBody>
      </p:sp>
    </p:spTree>
    <p:extLst>
      <p:ext uri="{BB962C8B-B14F-4D97-AF65-F5344CB8AC3E}">
        <p14:creationId xmlns:p14="http://schemas.microsoft.com/office/powerpoint/2010/main" val="31270521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Persons Crimes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116852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 Possession of Child Porn</a:t>
            </a:r>
            <a:endParaRPr lang="en-US" dirty="0"/>
          </a:p>
        </p:txBody>
      </p:sp>
      <p:sp>
        <p:nvSpPr>
          <p:cNvPr id="3" name="Content Placeholder 2"/>
          <p:cNvSpPr>
            <a:spLocks noGrp="1"/>
          </p:cNvSpPr>
          <p:nvPr>
            <p:ph idx="1"/>
          </p:nvPr>
        </p:nvSpPr>
        <p:spPr/>
        <p:txBody>
          <a:bodyPr>
            <a:normAutofit/>
          </a:bodyPr>
          <a:lstStyle/>
          <a:p>
            <a:r>
              <a:rPr lang="en-US" dirty="0" smtClean="0"/>
              <a:t>HB 1580 (Campbell)</a:t>
            </a:r>
          </a:p>
          <a:p>
            <a:pPr lvl="1"/>
            <a:r>
              <a:rPr lang="en-US" sz="3200" dirty="0" smtClean="0"/>
              <a:t>Exempts social services employee from criminal possession of child porn if it is possessed in the course of their professional duties.</a:t>
            </a:r>
          </a:p>
          <a:p>
            <a:pPr lvl="1"/>
            <a:r>
              <a:rPr lang="en-US" sz="3200" dirty="0"/>
              <a:t>§ 18.2-374.1:1. </a:t>
            </a:r>
          </a:p>
        </p:txBody>
      </p:sp>
    </p:spTree>
    <p:extLst>
      <p:ext uri="{BB962C8B-B14F-4D97-AF65-F5344CB8AC3E}">
        <p14:creationId xmlns:p14="http://schemas.microsoft.com/office/powerpoint/2010/main" val="18763965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DV – Closing 1</a:t>
            </a:r>
            <a:r>
              <a:rPr lang="en-US" baseline="30000" dirty="0" smtClean="0"/>
              <a:t>st</a:t>
            </a:r>
            <a:r>
              <a:rPr lang="en-US" dirty="0" smtClean="0"/>
              <a:t> Offender Loophole</a:t>
            </a:r>
            <a:endParaRPr lang="en-US" dirty="0"/>
          </a:p>
        </p:txBody>
      </p:sp>
      <p:sp>
        <p:nvSpPr>
          <p:cNvPr id="2" name="Content Placeholder 1"/>
          <p:cNvSpPr>
            <a:spLocks noGrp="1"/>
          </p:cNvSpPr>
          <p:nvPr>
            <p:ph idx="1"/>
          </p:nvPr>
        </p:nvSpPr>
        <p:spPr>
          <a:xfrm>
            <a:off x="457200" y="1481328"/>
            <a:ext cx="8229600" cy="4538472"/>
          </a:xfrm>
        </p:spPr>
        <p:txBody>
          <a:bodyPr>
            <a:normAutofit/>
          </a:bodyPr>
          <a:lstStyle/>
          <a:p>
            <a:pPr>
              <a:buSzPct val="75000"/>
            </a:pPr>
            <a:r>
              <a:rPr lang="en-US" sz="3000" dirty="0" smtClean="0"/>
              <a:t>HB 1851 (Gilbert)</a:t>
            </a:r>
          </a:p>
          <a:p>
            <a:pPr lvl="1">
              <a:buSzPct val="75000"/>
            </a:pPr>
            <a:r>
              <a:rPr lang="en-US" sz="3000" dirty="0" smtClean="0"/>
              <a:t>Prohibits person who agreed to 1</a:t>
            </a:r>
            <a:r>
              <a:rPr lang="en-US" sz="3000" baseline="30000" dirty="0" smtClean="0"/>
              <a:t>st</a:t>
            </a:r>
            <a:r>
              <a:rPr lang="en-US" sz="3000" dirty="0" smtClean="0"/>
              <a:t> offender disposition on a domestic violence charge from later appealing a conviction (resulting from violating the terms of 1</a:t>
            </a:r>
            <a:r>
              <a:rPr lang="en-US" sz="3000" baseline="30000" dirty="0" smtClean="0"/>
              <a:t>st</a:t>
            </a:r>
            <a:r>
              <a:rPr lang="en-US" sz="3000" dirty="0" smtClean="0"/>
              <a:t> offender.)</a:t>
            </a:r>
          </a:p>
          <a:p>
            <a:pPr lvl="1">
              <a:buSzPct val="75000"/>
            </a:pPr>
            <a:r>
              <a:rPr lang="en-US" sz="3000" dirty="0" smtClean="0"/>
              <a:t>Allows defendant to withdraw from the initial 1</a:t>
            </a:r>
            <a:r>
              <a:rPr lang="en-US" sz="3000" baseline="30000" dirty="0" smtClean="0"/>
              <a:t>st</a:t>
            </a:r>
            <a:r>
              <a:rPr lang="en-US" sz="3000" dirty="0" smtClean="0"/>
              <a:t> offender plea within 14 days.</a:t>
            </a:r>
          </a:p>
          <a:p>
            <a:pPr lvl="1">
              <a:buSzPct val="75000"/>
            </a:pPr>
            <a:r>
              <a:rPr lang="en-US" sz="3000" dirty="0"/>
              <a:t>§ 18.2-57.3</a:t>
            </a:r>
          </a:p>
          <a:p>
            <a:pPr lvl="2">
              <a:buSzPct val="75000"/>
            </a:pPr>
            <a:endParaRPr lang="en-US" sz="3200" dirty="0" smtClean="0">
              <a:latin typeface="Calibri" panose="020F0502020204030204" pitchFamily="34" charset="0"/>
            </a:endParaRPr>
          </a:p>
        </p:txBody>
      </p:sp>
    </p:spTree>
    <p:extLst>
      <p:ext uri="{BB962C8B-B14F-4D97-AF65-F5344CB8AC3E}">
        <p14:creationId xmlns:p14="http://schemas.microsoft.com/office/powerpoint/2010/main" val="15493469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A&amp;B on Health Care Provider</a:t>
            </a:r>
            <a:endParaRPr lang="en-US" dirty="0"/>
          </a:p>
        </p:txBody>
      </p:sp>
      <p:sp>
        <p:nvSpPr>
          <p:cNvPr id="2" name="Content Placeholder 1"/>
          <p:cNvSpPr>
            <a:spLocks noGrp="1"/>
          </p:cNvSpPr>
          <p:nvPr>
            <p:ph idx="1"/>
          </p:nvPr>
        </p:nvSpPr>
        <p:spPr>
          <a:xfrm>
            <a:off x="457200" y="1481328"/>
            <a:ext cx="8229600" cy="4538472"/>
          </a:xfrm>
        </p:spPr>
        <p:txBody>
          <a:bodyPr>
            <a:normAutofit/>
          </a:bodyPr>
          <a:lstStyle/>
          <a:p>
            <a:pPr>
              <a:buSzPct val="75000"/>
            </a:pPr>
            <a:r>
              <a:rPr lang="en-US" dirty="0" smtClean="0">
                <a:latin typeface="+mj-lt"/>
              </a:rPr>
              <a:t>HB 1921 (Robinson) /SB 973 (Sturtevant)</a:t>
            </a:r>
          </a:p>
          <a:p>
            <a:pPr lvl="1">
              <a:buSzPct val="75000"/>
            </a:pPr>
            <a:r>
              <a:rPr lang="en-US" sz="3200" dirty="0" smtClean="0">
                <a:latin typeface="+mj-lt"/>
              </a:rPr>
              <a:t>Expands prohibition against A&amp;B on health care provider to include personnel of any clinic or facility rendering emergency care. </a:t>
            </a:r>
          </a:p>
          <a:p>
            <a:pPr lvl="1">
              <a:buSzPct val="75000"/>
            </a:pPr>
            <a:r>
              <a:rPr lang="en-US" sz="3200" dirty="0" smtClean="0">
                <a:latin typeface="+mj-lt"/>
              </a:rPr>
              <a:t>Class 1 misdemeanor (15 day minimum sentence with 2 days mandatory.)</a:t>
            </a:r>
          </a:p>
          <a:p>
            <a:pPr lvl="1">
              <a:buSzPct val="75000"/>
            </a:pPr>
            <a:r>
              <a:rPr lang="en-US" sz="3200" dirty="0" smtClean="0">
                <a:latin typeface="+mj-lt"/>
              </a:rPr>
              <a:t>§ 18.2-57 E – F  </a:t>
            </a:r>
            <a:endParaRPr lang="en-US" sz="3200" dirty="0">
              <a:latin typeface="+mj-lt"/>
            </a:endParaRPr>
          </a:p>
          <a:p>
            <a:pPr lvl="1">
              <a:buSzPct val="75000"/>
              <a:buFont typeface="Wingdings" panose="05000000000000000000" pitchFamily="2" charset="2"/>
              <a:buChar char="v"/>
            </a:pPr>
            <a:endParaRPr lang="en-US" sz="4000" dirty="0" smtClean="0">
              <a:latin typeface="Calibri" panose="020F0502020204030204" pitchFamily="34" charset="0"/>
            </a:endParaRPr>
          </a:p>
          <a:p>
            <a:pPr lvl="2">
              <a:buSzPct val="75000"/>
              <a:buFont typeface="Wingdings" panose="05000000000000000000" pitchFamily="2" charset="2"/>
              <a:buChar char="v"/>
            </a:pPr>
            <a:endParaRPr lang="en-US" sz="3200" dirty="0" smtClean="0">
              <a:latin typeface="Calibri" panose="020F0502020204030204" pitchFamily="34" charset="0"/>
            </a:endParaRPr>
          </a:p>
        </p:txBody>
      </p:sp>
    </p:spTree>
    <p:extLst>
      <p:ext uri="{BB962C8B-B14F-4D97-AF65-F5344CB8AC3E}">
        <p14:creationId xmlns:p14="http://schemas.microsoft.com/office/powerpoint/2010/main" val="269801233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Domestic A&amp;B – 1</a:t>
            </a:r>
            <a:r>
              <a:rPr lang="en-US" baseline="30000" dirty="0" smtClean="0"/>
              <a:t>st</a:t>
            </a:r>
            <a:r>
              <a:rPr lang="en-US" dirty="0" smtClean="0"/>
              <a:t> Offender </a:t>
            </a:r>
            <a:endParaRPr lang="en-US" dirty="0"/>
          </a:p>
        </p:txBody>
      </p:sp>
      <p:sp>
        <p:nvSpPr>
          <p:cNvPr id="2" name="Content Placeholder 1"/>
          <p:cNvSpPr>
            <a:spLocks noGrp="1"/>
          </p:cNvSpPr>
          <p:nvPr>
            <p:ph idx="1"/>
          </p:nvPr>
        </p:nvSpPr>
        <p:spPr>
          <a:xfrm>
            <a:off x="457200" y="1481328"/>
            <a:ext cx="8229600" cy="4538472"/>
          </a:xfrm>
        </p:spPr>
        <p:txBody>
          <a:bodyPr>
            <a:normAutofit/>
          </a:bodyPr>
          <a:lstStyle/>
          <a:p>
            <a:pPr>
              <a:buSzPct val="75000"/>
            </a:pPr>
            <a:r>
              <a:rPr lang="en-US" dirty="0" smtClean="0"/>
              <a:t>HB 2064 (Mullin)</a:t>
            </a:r>
          </a:p>
          <a:p>
            <a:pPr lvl="1">
              <a:buSzPct val="75000"/>
            </a:pPr>
            <a:r>
              <a:rPr lang="en-US" sz="3200" dirty="0" smtClean="0"/>
              <a:t>Persons with violent felony convictions (as defined in </a:t>
            </a:r>
            <a:r>
              <a:rPr lang="en-US" sz="3200" dirty="0"/>
              <a:t>§ </a:t>
            </a:r>
            <a:r>
              <a:rPr lang="en-US" sz="3200" dirty="0" smtClean="0"/>
              <a:t>19.2-297.1) are NOT eligible for  DV 1</a:t>
            </a:r>
            <a:r>
              <a:rPr lang="en-US" sz="3200" baseline="30000" dirty="0" smtClean="0"/>
              <a:t>st</a:t>
            </a:r>
            <a:r>
              <a:rPr lang="en-US" sz="3200" dirty="0" smtClean="0"/>
              <a:t> offender disposition</a:t>
            </a:r>
          </a:p>
          <a:p>
            <a:pPr lvl="2">
              <a:buSzPct val="75000"/>
            </a:pPr>
            <a:r>
              <a:rPr lang="en-US" sz="3200" dirty="0" smtClean="0"/>
              <a:t> unless the Commonwealth’s Attorney does not object.</a:t>
            </a:r>
          </a:p>
          <a:p>
            <a:pPr lvl="1">
              <a:buSzPct val="75000"/>
            </a:pPr>
            <a:r>
              <a:rPr lang="en-US" sz="3200" dirty="0"/>
              <a:t>§ 18.2-57.3</a:t>
            </a:r>
          </a:p>
          <a:p>
            <a:pPr>
              <a:buSzPct val="75000"/>
            </a:pPr>
            <a:endParaRPr lang="en-US" sz="2400" dirty="0" smtClean="0"/>
          </a:p>
        </p:txBody>
      </p:sp>
    </p:spTree>
    <p:extLst>
      <p:ext uri="{BB962C8B-B14F-4D97-AF65-F5344CB8AC3E}">
        <p14:creationId xmlns:p14="http://schemas.microsoft.com/office/powerpoint/2010/main" val="179847838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Providing Support to Terrorists</a:t>
            </a:r>
            <a:endParaRPr lang="en-US" dirty="0"/>
          </a:p>
        </p:txBody>
      </p:sp>
      <p:sp>
        <p:nvSpPr>
          <p:cNvPr id="2" name="Content Placeholder 1"/>
          <p:cNvSpPr>
            <a:spLocks noGrp="1"/>
          </p:cNvSpPr>
          <p:nvPr>
            <p:ph idx="1"/>
          </p:nvPr>
        </p:nvSpPr>
        <p:spPr>
          <a:xfrm>
            <a:off x="457200" y="1371600"/>
            <a:ext cx="8229600" cy="4800600"/>
          </a:xfrm>
        </p:spPr>
        <p:txBody>
          <a:bodyPr>
            <a:normAutofit/>
          </a:bodyPr>
          <a:lstStyle/>
          <a:p>
            <a:pPr>
              <a:buSzPct val="75000"/>
            </a:pPr>
            <a:r>
              <a:rPr lang="en-US" sz="2800" dirty="0" smtClean="0"/>
              <a:t>HB 2410 (Gilbert)/SB 1154 (Reeves &amp; Howell)</a:t>
            </a:r>
          </a:p>
          <a:p>
            <a:pPr lvl="1">
              <a:buSzPct val="75000"/>
            </a:pPr>
            <a:r>
              <a:rPr lang="en-US" dirty="0" smtClean="0"/>
              <a:t>Creates Class 3 felony to provide material support to terrorist organizations whose primary objective is to commit acts of terrorism.</a:t>
            </a:r>
          </a:p>
          <a:p>
            <a:pPr lvl="1">
              <a:buSzPct val="75000"/>
            </a:pPr>
            <a:r>
              <a:rPr lang="en-US" dirty="0" smtClean="0"/>
              <a:t>Makes it a Class 2 felony when the material support results in the death of anyone. </a:t>
            </a:r>
          </a:p>
          <a:p>
            <a:pPr lvl="1">
              <a:buSzPct val="75000"/>
            </a:pPr>
            <a:r>
              <a:rPr lang="en-US" dirty="0"/>
              <a:t>E</a:t>
            </a:r>
            <a:r>
              <a:rPr lang="en-US" dirty="0" smtClean="0"/>
              <a:t>xpands the definition of “act of terrorism”.</a:t>
            </a:r>
          </a:p>
          <a:p>
            <a:pPr lvl="1">
              <a:buSzPct val="75000"/>
            </a:pPr>
            <a:r>
              <a:rPr lang="en-US" dirty="0" smtClean="0"/>
              <a:t>§§ </a:t>
            </a:r>
            <a:r>
              <a:rPr lang="en-US" dirty="0"/>
              <a:t>18.2-46.4 and 18.2-46.5</a:t>
            </a:r>
          </a:p>
          <a:p>
            <a:pPr marL="0" indent="0">
              <a:buSzPct val="75000"/>
              <a:buNone/>
            </a:pPr>
            <a:endParaRPr lang="en-US" sz="4000" dirty="0" smtClean="0">
              <a:latin typeface="Calibri" panose="020F0502020204030204" pitchFamily="34" charset="0"/>
            </a:endParaRPr>
          </a:p>
        </p:txBody>
      </p:sp>
    </p:spTree>
    <p:extLst>
      <p:ext uri="{BB962C8B-B14F-4D97-AF65-F5344CB8AC3E}">
        <p14:creationId xmlns:p14="http://schemas.microsoft.com/office/powerpoint/2010/main" val="331494661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Complaints of Child Abuse</a:t>
            </a:r>
            <a:endParaRPr lang="en-US" dirty="0"/>
          </a:p>
        </p:txBody>
      </p:sp>
      <p:sp>
        <p:nvSpPr>
          <p:cNvPr id="3" name="Content Placeholder 2"/>
          <p:cNvSpPr>
            <a:spLocks noGrp="1"/>
          </p:cNvSpPr>
          <p:nvPr>
            <p:ph idx="1"/>
          </p:nvPr>
        </p:nvSpPr>
        <p:spPr/>
        <p:txBody>
          <a:bodyPr/>
          <a:lstStyle/>
          <a:p>
            <a:r>
              <a:rPr lang="en-US" dirty="0" smtClean="0"/>
              <a:t>SB 868 (Favola)</a:t>
            </a:r>
          </a:p>
          <a:p>
            <a:pPr lvl="1"/>
            <a:r>
              <a:rPr lang="en-US" sz="3200" dirty="0" smtClean="0"/>
              <a:t>Requires State Board of Social Services to require local DSS to respond to valid reports/complaints of abuse and neglect of children under age 2 within 24 hours of receiving reports/complaints.</a:t>
            </a:r>
          </a:p>
          <a:p>
            <a:endParaRPr lang="en-US" dirty="0"/>
          </a:p>
        </p:txBody>
      </p:sp>
    </p:spTree>
    <p:extLst>
      <p:ext uri="{BB962C8B-B14F-4D97-AF65-F5344CB8AC3E}">
        <p14:creationId xmlns:p14="http://schemas.microsoft.com/office/powerpoint/2010/main" val="1090090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Female Genital Mutilation (FGM)</a:t>
            </a:r>
            <a:endParaRPr lang="en-US" dirty="0"/>
          </a:p>
        </p:txBody>
      </p:sp>
      <p:sp>
        <p:nvSpPr>
          <p:cNvPr id="2" name="Content Placeholder 1"/>
          <p:cNvSpPr>
            <a:spLocks noGrp="1"/>
          </p:cNvSpPr>
          <p:nvPr>
            <p:ph idx="1"/>
          </p:nvPr>
        </p:nvSpPr>
        <p:spPr>
          <a:xfrm>
            <a:off x="381000" y="1219200"/>
            <a:ext cx="8229600" cy="4876800"/>
          </a:xfrm>
        </p:spPr>
        <p:txBody>
          <a:bodyPr>
            <a:normAutofit lnSpcReduction="10000"/>
          </a:bodyPr>
          <a:lstStyle/>
          <a:p>
            <a:pPr>
              <a:buSzPct val="75000"/>
            </a:pPr>
            <a:r>
              <a:rPr lang="en-US" sz="3000" dirty="0" smtClean="0"/>
              <a:t>SB 1060 (Black and Dunnavant)</a:t>
            </a:r>
          </a:p>
          <a:p>
            <a:pPr lvl="1">
              <a:buSzPct val="75000"/>
            </a:pPr>
            <a:r>
              <a:rPr lang="en-US" dirty="0" smtClean="0"/>
              <a:t>Creates </a:t>
            </a:r>
            <a:r>
              <a:rPr lang="en-US" dirty="0"/>
              <a:t>C</a:t>
            </a:r>
            <a:r>
              <a:rPr lang="en-US" dirty="0" smtClean="0"/>
              <a:t>lass 1 misdemeanor to circumcise, excise, or infibulate the labia or clitoris of a minor; or for parent to consent to procedure or remove minor from Commonwealth to perform procedure.</a:t>
            </a:r>
          </a:p>
          <a:p>
            <a:pPr lvl="1">
              <a:buSzPct val="75000"/>
            </a:pPr>
            <a:r>
              <a:rPr lang="en-US" dirty="0" smtClean="0"/>
              <a:t>Separate and distinct offense.</a:t>
            </a:r>
          </a:p>
          <a:p>
            <a:pPr lvl="1">
              <a:buSzPct val="75000"/>
            </a:pPr>
            <a:r>
              <a:rPr lang="en-US" dirty="0" smtClean="0"/>
              <a:t>Statute of Limitations extends 1 year after victim reaches age of majority.</a:t>
            </a:r>
          </a:p>
          <a:p>
            <a:pPr lvl="1">
              <a:buSzPct val="75000"/>
            </a:pPr>
            <a:r>
              <a:rPr lang="en-US" dirty="0" smtClean="0"/>
              <a:t>Also creates a civil cause of action.</a:t>
            </a:r>
          </a:p>
          <a:p>
            <a:pPr lvl="1">
              <a:buSzPct val="75000"/>
              <a:buFont typeface="Wingdings" panose="05000000000000000000" pitchFamily="2" charset="2"/>
              <a:buChar char="v"/>
            </a:pPr>
            <a:r>
              <a:rPr lang="en-US" dirty="0"/>
              <a:t>§§ </a:t>
            </a:r>
            <a:r>
              <a:rPr lang="en-US" dirty="0" smtClean="0"/>
              <a:t>8.01-42.5, 18.2-51.7 </a:t>
            </a:r>
            <a:r>
              <a:rPr lang="en-US" dirty="0"/>
              <a:t>and 19.2-8 </a:t>
            </a:r>
          </a:p>
          <a:p>
            <a:pPr>
              <a:buSzPct val="75000"/>
              <a:buFont typeface="Wingdings" panose="05000000000000000000" pitchFamily="2" charset="2"/>
              <a:buChar char="v"/>
            </a:pPr>
            <a:endParaRPr lang="en-US" sz="4000" dirty="0" smtClean="0">
              <a:latin typeface="Calibri" panose="020F0502020204030204" pitchFamily="34" charset="0"/>
            </a:endParaRPr>
          </a:p>
        </p:txBody>
      </p:sp>
    </p:spTree>
    <p:extLst>
      <p:ext uri="{BB962C8B-B14F-4D97-AF65-F5344CB8AC3E}">
        <p14:creationId xmlns:p14="http://schemas.microsoft.com/office/powerpoint/2010/main" val="444598407"/>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Privacy</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985166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of Dangerous Dogs</a:t>
            </a:r>
            <a:endParaRPr lang="en-US" dirty="0"/>
          </a:p>
        </p:txBody>
      </p:sp>
      <p:sp>
        <p:nvSpPr>
          <p:cNvPr id="3" name="Content Placeholder 2"/>
          <p:cNvSpPr>
            <a:spLocks noGrp="1"/>
          </p:cNvSpPr>
          <p:nvPr>
            <p:ph idx="1"/>
          </p:nvPr>
        </p:nvSpPr>
        <p:spPr>
          <a:xfrm>
            <a:off x="457200" y="1295401"/>
            <a:ext cx="8229600" cy="4495800"/>
          </a:xfrm>
        </p:spPr>
        <p:txBody>
          <a:bodyPr>
            <a:noAutofit/>
          </a:bodyPr>
          <a:lstStyle/>
          <a:p>
            <a:r>
              <a:rPr lang="en-US" sz="3000" dirty="0" smtClean="0"/>
              <a:t>HB 2381 (Farris)</a:t>
            </a:r>
          </a:p>
          <a:p>
            <a:pPr lvl="1"/>
            <a:r>
              <a:rPr lang="en-US" sz="3000" dirty="0" smtClean="0"/>
              <a:t>Allows an LEO or animal control officer to determine if a dog is dangerous or not.</a:t>
            </a:r>
          </a:p>
          <a:p>
            <a:pPr lvl="1"/>
            <a:r>
              <a:rPr lang="en-US" sz="3000" dirty="0" smtClean="0"/>
              <a:t>Reduces from 45 to 30 days time in which the owner of a dangerous dog is required to get a dangerous dog registration certificate and to comply with other provisions.</a:t>
            </a:r>
          </a:p>
          <a:p>
            <a:pPr lvl="1"/>
            <a:r>
              <a:rPr lang="en-US" sz="3000" dirty="0"/>
              <a:t>§ </a:t>
            </a:r>
            <a:r>
              <a:rPr lang="en-US" sz="3000" dirty="0" smtClean="0"/>
              <a:t>3.2-6540</a:t>
            </a:r>
          </a:p>
        </p:txBody>
      </p:sp>
    </p:spTree>
    <p:extLst>
      <p:ext uri="{BB962C8B-B14F-4D97-AF65-F5344CB8AC3E}">
        <p14:creationId xmlns:p14="http://schemas.microsoft.com/office/powerpoint/2010/main" val="75405101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Juror Privacy</a:t>
            </a:r>
            <a:endParaRPr lang="en-US" dirty="0"/>
          </a:p>
        </p:txBody>
      </p:sp>
      <p:sp>
        <p:nvSpPr>
          <p:cNvPr id="3" name="Content Placeholder 2"/>
          <p:cNvSpPr>
            <a:spLocks noGrp="1"/>
          </p:cNvSpPr>
          <p:nvPr>
            <p:ph idx="1"/>
          </p:nvPr>
        </p:nvSpPr>
        <p:spPr/>
        <p:txBody>
          <a:bodyPr/>
          <a:lstStyle/>
          <a:p>
            <a:r>
              <a:rPr lang="en-US" dirty="0" smtClean="0"/>
              <a:t>HB 1546 (Collins)</a:t>
            </a:r>
          </a:p>
          <a:p>
            <a:pPr lvl="1"/>
            <a:r>
              <a:rPr lang="en-US" sz="3200" dirty="0" smtClean="0"/>
              <a:t>Allows court to limit disclosure of juror’s personal information.</a:t>
            </a:r>
          </a:p>
          <a:p>
            <a:pPr lvl="1"/>
            <a:r>
              <a:rPr lang="en-US" sz="3200" dirty="0" smtClean="0"/>
              <a:t>Allows for disclosure upon motion of good cause shown, subject to restrictions from the court.</a:t>
            </a:r>
          </a:p>
          <a:p>
            <a:pPr lvl="1"/>
            <a:r>
              <a:rPr lang="en-US" sz="3200" dirty="0"/>
              <a:t>§ 19.2-263.3</a:t>
            </a:r>
            <a:endParaRPr lang="en-US" sz="3200" dirty="0" smtClean="0"/>
          </a:p>
          <a:p>
            <a:endParaRPr lang="en-US" dirty="0"/>
          </a:p>
        </p:txBody>
      </p:sp>
    </p:spTree>
    <p:extLst>
      <p:ext uri="{BB962C8B-B14F-4D97-AF65-F5344CB8AC3E}">
        <p14:creationId xmlns:p14="http://schemas.microsoft.com/office/powerpoint/2010/main" val="24444988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smtClean="0"/>
              <a:t>Address Confidentiality </a:t>
            </a:r>
            <a:br>
              <a:rPr lang="en-US" dirty="0" smtClean="0"/>
            </a:br>
            <a:r>
              <a:rPr lang="en-US" dirty="0" smtClean="0"/>
              <a:t>Program</a:t>
            </a:r>
            <a:endParaRPr lang="en-US" dirty="0"/>
          </a:p>
        </p:txBody>
      </p:sp>
      <p:sp>
        <p:nvSpPr>
          <p:cNvPr id="3" name="Content Placeholder 2"/>
          <p:cNvSpPr>
            <a:spLocks noGrp="1"/>
          </p:cNvSpPr>
          <p:nvPr>
            <p:ph idx="1"/>
          </p:nvPr>
        </p:nvSpPr>
        <p:spPr>
          <a:xfrm>
            <a:off x="457200" y="1752600"/>
            <a:ext cx="8229600" cy="4038600"/>
          </a:xfrm>
        </p:spPr>
        <p:txBody>
          <a:bodyPr/>
          <a:lstStyle/>
          <a:p>
            <a:r>
              <a:rPr lang="en-US" dirty="0" smtClean="0"/>
              <a:t>HB 2217 (Toscano)</a:t>
            </a:r>
          </a:p>
          <a:p>
            <a:pPr lvl="1"/>
            <a:r>
              <a:rPr lang="en-US" sz="3200" dirty="0" smtClean="0"/>
              <a:t>Expands protections of OAG’s </a:t>
            </a:r>
            <a:r>
              <a:rPr lang="en-US" sz="3200" i="1" dirty="0" smtClean="0"/>
              <a:t>Address Confidentiality Program</a:t>
            </a:r>
            <a:r>
              <a:rPr lang="en-US" sz="3200" dirty="0" smtClean="0"/>
              <a:t> to victims of sexual violence (in addition to DV and stalking)</a:t>
            </a:r>
          </a:p>
          <a:p>
            <a:pPr lvl="1"/>
            <a:r>
              <a:rPr lang="en-US" sz="3200" dirty="0" smtClean="0"/>
              <a:t>§</a:t>
            </a:r>
            <a:r>
              <a:rPr lang="en-US" sz="3200" dirty="0"/>
              <a:t> </a:t>
            </a:r>
            <a:r>
              <a:rPr lang="en-US" sz="3200" dirty="0" smtClean="0"/>
              <a:t>2.2-515.2</a:t>
            </a:r>
            <a:endParaRPr lang="en-US" sz="3200" dirty="0"/>
          </a:p>
        </p:txBody>
      </p:sp>
    </p:spTree>
    <p:extLst>
      <p:ext uri="{BB962C8B-B14F-4D97-AF65-F5344CB8AC3E}">
        <p14:creationId xmlns:p14="http://schemas.microsoft.com/office/powerpoint/2010/main" val="195701124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DJJ Gang Records</a:t>
            </a:r>
            <a:endParaRPr lang="en-US" dirty="0"/>
          </a:p>
        </p:txBody>
      </p:sp>
      <p:sp>
        <p:nvSpPr>
          <p:cNvPr id="3" name="Content Placeholder 2"/>
          <p:cNvSpPr>
            <a:spLocks noGrp="1"/>
          </p:cNvSpPr>
          <p:nvPr>
            <p:ph idx="1"/>
          </p:nvPr>
        </p:nvSpPr>
        <p:spPr/>
        <p:txBody>
          <a:bodyPr/>
          <a:lstStyle/>
          <a:p>
            <a:r>
              <a:rPr lang="en-US" dirty="0" smtClean="0"/>
              <a:t>HB 2287 (Collins)/SB 1288 (McDougle)</a:t>
            </a:r>
          </a:p>
          <a:p>
            <a:pPr lvl="1"/>
            <a:r>
              <a:rPr lang="en-US" sz="3200" dirty="0" smtClean="0"/>
              <a:t>Allows Dept. of Juvenile Justice, at its discretion, to share information on gang members with a gang task force.</a:t>
            </a:r>
          </a:p>
          <a:p>
            <a:pPr lvl="1"/>
            <a:r>
              <a:rPr lang="en-US" sz="3200" dirty="0"/>
              <a:t>§ </a:t>
            </a:r>
            <a:r>
              <a:rPr lang="en-US" sz="3200" dirty="0" smtClean="0"/>
              <a:t>16.1-300</a:t>
            </a:r>
            <a:endParaRPr lang="en-US" sz="3200" dirty="0"/>
          </a:p>
          <a:p>
            <a:pPr lvl="1"/>
            <a:endParaRPr lang="en-US" dirty="0"/>
          </a:p>
        </p:txBody>
      </p:sp>
    </p:spTree>
    <p:extLst>
      <p:ext uri="{BB962C8B-B14F-4D97-AF65-F5344CB8AC3E}">
        <p14:creationId xmlns:p14="http://schemas.microsoft.com/office/powerpoint/2010/main" val="42427974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Incident Stress Management Team Privilege</a:t>
            </a:r>
            <a:endParaRPr lang="en-US" dirty="0"/>
          </a:p>
        </p:txBody>
      </p:sp>
      <p:sp>
        <p:nvSpPr>
          <p:cNvPr id="3" name="Content Placeholder 2"/>
          <p:cNvSpPr>
            <a:spLocks noGrp="1"/>
          </p:cNvSpPr>
          <p:nvPr>
            <p:ph idx="1"/>
          </p:nvPr>
        </p:nvSpPr>
        <p:spPr>
          <a:xfrm>
            <a:off x="457200" y="1524000"/>
            <a:ext cx="8229600" cy="4267200"/>
          </a:xfrm>
        </p:spPr>
        <p:txBody>
          <a:bodyPr>
            <a:normAutofit/>
          </a:bodyPr>
          <a:lstStyle/>
          <a:p>
            <a:r>
              <a:rPr lang="en-US" dirty="0" smtClean="0"/>
              <a:t>SB 1330 (Carrico)</a:t>
            </a:r>
          </a:p>
          <a:p>
            <a:pPr lvl="1"/>
            <a:r>
              <a:rPr lang="en-US" dirty="0" smtClean="0"/>
              <a:t>Certain communications to a </a:t>
            </a:r>
            <a:r>
              <a:rPr lang="en-US" i="1" dirty="0" smtClean="0"/>
              <a:t>peer support </a:t>
            </a:r>
            <a:r>
              <a:rPr lang="en-US" dirty="0" smtClean="0"/>
              <a:t>team member regarding a critical incident are included in the critical incident stress management team privilege.</a:t>
            </a:r>
          </a:p>
          <a:p>
            <a:pPr lvl="1"/>
            <a:r>
              <a:rPr lang="en-US" dirty="0" smtClean="0"/>
              <a:t>Currently only applies to actual critical incident management team members.</a:t>
            </a:r>
          </a:p>
          <a:p>
            <a:pPr lvl="1"/>
            <a:r>
              <a:rPr lang="en-US" dirty="0"/>
              <a:t>Amends §§ 19.2-271.4 and 32.1-111.3</a:t>
            </a:r>
          </a:p>
        </p:txBody>
      </p:sp>
    </p:spTree>
    <p:extLst>
      <p:ext uri="{BB962C8B-B14F-4D97-AF65-F5344CB8AC3E}">
        <p14:creationId xmlns:p14="http://schemas.microsoft.com/office/powerpoint/2010/main" val="282037904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Procedure</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1261743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Court Procedures  - Private Counsel</a:t>
            </a:r>
            <a:endParaRPr lang="en-US" dirty="0"/>
          </a:p>
        </p:txBody>
      </p:sp>
      <p:sp>
        <p:nvSpPr>
          <p:cNvPr id="2" name="Content Placeholder 1"/>
          <p:cNvSpPr>
            <a:spLocks noGrp="1"/>
          </p:cNvSpPr>
          <p:nvPr>
            <p:ph idx="1"/>
          </p:nvPr>
        </p:nvSpPr>
        <p:spPr/>
        <p:txBody>
          <a:bodyPr>
            <a:noAutofit/>
          </a:bodyPr>
          <a:lstStyle/>
          <a:p>
            <a:pPr>
              <a:buSzPct val="75000"/>
            </a:pPr>
            <a:r>
              <a:rPr lang="en-US" dirty="0" smtClean="0"/>
              <a:t>HB 1411 (Albo) </a:t>
            </a:r>
          </a:p>
          <a:p>
            <a:pPr lvl="1">
              <a:buSzPct val="75000"/>
              <a:buFont typeface="Arial" panose="020B0604020202020204" pitchFamily="34" charset="0"/>
              <a:buChar char="•"/>
            </a:pPr>
            <a:r>
              <a:rPr lang="en-US" sz="3200" dirty="0" smtClean="0"/>
              <a:t>§19.2-190.2</a:t>
            </a:r>
          </a:p>
          <a:p>
            <a:pPr lvl="1">
              <a:buSzPct val="75000"/>
              <a:buFont typeface="Arial" panose="020B0604020202020204" pitchFamily="34" charset="0"/>
              <a:buChar char="•"/>
            </a:pPr>
            <a:r>
              <a:rPr lang="en-US" sz="3200" dirty="0" smtClean="0"/>
              <a:t>Allows a retained lawyer in criminal case to withdraw within 10 days after charges are certified from the District Court.</a:t>
            </a:r>
          </a:p>
          <a:p>
            <a:pPr lvl="1">
              <a:buSzPct val="75000"/>
              <a:buFont typeface="Arial" panose="020B0604020202020204" pitchFamily="34" charset="0"/>
              <a:buChar char="•"/>
            </a:pPr>
            <a:r>
              <a:rPr lang="en-US" sz="3200" dirty="0" smtClean="0"/>
              <a:t>Must provide written notice</a:t>
            </a:r>
            <a:r>
              <a:rPr lang="en-US" sz="3200" dirty="0"/>
              <a:t> </a:t>
            </a:r>
            <a:r>
              <a:rPr lang="en-US" sz="3200" dirty="0" smtClean="0"/>
              <a:t>to client, CA and Circuit Court.</a:t>
            </a:r>
          </a:p>
        </p:txBody>
      </p:sp>
    </p:spTree>
    <p:extLst>
      <p:ext uri="{BB962C8B-B14F-4D97-AF65-F5344CB8AC3E}">
        <p14:creationId xmlns:p14="http://schemas.microsoft.com/office/powerpoint/2010/main" val="309430367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Court Procedures - Appeals</a:t>
            </a:r>
            <a:endParaRPr lang="en-US" dirty="0"/>
          </a:p>
        </p:txBody>
      </p:sp>
      <p:sp>
        <p:nvSpPr>
          <p:cNvPr id="2" name="Content Placeholder 1"/>
          <p:cNvSpPr>
            <a:spLocks noGrp="1"/>
          </p:cNvSpPr>
          <p:nvPr>
            <p:ph idx="1"/>
          </p:nvPr>
        </p:nvSpPr>
        <p:spPr/>
        <p:txBody>
          <a:bodyPr>
            <a:normAutofit/>
          </a:bodyPr>
          <a:lstStyle/>
          <a:p>
            <a:pPr>
              <a:buSzPct val="75000"/>
            </a:pPr>
            <a:r>
              <a:rPr lang="en-US" dirty="0" smtClean="0"/>
              <a:t>HB 1545 (Collins)/ SB 853 (Stanley)</a:t>
            </a:r>
          </a:p>
          <a:p>
            <a:pPr lvl="1">
              <a:buSzPct val="75000"/>
            </a:pPr>
            <a:r>
              <a:rPr lang="en-US" sz="3200" dirty="0" smtClean="0"/>
              <a:t>§§ 19.2-321.1 &amp; 19.2-321.2</a:t>
            </a:r>
          </a:p>
          <a:p>
            <a:pPr lvl="1">
              <a:buSzPct val="75000"/>
            </a:pPr>
            <a:r>
              <a:rPr lang="en-US" sz="3200" dirty="0" smtClean="0"/>
              <a:t>Expands motion for delayed appeals</a:t>
            </a:r>
            <a:endParaRPr lang="en-US" sz="3200" dirty="0"/>
          </a:p>
        </p:txBody>
      </p:sp>
    </p:spTree>
    <p:extLst>
      <p:ext uri="{BB962C8B-B14F-4D97-AF65-F5344CB8AC3E}">
        <p14:creationId xmlns:p14="http://schemas.microsoft.com/office/powerpoint/2010/main" val="46553924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Procedure – Transportation Orders</a:t>
            </a:r>
            <a:endParaRPr lang="en-US" dirty="0"/>
          </a:p>
        </p:txBody>
      </p:sp>
      <p:sp>
        <p:nvSpPr>
          <p:cNvPr id="5" name="Content Placeholder 4"/>
          <p:cNvSpPr>
            <a:spLocks noGrp="1"/>
          </p:cNvSpPr>
          <p:nvPr>
            <p:ph idx="1"/>
          </p:nvPr>
        </p:nvSpPr>
        <p:spPr>
          <a:xfrm>
            <a:off x="457200" y="1219201"/>
            <a:ext cx="8229600" cy="4572000"/>
          </a:xfrm>
        </p:spPr>
        <p:txBody>
          <a:bodyPr>
            <a:noAutofit/>
          </a:bodyPr>
          <a:lstStyle/>
          <a:p>
            <a:r>
              <a:rPr lang="en-US" sz="3000" dirty="0" smtClean="0"/>
              <a:t>HB 1579 (Campbell)</a:t>
            </a:r>
          </a:p>
          <a:p>
            <a:pPr lvl="1"/>
            <a:r>
              <a:rPr lang="en-US" sz="3000" dirty="0" smtClean="0"/>
              <a:t>Requires </a:t>
            </a:r>
            <a:r>
              <a:rPr lang="en-US" sz="3000" dirty="0"/>
              <a:t>the court or </a:t>
            </a:r>
            <a:r>
              <a:rPr lang="en-US" sz="3000" dirty="0" smtClean="0"/>
              <a:t>clerk to </a:t>
            </a:r>
            <a:r>
              <a:rPr lang="en-US" sz="3000" dirty="0"/>
              <a:t>issue a transportation order for a defendant to be brought to court from a correctional facility. </a:t>
            </a:r>
            <a:endParaRPr lang="en-US" sz="3000" dirty="0" smtClean="0"/>
          </a:p>
          <a:p>
            <a:pPr lvl="2"/>
            <a:r>
              <a:rPr lang="en-US" sz="3000" dirty="0"/>
              <a:t> </a:t>
            </a:r>
            <a:r>
              <a:rPr lang="en-US" sz="3000" dirty="0" smtClean="0"/>
              <a:t>Upon </a:t>
            </a:r>
            <a:r>
              <a:rPr lang="en-US" sz="3000" dirty="0"/>
              <a:t>request of the </a:t>
            </a:r>
            <a:r>
              <a:rPr lang="en-US" sz="3000" dirty="0" smtClean="0"/>
              <a:t>CA </a:t>
            </a:r>
            <a:r>
              <a:rPr lang="en-US" sz="3000" dirty="0"/>
              <a:t>or counsel for </a:t>
            </a:r>
            <a:r>
              <a:rPr lang="en-US" sz="3000" dirty="0" smtClean="0"/>
              <a:t>defendant.</a:t>
            </a:r>
          </a:p>
          <a:p>
            <a:pPr lvl="1"/>
            <a:r>
              <a:rPr lang="en-US" sz="3000" dirty="0" smtClean="0"/>
              <a:t>Creates uniform practice across state.</a:t>
            </a:r>
          </a:p>
          <a:p>
            <a:pPr lvl="1"/>
            <a:r>
              <a:rPr lang="en-US" sz="3000" dirty="0" smtClean="0"/>
              <a:t>§ </a:t>
            </a:r>
            <a:r>
              <a:rPr lang="en-US" sz="3000" dirty="0"/>
              <a:t>19.2-240. </a:t>
            </a:r>
            <a:endParaRPr lang="en-US" sz="3000" dirty="0" smtClean="0"/>
          </a:p>
        </p:txBody>
      </p:sp>
    </p:spTree>
    <p:extLst>
      <p:ext uri="{BB962C8B-B14F-4D97-AF65-F5344CB8AC3E}">
        <p14:creationId xmlns:p14="http://schemas.microsoft.com/office/powerpoint/2010/main" val="335938346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325562"/>
          </a:xfrm>
        </p:spPr>
        <p:txBody>
          <a:bodyPr>
            <a:normAutofit fontScale="90000"/>
          </a:bodyPr>
          <a:lstStyle/>
          <a:p>
            <a:r>
              <a:rPr lang="en-US" dirty="0" smtClean="0"/>
              <a:t>Court Procedures – </a:t>
            </a:r>
            <a:br>
              <a:rPr lang="en-US" dirty="0" smtClean="0"/>
            </a:br>
            <a:r>
              <a:rPr lang="en-US" dirty="0" smtClean="0"/>
              <a:t>Two-way Video Testimony</a:t>
            </a:r>
            <a:endParaRPr lang="en-US" dirty="0"/>
          </a:p>
        </p:txBody>
      </p:sp>
      <p:sp>
        <p:nvSpPr>
          <p:cNvPr id="2" name="Content Placeholder 1"/>
          <p:cNvSpPr>
            <a:spLocks noGrp="1"/>
          </p:cNvSpPr>
          <p:nvPr>
            <p:ph idx="1"/>
          </p:nvPr>
        </p:nvSpPr>
        <p:spPr>
          <a:xfrm>
            <a:off x="457200" y="1752600"/>
            <a:ext cx="8229600" cy="4038600"/>
          </a:xfrm>
        </p:spPr>
        <p:txBody>
          <a:bodyPr>
            <a:normAutofit/>
          </a:bodyPr>
          <a:lstStyle/>
          <a:p>
            <a:pPr>
              <a:buSzPct val="75000"/>
            </a:pPr>
            <a:r>
              <a:rPr lang="en-US" dirty="0" smtClean="0"/>
              <a:t>SB 1257 (</a:t>
            </a:r>
            <a:r>
              <a:rPr lang="en-US" dirty="0" err="1" smtClean="0"/>
              <a:t>Chafin</a:t>
            </a:r>
            <a:r>
              <a:rPr lang="en-US" dirty="0" smtClean="0"/>
              <a:t>)</a:t>
            </a:r>
          </a:p>
          <a:p>
            <a:pPr lvl="1">
              <a:buSzPct val="75000"/>
            </a:pPr>
            <a:r>
              <a:rPr lang="en-US" sz="3200" dirty="0" smtClean="0"/>
              <a:t>§§ 19.2-3.1, 19.2-187, 19.2-187.1</a:t>
            </a:r>
          </a:p>
          <a:p>
            <a:pPr lvl="1">
              <a:buSzPct val="75000"/>
            </a:pPr>
            <a:r>
              <a:rPr lang="en-US" sz="3200" dirty="0" smtClean="0"/>
              <a:t>Allows testimony in preliminary hearing or sentencing hearing via 2-way video of analyst for results in certificate of analysis.</a:t>
            </a:r>
          </a:p>
          <a:p>
            <a:pPr lvl="1">
              <a:buSzPct val="75000"/>
            </a:pPr>
            <a:r>
              <a:rPr lang="en-US" sz="3200" dirty="0" smtClean="0"/>
              <a:t>Applies to both parties.</a:t>
            </a:r>
          </a:p>
        </p:txBody>
      </p:sp>
    </p:spTree>
    <p:extLst>
      <p:ext uri="{BB962C8B-B14F-4D97-AF65-F5344CB8AC3E}">
        <p14:creationId xmlns:p14="http://schemas.microsoft.com/office/powerpoint/2010/main" val="301584322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Property Crimes</a:t>
            </a:r>
            <a:endParaRPr lang="en-US" dirty="0"/>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98438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Dogs from Unlicensed Dealers</a:t>
            </a:r>
            <a:endParaRPr lang="en-US" dirty="0"/>
          </a:p>
        </p:txBody>
      </p:sp>
      <p:sp>
        <p:nvSpPr>
          <p:cNvPr id="5" name="Content Placeholder 4"/>
          <p:cNvSpPr>
            <a:spLocks noGrp="1"/>
          </p:cNvSpPr>
          <p:nvPr>
            <p:ph idx="1"/>
          </p:nvPr>
        </p:nvSpPr>
        <p:spPr/>
        <p:txBody>
          <a:bodyPr/>
          <a:lstStyle/>
          <a:p>
            <a:r>
              <a:rPr lang="en-US" dirty="0" smtClean="0"/>
              <a:t>SB 852 (Stanley)</a:t>
            </a:r>
          </a:p>
          <a:p>
            <a:pPr lvl="1"/>
            <a:r>
              <a:rPr lang="en-US" sz="3200" dirty="0" smtClean="0"/>
              <a:t>Prohibits a pet shop from selling a dog knowingly procured from someone with prior USDA violations.</a:t>
            </a:r>
          </a:p>
          <a:p>
            <a:pPr lvl="1"/>
            <a:r>
              <a:rPr lang="en-US" sz="3200" dirty="0" smtClean="0"/>
              <a:t>§ </a:t>
            </a:r>
            <a:r>
              <a:rPr lang="en-US" sz="3200" dirty="0"/>
              <a:t>3.2-6511.1.</a:t>
            </a:r>
          </a:p>
        </p:txBody>
      </p:sp>
    </p:spTree>
    <p:extLst>
      <p:ext uri="{BB962C8B-B14F-4D97-AF65-F5344CB8AC3E}">
        <p14:creationId xmlns:p14="http://schemas.microsoft.com/office/powerpoint/2010/main" val="418873626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Alarms</a:t>
            </a:r>
            <a:endParaRPr lang="en-US" dirty="0"/>
          </a:p>
        </p:txBody>
      </p:sp>
      <p:sp>
        <p:nvSpPr>
          <p:cNvPr id="3" name="Content Placeholder 2"/>
          <p:cNvSpPr>
            <a:spLocks noGrp="1"/>
          </p:cNvSpPr>
          <p:nvPr>
            <p:ph idx="1"/>
          </p:nvPr>
        </p:nvSpPr>
        <p:spPr/>
        <p:txBody>
          <a:bodyPr/>
          <a:lstStyle/>
          <a:p>
            <a:r>
              <a:rPr lang="en-US" dirty="0" smtClean="0"/>
              <a:t>HB 1404 (Cole)/ SB 1054 (Stuart)</a:t>
            </a:r>
          </a:p>
          <a:p>
            <a:pPr lvl="1"/>
            <a:r>
              <a:rPr lang="en-US" sz="3000" dirty="0" smtClean="0"/>
              <a:t>Removes the requirement that a building be </a:t>
            </a:r>
            <a:r>
              <a:rPr lang="en-US" sz="3000" i="1" dirty="0" smtClean="0"/>
              <a:t>public </a:t>
            </a:r>
            <a:r>
              <a:rPr lang="en-US" sz="3000" dirty="0" smtClean="0"/>
              <a:t>for purposes of charging the Class 1 misdemeanor “maliciously activating a fire alarm.”</a:t>
            </a:r>
          </a:p>
          <a:p>
            <a:pPr lvl="1"/>
            <a:r>
              <a:rPr lang="en-US" sz="3000" dirty="0" smtClean="0"/>
              <a:t> §§ </a:t>
            </a:r>
            <a:r>
              <a:rPr lang="en-US" sz="3000" dirty="0"/>
              <a:t>15.2-1716.1 and 18.2-212 </a:t>
            </a:r>
          </a:p>
        </p:txBody>
      </p:sp>
    </p:spTree>
    <p:extLst>
      <p:ext uri="{BB962C8B-B14F-4D97-AF65-F5344CB8AC3E}">
        <p14:creationId xmlns:p14="http://schemas.microsoft.com/office/powerpoint/2010/main" val="11811708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Property Crimes – Credit Cards</a:t>
            </a:r>
            <a:endParaRPr lang="en-US" dirty="0"/>
          </a:p>
        </p:txBody>
      </p:sp>
      <p:sp>
        <p:nvSpPr>
          <p:cNvPr id="2" name="Content Placeholder 1"/>
          <p:cNvSpPr>
            <a:spLocks noGrp="1"/>
          </p:cNvSpPr>
          <p:nvPr>
            <p:ph idx="1"/>
          </p:nvPr>
        </p:nvSpPr>
        <p:spPr>
          <a:xfrm>
            <a:off x="457200" y="1481328"/>
            <a:ext cx="8229600" cy="4614672"/>
          </a:xfrm>
        </p:spPr>
        <p:txBody>
          <a:bodyPr>
            <a:normAutofit/>
          </a:bodyPr>
          <a:lstStyle/>
          <a:p>
            <a:pPr>
              <a:buSzPct val="75000"/>
            </a:pPr>
            <a:r>
              <a:rPr lang="en-US" dirty="0" smtClean="0"/>
              <a:t>HB 1493 (Hope)</a:t>
            </a:r>
          </a:p>
          <a:p>
            <a:pPr lvl="1">
              <a:buSzPct val="75000"/>
            </a:pPr>
            <a:r>
              <a:rPr lang="en-US" sz="3000" dirty="0" smtClean="0"/>
              <a:t>Adds electronic signatures.</a:t>
            </a:r>
          </a:p>
          <a:p>
            <a:pPr lvl="1">
              <a:buSzPct val="75000"/>
            </a:pPr>
            <a:r>
              <a:rPr lang="en-US" sz="3000" dirty="0"/>
              <a:t>"Sales draft" means a paper </a:t>
            </a:r>
            <a:r>
              <a:rPr lang="en-US" sz="3000" i="1" dirty="0"/>
              <a:t>or electronic </a:t>
            </a:r>
            <a:r>
              <a:rPr lang="en-US" sz="3000" dirty="0"/>
              <a:t>form evidencing a purchase of goods, services or anything else of value from a merchant through the use of a credit card</a:t>
            </a:r>
            <a:r>
              <a:rPr lang="en-US" sz="3000" dirty="0" smtClean="0"/>
              <a:t>.</a:t>
            </a:r>
          </a:p>
          <a:p>
            <a:pPr lvl="1">
              <a:buSzPct val="75000"/>
            </a:pPr>
            <a:r>
              <a:rPr lang="en-US" sz="3000" dirty="0"/>
              <a:t>§ 18.2-191</a:t>
            </a:r>
          </a:p>
          <a:p>
            <a:pPr lvl="1">
              <a:buSzPct val="75000"/>
            </a:pPr>
            <a:endParaRPr lang="en-US" sz="3200" dirty="0" smtClean="0"/>
          </a:p>
        </p:txBody>
      </p:sp>
    </p:spTree>
    <p:extLst>
      <p:ext uri="{BB962C8B-B14F-4D97-AF65-F5344CB8AC3E}">
        <p14:creationId xmlns:p14="http://schemas.microsoft.com/office/powerpoint/2010/main" val="220500096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Property Crimes - Computers</a:t>
            </a:r>
            <a:endParaRPr lang="en-US" dirty="0"/>
          </a:p>
        </p:txBody>
      </p:sp>
      <p:sp>
        <p:nvSpPr>
          <p:cNvPr id="2" name="Content Placeholder 1"/>
          <p:cNvSpPr>
            <a:spLocks noGrp="1"/>
          </p:cNvSpPr>
          <p:nvPr>
            <p:ph idx="1"/>
          </p:nvPr>
        </p:nvSpPr>
        <p:spPr>
          <a:xfrm>
            <a:off x="457200" y="1481328"/>
            <a:ext cx="8229600" cy="4614672"/>
          </a:xfrm>
        </p:spPr>
        <p:txBody>
          <a:bodyPr>
            <a:normAutofit/>
          </a:bodyPr>
          <a:lstStyle/>
          <a:p>
            <a:pPr>
              <a:buSzPct val="75000"/>
            </a:pPr>
            <a:r>
              <a:rPr lang="en-US" dirty="0" smtClean="0"/>
              <a:t>HB 1815 (Yancey)</a:t>
            </a:r>
          </a:p>
          <a:p>
            <a:pPr>
              <a:buSzPct val="75000"/>
            </a:pPr>
            <a:r>
              <a:rPr lang="en-US" dirty="0" smtClean="0"/>
              <a:t>§ 18.2-152.4</a:t>
            </a:r>
          </a:p>
          <a:p>
            <a:pPr lvl="1">
              <a:buSzPct val="75000"/>
              <a:buFont typeface="Arial" panose="020B0604020202020204" pitchFamily="34" charset="0"/>
              <a:buChar char="•"/>
            </a:pPr>
            <a:r>
              <a:rPr lang="en-US" sz="3200" dirty="0" smtClean="0"/>
              <a:t>Increases penalty for computer trespass to Class 6 felony from Class 1 misdemeanor when the computer targeted is a government computer or public utility.</a:t>
            </a:r>
          </a:p>
        </p:txBody>
      </p:sp>
    </p:spTree>
    <p:extLst>
      <p:ext uri="{BB962C8B-B14F-4D97-AF65-F5344CB8AC3E}">
        <p14:creationId xmlns:p14="http://schemas.microsoft.com/office/powerpoint/2010/main" val="422568227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Abuse of an Adult</a:t>
            </a:r>
            <a:endParaRPr lang="en-US" dirty="0"/>
          </a:p>
        </p:txBody>
      </p:sp>
      <p:sp>
        <p:nvSpPr>
          <p:cNvPr id="3" name="Content Placeholder 2"/>
          <p:cNvSpPr>
            <a:spLocks noGrp="1"/>
          </p:cNvSpPr>
          <p:nvPr>
            <p:ph idx="1"/>
          </p:nvPr>
        </p:nvSpPr>
        <p:spPr>
          <a:xfrm>
            <a:off x="228600" y="1600200"/>
            <a:ext cx="8610600" cy="4190999"/>
          </a:xfrm>
        </p:spPr>
        <p:txBody>
          <a:bodyPr>
            <a:normAutofit/>
          </a:bodyPr>
          <a:lstStyle/>
          <a:p>
            <a:r>
              <a:rPr lang="en-US" dirty="0" smtClean="0"/>
              <a:t>HB 1922 (Rob Bell)/ SB 1462 (McPike)</a:t>
            </a:r>
          </a:p>
          <a:p>
            <a:pPr lvl="1"/>
            <a:r>
              <a:rPr lang="en-US" sz="3000" dirty="0" smtClean="0"/>
              <a:t>In addition to physical abuse, all cases of suspected financial exploitation of a senior or incapacitated adult shall be referred to local law enforcement for investigation.</a:t>
            </a:r>
          </a:p>
          <a:p>
            <a:pPr lvl="1"/>
            <a:r>
              <a:rPr lang="en-US" sz="3000" dirty="0" smtClean="0"/>
              <a:t>Law enforcement agencies shall identify preferred point of contact for referrals.</a:t>
            </a:r>
          </a:p>
          <a:p>
            <a:pPr lvl="1"/>
            <a:r>
              <a:rPr lang="en-US" sz="3000" dirty="0"/>
              <a:t>§ </a:t>
            </a:r>
            <a:r>
              <a:rPr lang="en-US" sz="3000" dirty="0" smtClean="0"/>
              <a:t>63.2-1605.</a:t>
            </a:r>
            <a:endParaRPr lang="en-US" sz="3000" dirty="0"/>
          </a:p>
        </p:txBody>
      </p:sp>
    </p:spTree>
    <p:extLst>
      <p:ext uri="{BB962C8B-B14F-4D97-AF65-F5344CB8AC3E}">
        <p14:creationId xmlns:p14="http://schemas.microsoft.com/office/powerpoint/2010/main" val="255064682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Contractors - Licensure</a:t>
            </a:r>
            <a:endParaRPr lang="en-US" dirty="0"/>
          </a:p>
        </p:txBody>
      </p:sp>
      <p:sp>
        <p:nvSpPr>
          <p:cNvPr id="3" name="Content Placeholder 2"/>
          <p:cNvSpPr>
            <a:spLocks noGrp="1"/>
          </p:cNvSpPr>
          <p:nvPr>
            <p:ph idx="1"/>
          </p:nvPr>
        </p:nvSpPr>
        <p:spPr/>
        <p:txBody>
          <a:bodyPr>
            <a:normAutofit/>
          </a:bodyPr>
          <a:lstStyle/>
          <a:p>
            <a:r>
              <a:rPr lang="en-US" dirty="0" smtClean="0"/>
              <a:t>HB 1979 (Peace)/ SB 1193 (Stuart)</a:t>
            </a:r>
          </a:p>
          <a:p>
            <a:pPr lvl="1"/>
            <a:r>
              <a:rPr lang="en-US" sz="3200" dirty="0" smtClean="0"/>
              <a:t>Permits a sub-contractor to work without a license</a:t>
            </a:r>
          </a:p>
          <a:p>
            <a:pPr lvl="2"/>
            <a:r>
              <a:rPr lang="en-US" sz="3000" dirty="0" smtClean="0"/>
              <a:t>If job is valued at less than $2,500; and</a:t>
            </a:r>
          </a:p>
          <a:p>
            <a:pPr lvl="2"/>
            <a:r>
              <a:rPr lang="en-US" sz="3000" dirty="0" smtClean="0"/>
              <a:t>Doesn’t require a specialized license.</a:t>
            </a:r>
          </a:p>
          <a:p>
            <a:pPr lvl="2"/>
            <a:r>
              <a:rPr lang="en-US" sz="3000" dirty="0"/>
              <a:t>Amends </a:t>
            </a:r>
            <a:r>
              <a:rPr lang="en-US" sz="3000" dirty="0" smtClean="0"/>
              <a:t>§§ </a:t>
            </a:r>
            <a:r>
              <a:rPr lang="en-US" sz="3000" dirty="0"/>
              <a:t>54.1-1101 and adds </a:t>
            </a:r>
            <a:r>
              <a:rPr lang="en-US" sz="3000" dirty="0" smtClean="0"/>
              <a:t>54.1-1115.01.</a:t>
            </a:r>
            <a:endParaRPr lang="en-US" sz="3000" dirty="0"/>
          </a:p>
        </p:txBody>
      </p:sp>
    </p:spTree>
    <p:extLst>
      <p:ext uri="{BB962C8B-B14F-4D97-AF65-F5344CB8AC3E}">
        <p14:creationId xmlns:p14="http://schemas.microsoft.com/office/powerpoint/2010/main" val="97130302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Property Crimes – Drone Spying</a:t>
            </a:r>
            <a:endParaRPr lang="en-US" dirty="0"/>
          </a:p>
        </p:txBody>
      </p:sp>
      <p:sp>
        <p:nvSpPr>
          <p:cNvPr id="2" name="Content Placeholder 1"/>
          <p:cNvSpPr>
            <a:spLocks noGrp="1"/>
          </p:cNvSpPr>
          <p:nvPr>
            <p:ph idx="1"/>
          </p:nvPr>
        </p:nvSpPr>
        <p:spPr>
          <a:xfrm>
            <a:off x="457200" y="1481328"/>
            <a:ext cx="8229600" cy="4614672"/>
          </a:xfrm>
        </p:spPr>
        <p:txBody>
          <a:bodyPr>
            <a:normAutofit/>
          </a:bodyPr>
          <a:lstStyle/>
          <a:p>
            <a:pPr>
              <a:buSzPct val="75000"/>
            </a:pPr>
            <a:r>
              <a:rPr lang="en-US" dirty="0" smtClean="0"/>
              <a:t>HB 2350 (Minchew)</a:t>
            </a:r>
          </a:p>
          <a:p>
            <a:pPr lvl="1">
              <a:buSzPct val="75000"/>
            </a:pPr>
            <a:r>
              <a:rPr lang="en-US" sz="3000" dirty="0" smtClean="0"/>
              <a:t>Creates Class 1 misdemeanor to use an electronic device to trespass on property to peep or spy into dwelling or occupied building.</a:t>
            </a:r>
          </a:p>
          <a:p>
            <a:pPr lvl="1">
              <a:buSzPct val="75000"/>
            </a:pPr>
            <a:r>
              <a:rPr lang="en-US" sz="3000" dirty="0" smtClean="0"/>
              <a:t>Can’t do with a drone what you can’t do in person.</a:t>
            </a:r>
          </a:p>
          <a:p>
            <a:pPr lvl="1">
              <a:buSzPct val="75000"/>
            </a:pPr>
            <a:r>
              <a:rPr lang="en-US" sz="3000" dirty="0"/>
              <a:t>§ 18.2-130.1</a:t>
            </a:r>
          </a:p>
          <a:p>
            <a:pPr lvl="1">
              <a:buSzPct val="75000"/>
              <a:buFont typeface="Arial" panose="020B0604020202020204" pitchFamily="34" charset="0"/>
              <a:buChar char="•"/>
            </a:pPr>
            <a:endParaRPr lang="en-US" sz="3200" dirty="0" smtClean="0"/>
          </a:p>
        </p:txBody>
      </p:sp>
    </p:spTree>
    <p:extLst>
      <p:ext uri="{BB962C8B-B14F-4D97-AF65-F5344CB8AC3E}">
        <p14:creationId xmlns:p14="http://schemas.microsoft.com/office/powerpoint/2010/main" val="339839512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Search Warrant</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508153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Search Warrant – Banks</a:t>
            </a:r>
            <a:endParaRPr lang="en-US" dirty="0"/>
          </a:p>
        </p:txBody>
      </p:sp>
      <p:sp>
        <p:nvSpPr>
          <p:cNvPr id="2" name="Content Placeholder 1"/>
          <p:cNvSpPr>
            <a:spLocks noGrp="1"/>
          </p:cNvSpPr>
          <p:nvPr>
            <p:ph idx="1"/>
          </p:nvPr>
        </p:nvSpPr>
        <p:spPr>
          <a:xfrm>
            <a:off x="457200" y="1447800"/>
            <a:ext cx="8229600" cy="4419600"/>
          </a:xfrm>
        </p:spPr>
        <p:txBody>
          <a:bodyPr>
            <a:noAutofit/>
          </a:bodyPr>
          <a:lstStyle/>
          <a:p>
            <a:pPr>
              <a:buSzPct val="75000"/>
            </a:pPr>
            <a:r>
              <a:rPr lang="en-US" sz="2800" dirty="0" smtClean="0"/>
              <a:t>Procedures related to SW for records from financial institution</a:t>
            </a:r>
          </a:p>
          <a:p>
            <a:pPr>
              <a:buSzPct val="75000"/>
            </a:pPr>
            <a:r>
              <a:rPr lang="en-US" sz="2800" dirty="0" smtClean="0"/>
              <a:t>HB 1874 (Pogge) / SB 1310 (Norment)</a:t>
            </a:r>
          </a:p>
          <a:p>
            <a:pPr lvl="1">
              <a:buSzPct val="75000"/>
            </a:pPr>
            <a:r>
              <a:rPr lang="en-US" dirty="0" smtClean="0"/>
              <a:t>Clarifies that warrant is to be filed 3 days </a:t>
            </a:r>
            <a:r>
              <a:rPr lang="en-US" i="1" dirty="0" smtClean="0"/>
              <a:t>after the records are received </a:t>
            </a:r>
            <a:r>
              <a:rPr lang="en-US" dirty="0" smtClean="0"/>
              <a:t>from financial institution.</a:t>
            </a:r>
          </a:p>
          <a:p>
            <a:pPr lvl="1">
              <a:buSzPct val="75000"/>
            </a:pPr>
            <a:r>
              <a:rPr lang="en-US" dirty="0" smtClean="0"/>
              <a:t>Expressly states that weekends and holidays don’t count in the 3 day calculation.</a:t>
            </a:r>
          </a:p>
          <a:p>
            <a:pPr lvl="1">
              <a:buSzPct val="75000"/>
            </a:pPr>
            <a:r>
              <a:rPr lang="en-US" dirty="0"/>
              <a:t>§§ 19.2-54 and 19.2-56</a:t>
            </a:r>
          </a:p>
          <a:p>
            <a:pPr lvl="1">
              <a:buSzPct val="75000"/>
              <a:buFont typeface="Arial" panose="020B0604020202020204" pitchFamily="34" charset="0"/>
              <a:buChar char="•"/>
            </a:pPr>
            <a:endParaRPr lang="en-US" i="1" dirty="0" smtClean="0"/>
          </a:p>
        </p:txBody>
      </p:sp>
    </p:spTree>
    <p:extLst>
      <p:ext uri="{BB962C8B-B14F-4D97-AF65-F5344CB8AC3E}">
        <p14:creationId xmlns:p14="http://schemas.microsoft.com/office/powerpoint/2010/main" val="2765203050"/>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Search Warrant - Banks</a:t>
            </a:r>
            <a:endParaRPr lang="en-US" dirty="0"/>
          </a:p>
        </p:txBody>
      </p:sp>
      <p:sp>
        <p:nvSpPr>
          <p:cNvPr id="2" name="Content Placeholder 1"/>
          <p:cNvSpPr>
            <a:spLocks noGrp="1"/>
          </p:cNvSpPr>
          <p:nvPr>
            <p:ph idx="1"/>
          </p:nvPr>
        </p:nvSpPr>
        <p:spPr>
          <a:xfrm>
            <a:off x="457200" y="1447800"/>
            <a:ext cx="8229600" cy="4419600"/>
          </a:xfrm>
        </p:spPr>
        <p:txBody>
          <a:bodyPr>
            <a:normAutofit/>
          </a:bodyPr>
          <a:lstStyle/>
          <a:p>
            <a:pPr>
              <a:buSzPct val="75000"/>
            </a:pPr>
            <a:r>
              <a:rPr lang="en-US" sz="2800" dirty="0" smtClean="0"/>
              <a:t>Procedures related to SW for records from financial institution (</a:t>
            </a:r>
            <a:r>
              <a:rPr lang="en-US" sz="2800" dirty="0" err="1" smtClean="0"/>
              <a:t>Con’t</a:t>
            </a:r>
            <a:r>
              <a:rPr lang="en-US" sz="2800" dirty="0" smtClean="0"/>
              <a:t>.):</a:t>
            </a:r>
          </a:p>
          <a:p>
            <a:pPr lvl="1">
              <a:buSzPct val="75000"/>
            </a:pPr>
            <a:r>
              <a:rPr lang="en-US" dirty="0" smtClean="0"/>
              <a:t>Provides </a:t>
            </a:r>
            <a:r>
              <a:rPr lang="en-US" dirty="0"/>
              <a:t>that SW may be executed by hand, mail, commercial delivery, fax or other electronic </a:t>
            </a:r>
            <a:r>
              <a:rPr lang="en-US" dirty="0" smtClean="0"/>
              <a:t>means to financial institution.</a:t>
            </a:r>
            <a:endParaRPr lang="en-US" dirty="0"/>
          </a:p>
          <a:p>
            <a:pPr lvl="1">
              <a:buSzPct val="75000"/>
            </a:pPr>
            <a:r>
              <a:rPr lang="en-US" dirty="0"/>
              <a:t>Eliminates the requirement that a copy of the warrant be filed where the warrant was issued if that’s different than the jurisdiction where it was </a:t>
            </a:r>
            <a:r>
              <a:rPr lang="en-US" dirty="0" smtClean="0"/>
              <a:t>served. </a:t>
            </a:r>
            <a:endParaRPr lang="en-US" dirty="0"/>
          </a:p>
        </p:txBody>
      </p:sp>
    </p:spTree>
    <p:extLst>
      <p:ext uri="{BB962C8B-B14F-4D97-AF65-F5344CB8AC3E}">
        <p14:creationId xmlns:p14="http://schemas.microsoft.com/office/powerpoint/2010/main" val="135199246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Search Warrant - Fugitives</a:t>
            </a:r>
            <a:endParaRPr lang="en-US" dirty="0"/>
          </a:p>
        </p:txBody>
      </p:sp>
      <p:sp>
        <p:nvSpPr>
          <p:cNvPr id="2" name="Content Placeholder 1"/>
          <p:cNvSpPr>
            <a:spLocks noGrp="1"/>
          </p:cNvSpPr>
          <p:nvPr>
            <p:ph idx="1"/>
          </p:nvPr>
        </p:nvSpPr>
        <p:spPr>
          <a:xfrm>
            <a:off x="457200" y="1447800"/>
            <a:ext cx="8229600" cy="4419600"/>
          </a:xfrm>
        </p:spPr>
        <p:txBody>
          <a:bodyPr>
            <a:noAutofit/>
          </a:bodyPr>
          <a:lstStyle/>
          <a:p>
            <a:pPr>
              <a:buSzPct val="75000"/>
            </a:pPr>
            <a:r>
              <a:rPr lang="en-US" sz="3000" dirty="0" smtClean="0"/>
              <a:t>HB 2084 / SB 1260 (Herring / Black)</a:t>
            </a:r>
          </a:p>
          <a:p>
            <a:pPr lvl="1">
              <a:buSzPct val="75000"/>
            </a:pPr>
            <a:r>
              <a:rPr lang="en-US" sz="3000" dirty="0" smtClean="0"/>
              <a:t>Authorizes issuance of search warrant to search a place for a person who is wanted when there is no PC to believe a crime is being committed in that place, but there is PC to believe the person may be located in that place.</a:t>
            </a:r>
          </a:p>
          <a:p>
            <a:pPr lvl="1">
              <a:buSzPct val="75000"/>
            </a:pPr>
            <a:r>
              <a:rPr lang="en-US" sz="3000" i="1" dirty="0"/>
              <a:t> </a:t>
            </a:r>
            <a:r>
              <a:rPr lang="en-US" sz="3000" dirty="0"/>
              <a:t>§§ 19.2-53, 19.2-54 and 19.2-56</a:t>
            </a:r>
          </a:p>
          <a:p>
            <a:pPr lvl="1">
              <a:buSzPct val="75000"/>
            </a:pPr>
            <a:endParaRPr lang="en-US" sz="3200" i="1" dirty="0" smtClean="0"/>
          </a:p>
        </p:txBody>
      </p:sp>
    </p:spTree>
    <p:extLst>
      <p:ext uri="{BB962C8B-B14F-4D97-AF65-F5344CB8AC3E}">
        <p14:creationId xmlns:p14="http://schemas.microsoft.com/office/powerpoint/2010/main" val="2485986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CASC Mast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PPT-CASC Master Slide</Template>
  <TotalTime>7201</TotalTime>
  <Words>5337</Words>
  <Application>Microsoft Office PowerPoint</Application>
  <PresentationFormat>On-screen Show (4:3)</PresentationFormat>
  <Paragraphs>657</Paragraphs>
  <Slides>137</Slides>
  <Notes>49</Notes>
  <HiddenSlides>0</HiddenSlides>
  <MMClips>0</MMClips>
  <ScaleCrop>false</ScaleCrop>
  <HeadingPairs>
    <vt:vector size="4" baseType="variant">
      <vt:variant>
        <vt:lpstr>Theme</vt:lpstr>
      </vt:variant>
      <vt:variant>
        <vt:i4>1</vt:i4>
      </vt:variant>
      <vt:variant>
        <vt:lpstr>Slide Titles</vt:lpstr>
      </vt:variant>
      <vt:variant>
        <vt:i4>137</vt:i4>
      </vt:variant>
    </vt:vector>
  </HeadingPairs>
  <TitlesOfParts>
    <vt:vector size="138" baseType="lpstr">
      <vt:lpstr>CASC Master Slide</vt:lpstr>
      <vt:lpstr>2017  Legislative Update </vt:lpstr>
      <vt:lpstr>VA General Assembly 2017</vt:lpstr>
      <vt:lpstr>VA General Assembly 2017</vt:lpstr>
      <vt:lpstr>VA General Assembly 2017</vt:lpstr>
      <vt:lpstr>Alcoholic Beverage Control</vt:lpstr>
      <vt:lpstr>ABC – Delivery Privileges</vt:lpstr>
      <vt:lpstr>Animals</vt:lpstr>
      <vt:lpstr>Control of Dangerous Dogs</vt:lpstr>
      <vt:lpstr>Dogs from Unlicensed Dealers</vt:lpstr>
      <vt:lpstr>Snakehead Fish/Zebra Mussel</vt:lpstr>
      <vt:lpstr>Courts ~ Fines/Costs/Restitution</vt:lpstr>
      <vt:lpstr>Restitution – Priority of Payment</vt:lpstr>
      <vt:lpstr>Criminal Background Checks</vt:lpstr>
      <vt:lpstr>National Crime Prevention and Privacy Compact of 1998</vt:lpstr>
      <vt:lpstr>Regulation of “Sensitive Positions”* </vt:lpstr>
      <vt:lpstr>Submissions to FBI</vt:lpstr>
      <vt:lpstr>Drugs ~ Opioid Epidemic</vt:lpstr>
      <vt:lpstr>Naloxone</vt:lpstr>
      <vt:lpstr>Dispensing Naloxone</vt:lpstr>
      <vt:lpstr>Administering Naloxone</vt:lpstr>
      <vt:lpstr>Needle Exchanges</vt:lpstr>
      <vt:lpstr>Prescriber to Check PMP</vt:lpstr>
      <vt:lpstr>Electronic Prescriptions</vt:lpstr>
      <vt:lpstr>In Utero Exposure to Opioids</vt:lpstr>
      <vt:lpstr>Drugs ~ Other</vt:lpstr>
      <vt:lpstr>Cigarette Trafficking</vt:lpstr>
      <vt:lpstr>Marijuana &amp; Suspended O/L</vt:lpstr>
      <vt:lpstr>Cannabidiol &amp; THC-A Oils</vt:lpstr>
      <vt:lpstr>DUI</vt:lpstr>
      <vt:lpstr>DUI - Commercial Vehicles</vt:lpstr>
      <vt:lpstr>DUI - Birchfield </vt:lpstr>
      <vt:lpstr>DUI - Birchfield </vt:lpstr>
      <vt:lpstr>DUI - Birchfield</vt:lpstr>
      <vt:lpstr>DUI - Birchfield</vt:lpstr>
      <vt:lpstr>DUI - Refusals</vt:lpstr>
      <vt:lpstr>DUI - Presumptions</vt:lpstr>
      <vt:lpstr>DUI – Handling Blood</vt:lpstr>
      <vt:lpstr>DUI – Breath Tests</vt:lpstr>
      <vt:lpstr>DUI - Birchfield</vt:lpstr>
      <vt:lpstr>DUI – Magistrate Priority</vt:lpstr>
      <vt:lpstr>Education/Schools</vt:lpstr>
      <vt:lpstr>School Security Officers</vt:lpstr>
      <vt:lpstr>Higher Ed – Free Speech</vt:lpstr>
      <vt:lpstr>FOIA</vt:lpstr>
      <vt:lpstr>FOIA – Child Abuse MDT’s</vt:lpstr>
      <vt:lpstr>FOIA – Unattended Deaths</vt:lpstr>
      <vt:lpstr>Hearsay Exceptions</vt:lpstr>
      <vt:lpstr>Hearsay – Business Records</vt:lpstr>
      <vt:lpstr>Hearsay – Government Records</vt:lpstr>
      <vt:lpstr>Hunting</vt:lpstr>
      <vt:lpstr>Slingbow Hunting</vt:lpstr>
      <vt:lpstr>Blaze Pink</vt:lpstr>
      <vt:lpstr>Junior Hunting License - Bear</vt:lpstr>
      <vt:lpstr>Hunting Licenses - Electronic Carry</vt:lpstr>
      <vt:lpstr>Law Enforcement</vt:lpstr>
      <vt:lpstr>Fireman’s Rule</vt:lpstr>
      <vt:lpstr>Decertification of LEO’s</vt:lpstr>
      <vt:lpstr>Capitol Police</vt:lpstr>
      <vt:lpstr>LEO-Involved Accidents</vt:lpstr>
      <vt:lpstr>Conservators of the Peace</vt:lpstr>
      <vt:lpstr>Memorials</vt:lpstr>
      <vt:lpstr>Trooper Chad Phillip Dermyer</vt:lpstr>
      <vt:lpstr>Flag at Half Staff –  Public Safety Personnel</vt:lpstr>
      <vt:lpstr>Mental Health/Addiction</vt:lpstr>
      <vt:lpstr>Alternative Transportation</vt:lpstr>
      <vt:lpstr>Critical Incident Reports</vt:lpstr>
      <vt:lpstr>Jails; Addiction Recovery Programs</vt:lpstr>
      <vt:lpstr>“Intellectual Disability”</vt:lpstr>
      <vt:lpstr>Incompetent Defendants</vt:lpstr>
      <vt:lpstr>Incompetent Defendants</vt:lpstr>
      <vt:lpstr>Persons Crimes</vt:lpstr>
      <vt:lpstr>DSS; Possession of Child Porn</vt:lpstr>
      <vt:lpstr>DV – Closing 1st Offender Loophole</vt:lpstr>
      <vt:lpstr>A&amp;B on Health Care Provider</vt:lpstr>
      <vt:lpstr>Domestic A&amp;B – 1st Offender </vt:lpstr>
      <vt:lpstr>Providing Support to Terrorists</vt:lpstr>
      <vt:lpstr>Complaints of Child Abuse</vt:lpstr>
      <vt:lpstr>Female Genital Mutilation (FGM)</vt:lpstr>
      <vt:lpstr>Privacy</vt:lpstr>
      <vt:lpstr>Juror Privacy</vt:lpstr>
      <vt:lpstr>Address Confidentiality  Program</vt:lpstr>
      <vt:lpstr>DJJ Gang Records</vt:lpstr>
      <vt:lpstr>Critical Incident Stress Management Team Privilege</vt:lpstr>
      <vt:lpstr>Procedure</vt:lpstr>
      <vt:lpstr>Court Procedures  - Private Counsel</vt:lpstr>
      <vt:lpstr>Court Procedures - Appeals</vt:lpstr>
      <vt:lpstr>Procedure – Transportation Orders</vt:lpstr>
      <vt:lpstr>Court Procedures –  Two-way Video Testimony</vt:lpstr>
      <vt:lpstr>Property Crimes</vt:lpstr>
      <vt:lpstr>Fire Alarms</vt:lpstr>
      <vt:lpstr>Property Crimes – Credit Cards</vt:lpstr>
      <vt:lpstr>Property Crimes - Computers</vt:lpstr>
      <vt:lpstr>Financial Abuse of an Adult</vt:lpstr>
      <vt:lpstr>Contractors - Licensure</vt:lpstr>
      <vt:lpstr>Property Crimes – Drone Spying</vt:lpstr>
      <vt:lpstr>Search Warrant</vt:lpstr>
      <vt:lpstr>Search Warrant – Banks</vt:lpstr>
      <vt:lpstr>Search Warrant - Banks</vt:lpstr>
      <vt:lpstr>Search Warrant - Fugitives</vt:lpstr>
      <vt:lpstr>Technology</vt:lpstr>
      <vt:lpstr>Electric Personal Delivery Devices</vt:lpstr>
      <vt:lpstr>Gov’t. Data Collection &amp; Dissemination Practices Act</vt:lpstr>
      <vt:lpstr>Traffic/Motor Vehicle</vt:lpstr>
      <vt:lpstr>Farm Use Vehicles</vt:lpstr>
      <vt:lpstr>Hauling VA-grown Produce</vt:lpstr>
      <vt:lpstr>Warning Lights</vt:lpstr>
      <vt:lpstr>School Buses - Communication</vt:lpstr>
      <vt:lpstr>Tow Truck Drivers</vt:lpstr>
      <vt:lpstr>Traffic Incident Response</vt:lpstr>
      <vt:lpstr>Traffic Lanes</vt:lpstr>
      <vt:lpstr>Farm Use Vehicles</vt:lpstr>
      <vt:lpstr>Motor Vehicle  Safety Inspection Data</vt:lpstr>
      <vt:lpstr>Driver Education Programs</vt:lpstr>
      <vt:lpstr>Amber Lights - Amateur Radio Operators</vt:lpstr>
      <vt:lpstr>Driver’s License - Suspensions</vt:lpstr>
      <vt:lpstr>Restricted Driver’s Licenses</vt:lpstr>
      <vt:lpstr>Boating Safety Courses</vt:lpstr>
      <vt:lpstr>Sleeping on Highway Shoulder</vt:lpstr>
      <vt:lpstr>DMV Regulations</vt:lpstr>
      <vt:lpstr>Nonresident Violator Compact</vt:lpstr>
      <vt:lpstr>Dismissal of Offenses</vt:lpstr>
      <vt:lpstr>Flashing Amber Lights</vt:lpstr>
      <vt:lpstr>Motor Carrier Size &amp; Weight Limits</vt:lpstr>
      <vt:lpstr>Victim Protections &amp; Rights</vt:lpstr>
      <vt:lpstr>Out-of-State Sex Offenses</vt:lpstr>
      <vt:lpstr>PERK’s</vt:lpstr>
      <vt:lpstr>PERK’s</vt:lpstr>
      <vt:lpstr>Identifying Underage Murder Victims</vt:lpstr>
      <vt:lpstr>Weapons</vt:lpstr>
      <vt:lpstr>Concealed Handgun Permits</vt:lpstr>
      <vt:lpstr>Concealed Handgun Permits</vt:lpstr>
      <vt:lpstr>Former CA’s – Concealed Carry</vt:lpstr>
      <vt:lpstr>Restoration of Rights</vt:lpstr>
      <vt:lpstr>Weapons in Courthouses</vt:lpstr>
      <vt:lpstr>Muzzleloader Firearms</vt:lpstr>
      <vt:lpstr>Antique Firearms</vt:lpstr>
      <vt:lpstr>PowerPoint Presentation</vt:lpstr>
    </vt:vector>
  </TitlesOfParts>
  <Company>Stafford County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Update 2017</dc:title>
  <dc:creator>Lori B. DiGiosia</dc:creator>
  <cp:lastModifiedBy>Jane S Chambers</cp:lastModifiedBy>
  <cp:revision>433</cp:revision>
  <cp:lastPrinted>2017-03-31T22:21:44Z</cp:lastPrinted>
  <dcterms:created xsi:type="dcterms:W3CDTF">2017-03-26T23:22:51Z</dcterms:created>
  <dcterms:modified xsi:type="dcterms:W3CDTF">2017-06-13T17:58:26Z</dcterms:modified>
</cp:coreProperties>
</file>