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8"/>
  </p:notesMasterIdLst>
  <p:handoutMasterIdLst>
    <p:handoutMasterId r:id="rId139"/>
  </p:handoutMasterIdLst>
  <p:sldIdLst>
    <p:sldId id="308" r:id="rId2"/>
    <p:sldId id="310" r:id="rId3"/>
    <p:sldId id="311" r:id="rId4"/>
    <p:sldId id="472" r:id="rId5"/>
    <p:sldId id="473" r:id="rId6"/>
    <p:sldId id="476" r:id="rId7"/>
    <p:sldId id="474" r:id="rId8"/>
    <p:sldId id="475" r:id="rId9"/>
    <p:sldId id="477" r:id="rId10"/>
    <p:sldId id="478" r:id="rId11"/>
    <p:sldId id="479" r:id="rId12"/>
    <p:sldId id="480" r:id="rId13"/>
    <p:sldId id="312" r:id="rId14"/>
    <p:sldId id="481" r:id="rId15"/>
    <p:sldId id="482" r:id="rId16"/>
    <p:sldId id="483" r:id="rId17"/>
    <p:sldId id="490" r:id="rId18"/>
    <p:sldId id="577" r:id="rId19"/>
    <p:sldId id="489" r:id="rId20"/>
    <p:sldId id="461" r:id="rId21"/>
    <p:sldId id="494" r:id="rId22"/>
    <p:sldId id="495" r:id="rId23"/>
    <p:sldId id="463" r:id="rId24"/>
    <p:sldId id="496" r:id="rId25"/>
    <p:sldId id="497" r:id="rId26"/>
    <p:sldId id="498" r:id="rId27"/>
    <p:sldId id="499" r:id="rId28"/>
    <p:sldId id="500" r:id="rId29"/>
    <p:sldId id="501" r:id="rId30"/>
    <p:sldId id="502" r:id="rId31"/>
    <p:sldId id="503" r:id="rId32"/>
    <p:sldId id="504" r:id="rId33"/>
    <p:sldId id="568" r:id="rId34"/>
    <p:sldId id="505" r:id="rId35"/>
    <p:sldId id="506" r:id="rId36"/>
    <p:sldId id="507" r:id="rId37"/>
    <p:sldId id="508" r:id="rId38"/>
    <p:sldId id="509" r:id="rId39"/>
    <p:sldId id="510" r:id="rId40"/>
    <p:sldId id="491" r:id="rId41"/>
    <p:sldId id="492" r:id="rId42"/>
    <p:sldId id="493" r:id="rId43"/>
    <p:sldId id="511" r:id="rId44"/>
    <p:sldId id="512" r:id="rId45"/>
    <p:sldId id="515" r:id="rId46"/>
    <p:sldId id="513" r:id="rId47"/>
    <p:sldId id="516" r:id="rId48"/>
    <p:sldId id="517" r:id="rId49"/>
    <p:sldId id="571" r:id="rId50"/>
    <p:sldId id="572" r:id="rId51"/>
    <p:sldId id="382" r:id="rId52"/>
    <p:sldId id="562" r:id="rId53"/>
    <p:sldId id="383" r:id="rId54"/>
    <p:sldId id="518" r:id="rId55"/>
    <p:sldId id="385" r:id="rId56"/>
    <p:sldId id="519" r:id="rId57"/>
    <p:sldId id="520" r:id="rId58"/>
    <p:sldId id="521" r:id="rId59"/>
    <p:sldId id="386" r:id="rId60"/>
    <p:sldId id="387" r:id="rId61"/>
    <p:sldId id="470" r:id="rId62"/>
    <p:sldId id="388" r:id="rId63"/>
    <p:sldId id="523" r:id="rId64"/>
    <p:sldId id="522" r:id="rId65"/>
    <p:sldId id="471" r:id="rId66"/>
    <p:sldId id="390" r:id="rId67"/>
    <p:sldId id="578" r:id="rId68"/>
    <p:sldId id="526" r:id="rId69"/>
    <p:sldId id="524" r:id="rId70"/>
    <p:sldId id="525" r:id="rId71"/>
    <p:sldId id="527" r:id="rId72"/>
    <p:sldId id="528" r:id="rId73"/>
    <p:sldId id="529" r:id="rId74"/>
    <p:sldId id="575" r:id="rId75"/>
    <p:sldId id="576" r:id="rId76"/>
    <p:sldId id="530" r:id="rId77"/>
    <p:sldId id="531" r:id="rId78"/>
    <p:sldId id="391" r:id="rId79"/>
    <p:sldId id="533" r:id="rId80"/>
    <p:sldId id="534" r:id="rId81"/>
    <p:sldId id="535" r:id="rId82"/>
    <p:sldId id="536" r:id="rId83"/>
    <p:sldId id="394" r:id="rId84"/>
    <p:sldId id="395" r:id="rId85"/>
    <p:sldId id="537" r:id="rId86"/>
    <p:sldId id="538" r:id="rId87"/>
    <p:sldId id="539" r:id="rId88"/>
    <p:sldId id="573" r:id="rId89"/>
    <p:sldId id="574" r:id="rId90"/>
    <p:sldId id="396" r:id="rId91"/>
    <p:sldId id="397" r:id="rId92"/>
    <p:sldId id="540" r:id="rId93"/>
    <p:sldId id="541" r:id="rId94"/>
    <p:sldId id="484" r:id="rId95"/>
    <p:sldId id="486" r:id="rId96"/>
    <p:sldId id="488" r:id="rId97"/>
    <p:sldId id="565" r:id="rId98"/>
    <p:sldId id="542" r:id="rId99"/>
    <p:sldId id="544" r:id="rId100"/>
    <p:sldId id="543" r:id="rId101"/>
    <p:sldId id="545" r:id="rId102"/>
    <p:sldId id="546" r:id="rId103"/>
    <p:sldId id="398" r:id="rId104"/>
    <p:sldId id="547" r:id="rId105"/>
    <p:sldId id="401" r:id="rId106"/>
    <p:sldId id="569" r:id="rId107"/>
    <p:sldId id="570" r:id="rId108"/>
    <p:sldId id="548" r:id="rId109"/>
    <p:sldId id="549" r:id="rId110"/>
    <p:sldId id="551" r:id="rId111"/>
    <p:sldId id="550" r:id="rId112"/>
    <p:sldId id="412" r:id="rId113"/>
    <p:sldId id="413" r:id="rId114"/>
    <p:sldId id="414" r:id="rId115"/>
    <p:sldId id="552" r:id="rId116"/>
    <p:sldId id="553" r:id="rId117"/>
    <p:sldId id="554" r:id="rId118"/>
    <p:sldId id="555" r:id="rId119"/>
    <p:sldId id="556" r:id="rId120"/>
    <p:sldId id="558" r:id="rId121"/>
    <p:sldId id="557" r:id="rId122"/>
    <p:sldId id="559" r:id="rId123"/>
    <p:sldId id="420" r:id="rId124"/>
    <p:sldId id="421" r:id="rId125"/>
    <p:sldId id="422" r:id="rId126"/>
    <p:sldId id="560" r:id="rId127"/>
    <p:sldId id="561" r:id="rId128"/>
    <p:sldId id="423" r:id="rId129"/>
    <p:sldId id="425" r:id="rId130"/>
    <p:sldId id="563" r:id="rId131"/>
    <p:sldId id="564" r:id="rId132"/>
    <p:sldId id="426" r:id="rId133"/>
    <p:sldId id="427" r:id="rId134"/>
    <p:sldId id="566" r:id="rId135"/>
    <p:sldId id="567" r:id="rId136"/>
    <p:sldId id="579" r:id="rId13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57" autoAdjust="0"/>
    <p:restoredTop sz="94622"/>
  </p:normalViewPr>
  <p:slideViewPr>
    <p:cSldViewPr snapToGrid="0" snapToObjects="1">
      <p:cViewPr varScale="1">
        <p:scale>
          <a:sx n="96" d="100"/>
          <a:sy n="96" d="100"/>
        </p:scale>
        <p:origin x="1208"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0088"/>
    </p:cViewPr>
  </p:sorterViewPr>
  <p:gridSpacing cx="76200" cy="76200"/>
</p:viewPr>
</file>

<file path=ppt/_rels/presentation.xml.rels><?xml version="1.0" encoding="UTF-8" standalone="yes"?>
<Relationships xmlns="http://schemas.openxmlformats.org/package/2006/relationships"><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00" Type="http://schemas.openxmlformats.org/officeDocument/2006/relationships/slide" Target="slides/slide9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notesMaster" Target="notesMasters/notesMaster1.xml"/><Relationship Id="rId13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40" Type="http://schemas.openxmlformats.org/officeDocument/2006/relationships/presProps" Target="presProps.xml"/><Relationship Id="rId141" Type="http://schemas.openxmlformats.org/officeDocument/2006/relationships/viewProps" Target="viewProps.xml"/><Relationship Id="rId142" Type="http://schemas.openxmlformats.org/officeDocument/2006/relationships/theme" Target="theme/theme1.xml"/><Relationship Id="rId1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747098F1-34D6-4846-B965-0E43260B7A58}" type="datetimeFigureOut">
              <a:rPr lang="en-US" smtClean="0"/>
              <a:pPr/>
              <a:t>6/13/17</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168C4D21-8A95-4D50-B605-822B3D916807}" type="slidenum">
              <a:rPr lang="en-US" smtClean="0"/>
              <a:pPr/>
              <a:t>‹#›</a:t>
            </a:fld>
            <a:endParaRPr lang="en-US"/>
          </a:p>
        </p:txBody>
      </p:sp>
    </p:spTree>
    <p:extLst>
      <p:ext uri="{BB962C8B-B14F-4D97-AF65-F5344CB8AC3E}">
        <p14:creationId xmlns:p14="http://schemas.microsoft.com/office/powerpoint/2010/main" val="1096578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18C73E1-FFAD-6A40-915F-2DEA649C901B}" type="datetimeFigureOut">
              <a:rPr lang="en-US" smtClean="0"/>
              <a:pPr/>
              <a:t>6/13/17</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70C1502B-5BC2-914B-8EBE-67BFC399FFE9}" type="slidenum">
              <a:rPr lang="en-US" smtClean="0"/>
              <a:pPr/>
              <a:t>‹#›</a:t>
            </a:fld>
            <a:endParaRPr lang="en-US"/>
          </a:p>
        </p:txBody>
      </p:sp>
    </p:spTree>
    <p:extLst>
      <p:ext uri="{BB962C8B-B14F-4D97-AF65-F5344CB8AC3E}">
        <p14:creationId xmlns:p14="http://schemas.microsoft.com/office/powerpoint/2010/main" val="10215627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6/13/17</a:t>
            </a:fld>
            <a:endParaRPr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6/13/17</a:t>
            </a:fld>
            <a:endParaRPr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6/13/17</a:t>
            </a:fld>
            <a:endParaRPr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6/13/17</a:t>
            </a:fld>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6/13/17</a:t>
            </a:fld>
            <a:endParaRPr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6/13/17</a:t>
            </a:fld>
            <a:endParaRPr lang="en-US"/>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6/13/17</a:t>
            </a:fld>
            <a:endParaRPr lang="en-US"/>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518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35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6/13/17</a:t>
            </a:fld>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43400"/>
            <a:ext cx="5486400" cy="533400"/>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3578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828800" y="5029200"/>
            <a:ext cx="5449888" cy="76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6/13/17</a:t>
            </a:fld>
            <a:endParaRPr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1"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1909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eaLnBrk="1" latinLnBrk="0" hangingPunct="1"/>
            <a:fld id="{9D21D778-B565-4D7E-94D7-64010A445B68}" type="datetimeFigureOut">
              <a:rPr lang="en-US" smtClean="0"/>
              <a:pPr algn="r" eaLnBrk="1" latinLnBrk="0" hangingPunct="1"/>
              <a:t>6/13/17</a:t>
            </a:fld>
            <a:endParaRPr lang="en-US" sz="1400" dirty="0">
              <a:solidFill>
                <a:srgbClr val="FFFFFF"/>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pic>
        <p:nvPicPr>
          <p:cNvPr id="8" name="Picture 7" descr="CASC Logo - clear background with red - high res"/>
          <p:cNvPicPr/>
          <p:nvPr/>
        </p:nvPicPr>
        <p:blipFill>
          <a:blip r:embed="rId11" cstate="print"/>
          <a:srcRect/>
          <a:stretch>
            <a:fillRect/>
          </a:stretch>
        </p:blipFill>
        <p:spPr bwMode="auto">
          <a:xfrm>
            <a:off x="2709863" y="5867401"/>
            <a:ext cx="3724275" cy="990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xStyles>
    <p:titleStyle>
      <a:lvl1pPr algn="ctr" defTabSz="914400" rtl="0" eaLnBrk="1" latinLnBrk="0" hangingPunct="1">
        <a:spcBef>
          <a:spcPct val="0"/>
        </a:spcBef>
        <a:buNone/>
        <a:defRPr sz="4400" kern="1200">
          <a:solidFill>
            <a:srgbClr val="C000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354842"/>
            <a:ext cx="8284192" cy="3562063"/>
          </a:xfrm>
        </p:spPr>
        <p:txBody>
          <a:bodyPr>
            <a:noAutofit/>
          </a:bodyPr>
          <a:lstStyle/>
          <a:p>
            <a:r>
              <a:rPr lang="en-US" sz="4000" b="1" dirty="0" smtClean="0">
                <a:solidFill>
                  <a:schemeClr val="tx1"/>
                </a:solidFill>
              </a:rPr>
              <a:t>Selected Appellate Decisions</a:t>
            </a:r>
            <a:br>
              <a:rPr lang="en-US" sz="4000" b="1" dirty="0" smtClean="0">
                <a:solidFill>
                  <a:schemeClr val="tx1"/>
                </a:solidFill>
              </a:rPr>
            </a:br>
            <a:r>
              <a:rPr lang="en-US" sz="4000" b="1" dirty="0" smtClean="0">
                <a:solidFill>
                  <a:schemeClr val="tx1"/>
                </a:solidFill>
              </a:rPr>
              <a:t>for</a:t>
            </a:r>
            <a:br>
              <a:rPr lang="en-US" sz="4000" b="1" dirty="0" smtClean="0">
                <a:solidFill>
                  <a:schemeClr val="tx1"/>
                </a:solidFill>
              </a:rPr>
            </a:br>
            <a:r>
              <a:rPr lang="en-US" sz="4000" b="1" dirty="0" smtClean="0">
                <a:solidFill>
                  <a:schemeClr val="tx1"/>
                </a:solidFill>
              </a:rPr>
              <a:t>Law Enforcement Officers</a:t>
            </a:r>
            <a:br>
              <a:rPr lang="en-US" sz="4000" b="1" dirty="0" smtClean="0">
                <a:solidFill>
                  <a:schemeClr val="tx1"/>
                </a:solidFill>
              </a:rPr>
            </a:br>
            <a:r>
              <a:rPr lang="en-US" sz="4000" b="1" dirty="0" smtClean="0">
                <a:solidFill>
                  <a:schemeClr val="tx1"/>
                </a:solidFill>
              </a:rPr>
              <a:t/>
            </a:r>
            <a:br>
              <a:rPr lang="en-US" sz="4000" b="1" dirty="0" smtClean="0">
                <a:solidFill>
                  <a:schemeClr val="tx1"/>
                </a:solidFill>
              </a:rPr>
            </a:br>
            <a:r>
              <a:rPr lang="en-US" sz="3200" dirty="0" smtClean="0">
                <a:solidFill>
                  <a:schemeClr val="tx1"/>
                </a:solidFill>
              </a:rPr>
              <a:t>June 1, 2016– June 1, 2017</a:t>
            </a:r>
            <a:endParaRPr lang="en-US" sz="3200" dirty="0">
              <a:solidFill>
                <a:schemeClr val="tx1"/>
              </a:solidFill>
            </a:endParaRPr>
          </a:p>
        </p:txBody>
      </p:sp>
      <p:sp>
        <p:nvSpPr>
          <p:cNvPr id="3" name="Content Placeholder 2"/>
          <p:cNvSpPr>
            <a:spLocks noGrp="1"/>
          </p:cNvSpPr>
          <p:nvPr>
            <p:ph idx="1"/>
          </p:nvPr>
        </p:nvSpPr>
        <p:spPr>
          <a:xfrm>
            <a:off x="576072" y="3916906"/>
            <a:ext cx="8229600" cy="1874293"/>
          </a:xfrm>
        </p:spPr>
        <p:txBody>
          <a:bodyPr>
            <a:normAutofit fontScale="92500" lnSpcReduction="20000"/>
          </a:bodyPr>
          <a:lstStyle/>
          <a:p>
            <a:pPr marL="0" indent="0" algn="ctr"/>
            <a:r>
              <a:rPr lang="en-US" b="1" dirty="0" smtClean="0">
                <a:solidFill>
                  <a:srgbClr val="C00000"/>
                </a:solidFill>
              </a:rPr>
              <a:t>U. S. Supreme Court</a:t>
            </a:r>
          </a:p>
          <a:p>
            <a:pPr marL="0" indent="0" algn="ctr"/>
            <a:r>
              <a:rPr lang="en-US" b="1" dirty="0" smtClean="0">
                <a:solidFill>
                  <a:srgbClr val="C00000"/>
                </a:solidFill>
              </a:rPr>
              <a:t>Fourth Circuit Court of Appeals</a:t>
            </a:r>
          </a:p>
          <a:p>
            <a:pPr marL="0" indent="0" algn="ctr"/>
            <a:r>
              <a:rPr lang="en-US" b="1" dirty="0" smtClean="0">
                <a:solidFill>
                  <a:srgbClr val="C00000"/>
                </a:solidFill>
              </a:rPr>
              <a:t>Virginia Supreme Court</a:t>
            </a:r>
          </a:p>
          <a:p>
            <a:pPr marL="0" indent="0" algn="ctr"/>
            <a:r>
              <a:rPr lang="en-US" b="1" dirty="0" smtClean="0">
                <a:solidFill>
                  <a:srgbClr val="C00000"/>
                </a:solidFill>
              </a:rPr>
              <a:t>Virginia Court of Appeals</a:t>
            </a:r>
            <a:endParaRPr lang="en-US" dirty="0" smtClean="0">
              <a:solidFill>
                <a:srgbClr val="C00000"/>
              </a:solidFill>
            </a:endParaRPr>
          </a:p>
          <a:p>
            <a:pPr lvl="1"/>
            <a:endParaRPr lang="en-US" dirty="0"/>
          </a:p>
        </p:txBody>
      </p:sp>
    </p:spTree>
    <p:extLst>
      <p:ext uri="{BB962C8B-B14F-4D97-AF65-F5344CB8AC3E}">
        <p14:creationId xmlns:p14="http://schemas.microsoft.com/office/powerpoint/2010/main" val="2983196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Confession</a:t>
            </a:r>
            <a:endParaRPr lang="en-US" dirty="0"/>
          </a:p>
        </p:txBody>
      </p:sp>
      <p:sp>
        <p:nvSpPr>
          <p:cNvPr id="3" name="Content Placeholder 2"/>
          <p:cNvSpPr>
            <a:spLocks noGrp="1"/>
          </p:cNvSpPr>
          <p:nvPr>
            <p:ph idx="1"/>
          </p:nvPr>
        </p:nvSpPr>
        <p:spPr/>
        <p:txBody>
          <a:bodyPr/>
          <a:lstStyle/>
          <a:p>
            <a:r>
              <a:rPr lang="en-US" dirty="0" smtClean="0"/>
              <a:t>Defendant and Deputy spoke for an hour</a:t>
            </a:r>
          </a:p>
          <a:p>
            <a:r>
              <a:rPr lang="en-US" dirty="0" smtClean="0"/>
              <a:t>Defendant Confessed</a:t>
            </a:r>
          </a:p>
          <a:p>
            <a:r>
              <a:rPr lang="en-US" dirty="0" smtClean="0"/>
              <a:t>Only after the confession did the Deputy read </a:t>
            </a:r>
            <a:r>
              <a:rPr lang="en-US" i="1" dirty="0" smtClean="0"/>
              <a:t>Miranda</a:t>
            </a:r>
            <a:endParaRPr lang="en-US" dirty="0" smtClean="0"/>
          </a:p>
          <a:p>
            <a:r>
              <a:rPr lang="en-US" dirty="0" smtClean="0"/>
              <a:t>Court: Statement admissible without </a:t>
            </a:r>
            <a:r>
              <a:rPr lang="en-US" i="1" dirty="0" smtClean="0"/>
              <a:t>Miranda</a:t>
            </a:r>
            <a:r>
              <a:rPr lang="en-US" dirty="0" smtClean="0"/>
              <a:t> warnings.</a:t>
            </a:r>
            <a:endParaRPr lang="en-US" dirty="0"/>
          </a:p>
        </p:txBody>
      </p:sp>
    </p:spTree>
    <p:extLst>
      <p:ext uri="{BB962C8B-B14F-4D97-AF65-F5344CB8AC3E}">
        <p14:creationId xmlns:p14="http://schemas.microsoft.com/office/powerpoint/2010/main" val="16940465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Kim v. Commonwealth</a:t>
            </a:r>
            <a:endParaRPr lang="en-US" i="1" dirty="0"/>
          </a:p>
        </p:txBody>
      </p:sp>
      <p:sp>
        <p:nvSpPr>
          <p:cNvPr id="3" name="Content Placeholder 2"/>
          <p:cNvSpPr>
            <a:spLocks noGrp="1"/>
          </p:cNvSpPr>
          <p:nvPr>
            <p:ph idx="1"/>
          </p:nvPr>
        </p:nvSpPr>
        <p:spPr>
          <a:xfrm>
            <a:off x="457200" y="1600201"/>
            <a:ext cx="8229600" cy="4509051"/>
          </a:xfrm>
        </p:spPr>
        <p:txBody>
          <a:bodyPr>
            <a:normAutofit fontScale="77500" lnSpcReduction="20000"/>
          </a:bodyPr>
          <a:lstStyle/>
          <a:p>
            <a:r>
              <a:rPr lang="en-US" sz="2600" dirty="0" smtClean="0"/>
              <a:t>Virginia Supreme Court, April 2017</a:t>
            </a:r>
          </a:p>
          <a:p>
            <a:r>
              <a:rPr lang="en-US" sz="3500" dirty="0"/>
              <a:t>D</a:t>
            </a:r>
            <a:r>
              <a:rPr lang="en-US" sz="3500" dirty="0" smtClean="0"/>
              <a:t>efendant</a:t>
            </a:r>
            <a:r>
              <a:rPr lang="en-US" sz="3500" dirty="0"/>
              <a:t>, under arrest for DUI, refused to submit to a breath sample. </a:t>
            </a:r>
            <a:endParaRPr lang="en-US" sz="3500" dirty="0" smtClean="0"/>
          </a:p>
          <a:p>
            <a:r>
              <a:rPr lang="en-US" sz="3500" dirty="0" smtClean="0"/>
              <a:t>The </a:t>
            </a:r>
            <a:r>
              <a:rPr lang="en-US" sz="3500" dirty="0"/>
              <a:t>officer arrested the defendant on a roadway located in the dead center of an apartment complex. </a:t>
            </a:r>
            <a:endParaRPr lang="en-US" sz="3500" dirty="0" smtClean="0"/>
          </a:p>
          <a:p>
            <a:r>
              <a:rPr lang="en-US" sz="3500" dirty="0" smtClean="0"/>
              <a:t>The </a:t>
            </a:r>
            <a:r>
              <a:rPr lang="en-US" sz="3500" dirty="0"/>
              <a:t>roadway intersects with a public highway, at one end and a private road in the apartment complex at the other end. </a:t>
            </a:r>
            <a:endParaRPr lang="en-US" sz="3500" dirty="0" smtClean="0"/>
          </a:p>
          <a:p>
            <a:r>
              <a:rPr lang="en-US" sz="3500" dirty="0" smtClean="0"/>
              <a:t>The </a:t>
            </a:r>
            <a:r>
              <a:rPr lang="en-US" sz="3500" dirty="0"/>
              <a:t>apartment complex was accessible by public roads, but the roads within the complex were privately maintained. </a:t>
            </a:r>
          </a:p>
        </p:txBody>
      </p:sp>
    </p:spTree>
    <p:extLst>
      <p:ext uri="{BB962C8B-B14F-4D97-AF65-F5344CB8AC3E}">
        <p14:creationId xmlns:p14="http://schemas.microsoft.com/office/powerpoint/2010/main" val="9965518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Kim: </a:t>
            </a:r>
            <a:r>
              <a:rPr lang="en-US" dirty="0" smtClean="0"/>
              <a:t>Barriers to Entry</a:t>
            </a:r>
            <a:endParaRPr lang="en-US" i="1" dirty="0"/>
          </a:p>
        </p:txBody>
      </p:sp>
      <p:sp>
        <p:nvSpPr>
          <p:cNvPr id="3" name="Content Placeholder 2"/>
          <p:cNvSpPr>
            <a:spLocks noGrp="1"/>
          </p:cNvSpPr>
          <p:nvPr>
            <p:ph idx="1"/>
          </p:nvPr>
        </p:nvSpPr>
        <p:spPr/>
        <p:txBody>
          <a:bodyPr>
            <a:normAutofit fontScale="92500"/>
          </a:bodyPr>
          <a:lstStyle/>
          <a:p>
            <a:r>
              <a:rPr lang="en-US" dirty="0"/>
              <a:t>There were no physical barricades or security guards preventing entry by the </a:t>
            </a:r>
            <a:r>
              <a:rPr lang="en-US" dirty="0" smtClean="0"/>
              <a:t>public.</a:t>
            </a:r>
          </a:p>
          <a:p>
            <a:r>
              <a:rPr lang="en-US" dirty="0"/>
              <a:t>T</a:t>
            </a:r>
            <a:r>
              <a:rPr lang="en-US" dirty="0" smtClean="0"/>
              <a:t>here </a:t>
            </a:r>
            <a:r>
              <a:rPr lang="en-US" dirty="0"/>
              <a:t>were signs located at every entrance and throughout the complex indicating that apartment complex was “Private Property.” </a:t>
            </a:r>
            <a:endParaRPr lang="en-US" dirty="0" smtClean="0"/>
          </a:p>
          <a:p>
            <a:r>
              <a:rPr lang="en-US" dirty="0" smtClean="0"/>
              <a:t>The </a:t>
            </a:r>
            <a:r>
              <a:rPr lang="en-US" dirty="0"/>
              <a:t>signs also stated “No Soliciting,” “No Loitering,” “No Trespassing” and “Violators Will Be Prosecuted.” </a:t>
            </a:r>
          </a:p>
          <a:p>
            <a:endParaRPr lang="en-US" dirty="0"/>
          </a:p>
        </p:txBody>
      </p:sp>
    </p:spTree>
    <p:extLst>
      <p:ext uri="{BB962C8B-B14F-4D97-AF65-F5344CB8AC3E}">
        <p14:creationId xmlns:p14="http://schemas.microsoft.com/office/powerpoint/2010/main" val="3610495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Court: Refusal Conviction Reversed</a:t>
            </a:r>
            <a:endParaRPr lang="en-US" dirty="0"/>
          </a:p>
        </p:txBody>
      </p:sp>
      <p:sp>
        <p:nvSpPr>
          <p:cNvPr id="3" name="Content Placeholder 2"/>
          <p:cNvSpPr>
            <a:spLocks noGrp="1"/>
          </p:cNvSpPr>
          <p:nvPr>
            <p:ph idx="1"/>
          </p:nvPr>
        </p:nvSpPr>
        <p:spPr>
          <a:xfrm>
            <a:off x="457199" y="1600201"/>
            <a:ext cx="8328991" cy="4535556"/>
          </a:xfrm>
        </p:spPr>
        <p:txBody>
          <a:bodyPr>
            <a:normAutofit fontScale="85000" lnSpcReduction="20000"/>
          </a:bodyPr>
          <a:lstStyle/>
          <a:p>
            <a:r>
              <a:rPr lang="en-US" dirty="0" smtClean="0"/>
              <a:t>The conspicuously </a:t>
            </a:r>
            <a:r>
              <a:rPr lang="en-US" dirty="0"/>
              <a:t>posted “No Trespassing” signs established that the apartment complex’s roadways were not “open to the use of the public” for any reason</a:t>
            </a:r>
            <a:r>
              <a:rPr lang="en-US" dirty="0" smtClean="0"/>
              <a:t>.</a:t>
            </a:r>
          </a:p>
          <a:p>
            <a:r>
              <a:rPr lang="en-US" dirty="0" smtClean="0"/>
              <a:t>The signs negated </a:t>
            </a:r>
            <a:r>
              <a:rPr lang="en-US" dirty="0"/>
              <a:t>any consent to access the roads within the apartment complex that may be implied by the lack of physical barriers or the fact that the roads are named, paved, curbed, bordered by sidewalks and have posted traffic signs.</a:t>
            </a:r>
          </a:p>
          <a:p>
            <a:r>
              <a:rPr lang="en-US" dirty="0" smtClean="0"/>
              <a:t>Since the roads were not “highways,” implied consent did not apply and </a:t>
            </a:r>
            <a:r>
              <a:rPr lang="en-US" dirty="0"/>
              <a:t>the defendant was not required to submit a breath sample. </a:t>
            </a:r>
          </a:p>
          <a:p>
            <a:endParaRPr lang="en-US" dirty="0"/>
          </a:p>
        </p:txBody>
      </p:sp>
    </p:spTree>
    <p:extLst>
      <p:ext uri="{BB962C8B-B14F-4D97-AF65-F5344CB8AC3E}">
        <p14:creationId xmlns:p14="http://schemas.microsoft.com/office/powerpoint/2010/main" val="58935050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 Offenses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9582257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smtClean="0"/>
              <a:t>Kincaid v. Commonwealth</a:t>
            </a:r>
            <a:endParaRPr lang="en-US" i="1" dirty="0"/>
          </a:p>
        </p:txBody>
      </p:sp>
      <p:sp>
        <p:nvSpPr>
          <p:cNvPr id="5" name="Content Placeholder 4"/>
          <p:cNvSpPr>
            <a:spLocks noGrp="1"/>
          </p:cNvSpPr>
          <p:nvPr>
            <p:ph idx="1"/>
          </p:nvPr>
        </p:nvSpPr>
        <p:spPr>
          <a:xfrm>
            <a:off x="556591" y="1878497"/>
            <a:ext cx="8130209" cy="3488634"/>
          </a:xfrm>
        </p:spPr>
        <p:txBody>
          <a:bodyPr/>
          <a:lstStyle/>
          <a:p>
            <a:r>
              <a:rPr lang="en-US" sz="2000" dirty="0" smtClean="0"/>
              <a:t>Court of Appeals, July 2016</a:t>
            </a:r>
          </a:p>
          <a:p>
            <a:r>
              <a:rPr lang="en-US" dirty="0"/>
              <a:t>P</a:t>
            </a:r>
            <a:r>
              <a:rPr lang="en-US" dirty="0" smtClean="0"/>
              <a:t>ossession </a:t>
            </a:r>
            <a:r>
              <a:rPr lang="en-US" dirty="0"/>
              <a:t>of the mere residue of methamphetamine was insufficient to prove that the defendant had </a:t>
            </a:r>
            <a:r>
              <a:rPr lang="en-US" dirty="0" smtClean="0"/>
              <a:t>the intent </a:t>
            </a:r>
            <a:r>
              <a:rPr lang="en-US" dirty="0"/>
              <a:t>to distribute the controlled substance. </a:t>
            </a:r>
          </a:p>
        </p:txBody>
      </p:sp>
    </p:spTree>
    <p:extLst>
      <p:ext uri="{BB962C8B-B14F-4D97-AF65-F5344CB8AC3E}">
        <p14:creationId xmlns:p14="http://schemas.microsoft.com/office/powerpoint/2010/main" val="103229881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043" y="0"/>
            <a:ext cx="8229600" cy="1143000"/>
          </a:xfrm>
        </p:spPr>
        <p:txBody>
          <a:bodyPr>
            <a:normAutofit/>
          </a:bodyPr>
          <a:lstStyle/>
          <a:p>
            <a:r>
              <a:rPr lang="en-US" i="1" dirty="0" err="1" smtClean="0"/>
              <a:t>Broadous</a:t>
            </a:r>
            <a:r>
              <a:rPr lang="en-US" i="1" dirty="0" smtClean="0"/>
              <a:t> v. Commonwealth</a:t>
            </a:r>
            <a:endParaRPr lang="en-US" i="1" dirty="0"/>
          </a:p>
        </p:txBody>
      </p:sp>
      <p:sp>
        <p:nvSpPr>
          <p:cNvPr id="3" name="Content Placeholder 2"/>
          <p:cNvSpPr>
            <a:spLocks noGrp="1"/>
          </p:cNvSpPr>
          <p:nvPr>
            <p:ph idx="1"/>
          </p:nvPr>
        </p:nvSpPr>
        <p:spPr>
          <a:xfrm>
            <a:off x="159026" y="1143000"/>
            <a:ext cx="8716617" cy="4966252"/>
          </a:xfrm>
        </p:spPr>
        <p:txBody>
          <a:bodyPr>
            <a:noAutofit/>
          </a:bodyPr>
          <a:lstStyle/>
          <a:p>
            <a:r>
              <a:rPr lang="en-US" sz="2000" dirty="0" smtClean="0"/>
              <a:t>Court of Appeals, February 2017</a:t>
            </a:r>
          </a:p>
          <a:p>
            <a:r>
              <a:rPr lang="en-US" sz="2400" dirty="0" smtClean="0"/>
              <a:t>The </a:t>
            </a:r>
            <a:r>
              <a:rPr lang="en-US" sz="2400" dirty="0"/>
              <a:t>Court addressed the meaning of § 18.2-251.03, </a:t>
            </a:r>
            <a:endParaRPr lang="en-US" sz="2400" dirty="0" smtClean="0"/>
          </a:p>
          <a:p>
            <a:r>
              <a:rPr lang="en-US" sz="2400" dirty="0" smtClean="0"/>
              <a:t>The Code provides </a:t>
            </a:r>
            <a:r>
              <a:rPr lang="en-US" sz="2400" dirty="0"/>
              <a:t>an affirmative defense to prosecution of an individual for the unlawful possession of a controlled substance </a:t>
            </a:r>
            <a:r>
              <a:rPr lang="en-US" sz="2400" b="1" u="sng" dirty="0"/>
              <a:t>only if </a:t>
            </a:r>
            <a:r>
              <a:rPr lang="en-US" sz="2400" dirty="0"/>
              <a:t>that individual satisfies </a:t>
            </a:r>
            <a:r>
              <a:rPr lang="en-US" sz="2400" b="1" u="sng" dirty="0"/>
              <a:t>each</a:t>
            </a:r>
            <a:r>
              <a:rPr lang="en-US" sz="2400" dirty="0"/>
              <a:t> of </a:t>
            </a:r>
            <a:r>
              <a:rPr lang="en-US" sz="2400" dirty="0" smtClean="0"/>
              <a:t>6 requirements</a:t>
            </a:r>
            <a:r>
              <a:rPr lang="en-US" sz="2400" dirty="0"/>
              <a:t>, the </a:t>
            </a:r>
            <a:r>
              <a:rPr lang="en-US" sz="2400" dirty="0" smtClean="0"/>
              <a:t>1</a:t>
            </a:r>
            <a:r>
              <a:rPr lang="en-US" sz="2400" baseline="30000" dirty="0" smtClean="0"/>
              <a:t>st</a:t>
            </a:r>
            <a:r>
              <a:rPr lang="en-US" sz="2400" dirty="0" smtClean="0"/>
              <a:t> of </a:t>
            </a:r>
            <a:r>
              <a:rPr lang="en-US" sz="2400" dirty="0"/>
              <a:t>which is that the person “seeks or obtains emergency medical attention for himself, if he is experiencing an overdose, or for another individual, if such other individual is experiencing an overdose</a:t>
            </a:r>
            <a:r>
              <a:rPr lang="en-US" sz="2400" dirty="0" smtClean="0"/>
              <a:t>.”</a:t>
            </a:r>
            <a:endParaRPr lang="en-US" sz="2400" dirty="0"/>
          </a:p>
          <a:p>
            <a:r>
              <a:rPr lang="en-US" sz="2400" dirty="0" smtClean="0"/>
              <a:t>Court: The plain </a:t>
            </a:r>
            <a:r>
              <a:rPr lang="en-US" sz="2400" dirty="0"/>
              <a:t>meaning of the phrase “obtains emergency medical attention for himself” requires a defendant to have actively planned and taken steps to gain medical treatment. </a:t>
            </a:r>
          </a:p>
          <a:p>
            <a:endParaRPr lang="en-US" sz="2400" i="1" dirty="0"/>
          </a:p>
        </p:txBody>
      </p:sp>
    </p:spTree>
    <p:extLst>
      <p:ext uri="{BB962C8B-B14F-4D97-AF65-F5344CB8AC3E}">
        <p14:creationId xmlns:p14="http://schemas.microsoft.com/office/powerpoint/2010/main" val="183381365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Hit &amp; Run</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00877986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Bunn v. Commonwealth</a:t>
            </a:r>
            <a:endParaRPr lang="en-US" i="1" dirty="0"/>
          </a:p>
        </p:txBody>
      </p:sp>
      <p:sp>
        <p:nvSpPr>
          <p:cNvPr id="3" name="Content Placeholder 2"/>
          <p:cNvSpPr>
            <a:spLocks noGrp="1"/>
          </p:cNvSpPr>
          <p:nvPr>
            <p:ph idx="1"/>
          </p:nvPr>
        </p:nvSpPr>
        <p:spPr>
          <a:xfrm>
            <a:off x="457200" y="1600201"/>
            <a:ext cx="8229600" cy="4601816"/>
          </a:xfrm>
        </p:spPr>
        <p:txBody>
          <a:bodyPr>
            <a:normAutofit fontScale="85000" lnSpcReduction="20000"/>
          </a:bodyPr>
          <a:lstStyle/>
          <a:p>
            <a:r>
              <a:rPr lang="en-US" sz="2000" dirty="0" smtClean="0"/>
              <a:t>Court of Appeals, </a:t>
            </a:r>
            <a:r>
              <a:rPr lang="en-US" sz="2000" dirty="0"/>
              <a:t>May 16, 2017 </a:t>
            </a:r>
            <a:endParaRPr lang="en-US" sz="2000" dirty="0" smtClean="0"/>
          </a:p>
          <a:p>
            <a:r>
              <a:rPr lang="en-US" dirty="0" smtClean="0"/>
              <a:t>Defendant crashed </a:t>
            </a:r>
            <a:r>
              <a:rPr lang="en-US" dirty="0"/>
              <a:t>into a parked </a:t>
            </a:r>
            <a:r>
              <a:rPr lang="en-US" dirty="0" smtClean="0"/>
              <a:t>car with a child inside.</a:t>
            </a:r>
          </a:p>
          <a:p>
            <a:r>
              <a:rPr lang="en-US" dirty="0" smtClean="0"/>
              <a:t>The child exited </a:t>
            </a:r>
            <a:r>
              <a:rPr lang="en-US" dirty="0"/>
              <a:t>the car, crying, holding her head, and saying “my head hurt, my head hurt.” </a:t>
            </a:r>
            <a:endParaRPr lang="en-US" dirty="0" smtClean="0"/>
          </a:p>
          <a:p>
            <a:r>
              <a:rPr lang="en-US" dirty="0" smtClean="0"/>
              <a:t>The defendant told the family: </a:t>
            </a:r>
            <a:r>
              <a:rPr lang="en-US" dirty="0"/>
              <a:t>“don’t call the police, she will be all </a:t>
            </a:r>
            <a:r>
              <a:rPr lang="en-US" dirty="0" smtClean="0"/>
              <a:t>right,” but fled without asking if the child </a:t>
            </a:r>
            <a:r>
              <a:rPr lang="en-US" dirty="0"/>
              <a:t>was </a:t>
            </a:r>
            <a:r>
              <a:rPr lang="en-US" dirty="0" smtClean="0"/>
              <a:t>injured</a:t>
            </a:r>
            <a:r>
              <a:rPr lang="en-US" dirty="0"/>
              <a:t> </a:t>
            </a:r>
            <a:r>
              <a:rPr lang="en-US" dirty="0" smtClean="0"/>
              <a:t>to a house 500 feet away.</a:t>
            </a:r>
          </a:p>
          <a:p>
            <a:r>
              <a:rPr lang="en-US" dirty="0" smtClean="0"/>
              <a:t>When </a:t>
            </a:r>
            <a:r>
              <a:rPr lang="en-US" dirty="0"/>
              <a:t>an officer arrived and located the defendant, the defendant denied that he was the driver. </a:t>
            </a:r>
            <a:endParaRPr lang="en-US" dirty="0" smtClean="0"/>
          </a:p>
          <a:p>
            <a:r>
              <a:rPr lang="en-US" dirty="0" smtClean="0"/>
              <a:t>Court: Guilty of Hit &amp; Run with Personal Injury</a:t>
            </a:r>
          </a:p>
        </p:txBody>
      </p:sp>
    </p:spTree>
    <p:extLst>
      <p:ext uri="{BB962C8B-B14F-4D97-AF65-F5344CB8AC3E}">
        <p14:creationId xmlns:p14="http://schemas.microsoft.com/office/powerpoint/2010/main" val="17369331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Homicide</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50516583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smtClean="0"/>
              <a:t>Suter v. Commonwealth</a:t>
            </a:r>
            <a:endParaRPr lang="en-US" i="1" dirty="0"/>
          </a:p>
        </p:txBody>
      </p:sp>
      <p:sp>
        <p:nvSpPr>
          <p:cNvPr id="5" name="Content Placeholder 4"/>
          <p:cNvSpPr>
            <a:spLocks noGrp="1"/>
          </p:cNvSpPr>
          <p:nvPr>
            <p:ph idx="1"/>
          </p:nvPr>
        </p:nvSpPr>
        <p:spPr/>
        <p:txBody>
          <a:bodyPr>
            <a:normAutofit fontScale="85000" lnSpcReduction="10000"/>
          </a:bodyPr>
          <a:lstStyle/>
          <a:p>
            <a:r>
              <a:rPr lang="en-US" sz="2400" dirty="0" smtClean="0"/>
              <a:t>Court of Appeals, February 2017</a:t>
            </a:r>
          </a:p>
          <a:p>
            <a:r>
              <a:rPr lang="en-US" dirty="0"/>
              <a:t>D</a:t>
            </a:r>
            <a:r>
              <a:rPr lang="en-US" dirty="0" smtClean="0"/>
              <a:t>efendant </a:t>
            </a:r>
            <a:r>
              <a:rPr lang="en-US" dirty="0"/>
              <a:t>observed an altercation between the victim and her friend. </a:t>
            </a:r>
            <a:endParaRPr lang="en-US" dirty="0" smtClean="0"/>
          </a:p>
          <a:p>
            <a:r>
              <a:rPr lang="en-US" dirty="0" smtClean="0"/>
              <a:t>After </a:t>
            </a:r>
            <a:r>
              <a:rPr lang="en-US" dirty="0"/>
              <a:t>she witnessed her </a:t>
            </a:r>
            <a:r>
              <a:rPr lang="en-US" dirty="0" smtClean="0"/>
              <a:t>friend pull a </a:t>
            </a:r>
            <a:r>
              <a:rPr lang="en-US" dirty="0"/>
              <a:t>gun and shoot at the victim, she immediately drove her friend away from the scene. </a:t>
            </a:r>
            <a:endParaRPr lang="en-US" dirty="0" smtClean="0"/>
          </a:p>
          <a:p>
            <a:r>
              <a:rPr lang="en-US" dirty="0" smtClean="0"/>
              <a:t>The </a:t>
            </a:r>
            <a:r>
              <a:rPr lang="en-US" dirty="0"/>
              <a:t>victim died two days later. </a:t>
            </a:r>
            <a:endParaRPr lang="en-US" dirty="0" smtClean="0"/>
          </a:p>
          <a:p>
            <a:r>
              <a:rPr lang="en-US" dirty="0"/>
              <a:t>T</a:t>
            </a:r>
            <a:r>
              <a:rPr lang="en-US" dirty="0" smtClean="0"/>
              <a:t>he </a:t>
            </a:r>
            <a:r>
              <a:rPr lang="en-US" dirty="0"/>
              <a:t>Court ruled that that a person cannot be convicted as an accessory after the fact to a murder because of aid given before the victim’s death. </a:t>
            </a:r>
          </a:p>
          <a:p>
            <a:endParaRPr lang="en-US" dirty="0"/>
          </a:p>
        </p:txBody>
      </p:sp>
    </p:spTree>
    <p:extLst>
      <p:ext uri="{BB962C8B-B14F-4D97-AF65-F5344CB8AC3E}">
        <p14:creationId xmlns:p14="http://schemas.microsoft.com/office/powerpoint/2010/main" val="578846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Garcia-Tirado v. Commonwealth</a:t>
            </a:r>
            <a:endParaRPr lang="en-US" i="1" dirty="0"/>
          </a:p>
        </p:txBody>
      </p:sp>
      <p:sp>
        <p:nvSpPr>
          <p:cNvPr id="3" name="Content Placeholder 2"/>
          <p:cNvSpPr>
            <a:spLocks noGrp="1"/>
          </p:cNvSpPr>
          <p:nvPr>
            <p:ph idx="1"/>
          </p:nvPr>
        </p:nvSpPr>
        <p:spPr>
          <a:xfrm>
            <a:off x="357809" y="1205948"/>
            <a:ext cx="8328991" cy="4929809"/>
          </a:xfrm>
        </p:spPr>
        <p:txBody>
          <a:bodyPr>
            <a:normAutofit fontScale="70000" lnSpcReduction="20000"/>
          </a:bodyPr>
          <a:lstStyle/>
          <a:p>
            <a:r>
              <a:rPr lang="en-US" sz="2900" dirty="0" smtClean="0"/>
              <a:t>Court of Appeals, March 2017</a:t>
            </a:r>
          </a:p>
          <a:p>
            <a:r>
              <a:rPr lang="en-US" sz="3400" dirty="0"/>
              <a:t>D</a:t>
            </a:r>
            <a:r>
              <a:rPr lang="en-US" sz="3400" dirty="0" smtClean="0"/>
              <a:t>efendant </a:t>
            </a:r>
            <a:r>
              <a:rPr lang="en-US" sz="3400" dirty="0"/>
              <a:t>raped a 14-year-old child. </a:t>
            </a:r>
            <a:endParaRPr lang="en-US" sz="3400" dirty="0" smtClean="0"/>
          </a:p>
          <a:p>
            <a:r>
              <a:rPr lang="en-US" sz="3400" dirty="0"/>
              <a:t>D</a:t>
            </a:r>
            <a:r>
              <a:rPr lang="en-US" sz="3400" dirty="0" smtClean="0"/>
              <a:t>efendant’s </a:t>
            </a:r>
            <a:r>
              <a:rPr lang="en-US" sz="3400" dirty="0"/>
              <a:t>native language was “Mam”, a Mayan language</a:t>
            </a:r>
            <a:r>
              <a:rPr lang="en-US" sz="3400" dirty="0" smtClean="0"/>
              <a:t>.</a:t>
            </a:r>
          </a:p>
          <a:p>
            <a:r>
              <a:rPr lang="en-US" sz="3400" dirty="0"/>
              <a:t>D</a:t>
            </a:r>
            <a:r>
              <a:rPr lang="en-US" sz="3400" dirty="0" smtClean="0"/>
              <a:t>efendant </a:t>
            </a:r>
            <a:r>
              <a:rPr lang="en-US" sz="3400" dirty="0"/>
              <a:t>had only lived in the United States for 2 years, but had learned Spanish in school in Guatemala and had approximately 12 years of experience with Spanish. </a:t>
            </a:r>
            <a:endParaRPr lang="en-US" sz="3400" dirty="0" smtClean="0"/>
          </a:p>
          <a:p>
            <a:r>
              <a:rPr lang="en-US" sz="3400" dirty="0" smtClean="0"/>
              <a:t>During </a:t>
            </a:r>
            <a:r>
              <a:rPr lang="en-US" sz="3400" dirty="0"/>
              <a:t>an interview, police asked the defendant if he would be willing to speak with them in Spanish. The defendant stated “Spanish would be fine.” </a:t>
            </a:r>
            <a:endParaRPr lang="en-US" sz="3400" dirty="0" smtClean="0"/>
          </a:p>
          <a:p>
            <a:r>
              <a:rPr lang="en-US" sz="3400" dirty="0" smtClean="0"/>
              <a:t>The </a:t>
            </a:r>
            <a:r>
              <a:rPr lang="en-US" sz="3400" dirty="0"/>
              <a:t>officers read </a:t>
            </a:r>
            <a:r>
              <a:rPr lang="en-US" sz="3400" dirty="0" smtClean="0"/>
              <a:t>him </a:t>
            </a:r>
            <a:r>
              <a:rPr lang="en-US" sz="3400" i="1" dirty="0"/>
              <a:t>Miranda</a:t>
            </a:r>
            <a:r>
              <a:rPr lang="en-US" sz="3400" dirty="0"/>
              <a:t> </a:t>
            </a:r>
            <a:r>
              <a:rPr lang="en-US" sz="3400" dirty="0" smtClean="0"/>
              <a:t>in </a:t>
            </a:r>
            <a:r>
              <a:rPr lang="en-US" sz="3400" dirty="0"/>
              <a:t>Spanish </a:t>
            </a:r>
            <a:endParaRPr lang="en-US" sz="3400" dirty="0" smtClean="0"/>
          </a:p>
          <a:p>
            <a:r>
              <a:rPr lang="en-US" sz="3400" dirty="0"/>
              <a:t>D</a:t>
            </a:r>
            <a:r>
              <a:rPr lang="en-US" sz="3400" dirty="0" smtClean="0"/>
              <a:t>efendant confessed </a:t>
            </a:r>
            <a:r>
              <a:rPr lang="en-US" sz="3400" dirty="0"/>
              <a:t>to the offense, mostly in Spanish but occasionally also speaking in English. He also wrote an apology letter to the victim in Spanish. </a:t>
            </a:r>
          </a:p>
          <a:p>
            <a:endParaRPr lang="en-US" dirty="0"/>
          </a:p>
        </p:txBody>
      </p:sp>
    </p:spTree>
    <p:extLst>
      <p:ext uri="{BB962C8B-B14F-4D97-AF65-F5344CB8AC3E}">
        <p14:creationId xmlns:p14="http://schemas.microsoft.com/office/powerpoint/2010/main" val="146798998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Identity Fraud</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1736445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Salazar v. Commonwealth</a:t>
            </a:r>
            <a:endParaRPr lang="en-US" i="1" dirty="0"/>
          </a:p>
        </p:txBody>
      </p:sp>
      <p:sp>
        <p:nvSpPr>
          <p:cNvPr id="3" name="Content Placeholder 2"/>
          <p:cNvSpPr>
            <a:spLocks noGrp="1"/>
          </p:cNvSpPr>
          <p:nvPr>
            <p:ph idx="1"/>
          </p:nvPr>
        </p:nvSpPr>
        <p:spPr>
          <a:xfrm>
            <a:off x="457200" y="1600201"/>
            <a:ext cx="8229600" cy="4469295"/>
          </a:xfrm>
        </p:spPr>
        <p:txBody>
          <a:bodyPr>
            <a:normAutofit fontScale="92500" lnSpcReduction="20000"/>
          </a:bodyPr>
          <a:lstStyle/>
          <a:p>
            <a:r>
              <a:rPr lang="en-US" sz="2200" dirty="0" smtClean="0"/>
              <a:t>Court of Appeals, August 2016</a:t>
            </a:r>
          </a:p>
          <a:p>
            <a:r>
              <a:rPr lang="en-US" dirty="0" smtClean="0"/>
              <a:t>Defendant </a:t>
            </a:r>
            <a:r>
              <a:rPr lang="en-US" dirty="0"/>
              <a:t>used the victim’s social security number to obtain a mortgage on a </a:t>
            </a:r>
            <a:r>
              <a:rPr lang="en-US" dirty="0" smtClean="0"/>
              <a:t>home.</a:t>
            </a:r>
          </a:p>
          <a:p>
            <a:r>
              <a:rPr lang="en-US" dirty="0" smtClean="0"/>
              <a:t>The </a:t>
            </a:r>
            <a:r>
              <a:rPr lang="en-US" dirty="0"/>
              <a:t>victim, suspicious of strange mail that he received, decided to subscribe to a credit monitoring service at a cost of $29/month. </a:t>
            </a:r>
          </a:p>
          <a:p>
            <a:r>
              <a:rPr lang="en-US" dirty="0" smtClean="0"/>
              <a:t>Court: Even though defendant made all his payments, the </a:t>
            </a:r>
            <a:r>
              <a:rPr lang="en-US" dirty="0"/>
              <a:t>victim’s monthly payments, which totaled more than $200, did constitute a “loss” under the </a:t>
            </a:r>
            <a:r>
              <a:rPr lang="en-US" dirty="0" smtClean="0"/>
              <a:t>statute</a:t>
            </a:r>
            <a:r>
              <a:rPr lang="en-US" dirty="0"/>
              <a:t> </a:t>
            </a:r>
            <a:r>
              <a:rPr lang="en-US" dirty="0" smtClean="0"/>
              <a:t>and therefore the offense was a felony.</a:t>
            </a:r>
          </a:p>
        </p:txBody>
      </p:sp>
    </p:spTree>
    <p:extLst>
      <p:ext uri="{BB962C8B-B14F-4D97-AF65-F5344CB8AC3E}">
        <p14:creationId xmlns:p14="http://schemas.microsoft.com/office/powerpoint/2010/main" val="52202322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Larceny</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5252345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Petit Larceny 3</a:t>
            </a:r>
            <a:r>
              <a:rPr lang="en-US" baseline="30000" dirty="0" smtClean="0"/>
              <a:t>rd</a:t>
            </a:r>
            <a:r>
              <a:rPr lang="en-US" dirty="0" smtClean="0"/>
              <a:t> or Subsequent</a:t>
            </a:r>
            <a:endParaRPr lang="en-US" dirty="0"/>
          </a:p>
        </p:txBody>
      </p:sp>
      <p:sp>
        <p:nvSpPr>
          <p:cNvPr id="3" name="Content Placeholder 2"/>
          <p:cNvSpPr>
            <a:spLocks noGrp="1"/>
          </p:cNvSpPr>
          <p:nvPr>
            <p:ph idx="1"/>
          </p:nvPr>
        </p:nvSpPr>
        <p:spPr/>
        <p:txBody>
          <a:bodyPr>
            <a:normAutofit/>
          </a:bodyPr>
          <a:lstStyle/>
          <a:p>
            <a:r>
              <a:rPr lang="en-US" sz="2400" i="1" dirty="0" smtClean="0"/>
              <a:t>Pitts v. Commonwealth</a:t>
            </a:r>
            <a:r>
              <a:rPr lang="en-US" sz="2400" dirty="0" smtClean="0"/>
              <a:t>: </a:t>
            </a:r>
          </a:p>
          <a:p>
            <a:endParaRPr lang="en-US" sz="2400" dirty="0" smtClean="0"/>
          </a:p>
          <a:p>
            <a:r>
              <a:rPr lang="en-US" sz="2400" dirty="0" smtClean="0"/>
              <a:t>The </a:t>
            </a:r>
            <a:r>
              <a:rPr lang="en-US" sz="2400" dirty="0"/>
              <a:t>Court rejected the argument that the larceny convictions must take place before the offense.  </a:t>
            </a:r>
          </a:p>
          <a:p>
            <a:endParaRPr lang="en-US" sz="2400" dirty="0"/>
          </a:p>
          <a:p>
            <a:r>
              <a:rPr lang="en-US" sz="2400" dirty="0"/>
              <a:t>The defendant is guilty of Petit Larceny 3</a:t>
            </a:r>
            <a:r>
              <a:rPr lang="en-US" sz="2400" baseline="30000" dirty="0"/>
              <a:t>rd</a:t>
            </a:r>
            <a:r>
              <a:rPr lang="en-US" sz="2400" dirty="0"/>
              <a:t> if she has 3 or more convictions at the time of the trial, not the time of the offense. </a:t>
            </a:r>
          </a:p>
          <a:p>
            <a:endParaRPr lang="en-US" sz="2400" i="1" dirty="0"/>
          </a:p>
        </p:txBody>
      </p:sp>
    </p:spTree>
    <p:extLst>
      <p:ext uri="{BB962C8B-B14F-4D97-AF65-F5344CB8AC3E}">
        <p14:creationId xmlns:p14="http://schemas.microsoft.com/office/powerpoint/2010/main" val="173181919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Obstruction</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3935938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err="1" smtClean="0"/>
              <a:t>Fripp</a:t>
            </a:r>
            <a:r>
              <a:rPr lang="en-US" i="1" dirty="0" smtClean="0"/>
              <a:t>-Hayes v. Commonwealth</a:t>
            </a:r>
            <a:endParaRPr lang="en-US" dirty="0"/>
          </a:p>
        </p:txBody>
      </p:sp>
      <p:sp>
        <p:nvSpPr>
          <p:cNvPr id="5" name="Content Placeholder 4"/>
          <p:cNvSpPr>
            <a:spLocks noGrp="1"/>
          </p:cNvSpPr>
          <p:nvPr>
            <p:ph idx="1"/>
          </p:nvPr>
        </p:nvSpPr>
        <p:spPr>
          <a:xfrm>
            <a:off x="457200" y="1600201"/>
            <a:ext cx="8229600" cy="4654825"/>
          </a:xfrm>
        </p:spPr>
        <p:txBody>
          <a:bodyPr>
            <a:normAutofit fontScale="85000" lnSpcReduction="10000"/>
          </a:bodyPr>
          <a:lstStyle/>
          <a:p>
            <a:r>
              <a:rPr lang="en-US" sz="2400" dirty="0" smtClean="0"/>
              <a:t>Court of Appeals, October 2016</a:t>
            </a:r>
          </a:p>
          <a:p>
            <a:r>
              <a:rPr lang="en-US" dirty="0"/>
              <a:t>O</a:t>
            </a:r>
            <a:r>
              <a:rPr lang="en-US" dirty="0" smtClean="0"/>
              <a:t>fficer </a:t>
            </a:r>
            <a:r>
              <a:rPr lang="en-US" dirty="0"/>
              <a:t>had reasonable suspicion to lawfully detain the defendant’s </a:t>
            </a:r>
            <a:r>
              <a:rPr lang="en-US" dirty="0" smtClean="0"/>
              <a:t>son</a:t>
            </a:r>
            <a:r>
              <a:rPr lang="en-US" dirty="0"/>
              <a:t> </a:t>
            </a:r>
            <a:r>
              <a:rPr lang="en-US" dirty="0" smtClean="0"/>
              <a:t>as a suspect in a larceny.</a:t>
            </a:r>
          </a:p>
          <a:p>
            <a:r>
              <a:rPr lang="en-US" dirty="0" smtClean="0"/>
              <a:t>Defendant prevented officer from photographing her son and tried to drive him away.</a:t>
            </a:r>
          </a:p>
          <a:p>
            <a:r>
              <a:rPr lang="en-US" dirty="0" smtClean="0"/>
              <a:t>Court: An </a:t>
            </a:r>
            <a:r>
              <a:rPr lang="en-US" dirty="0"/>
              <a:t>officer who suspects that criminal activity has occurred has “full authority” to question a suspect about his identity, the Court found that the defendant unlawfully interfered with the officer’s attempt to photograph the son</a:t>
            </a:r>
            <a:r>
              <a:rPr lang="en-US" dirty="0" smtClean="0"/>
              <a:t>.</a:t>
            </a:r>
          </a:p>
          <a:p>
            <a:r>
              <a:rPr lang="en-US" dirty="0" smtClean="0"/>
              <a:t>Obstruction conviction affirmed.</a:t>
            </a:r>
            <a:endParaRPr lang="en-US" dirty="0"/>
          </a:p>
          <a:p>
            <a:endParaRPr lang="en-US" dirty="0"/>
          </a:p>
        </p:txBody>
      </p:sp>
    </p:spTree>
    <p:extLst>
      <p:ext uri="{BB962C8B-B14F-4D97-AF65-F5344CB8AC3E}">
        <p14:creationId xmlns:p14="http://schemas.microsoft.com/office/powerpoint/2010/main" val="88199907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Epps v. Commonwealth</a:t>
            </a:r>
            <a:endParaRPr lang="en-US" i="1" dirty="0"/>
          </a:p>
        </p:txBody>
      </p:sp>
      <p:sp>
        <p:nvSpPr>
          <p:cNvPr id="3" name="Content Placeholder 2"/>
          <p:cNvSpPr>
            <a:spLocks noGrp="1"/>
          </p:cNvSpPr>
          <p:nvPr>
            <p:ph idx="1"/>
          </p:nvPr>
        </p:nvSpPr>
        <p:spPr>
          <a:xfrm>
            <a:off x="457200" y="1600201"/>
            <a:ext cx="8229600" cy="4509051"/>
          </a:xfrm>
        </p:spPr>
        <p:txBody>
          <a:bodyPr>
            <a:normAutofit fontScale="92500" lnSpcReduction="20000"/>
          </a:bodyPr>
          <a:lstStyle/>
          <a:p>
            <a:r>
              <a:rPr lang="en-US" sz="2200" dirty="0" smtClean="0"/>
              <a:t>Court of Appeals, December 2016</a:t>
            </a:r>
          </a:p>
          <a:p>
            <a:r>
              <a:rPr lang="en-US" dirty="0" smtClean="0"/>
              <a:t>Court affirmed </a:t>
            </a:r>
            <a:r>
              <a:rPr lang="en-US" dirty="0"/>
              <a:t>conviction for defendant who turned on police, investigating him for public indecency, and squared his body up in a fighting stance</a:t>
            </a:r>
            <a:r>
              <a:rPr lang="en-US" dirty="0" smtClean="0"/>
              <a:t>.</a:t>
            </a:r>
          </a:p>
          <a:p>
            <a:r>
              <a:rPr lang="en-US" dirty="0"/>
              <a:t>T</a:t>
            </a:r>
            <a:r>
              <a:rPr lang="en-US" dirty="0" smtClean="0"/>
              <a:t>he </a:t>
            </a:r>
            <a:r>
              <a:rPr lang="en-US" dirty="0"/>
              <a:t>defendant obstructed the officer’s performance of his official duties as a law enforcement officer. </a:t>
            </a:r>
            <a:endParaRPr lang="en-US" dirty="0" smtClean="0"/>
          </a:p>
          <a:p>
            <a:r>
              <a:rPr lang="en-US" dirty="0" smtClean="0"/>
              <a:t>The </a:t>
            </a:r>
            <a:r>
              <a:rPr lang="en-US" dirty="0"/>
              <a:t>Court noted out that, to apprehend the defendant, the officer had to threaten him with the use of force. </a:t>
            </a:r>
            <a:endParaRPr lang="en-US" i="1" dirty="0"/>
          </a:p>
          <a:p>
            <a:endParaRPr lang="en-US" dirty="0" smtClean="0"/>
          </a:p>
          <a:p>
            <a:endParaRPr lang="en-US" dirty="0"/>
          </a:p>
        </p:txBody>
      </p:sp>
    </p:spTree>
    <p:extLst>
      <p:ext uri="{BB962C8B-B14F-4D97-AF65-F5344CB8AC3E}">
        <p14:creationId xmlns:p14="http://schemas.microsoft.com/office/powerpoint/2010/main" val="70356752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assault</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3773241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smtClean="0"/>
              <a:t>Hutton v. Commonwealth</a:t>
            </a:r>
            <a:endParaRPr lang="en-US" i="1" dirty="0"/>
          </a:p>
        </p:txBody>
      </p:sp>
      <p:sp>
        <p:nvSpPr>
          <p:cNvPr id="5" name="Content Placeholder 4"/>
          <p:cNvSpPr>
            <a:spLocks noGrp="1"/>
          </p:cNvSpPr>
          <p:nvPr>
            <p:ph idx="1"/>
          </p:nvPr>
        </p:nvSpPr>
        <p:spPr/>
        <p:txBody>
          <a:bodyPr>
            <a:normAutofit fontScale="92500" lnSpcReduction="20000"/>
          </a:bodyPr>
          <a:lstStyle/>
          <a:p>
            <a:r>
              <a:rPr lang="en-US" sz="2200" dirty="0" smtClean="0"/>
              <a:t>Court of Appeals, November 2016</a:t>
            </a:r>
          </a:p>
          <a:p>
            <a:r>
              <a:rPr lang="en-US" dirty="0" smtClean="0"/>
              <a:t>Court: Child’s adult neighbor did not have a “custodial” or “supervisory” relationship and therefore was not subject to Indecent Liberties conviction under </a:t>
            </a:r>
            <a:r>
              <a:rPr lang="en-US" dirty="0"/>
              <a:t>18.2-370.1(A</a:t>
            </a:r>
            <a:r>
              <a:rPr lang="en-US" dirty="0" smtClean="0"/>
              <a:t>).</a:t>
            </a:r>
          </a:p>
          <a:p>
            <a:r>
              <a:rPr lang="en-US" dirty="0" smtClean="0"/>
              <a:t>Defendant </a:t>
            </a:r>
            <a:r>
              <a:rPr lang="en-US" dirty="0"/>
              <a:t>did not engage in supervisory or caretaking behavior, did not take responsibility for the safety or well-being of the victim, or establish a supervisory relationship between himself and the victim. </a:t>
            </a:r>
          </a:p>
        </p:txBody>
      </p:sp>
    </p:spTree>
    <p:extLst>
      <p:ext uri="{BB962C8B-B14F-4D97-AF65-F5344CB8AC3E}">
        <p14:creationId xmlns:p14="http://schemas.microsoft.com/office/powerpoint/2010/main" val="44540031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Bailey v. Commonwealth</a:t>
            </a:r>
            <a:endParaRPr lang="en-US" i="1" dirty="0"/>
          </a:p>
        </p:txBody>
      </p:sp>
      <p:sp>
        <p:nvSpPr>
          <p:cNvPr id="3" name="Content Placeholder 2"/>
          <p:cNvSpPr>
            <a:spLocks noGrp="1"/>
          </p:cNvSpPr>
          <p:nvPr>
            <p:ph idx="1"/>
          </p:nvPr>
        </p:nvSpPr>
        <p:spPr/>
        <p:txBody>
          <a:bodyPr>
            <a:normAutofit fontScale="92500" lnSpcReduction="20000"/>
          </a:bodyPr>
          <a:lstStyle/>
          <a:p>
            <a:r>
              <a:rPr lang="en-US" sz="2200" dirty="0" smtClean="0"/>
              <a:t>Court of Appeals, January 2017</a:t>
            </a:r>
          </a:p>
          <a:p>
            <a:r>
              <a:rPr lang="en-US" dirty="0" smtClean="0"/>
              <a:t>Court: When defendant </a:t>
            </a:r>
            <a:r>
              <a:rPr lang="en-US" dirty="0"/>
              <a:t>told a ten-year-old boy that he would buy him an expensive ice cream if the boy would let the defendant smack the child’s bare </a:t>
            </a:r>
            <a:r>
              <a:rPr lang="en-US" dirty="0" smtClean="0"/>
              <a:t>bottom, that was sufficient to prove Indecent Liberties under </a:t>
            </a:r>
            <a:r>
              <a:rPr lang="en-US" dirty="0"/>
              <a:t>18.2-370(A)(3) </a:t>
            </a:r>
            <a:endParaRPr lang="en-US" dirty="0" smtClean="0"/>
          </a:p>
          <a:p>
            <a:r>
              <a:rPr lang="en-US" dirty="0"/>
              <a:t>18.2-370(A)(3) prohibits an adult from proposing that he “feel” the sexual parts of a minor, regardless of the degree of force applied or the duration of the contact </a:t>
            </a:r>
            <a:endParaRPr lang="en-US" dirty="0" smtClean="0"/>
          </a:p>
        </p:txBody>
      </p:sp>
    </p:spTree>
    <p:extLst>
      <p:ext uri="{BB962C8B-B14F-4D97-AF65-F5344CB8AC3E}">
        <p14:creationId xmlns:p14="http://schemas.microsoft.com/office/powerpoint/2010/main" val="1313681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 Confession Admissible</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Court reviewed the </a:t>
            </a:r>
            <a:r>
              <a:rPr lang="en-US" dirty="0" smtClean="0"/>
              <a:t>video and the </a:t>
            </a:r>
            <a:r>
              <a:rPr lang="en-US" dirty="0"/>
              <a:t>defendant appeared to understand his rights and the conversation with the officers</a:t>
            </a:r>
            <a:r>
              <a:rPr lang="en-US" dirty="0" smtClean="0"/>
              <a:t>.</a:t>
            </a:r>
          </a:p>
          <a:p>
            <a:r>
              <a:rPr lang="en-US" dirty="0" smtClean="0"/>
              <a:t>The </a:t>
            </a:r>
            <a:r>
              <a:rPr lang="en-US" dirty="0"/>
              <a:t>Court noted that he gave no indication that he did not understand the questions posed to him, and his answers in Spanish were responsive and consistent with the questions asked. </a:t>
            </a:r>
            <a:endParaRPr lang="en-US" dirty="0" smtClean="0"/>
          </a:p>
          <a:p>
            <a:r>
              <a:rPr lang="en-US" dirty="0" smtClean="0"/>
              <a:t>The </a:t>
            </a:r>
            <a:r>
              <a:rPr lang="en-US" dirty="0"/>
              <a:t>Court found that the defendant’s spelling and grammatical errors in his written apology letter do not show he did not understand Spanish or the words he selected to write the letter. </a:t>
            </a:r>
          </a:p>
        </p:txBody>
      </p:sp>
    </p:spTree>
    <p:extLst>
      <p:ext uri="{BB962C8B-B14F-4D97-AF65-F5344CB8AC3E}">
        <p14:creationId xmlns:p14="http://schemas.microsoft.com/office/powerpoint/2010/main" val="140475853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Robbery</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5786966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Small v. Commonwealth</a:t>
            </a:r>
            <a:endParaRPr lang="en-US" i="1" dirty="0"/>
          </a:p>
        </p:txBody>
      </p:sp>
      <p:sp>
        <p:nvSpPr>
          <p:cNvPr id="3" name="Content Placeholder 2"/>
          <p:cNvSpPr>
            <a:spLocks noGrp="1"/>
          </p:cNvSpPr>
          <p:nvPr>
            <p:ph idx="1"/>
          </p:nvPr>
        </p:nvSpPr>
        <p:spPr>
          <a:xfrm>
            <a:off x="457200" y="1600200"/>
            <a:ext cx="8229600" cy="4654825"/>
          </a:xfrm>
        </p:spPr>
        <p:txBody>
          <a:bodyPr>
            <a:normAutofit fontScale="70000" lnSpcReduction="20000"/>
          </a:bodyPr>
          <a:lstStyle/>
          <a:p>
            <a:r>
              <a:rPr lang="en-US" dirty="0" smtClean="0"/>
              <a:t>Court of Appeals, December 2016</a:t>
            </a:r>
          </a:p>
          <a:p>
            <a:r>
              <a:rPr lang="en-US" sz="3400" dirty="0"/>
              <a:t>D</a:t>
            </a:r>
            <a:r>
              <a:rPr lang="en-US" sz="3400" dirty="0" smtClean="0"/>
              <a:t>efendant </a:t>
            </a:r>
            <a:r>
              <a:rPr lang="en-US" sz="3400" dirty="0"/>
              <a:t>and his confederates visited an elderly man’s home and offered to repair his driveway for a couple hundred dollars. </a:t>
            </a:r>
            <a:endParaRPr lang="en-US" sz="3400" dirty="0" smtClean="0"/>
          </a:p>
          <a:p>
            <a:r>
              <a:rPr lang="en-US" sz="3400" dirty="0" smtClean="0"/>
              <a:t>However</a:t>
            </a:r>
            <a:r>
              <a:rPr lang="en-US" sz="3400" dirty="0"/>
              <a:t>, after dumping some gravel on the victim’s driveway and doing almost no work, the defendant and his confederates demanded over eight thousand dollars. </a:t>
            </a:r>
            <a:endParaRPr lang="en-US" sz="3400" dirty="0" smtClean="0"/>
          </a:p>
          <a:p>
            <a:r>
              <a:rPr lang="en-US" sz="3400" dirty="0" smtClean="0"/>
              <a:t>When </a:t>
            </a:r>
            <a:r>
              <a:rPr lang="en-US" sz="3400" dirty="0"/>
              <a:t>the victim balked, one of the men began tapping his shovel on the ground and told the victim that his “kids would find [him] behind the house that night if [he] didn’t pay him</a:t>
            </a:r>
            <a:r>
              <a:rPr lang="en-US" sz="3400" dirty="0" smtClean="0"/>
              <a:t>.”</a:t>
            </a:r>
          </a:p>
          <a:p>
            <a:r>
              <a:rPr lang="en-US" sz="3400" dirty="0" smtClean="0"/>
              <a:t>The </a:t>
            </a:r>
            <a:r>
              <a:rPr lang="en-US" sz="3400" dirty="0"/>
              <a:t>victim agreed and drove with them to the </a:t>
            </a:r>
            <a:r>
              <a:rPr lang="en-US" sz="3400" dirty="0" smtClean="0"/>
              <a:t>bank</a:t>
            </a:r>
            <a:r>
              <a:rPr lang="en-US" sz="3400" dirty="0"/>
              <a:t> </a:t>
            </a:r>
            <a:r>
              <a:rPr lang="en-US" sz="3400" dirty="0" smtClean="0"/>
              <a:t>and paid.</a:t>
            </a:r>
            <a:endParaRPr lang="en-US" sz="3400" dirty="0"/>
          </a:p>
          <a:p>
            <a:endParaRPr lang="en-US" dirty="0"/>
          </a:p>
        </p:txBody>
      </p:sp>
    </p:spTree>
    <p:extLst>
      <p:ext uri="{BB962C8B-B14F-4D97-AF65-F5344CB8AC3E}">
        <p14:creationId xmlns:p14="http://schemas.microsoft.com/office/powerpoint/2010/main" val="158707992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 Robbery Affirmed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 </a:t>
            </a:r>
            <a:r>
              <a:rPr lang="en-US" dirty="0"/>
              <a:t>trial, the victim testified that he paid the men because he was afraid of what they would do to him, given their previous threat. </a:t>
            </a:r>
          </a:p>
          <a:p>
            <a:r>
              <a:rPr lang="en-US" dirty="0" smtClean="0"/>
              <a:t>Though </a:t>
            </a:r>
            <a:r>
              <a:rPr lang="en-US" dirty="0"/>
              <a:t>robbery is a taking that results from violence or intimidation, the Court reasoned that there is no requirement that the intimidation immediately precede the taking</a:t>
            </a:r>
            <a:r>
              <a:rPr lang="en-US" dirty="0" smtClean="0"/>
              <a:t>.</a:t>
            </a:r>
          </a:p>
          <a:p>
            <a:r>
              <a:rPr lang="en-US" dirty="0" smtClean="0"/>
              <a:t>The </a:t>
            </a:r>
            <a:r>
              <a:rPr lang="en-US" dirty="0"/>
              <a:t>Court found that the elderly victim reasonably feared for his safety and that his fear overbore his will. </a:t>
            </a:r>
          </a:p>
        </p:txBody>
      </p:sp>
    </p:spTree>
    <p:extLst>
      <p:ext uri="{BB962C8B-B14F-4D97-AF65-F5344CB8AC3E}">
        <p14:creationId xmlns:p14="http://schemas.microsoft.com/office/powerpoint/2010/main" val="129618212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4" y="1902240"/>
            <a:ext cx="4313513" cy="1437308"/>
          </a:xfrm>
        </p:spPr>
        <p:txBody>
          <a:bodyPr/>
          <a:lstStyle/>
          <a:p>
            <a:pPr algn="ctr"/>
            <a:r>
              <a:rPr lang="en-US" dirty="0" smtClean="0"/>
              <a:t>PART THREE:</a:t>
            </a:r>
            <a:br>
              <a:rPr lang="en-US" dirty="0" smtClean="0"/>
            </a:br>
            <a:r>
              <a:rPr lang="en-US" dirty="0" smtClean="0"/>
              <a:t>Defenses</a:t>
            </a:r>
            <a:endParaRPr lang="en-US" dirty="0"/>
          </a:p>
        </p:txBody>
      </p:sp>
    </p:spTree>
    <p:extLst>
      <p:ext uri="{BB962C8B-B14F-4D97-AF65-F5344CB8AC3E}">
        <p14:creationId xmlns:p14="http://schemas.microsoft.com/office/powerpoint/2010/main" val="92062608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Self-Defense</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286673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8297"/>
            <a:ext cx="8474765" cy="1431234"/>
          </a:xfrm>
        </p:spPr>
        <p:txBody>
          <a:bodyPr>
            <a:normAutofit/>
          </a:bodyPr>
          <a:lstStyle/>
          <a:p>
            <a:r>
              <a:rPr lang="en-US" i="1" dirty="0" smtClean="0"/>
              <a:t>Small v. Commonwealth</a:t>
            </a:r>
            <a:endParaRPr lang="en-US" i="1" dirty="0"/>
          </a:p>
        </p:txBody>
      </p:sp>
      <p:sp>
        <p:nvSpPr>
          <p:cNvPr id="3" name="Content Placeholder 2"/>
          <p:cNvSpPr>
            <a:spLocks noGrp="1"/>
          </p:cNvSpPr>
          <p:nvPr>
            <p:ph idx="1"/>
          </p:nvPr>
        </p:nvSpPr>
        <p:spPr>
          <a:xfrm>
            <a:off x="304800" y="1470993"/>
            <a:ext cx="8580783" cy="4365764"/>
          </a:xfrm>
        </p:spPr>
        <p:txBody>
          <a:bodyPr>
            <a:noAutofit/>
          </a:bodyPr>
          <a:lstStyle/>
          <a:p>
            <a:r>
              <a:rPr lang="en-US" sz="2000" dirty="0" smtClean="0"/>
              <a:t>Virginia Supreme Court July 2016</a:t>
            </a:r>
            <a:endParaRPr lang="en-US" sz="2000" dirty="0"/>
          </a:p>
          <a:p>
            <a:r>
              <a:rPr lang="en-US" sz="2400" dirty="0" smtClean="0"/>
              <a:t>Court: To </a:t>
            </a:r>
            <a:r>
              <a:rPr lang="en-US" sz="2400" dirty="0"/>
              <a:t>use the defense of duress or necessity, a defendant must show:</a:t>
            </a:r>
          </a:p>
          <a:p>
            <a:pPr>
              <a:buFont typeface="+mj-lt"/>
              <a:buAutoNum type="arabicParenR"/>
            </a:pPr>
            <a:r>
              <a:rPr lang="en-US" sz="2400" dirty="0"/>
              <a:t>A reasonable belief that the action was necessary to avoid an imminent threatened harm; </a:t>
            </a:r>
          </a:p>
          <a:p>
            <a:pPr>
              <a:buFont typeface="+mj-lt"/>
              <a:buAutoNum type="arabicParenR"/>
            </a:pPr>
            <a:r>
              <a:rPr lang="en-US" sz="2400" dirty="0"/>
              <a:t>A lack of other adequate means to avoid the threatened harm; and </a:t>
            </a:r>
          </a:p>
          <a:p>
            <a:pPr>
              <a:buFont typeface="+mj-lt"/>
              <a:buAutoNum type="arabicParenR"/>
            </a:pPr>
            <a:r>
              <a:rPr lang="en-US" sz="2400" dirty="0"/>
              <a:t>A direct causal relationship that may be reasonably anticipated between the action taken and the avoidance of the harm</a:t>
            </a:r>
            <a:r>
              <a:rPr lang="en-US" sz="2400" dirty="0" smtClean="0"/>
              <a:t>.</a:t>
            </a:r>
            <a:endParaRPr lang="en-US" sz="2400" dirty="0"/>
          </a:p>
        </p:txBody>
      </p:sp>
    </p:spTree>
    <p:extLst>
      <p:ext uri="{BB962C8B-B14F-4D97-AF65-F5344CB8AC3E}">
        <p14:creationId xmlns:p14="http://schemas.microsoft.com/office/powerpoint/2010/main" val="8625398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Small: </a:t>
            </a:r>
            <a:r>
              <a:rPr lang="en-US" dirty="0" smtClean="0"/>
              <a:t>Affirmed Conviction</a:t>
            </a:r>
            <a:endParaRPr lang="en-US" i="1" dirty="0"/>
          </a:p>
        </p:txBody>
      </p:sp>
      <p:sp>
        <p:nvSpPr>
          <p:cNvPr id="3" name="Content Placeholder 2"/>
          <p:cNvSpPr>
            <a:spLocks noGrp="1"/>
          </p:cNvSpPr>
          <p:nvPr>
            <p:ph idx="1"/>
          </p:nvPr>
        </p:nvSpPr>
        <p:spPr/>
        <p:txBody>
          <a:bodyPr>
            <a:normAutofit/>
          </a:bodyPr>
          <a:lstStyle/>
          <a:p>
            <a:r>
              <a:rPr lang="en-US" dirty="0"/>
              <a:t>In this case, the Court found no evidence of an ongoing threat that would support the defense of justification for Possession of a Firearm by Felon</a:t>
            </a:r>
          </a:p>
          <a:p>
            <a:r>
              <a:rPr lang="en-US" dirty="0" smtClean="0"/>
              <a:t>Defendant claimed </a:t>
            </a:r>
            <a:r>
              <a:rPr lang="en-US" dirty="0"/>
              <a:t>that he possessed the firearm to protect himself from someone who had shot him and who had killed his friend just 4 days before his own arrest.  </a:t>
            </a:r>
          </a:p>
        </p:txBody>
      </p:sp>
    </p:spTree>
    <p:extLst>
      <p:ext uri="{BB962C8B-B14F-4D97-AF65-F5344CB8AC3E}">
        <p14:creationId xmlns:p14="http://schemas.microsoft.com/office/powerpoint/2010/main" val="25462163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Hines v. Commonwealth</a:t>
            </a:r>
            <a:endParaRPr lang="en-US" dirty="0"/>
          </a:p>
        </p:txBody>
      </p:sp>
      <p:sp>
        <p:nvSpPr>
          <p:cNvPr id="3" name="Content Placeholder 2"/>
          <p:cNvSpPr>
            <a:spLocks noGrp="1"/>
          </p:cNvSpPr>
          <p:nvPr>
            <p:ph idx="1"/>
          </p:nvPr>
        </p:nvSpPr>
        <p:spPr>
          <a:xfrm>
            <a:off x="400878" y="1308653"/>
            <a:ext cx="8342243" cy="4588564"/>
          </a:xfrm>
        </p:spPr>
        <p:txBody>
          <a:bodyPr>
            <a:normAutofit fontScale="85000" lnSpcReduction="20000"/>
          </a:bodyPr>
          <a:lstStyle/>
          <a:p>
            <a:r>
              <a:rPr lang="en-US" sz="2000" dirty="0" smtClean="0"/>
              <a:t>Virginia Supreme Court, October 2016</a:t>
            </a:r>
          </a:p>
          <a:p>
            <a:r>
              <a:rPr lang="en-US" dirty="0" smtClean="0"/>
              <a:t>Defendant </a:t>
            </a:r>
            <a:r>
              <a:rPr lang="en-US" dirty="0"/>
              <a:t>and the victim, who had been drinking, verbally argued in the defendant’s home.  </a:t>
            </a:r>
            <a:endParaRPr lang="en-US" dirty="0" smtClean="0"/>
          </a:p>
          <a:p>
            <a:r>
              <a:rPr lang="en-US" dirty="0" smtClean="0"/>
              <a:t>During </a:t>
            </a:r>
            <a:r>
              <a:rPr lang="en-US" dirty="0"/>
              <a:t>the argument, the defendant claimed that he saw the victim holding a gun. </a:t>
            </a:r>
            <a:endParaRPr lang="en-US" dirty="0" smtClean="0"/>
          </a:p>
          <a:p>
            <a:r>
              <a:rPr lang="en-US" dirty="0" smtClean="0"/>
              <a:t>The </a:t>
            </a:r>
            <a:r>
              <a:rPr lang="en-US" dirty="0"/>
              <a:t>defendant’s wife and sister were both in the room as well.  </a:t>
            </a:r>
            <a:endParaRPr lang="en-US" dirty="0" smtClean="0"/>
          </a:p>
          <a:p>
            <a:r>
              <a:rPr lang="en-US" dirty="0" smtClean="0"/>
              <a:t>The </a:t>
            </a:r>
            <a:r>
              <a:rPr lang="en-US" dirty="0"/>
              <a:t>defendant left the room, retrieved his own gun, and returned.  </a:t>
            </a:r>
            <a:endParaRPr lang="en-US" dirty="0" smtClean="0"/>
          </a:p>
          <a:p>
            <a:r>
              <a:rPr lang="en-US" dirty="0" smtClean="0"/>
              <a:t>The </a:t>
            </a:r>
            <a:r>
              <a:rPr lang="en-US" dirty="0"/>
              <a:t>defendant claimed that the victim pointed the gun at him.  </a:t>
            </a:r>
            <a:endParaRPr lang="en-US" dirty="0" smtClean="0"/>
          </a:p>
          <a:p>
            <a:r>
              <a:rPr lang="en-US" dirty="0" smtClean="0"/>
              <a:t>The </a:t>
            </a:r>
            <a:r>
              <a:rPr lang="en-US" dirty="0"/>
              <a:t>defendant shot and killed the victim. </a:t>
            </a:r>
          </a:p>
          <a:p>
            <a:endParaRPr lang="en-US" dirty="0"/>
          </a:p>
        </p:txBody>
      </p:sp>
    </p:spTree>
    <p:extLst>
      <p:ext uri="{BB962C8B-B14F-4D97-AF65-F5344CB8AC3E}">
        <p14:creationId xmlns:p14="http://schemas.microsoft.com/office/powerpoint/2010/main" val="184510030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304" y="0"/>
            <a:ext cx="8564218" cy="1311965"/>
          </a:xfrm>
        </p:spPr>
        <p:txBody>
          <a:bodyPr>
            <a:normAutofit/>
          </a:bodyPr>
          <a:lstStyle/>
          <a:p>
            <a:r>
              <a:rPr lang="en-US" i="1" dirty="0" smtClean="0"/>
              <a:t> </a:t>
            </a:r>
            <a:r>
              <a:rPr lang="en-US" dirty="0" smtClean="0"/>
              <a:t>“Castle Doctrine” </a:t>
            </a:r>
            <a:endParaRPr lang="en-US" dirty="0"/>
          </a:p>
        </p:txBody>
      </p:sp>
      <p:sp>
        <p:nvSpPr>
          <p:cNvPr id="3" name="Content Placeholder 2"/>
          <p:cNvSpPr>
            <a:spLocks noGrp="1"/>
          </p:cNvSpPr>
          <p:nvPr>
            <p:ph idx="1"/>
          </p:nvPr>
        </p:nvSpPr>
        <p:spPr>
          <a:xfrm>
            <a:off x="225287" y="1311965"/>
            <a:ext cx="8670235" cy="4080841"/>
          </a:xfrm>
        </p:spPr>
        <p:txBody>
          <a:bodyPr>
            <a:noAutofit/>
          </a:bodyPr>
          <a:lstStyle/>
          <a:p>
            <a:r>
              <a:rPr lang="en-US" sz="2400" dirty="0" smtClean="0"/>
              <a:t>Reaffirming </a:t>
            </a:r>
            <a:r>
              <a:rPr lang="en-US" sz="2400" dirty="0"/>
              <a:t>the 1922 </a:t>
            </a:r>
            <a:r>
              <a:rPr lang="en-US" sz="2400" i="1" dirty="0"/>
              <a:t>Fortune</a:t>
            </a:r>
            <a:r>
              <a:rPr lang="en-US" sz="2400" dirty="0"/>
              <a:t> case, the Court wrote that, “when a party assaults a homeowner in his own home, as in this case, the homeowner has the right to use whatever force necessary to repel the aggressor.”  </a:t>
            </a:r>
          </a:p>
          <a:p>
            <a:r>
              <a:rPr lang="en-US" sz="2400" dirty="0"/>
              <a:t>The </a:t>
            </a:r>
            <a:r>
              <a:rPr lang="en-US" sz="2400" i="1" dirty="0"/>
              <a:t>Fortune </a:t>
            </a:r>
            <a:r>
              <a:rPr lang="en-US" sz="2400" dirty="0"/>
              <a:t>case had set forth the “castle doctrine”, stating “a man is not obliged to retreat if assaulted in his own dwelling but may use such means as are absolutely necessary to repel the assailant even to the taking of life.”</a:t>
            </a:r>
          </a:p>
          <a:p>
            <a:r>
              <a:rPr lang="en-US" sz="2400" dirty="0"/>
              <a:t>The Court held that the victim was brandishing a weapon in the defendant’s own home, and the defendant exercised his right to defend himself, his family, and his home with appropriate force by shooting and killing the victim.</a:t>
            </a:r>
          </a:p>
        </p:txBody>
      </p:sp>
    </p:spTree>
    <p:extLst>
      <p:ext uri="{BB962C8B-B14F-4D97-AF65-F5344CB8AC3E}">
        <p14:creationId xmlns:p14="http://schemas.microsoft.com/office/powerpoint/2010/main" val="119218791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1114" y="2207040"/>
            <a:ext cx="4021964" cy="1344544"/>
          </a:xfrm>
        </p:spPr>
        <p:txBody>
          <a:bodyPr/>
          <a:lstStyle/>
          <a:p>
            <a:pPr algn="ctr"/>
            <a:r>
              <a:rPr lang="en-US" dirty="0" smtClean="0"/>
              <a:t>PART FOUR:</a:t>
            </a:r>
            <a:br>
              <a:rPr lang="en-US" dirty="0" smtClean="0"/>
            </a:br>
            <a:r>
              <a:rPr lang="en-US" dirty="0" smtClean="0"/>
              <a:t>Evidence</a:t>
            </a:r>
            <a:endParaRPr lang="en-US" dirty="0"/>
          </a:p>
        </p:txBody>
      </p:sp>
    </p:spTree>
    <p:extLst>
      <p:ext uri="{BB962C8B-B14F-4D97-AF65-F5344CB8AC3E}">
        <p14:creationId xmlns:p14="http://schemas.microsoft.com/office/powerpoint/2010/main" val="1855344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Fourth Amendment</a:t>
            </a:r>
            <a:endParaRPr lang="en-US" dirty="0"/>
          </a:p>
        </p:txBody>
      </p:sp>
      <p:sp>
        <p:nvSpPr>
          <p:cNvPr id="6" name="Text Placeholder 5"/>
          <p:cNvSpPr>
            <a:spLocks noGrp="1"/>
          </p:cNvSpPr>
          <p:nvPr>
            <p:ph type="body" idx="1"/>
          </p:nvPr>
        </p:nvSpPr>
        <p:spPr/>
        <p:txBody>
          <a:bodyPr/>
          <a:lstStyle/>
          <a:p>
            <a:r>
              <a:rPr lang="en-US" dirty="0" smtClean="0"/>
              <a:t>New Cases on Search &amp; Seizure</a:t>
            </a:r>
            <a:endParaRPr lang="en-US" dirty="0"/>
          </a:p>
        </p:txBody>
      </p:sp>
    </p:spTree>
    <p:extLst>
      <p:ext uri="{BB962C8B-B14F-4D97-AF65-F5344CB8AC3E}">
        <p14:creationId xmlns:p14="http://schemas.microsoft.com/office/powerpoint/2010/main" val="175088759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evidence Rule</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9428238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err="1" smtClean="0"/>
              <a:t>Melice</a:t>
            </a:r>
            <a:r>
              <a:rPr lang="en-US" i="1" dirty="0" smtClean="0"/>
              <a:t> v. Commonwealth</a:t>
            </a:r>
            <a:endParaRPr lang="en-US" i="1" dirty="0"/>
          </a:p>
        </p:txBody>
      </p:sp>
      <p:sp>
        <p:nvSpPr>
          <p:cNvPr id="5" name="Content Placeholder 4"/>
          <p:cNvSpPr>
            <a:spLocks noGrp="1"/>
          </p:cNvSpPr>
          <p:nvPr>
            <p:ph idx="1"/>
          </p:nvPr>
        </p:nvSpPr>
        <p:spPr>
          <a:xfrm>
            <a:off x="457200" y="1510059"/>
            <a:ext cx="8229600" cy="4757530"/>
          </a:xfrm>
        </p:spPr>
        <p:txBody>
          <a:bodyPr>
            <a:normAutofit fontScale="77500" lnSpcReduction="20000"/>
          </a:bodyPr>
          <a:lstStyle/>
          <a:p>
            <a:r>
              <a:rPr lang="en-US" sz="2000" dirty="0" smtClean="0"/>
              <a:t>Court of Appeals, August 30, 2016</a:t>
            </a:r>
          </a:p>
          <a:p>
            <a:r>
              <a:rPr lang="en-US" dirty="0" smtClean="0"/>
              <a:t>Police arrested defendants for trafficking drugs.</a:t>
            </a:r>
          </a:p>
          <a:p>
            <a:r>
              <a:rPr lang="en-US" dirty="0" smtClean="0"/>
              <a:t>At </a:t>
            </a:r>
            <a:r>
              <a:rPr lang="en-US" dirty="0"/>
              <a:t>trial, the officer testified that the defendant’s phone was constantly receiving text messages and phone calls and that he remembered that some of the text messages asked if the defendant was still in the </a:t>
            </a:r>
            <a:r>
              <a:rPr lang="en-US" dirty="0" smtClean="0"/>
              <a:t>area.</a:t>
            </a:r>
          </a:p>
          <a:p>
            <a:r>
              <a:rPr lang="en-US" dirty="0" smtClean="0"/>
              <a:t>The </a:t>
            </a:r>
            <a:r>
              <a:rPr lang="en-US" dirty="0"/>
              <a:t>officer could not remember the exact details and no one introduced the text messages themselves. </a:t>
            </a:r>
            <a:endParaRPr lang="en-US" dirty="0" smtClean="0"/>
          </a:p>
          <a:p>
            <a:r>
              <a:rPr lang="en-US" dirty="0" smtClean="0"/>
              <a:t>The Court agreed that </a:t>
            </a:r>
            <a:r>
              <a:rPr lang="en-US" dirty="0"/>
              <a:t>this evidence violated the “Best Evidence Rule” as codified in Rule 2:1002, </a:t>
            </a:r>
            <a:r>
              <a:rPr lang="en-US" dirty="0" smtClean="0"/>
              <a:t>and that the Commonwealth should have introduced the writings themselves, or explained why they could not.</a:t>
            </a:r>
            <a:endParaRPr lang="en-US" dirty="0"/>
          </a:p>
          <a:p>
            <a:endParaRPr lang="en-US" dirty="0"/>
          </a:p>
        </p:txBody>
      </p:sp>
    </p:spTree>
    <p:extLst>
      <p:ext uri="{BB962C8B-B14F-4D97-AF65-F5344CB8AC3E}">
        <p14:creationId xmlns:p14="http://schemas.microsoft.com/office/powerpoint/2010/main" val="209199627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Hearsay</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0605359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095" y="119269"/>
            <a:ext cx="8348870" cy="1205948"/>
          </a:xfrm>
        </p:spPr>
        <p:txBody>
          <a:bodyPr>
            <a:normAutofit/>
          </a:bodyPr>
          <a:lstStyle/>
          <a:p>
            <a:r>
              <a:rPr lang="en-US" i="1" dirty="0" smtClean="0"/>
              <a:t>Garnett v. Commonwealth</a:t>
            </a:r>
            <a:endParaRPr lang="en-US" i="1" dirty="0"/>
          </a:p>
        </p:txBody>
      </p:sp>
      <p:sp>
        <p:nvSpPr>
          <p:cNvPr id="3" name="Content Placeholder 2"/>
          <p:cNvSpPr>
            <a:spLocks noGrp="1"/>
          </p:cNvSpPr>
          <p:nvPr>
            <p:ph idx="1"/>
          </p:nvPr>
        </p:nvSpPr>
        <p:spPr>
          <a:xfrm>
            <a:off x="424070" y="1563756"/>
            <a:ext cx="8405191" cy="4352512"/>
          </a:xfrm>
        </p:spPr>
        <p:txBody>
          <a:bodyPr>
            <a:noAutofit/>
          </a:bodyPr>
          <a:lstStyle/>
          <a:p>
            <a:r>
              <a:rPr lang="en-US" sz="2000" dirty="0" smtClean="0"/>
              <a:t>Court of Appeals, December 2016</a:t>
            </a:r>
            <a:endParaRPr lang="en-US" sz="2000" dirty="0"/>
          </a:p>
          <a:p>
            <a:r>
              <a:rPr lang="en-US" sz="2400" dirty="0" smtClean="0"/>
              <a:t>The </a:t>
            </a:r>
            <a:r>
              <a:rPr lang="en-US" sz="2400" dirty="0"/>
              <a:t>Court agreed that the Commonwealth can authenticate text messages and prove the ownership of a mobile phone with either direct or circumstantial evidence, citing numerous cases where Virginia and other courts had found a sufficient foundation for digital evidence. </a:t>
            </a:r>
            <a:endParaRPr lang="en-US" sz="2400" dirty="0" smtClean="0"/>
          </a:p>
          <a:p>
            <a:r>
              <a:rPr lang="en-US" sz="2400" dirty="0" smtClean="0"/>
              <a:t>However</a:t>
            </a:r>
            <a:r>
              <a:rPr lang="en-US" sz="2400" dirty="0"/>
              <a:t>, the Court ruled that mere proximity to a phone was insufficient to prove that the defendant owned the phone and authored the text messages.</a:t>
            </a:r>
            <a:endParaRPr lang="en-US" sz="2400" i="1" dirty="0"/>
          </a:p>
        </p:txBody>
      </p:sp>
    </p:spTree>
    <p:extLst>
      <p:ext uri="{BB962C8B-B14F-4D97-AF65-F5344CB8AC3E}">
        <p14:creationId xmlns:p14="http://schemas.microsoft.com/office/powerpoint/2010/main" val="141238156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Grady v. Commonwealth</a:t>
            </a:r>
            <a:endParaRPr lang="en-US" i="1" dirty="0"/>
          </a:p>
        </p:txBody>
      </p:sp>
      <p:sp>
        <p:nvSpPr>
          <p:cNvPr id="3" name="Content Placeholder 2"/>
          <p:cNvSpPr>
            <a:spLocks noGrp="1"/>
          </p:cNvSpPr>
          <p:nvPr>
            <p:ph idx="1"/>
          </p:nvPr>
        </p:nvSpPr>
        <p:spPr/>
        <p:txBody>
          <a:bodyPr>
            <a:normAutofit lnSpcReduction="10000"/>
          </a:bodyPr>
          <a:lstStyle/>
          <a:p>
            <a:r>
              <a:rPr lang="en-US" sz="2000" dirty="0" smtClean="0"/>
              <a:t>Court of Appeals, October 4, 2016</a:t>
            </a:r>
          </a:p>
          <a:p>
            <a:r>
              <a:rPr lang="en-US" dirty="0" smtClean="0"/>
              <a:t>Court found that evidence was sufficient to show that the person who confessed over the phone was the defendant.</a:t>
            </a:r>
          </a:p>
          <a:p>
            <a:r>
              <a:rPr lang="en-US" dirty="0" smtClean="0"/>
              <a:t>A statement </a:t>
            </a:r>
            <a:r>
              <a:rPr lang="en-US" dirty="0"/>
              <a:t>during a phone call of the speaker’s identity, standing alone, is not generally regarded as sufficient proof of such identity unless it is corroborated by other circumstances.</a:t>
            </a:r>
          </a:p>
        </p:txBody>
      </p:sp>
    </p:spTree>
    <p:extLst>
      <p:ext uri="{BB962C8B-B14F-4D97-AF65-F5344CB8AC3E}">
        <p14:creationId xmlns:p14="http://schemas.microsoft.com/office/powerpoint/2010/main" val="60268146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the Commonwealth Proved It Was the Defendant on the Phone</a:t>
            </a:r>
            <a:endParaRPr lang="en-US" dirty="0"/>
          </a:p>
        </p:txBody>
      </p:sp>
      <p:sp>
        <p:nvSpPr>
          <p:cNvPr id="3" name="Content Placeholder 2"/>
          <p:cNvSpPr>
            <a:spLocks noGrp="1"/>
          </p:cNvSpPr>
          <p:nvPr>
            <p:ph idx="1"/>
          </p:nvPr>
        </p:nvSpPr>
        <p:spPr/>
        <p:txBody>
          <a:bodyPr>
            <a:noAutofit/>
          </a:bodyPr>
          <a:lstStyle/>
          <a:p>
            <a:r>
              <a:rPr lang="en-US" sz="2400" dirty="0" smtClean="0"/>
              <a:t>The </a:t>
            </a:r>
            <a:r>
              <a:rPr lang="en-US" sz="2400" dirty="0"/>
              <a:t>defendant stole shoes from a </a:t>
            </a:r>
            <a:r>
              <a:rPr lang="en-US" sz="2400" dirty="0" smtClean="0"/>
              <a:t>store on </a:t>
            </a:r>
            <a:r>
              <a:rPr lang="en-US" sz="2400" dirty="0"/>
              <a:t>video </a:t>
            </a:r>
            <a:endParaRPr lang="en-US" sz="2400" dirty="0" smtClean="0"/>
          </a:p>
          <a:p>
            <a:r>
              <a:rPr lang="en-US" sz="2400" dirty="0" smtClean="0"/>
              <a:t>Police identified </a:t>
            </a:r>
            <a:r>
              <a:rPr lang="en-US" sz="2400" dirty="0"/>
              <a:t>his vehicle using surveillance video. </a:t>
            </a:r>
            <a:endParaRPr lang="en-US" sz="2400" dirty="0" smtClean="0"/>
          </a:p>
          <a:p>
            <a:r>
              <a:rPr lang="en-US" sz="2400" dirty="0" smtClean="0"/>
              <a:t>Officers </a:t>
            </a:r>
            <a:r>
              <a:rPr lang="en-US" sz="2400" dirty="0"/>
              <a:t>called the company that owned the </a:t>
            </a:r>
            <a:r>
              <a:rPr lang="en-US" sz="2400" dirty="0" smtClean="0"/>
              <a:t>vehicle.</a:t>
            </a:r>
          </a:p>
          <a:p>
            <a:r>
              <a:rPr lang="en-US" sz="2400" dirty="0" smtClean="0"/>
              <a:t>The </a:t>
            </a:r>
            <a:r>
              <a:rPr lang="en-US" sz="2400" dirty="0"/>
              <a:t>defendant called the police </a:t>
            </a:r>
            <a:r>
              <a:rPr lang="en-US" sz="2400" dirty="0" smtClean="0"/>
              <a:t>back and admitted </a:t>
            </a:r>
            <a:r>
              <a:rPr lang="en-US" sz="2400" dirty="0"/>
              <a:t>that he stole shoes from the store. </a:t>
            </a:r>
            <a:endParaRPr lang="en-US" sz="2400" dirty="0" smtClean="0"/>
          </a:p>
          <a:p>
            <a:r>
              <a:rPr lang="en-US" sz="2400" dirty="0" smtClean="0"/>
              <a:t>The </a:t>
            </a:r>
            <a:r>
              <a:rPr lang="en-US" sz="2400" dirty="0"/>
              <a:t>defendant identified himself by name and provided his cellphone number. </a:t>
            </a:r>
            <a:endParaRPr lang="en-US" sz="2400" dirty="0" smtClean="0"/>
          </a:p>
          <a:p>
            <a:r>
              <a:rPr lang="en-US" sz="2400" dirty="0" smtClean="0"/>
              <a:t>The </a:t>
            </a:r>
            <a:r>
              <a:rPr lang="en-US" sz="2400" dirty="0"/>
              <a:t>officer then called the defendant back and told him that they had a warrant for his arrest, and soon thereafter the defendant turned himself in. </a:t>
            </a:r>
          </a:p>
        </p:txBody>
      </p:sp>
    </p:spTree>
    <p:extLst>
      <p:ext uri="{BB962C8B-B14F-4D97-AF65-F5344CB8AC3E}">
        <p14:creationId xmlns:p14="http://schemas.microsoft.com/office/powerpoint/2010/main" val="15007996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your service!</a:t>
            </a:r>
            <a:endParaRPr lang="en-US" dirty="0"/>
          </a:p>
        </p:txBody>
      </p:sp>
      <p:sp>
        <p:nvSpPr>
          <p:cNvPr id="3" name="Content Placeholder 2"/>
          <p:cNvSpPr>
            <a:spLocks noGrp="1"/>
          </p:cNvSpPr>
          <p:nvPr>
            <p:ph idx="1"/>
          </p:nvPr>
        </p:nvSpPr>
        <p:spPr/>
        <p:txBody>
          <a:bodyPr/>
          <a:lstStyle/>
          <a:p>
            <a:pPr algn="ctr"/>
            <a:r>
              <a:rPr lang="en-US" dirty="0" smtClean="0"/>
              <a:t>Questions?</a:t>
            </a:r>
          </a:p>
          <a:p>
            <a:pPr algn="ctr"/>
            <a:r>
              <a:rPr lang="en-US" dirty="0" smtClean="0"/>
              <a:t>Call or Email: </a:t>
            </a:r>
          </a:p>
          <a:p>
            <a:pPr algn="ctr"/>
            <a:r>
              <a:rPr lang="en-US" dirty="0" smtClean="0"/>
              <a:t>Elliott Casey, Staff Attorney</a:t>
            </a:r>
          </a:p>
          <a:p>
            <a:pPr algn="ctr"/>
            <a:r>
              <a:rPr lang="en-US" dirty="0" smtClean="0"/>
              <a:t>Commonwealth’s Attorneys’ Services Council</a:t>
            </a:r>
          </a:p>
          <a:p>
            <a:pPr algn="ctr"/>
            <a:r>
              <a:rPr lang="nb-NO" dirty="0"/>
              <a:t>757.585.4370</a:t>
            </a:r>
          </a:p>
          <a:p>
            <a:pPr algn="ctr"/>
            <a:r>
              <a:rPr lang="nb-NO" dirty="0" err="1" smtClean="0"/>
              <a:t>ejcasey@wm.edu</a:t>
            </a:r>
            <a:endParaRPr lang="nb-NO" dirty="0"/>
          </a:p>
        </p:txBody>
      </p:sp>
    </p:spTree>
    <p:extLst>
      <p:ext uri="{BB962C8B-B14F-4D97-AF65-F5344CB8AC3E}">
        <p14:creationId xmlns:p14="http://schemas.microsoft.com/office/powerpoint/2010/main" val="1349926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Utah v. </a:t>
            </a:r>
            <a:r>
              <a:rPr lang="en-US" i="1" dirty="0" err="1" smtClean="0"/>
              <a:t>Strieff</a:t>
            </a:r>
            <a:endParaRPr lang="en-US" i="1" dirty="0"/>
          </a:p>
        </p:txBody>
      </p:sp>
      <p:sp>
        <p:nvSpPr>
          <p:cNvPr id="3" name="Content Placeholder 2"/>
          <p:cNvSpPr>
            <a:spLocks noGrp="1"/>
          </p:cNvSpPr>
          <p:nvPr>
            <p:ph idx="1"/>
          </p:nvPr>
        </p:nvSpPr>
        <p:spPr/>
        <p:txBody>
          <a:bodyPr>
            <a:normAutofit/>
          </a:bodyPr>
          <a:lstStyle/>
          <a:p>
            <a:r>
              <a:rPr lang="en-US" sz="2000" dirty="0" smtClean="0"/>
              <a:t>U.S. Supreme Court, June 2016</a:t>
            </a:r>
          </a:p>
          <a:p>
            <a:r>
              <a:rPr lang="en-US" sz="2800" dirty="0" smtClean="0"/>
              <a:t>Police stopped defendant</a:t>
            </a:r>
          </a:p>
          <a:p>
            <a:r>
              <a:rPr lang="en-US" sz="2800" dirty="0" smtClean="0"/>
              <a:t>The stop </a:t>
            </a:r>
            <a:r>
              <a:rPr lang="en-US" sz="2800" dirty="0"/>
              <a:t>lacked reasonable suspicion and therefore was unlawful.  </a:t>
            </a:r>
          </a:p>
          <a:p>
            <a:r>
              <a:rPr lang="en-US" sz="2800" dirty="0"/>
              <a:t>However, during the stop, the officer learned that the defendant had an outstanding warrant and arrested the defendant on that warrant. </a:t>
            </a:r>
            <a:endParaRPr lang="en-US" sz="2800" dirty="0" smtClean="0"/>
          </a:p>
          <a:p>
            <a:r>
              <a:rPr lang="en-US" sz="2800" dirty="0" smtClean="0"/>
              <a:t> </a:t>
            </a:r>
            <a:r>
              <a:rPr lang="en-US" sz="2800" dirty="0"/>
              <a:t>The officer searched the defendant incident to arrest and recovered </a:t>
            </a:r>
            <a:r>
              <a:rPr lang="en-US" sz="2800" dirty="0" smtClean="0"/>
              <a:t>methamphetamine.</a:t>
            </a:r>
            <a:endParaRPr lang="en-US" sz="2800" dirty="0"/>
          </a:p>
          <a:p>
            <a:endParaRPr lang="en-US" sz="2400" dirty="0"/>
          </a:p>
        </p:txBody>
      </p:sp>
    </p:spTree>
    <p:extLst>
      <p:ext uri="{BB962C8B-B14F-4D97-AF65-F5344CB8AC3E}">
        <p14:creationId xmlns:p14="http://schemas.microsoft.com/office/powerpoint/2010/main" val="182258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360"/>
            <a:ext cx="8229600" cy="1143000"/>
          </a:xfrm>
        </p:spPr>
        <p:txBody>
          <a:bodyPr>
            <a:normAutofit fontScale="90000"/>
          </a:bodyPr>
          <a:lstStyle/>
          <a:p>
            <a:r>
              <a:rPr lang="en-US" dirty="0" smtClean="0"/>
              <a:t>Supreme Court: Evidence Admissible</a:t>
            </a:r>
            <a:endParaRPr lang="en-US" dirty="0"/>
          </a:p>
        </p:txBody>
      </p:sp>
      <p:sp>
        <p:nvSpPr>
          <p:cNvPr id="3" name="Content Placeholder 2"/>
          <p:cNvSpPr>
            <a:spLocks noGrp="1"/>
          </p:cNvSpPr>
          <p:nvPr>
            <p:ph idx="1"/>
          </p:nvPr>
        </p:nvSpPr>
        <p:spPr>
          <a:xfrm>
            <a:off x="457200" y="1245360"/>
            <a:ext cx="8229600" cy="4190999"/>
          </a:xfrm>
        </p:spPr>
        <p:txBody>
          <a:bodyPr>
            <a:noAutofit/>
          </a:bodyPr>
          <a:lstStyle/>
          <a:p>
            <a:r>
              <a:rPr lang="en-US" sz="2400" dirty="0" smtClean="0"/>
              <a:t>Held: </a:t>
            </a:r>
            <a:r>
              <a:rPr lang="en-US" sz="2400" dirty="0"/>
              <a:t>T</a:t>
            </a:r>
            <a:r>
              <a:rPr lang="en-US" sz="2400" dirty="0" smtClean="0"/>
              <a:t>he </a:t>
            </a:r>
            <a:r>
              <a:rPr lang="en-US" sz="2400" dirty="0"/>
              <a:t>evidence discovered on the defendant’s person was admissible because the unlawful stop was sufficiently attenuated by the pre-existing arrest warrant. </a:t>
            </a:r>
            <a:endParaRPr lang="en-US" sz="2400" dirty="0" smtClean="0"/>
          </a:p>
          <a:p>
            <a:r>
              <a:rPr lang="en-US" sz="2400" dirty="0" smtClean="0"/>
              <a:t>Court: The officer </a:t>
            </a:r>
            <a:r>
              <a:rPr lang="en-US" sz="2400" dirty="0"/>
              <a:t>was, at most, negligent in stopping the defendant unlawfully, but also found that his error in judgment did not rise to a purposeful or flagrant violation of the defendant’s Fourth Amendment rights, nor was it part of any systemic or recurrent police misconduct.  </a:t>
            </a:r>
            <a:endParaRPr lang="en-US" sz="2400" dirty="0" smtClean="0"/>
          </a:p>
          <a:p>
            <a:r>
              <a:rPr lang="en-US" sz="2400" dirty="0" smtClean="0"/>
              <a:t>In </a:t>
            </a:r>
            <a:r>
              <a:rPr lang="en-US" sz="2400" dirty="0"/>
              <a:t>addition, the officer’s intrusion by running a wanted check on the defendant was a “negligibly burdensome precaution” for officer safety.  </a:t>
            </a:r>
          </a:p>
          <a:p>
            <a:endParaRPr lang="en-US" sz="2400" dirty="0"/>
          </a:p>
        </p:txBody>
      </p:sp>
    </p:spTree>
    <p:extLst>
      <p:ext uri="{BB962C8B-B14F-4D97-AF65-F5344CB8AC3E}">
        <p14:creationId xmlns:p14="http://schemas.microsoft.com/office/powerpoint/2010/main" val="426124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 “Attenuation”</a:t>
            </a:r>
            <a:r>
              <a:rPr lang="en-US" dirty="0"/>
              <a:t> Explained </a:t>
            </a:r>
          </a:p>
        </p:txBody>
      </p:sp>
      <p:sp>
        <p:nvSpPr>
          <p:cNvPr id="3" name="Content Placeholder 2"/>
          <p:cNvSpPr>
            <a:spLocks noGrp="1"/>
          </p:cNvSpPr>
          <p:nvPr>
            <p:ph idx="1"/>
          </p:nvPr>
        </p:nvSpPr>
        <p:spPr>
          <a:xfrm>
            <a:off x="457199" y="1600201"/>
            <a:ext cx="8435009" cy="4389782"/>
          </a:xfrm>
        </p:spPr>
        <p:txBody>
          <a:bodyPr>
            <a:normAutofit fontScale="85000" lnSpcReduction="20000"/>
          </a:bodyPr>
          <a:lstStyle/>
          <a:p>
            <a:r>
              <a:rPr lang="en-US" dirty="0" smtClean="0"/>
              <a:t>“</a:t>
            </a:r>
            <a:r>
              <a:rPr lang="en-US" dirty="0"/>
              <a:t>Attenuation </a:t>
            </a:r>
            <a:r>
              <a:rPr lang="en-US" dirty="0" smtClean="0"/>
              <a:t>Doctrine”: Evidence </a:t>
            </a:r>
            <a:r>
              <a:rPr lang="en-US" dirty="0"/>
              <a:t>is admissible when the connection between unconstitutional police conduct and the evidence is remote or has been interrupted by some intervening circumstance, so that the interest protected by the constitutional guarantee that has been violated would not be served by suppression of the evidence obtained.  </a:t>
            </a:r>
            <a:endParaRPr lang="en-US" dirty="0" smtClean="0"/>
          </a:p>
          <a:p>
            <a:r>
              <a:rPr lang="en-US" dirty="0" smtClean="0"/>
              <a:t>The </a:t>
            </a:r>
            <a:r>
              <a:rPr lang="en-US" dirty="0"/>
              <a:t>doctrine has three factors: </a:t>
            </a:r>
            <a:endParaRPr lang="en-US" dirty="0" smtClean="0"/>
          </a:p>
          <a:p>
            <a:pPr marL="514350" indent="-514350">
              <a:buFont typeface="+mj-lt"/>
              <a:buAutoNum type="arabicPeriod"/>
            </a:pPr>
            <a:r>
              <a:rPr lang="en-US" dirty="0"/>
              <a:t>T</a:t>
            </a:r>
            <a:r>
              <a:rPr lang="en-US" dirty="0" smtClean="0"/>
              <a:t>he </a:t>
            </a:r>
            <a:r>
              <a:rPr lang="en-US" dirty="0"/>
              <a:t>timing of the violation vis-à-vis the timing of finding the evidence</a:t>
            </a:r>
            <a:r>
              <a:rPr lang="en-US" dirty="0" smtClean="0"/>
              <a:t>;</a:t>
            </a:r>
          </a:p>
          <a:p>
            <a:pPr marL="514350" indent="-514350">
              <a:buFont typeface="+mj-lt"/>
              <a:buAutoNum type="arabicPeriod"/>
            </a:pPr>
            <a:r>
              <a:rPr lang="en-US" dirty="0"/>
              <a:t>T</a:t>
            </a:r>
            <a:r>
              <a:rPr lang="en-US" dirty="0" smtClean="0"/>
              <a:t>he </a:t>
            </a:r>
            <a:r>
              <a:rPr lang="en-US" dirty="0"/>
              <a:t>presence of intervening circumstances; </a:t>
            </a:r>
            <a:endParaRPr lang="en-US" dirty="0" smtClean="0"/>
          </a:p>
          <a:p>
            <a:pPr marL="514350" indent="-514350">
              <a:buFont typeface="+mj-lt"/>
              <a:buAutoNum type="arabicPeriod"/>
            </a:pPr>
            <a:r>
              <a:rPr lang="en-US" dirty="0"/>
              <a:t>T</a:t>
            </a:r>
            <a:r>
              <a:rPr lang="en-US" dirty="0" smtClean="0"/>
              <a:t>he </a:t>
            </a:r>
            <a:r>
              <a:rPr lang="en-US" dirty="0"/>
              <a:t>flagrancy of the official misconduct.  </a:t>
            </a:r>
          </a:p>
          <a:p>
            <a:endParaRPr lang="en-US" dirty="0"/>
          </a:p>
        </p:txBody>
      </p:sp>
    </p:spTree>
    <p:extLst>
      <p:ext uri="{BB962C8B-B14F-4D97-AF65-F5344CB8AC3E}">
        <p14:creationId xmlns:p14="http://schemas.microsoft.com/office/powerpoint/2010/main" val="1507383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U.S. v. Graham</a:t>
            </a:r>
            <a:endParaRPr lang="en-US" i="1" dirty="0"/>
          </a:p>
        </p:txBody>
      </p:sp>
      <p:sp>
        <p:nvSpPr>
          <p:cNvPr id="3" name="Content Placeholder 2"/>
          <p:cNvSpPr>
            <a:spLocks noGrp="1"/>
          </p:cNvSpPr>
          <p:nvPr>
            <p:ph idx="1"/>
          </p:nvPr>
        </p:nvSpPr>
        <p:spPr>
          <a:xfrm>
            <a:off x="457200" y="1600201"/>
            <a:ext cx="8355496" cy="4522303"/>
          </a:xfrm>
        </p:spPr>
        <p:txBody>
          <a:bodyPr>
            <a:normAutofit fontScale="92500" lnSpcReduction="10000"/>
          </a:bodyPr>
          <a:lstStyle/>
          <a:p>
            <a:r>
              <a:rPr lang="en-US" sz="2000" dirty="0" smtClean="0"/>
              <a:t>Fourth Circuit </a:t>
            </a:r>
            <a:r>
              <a:rPr lang="en-US" sz="2000" dirty="0" err="1" smtClean="0"/>
              <a:t>En</a:t>
            </a:r>
            <a:r>
              <a:rPr lang="en-US" sz="2000" dirty="0" smtClean="0"/>
              <a:t> Banc May 2016</a:t>
            </a:r>
          </a:p>
          <a:p>
            <a:r>
              <a:rPr lang="en-US" dirty="0" smtClean="0"/>
              <a:t>Lower court had suppressed evidence of historical cell-site data obtained with a Court order, rather than with a search warrant that demonstrated Probable Cause.</a:t>
            </a:r>
          </a:p>
          <a:p>
            <a:r>
              <a:rPr lang="en-US" i="1" dirty="0" smtClean="0"/>
              <a:t>Held</a:t>
            </a:r>
            <a:r>
              <a:rPr lang="en-US" dirty="0" smtClean="0"/>
              <a:t>: Court reversed lower court. Government may obtain this information with a lawful court order under the existing law. </a:t>
            </a:r>
          </a:p>
          <a:p>
            <a:pPr lvl="1"/>
            <a:r>
              <a:rPr lang="en-US" dirty="0" smtClean="0"/>
              <a:t>No reasonable expectation of privacy in information held by cellphone providers.</a:t>
            </a:r>
            <a:endParaRPr lang="en-US" dirty="0"/>
          </a:p>
        </p:txBody>
      </p:sp>
    </p:spTree>
    <p:extLst>
      <p:ext uri="{BB962C8B-B14F-4D97-AF65-F5344CB8AC3E}">
        <p14:creationId xmlns:p14="http://schemas.microsoft.com/office/powerpoint/2010/main" val="437897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a:t>
            </a:r>
            <a:endParaRPr lang="en-US" dirty="0"/>
          </a:p>
        </p:txBody>
      </p:sp>
      <p:sp>
        <p:nvSpPr>
          <p:cNvPr id="3" name="Content Placeholder 2"/>
          <p:cNvSpPr>
            <a:spLocks noGrp="1"/>
          </p:cNvSpPr>
          <p:nvPr>
            <p:ph idx="1"/>
          </p:nvPr>
        </p:nvSpPr>
        <p:spPr/>
        <p:txBody>
          <a:bodyPr>
            <a:normAutofit lnSpcReduction="10000"/>
          </a:bodyPr>
          <a:lstStyle/>
          <a:p>
            <a:r>
              <a:rPr lang="en-US" dirty="0" smtClean="0"/>
              <a:t>The U.S. Supreme Court will take up this issue in the 2017-2018 term in </a:t>
            </a:r>
            <a:r>
              <a:rPr lang="en-US" b="1" i="1" dirty="0"/>
              <a:t>Carpenter v. United </a:t>
            </a:r>
            <a:r>
              <a:rPr lang="en-US" b="1" i="1" dirty="0" smtClean="0"/>
              <a:t>States</a:t>
            </a:r>
          </a:p>
          <a:p>
            <a:r>
              <a:rPr lang="en-US" dirty="0"/>
              <a:t>The Court will resolve "[w]</a:t>
            </a:r>
            <a:r>
              <a:rPr lang="en-US" dirty="0" err="1"/>
              <a:t>hether</a:t>
            </a:r>
            <a:r>
              <a:rPr lang="en-US" dirty="0"/>
              <a:t> the warrantless seizure and search of historical cell phone records revealing the location and movements of a cell phone user over the course of 127 days is permitted by the Fourth Amendment.”</a:t>
            </a:r>
            <a:endParaRPr lang="en-US" b="1" i="1" dirty="0"/>
          </a:p>
          <a:p>
            <a:endParaRPr lang="en-US" dirty="0"/>
          </a:p>
        </p:txBody>
      </p:sp>
    </p:spTree>
    <p:extLst>
      <p:ext uri="{BB962C8B-B14F-4D97-AF65-F5344CB8AC3E}">
        <p14:creationId xmlns:p14="http://schemas.microsoft.com/office/powerpoint/2010/main" val="381005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269" y="1563163"/>
            <a:ext cx="8774454" cy="4839786"/>
          </a:xfrm>
          <a:prstGeom prst="rect">
            <a:avLst/>
          </a:prstGeom>
        </p:spPr>
        <p:txBody>
          <a:bodyPr wrap="square">
            <a:spAutoFit/>
          </a:bodyPr>
          <a:lstStyle/>
          <a:p>
            <a:pPr marL="342900" indent="-342900">
              <a:buFont typeface="Arial" charset="0"/>
              <a:buChar char="•"/>
            </a:pPr>
            <a:r>
              <a:rPr lang="en-US" sz="2000" dirty="0" smtClean="0"/>
              <a:t>Virginia Supreme Court, June 2016</a:t>
            </a:r>
          </a:p>
          <a:p>
            <a:pPr marL="342900" indent="-342900">
              <a:buFont typeface="Arial" charset="0"/>
              <a:buChar char="•"/>
            </a:pPr>
            <a:r>
              <a:rPr lang="en-US" sz="2500" dirty="0" smtClean="0"/>
              <a:t>An anonymous caller gave police a very detailed description of a man near a Richmond intersection “waving a gun.”  </a:t>
            </a:r>
          </a:p>
          <a:p>
            <a:pPr marL="342900" indent="-342900">
              <a:buFont typeface="Arial" charset="0"/>
              <a:buChar char="•"/>
            </a:pPr>
            <a:r>
              <a:rPr lang="en-US" sz="2500" dirty="0" smtClean="0"/>
              <a:t>When officers arrived about two minutes later, the defendant, who matched the description, “looked in their direction, then patted his front right pocket, his right rear pocket, then pulled his shirt down on the right side . . . Consistent with a ‘</a:t>
            </a:r>
            <a:r>
              <a:rPr lang="en-US" sz="2500" u="sng" dirty="0" smtClean="0"/>
              <a:t>weapons check</a:t>
            </a:r>
            <a:r>
              <a:rPr lang="en-US" sz="2500" dirty="0" smtClean="0"/>
              <a:t>’”</a:t>
            </a:r>
          </a:p>
          <a:p>
            <a:pPr marL="342900" indent="-342900">
              <a:buFont typeface="Arial" charset="0"/>
              <a:buChar char="•"/>
            </a:pPr>
            <a:r>
              <a:rPr lang="en-US" sz="2500" dirty="0" smtClean="0"/>
              <a:t>After a brief chase and struggle when police attempted to frisk him, police recovered a handgun from his rear pocket.</a:t>
            </a:r>
          </a:p>
          <a:p>
            <a:pPr marL="285750" indent="-285750">
              <a:buFont typeface="Arial" charset="0"/>
              <a:buChar char="•"/>
            </a:pPr>
            <a:endParaRPr lang="en-US" sz="1350" dirty="0"/>
          </a:p>
        </p:txBody>
      </p:sp>
      <p:sp>
        <p:nvSpPr>
          <p:cNvPr id="3" name="TextBox 2"/>
          <p:cNvSpPr txBox="1"/>
          <p:nvPr/>
        </p:nvSpPr>
        <p:spPr>
          <a:xfrm>
            <a:off x="-58783" y="468674"/>
            <a:ext cx="9202783" cy="769441"/>
          </a:xfrm>
          <a:prstGeom prst="rect">
            <a:avLst/>
          </a:prstGeom>
          <a:noFill/>
        </p:spPr>
        <p:txBody>
          <a:bodyPr wrap="square" rtlCol="0">
            <a:spAutoFit/>
          </a:bodyPr>
          <a:lstStyle/>
          <a:p>
            <a:pPr algn="ctr"/>
            <a:r>
              <a:rPr lang="en-US" sz="4400" i="1" dirty="0" smtClean="0">
                <a:solidFill>
                  <a:srgbClr val="FF0000"/>
                </a:solidFill>
              </a:rPr>
              <a:t>Bland </a:t>
            </a:r>
            <a:r>
              <a:rPr lang="en-US" sz="4400" i="1" dirty="0">
                <a:solidFill>
                  <a:srgbClr val="FF0000"/>
                </a:solidFill>
              </a:rPr>
              <a:t>v. </a:t>
            </a:r>
            <a:r>
              <a:rPr lang="en-US" sz="4400" i="1" dirty="0" smtClean="0">
                <a:solidFill>
                  <a:srgbClr val="FF0000"/>
                </a:solidFill>
              </a:rPr>
              <a:t>Commonwealth</a:t>
            </a:r>
            <a:endParaRPr lang="en-US" sz="4400" i="1" dirty="0">
              <a:solidFill>
                <a:srgbClr val="FF0000"/>
              </a:solidFill>
            </a:endParaRPr>
          </a:p>
        </p:txBody>
      </p:sp>
    </p:spTree>
    <p:extLst>
      <p:ext uri="{BB962C8B-B14F-4D97-AF65-F5344CB8AC3E}">
        <p14:creationId xmlns:p14="http://schemas.microsoft.com/office/powerpoint/2010/main" val="1419458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013" y="274638"/>
            <a:ext cx="8625384" cy="5198114"/>
          </a:xfrm>
        </p:spPr>
        <p:txBody>
          <a:bodyPr/>
          <a:lstStyle/>
          <a:p>
            <a:r>
              <a:rPr lang="en-US" sz="3200" dirty="0" smtClean="0">
                <a:solidFill>
                  <a:schemeClr val="tx1"/>
                </a:solidFill>
                <a:latin typeface="Arial" pitchFamily="34" charset="0"/>
                <a:cs typeface="Arial" pitchFamily="34" charset="0"/>
              </a:rPr>
              <a:t>Please refer to</a:t>
            </a:r>
            <a:r>
              <a:rPr lang="en-US" dirty="0" smtClean="0"/>
              <a:t/>
            </a:r>
            <a:br>
              <a:rPr lang="en-US" dirty="0" smtClean="0"/>
            </a:br>
            <a:r>
              <a:rPr lang="en-US" dirty="0" smtClean="0"/>
              <a:t/>
            </a:r>
            <a:br>
              <a:rPr lang="en-US" dirty="0" smtClean="0"/>
            </a:br>
            <a:r>
              <a:rPr lang="en-US" b="1" dirty="0" smtClean="0"/>
              <a:t>2017 Appellate Update </a:t>
            </a:r>
            <a:br>
              <a:rPr lang="en-US" b="1" dirty="0" smtClean="0"/>
            </a:br>
            <a:r>
              <a:rPr lang="en-US" b="1" dirty="0" smtClean="0"/>
              <a:t>Master List </a:t>
            </a:r>
            <a:r>
              <a:rPr lang="en-US" sz="4800" dirty="0" smtClean="0"/>
              <a:t/>
            </a:r>
            <a:br>
              <a:rPr lang="en-US" sz="4800" dirty="0" smtClean="0"/>
            </a:br>
            <a:r>
              <a:rPr lang="en-US" dirty="0" smtClean="0"/>
              <a:t/>
            </a:r>
            <a:br>
              <a:rPr lang="en-US" dirty="0" smtClean="0"/>
            </a:br>
            <a:r>
              <a:rPr lang="en-US" sz="3200" dirty="0" smtClean="0">
                <a:solidFill>
                  <a:schemeClr val="tx1"/>
                </a:solidFill>
                <a:latin typeface="Arial" pitchFamily="34" charset="0"/>
                <a:cs typeface="Arial" pitchFamily="34" charset="0"/>
              </a:rPr>
              <a:t>for a complete listing of new cases</a:t>
            </a:r>
            <a:r>
              <a:rPr lang="en-US" sz="3200" dirty="0" smtClean="0">
                <a:solidFill>
                  <a:schemeClr val="tx1"/>
                </a:solidFill>
              </a:rPr>
              <a:t> </a:t>
            </a:r>
            <a:r>
              <a:rPr lang="en-US" sz="3200" dirty="0" smtClean="0">
                <a:solidFill>
                  <a:schemeClr val="tx1"/>
                </a:solidFill>
                <a:latin typeface="Arial" pitchFamily="34" charset="0"/>
                <a:cs typeface="Arial" pitchFamily="34" charset="0"/>
              </a:rPr>
              <a:t/>
            </a:r>
            <a:br>
              <a:rPr lang="en-US" sz="3200" dirty="0" smtClean="0">
                <a:solidFill>
                  <a:schemeClr val="tx1"/>
                </a:solidFill>
                <a:latin typeface="Arial" pitchFamily="34" charset="0"/>
                <a:cs typeface="Arial" pitchFamily="34" charset="0"/>
              </a:rPr>
            </a:br>
            <a:r>
              <a:rPr lang="en-US" sz="3200" dirty="0" smtClean="0">
                <a:solidFill>
                  <a:schemeClr val="tx1"/>
                </a:solidFill>
                <a:latin typeface="Arial" pitchFamily="34" charset="0"/>
                <a:cs typeface="Arial" pitchFamily="34" charset="0"/>
              </a:rPr>
              <a:t>of interest to law enforcement officers.</a:t>
            </a:r>
            <a:endParaRPr lang="en-US" sz="3200"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8052" y="1775792"/>
            <a:ext cx="8216348" cy="2677656"/>
          </a:xfrm>
          <a:prstGeom prst="rect">
            <a:avLst/>
          </a:prstGeom>
        </p:spPr>
        <p:txBody>
          <a:bodyPr wrap="square">
            <a:spAutoFit/>
          </a:bodyPr>
          <a:lstStyle/>
          <a:p>
            <a:pPr marL="457200" indent="-457200">
              <a:buFont typeface="Arial" charset="0"/>
              <a:buChar char="•"/>
              <a:tabLst>
                <a:tab pos="428625" algn="l"/>
              </a:tabLst>
            </a:pPr>
            <a:r>
              <a:rPr lang="en-US" sz="2800" dirty="0">
                <a:latin typeface="Times New Roman" panose="02020603050405020304" pitchFamily="18" charset="0"/>
                <a:ea typeface="Times New Roman" panose="02020603050405020304" pitchFamily="18" charset="0"/>
              </a:rPr>
              <a:t>“The observations made by the officers [including the defendant’s ‘weapons check’] combined with the information conveyed by the eyewitness informant not only provided the requisite suspicion to stop defendant, but also authorized the officers to frisk defendant’s person for weapons.”  </a:t>
            </a:r>
            <a:endParaRPr lang="en-US" sz="2800" dirty="0" smtClean="0">
              <a:latin typeface="Times New Roman" panose="02020603050405020304" pitchFamily="18" charset="0"/>
              <a:ea typeface="Times New Roman" panose="02020603050405020304" pitchFamily="18" charset="0"/>
            </a:endParaRPr>
          </a:p>
        </p:txBody>
      </p:sp>
      <p:sp>
        <p:nvSpPr>
          <p:cNvPr id="5" name="TextBox 4"/>
          <p:cNvSpPr txBox="1"/>
          <p:nvPr/>
        </p:nvSpPr>
        <p:spPr>
          <a:xfrm>
            <a:off x="-58783" y="124118"/>
            <a:ext cx="9202783" cy="1446550"/>
          </a:xfrm>
          <a:prstGeom prst="rect">
            <a:avLst/>
          </a:prstGeom>
          <a:noFill/>
        </p:spPr>
        <p:txBody>
          <a:bodyPr wrap="square" rtlCol="0">
            <a:spAutoFit/>
          </a:bodyPr>
          <a:lstStyle/>
          <a:p>
            <a:pPr algn="ctr"/>
            <a:r>
              <a:rPr lang="en-US" sz="4400" i="1" dirty="0" smtClean="0">
                <a:solidFill>
                  <a:srgbClr val="FF0000"/>
                </a:solidFill>
              </a:rPr>
              <a:t>Bland </a:t>
            </a:r>
            <a:r>
              <a:rPr lang="en-US" sz="4400" i="1" dirty="0">
                <a:solidFill>
                  <a:srgbClr val="FF0000"/>
                </a:solidFill>
              </a:rPr>
              <a:t>v. </a:t>
            </a:r>
            <a:r>
              <a:rPr lang="en-US" sz="4400" i="1" dirty="0" smtClean="0">
                <a:solidFill>
                  <a:srgbClr val="FF0000"/>
                </a:solidFill>
              </a:rPr>
              <a:t>Commonwealth</a:t>
            </a:r>
            <a:r>
              <a:rPr lang="en-US" sz="4400" u="sng" dirty="0" smtClean="0">
                <a:solidFill>
                  <a:srgbClr val="FF0000"/>
                </a:solidFill>
              </a:rPr>
              <a:t>:</a:t>
            </a:r>
          </a:p>
          <a:p>
            <a:pPr algn="ctr"/>
            <a:r>
              <a:rPr lang="en-US" sz="4400" dirty="0" smtClean="0">
                <a:solidFill>
                  <a:srgbClr val="FF0000"/>
                </a:solidFill>
              </a:rPr>
              <a:t>Court Holding </a:t>
            </a:r>
            <a:endParaRPr lang="en-US" sz="4400" dirty="0">
              <a:solidFill>
                <a:srgbClr val="FF0000"/>
              </a:solidFill>
            </a:endParaRPr>
          </a:p>
        </p:txBody>
      </p:sp>
    </p:spTree>
    <p:extLst>
      <p:ext uri="{BB962C8B-B14F-4D97-AF65-F5344CB8AC3E}">
        <p14:creationId xmlns:p14="http://schemas.microsoft.com/office/powerpoint/2010/main" val="14066173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Title 1"/>
          <p:cNvSpPr>
            <a:spLocks noGrp="1"/>
          </p:cNvSpPr>
          <p:nvPr>
            <p:ph type="title"/>
          </p:nvPr>
        </p:nvSpPr>
        <p:spPr/>
        <p:txBody>
          <a:bodyPr>
            <a:normAutofit/>
          </a:bodyPr>
          <a:lstStyle/>
          <a:p>
            <a:r>
              <a:rPr lang="en-US" altLang="x-none" i="1" dirty="0" smtClean="0">
                <a:ea typeface="ＭＳ Ｐゴシック" charset="-128"/>
              </a:rPr>
              <a:t>Collins </a:t>
            </a:r>
            <a:r>
              <a:rPr lang="en-US" altLang="x-none" i="1" dirty="0">
                <a:ea typeface="ＭＳ Ｐゴシック" charset="-128"/>
              </a:rPr>
              <a:t>v. </a:t>
            </a:r>
            <a:r>
              <a:rPr lang="en-US" altLang="x-none" i="1" dirty="0" smtClean="0">
                <a:ea typeface="ＭＳ Ｐゴシック" charset="-128"/>
              </a:rPr>
              <a:t>Commonwealth</a:t>
            </a:r>
            <a:endParaRPr lang="en-US" altLang="x-none" dirty="0">
              <a:ea typeface="ＭＳ Ｐゴシック" charset="-128"/>
            </a:endParaRPr>
          </a:p>
        </p:txBody>
      </p:sp>
      <p:sp>
        <p:nvSpPr>
          <p:cNvPr id="148482" name="Content Placeholder 2"/>
          <p:cNvSpPr>
            <a:spLocks noGrp="1"/>
          </p:cNvSpPr>
          <p:nvPr>
            <p:ph idx="1"/>
          </p:nvPr>
        </p:nvSpPr>
        <p:spPr/>
        <p:txBody>
          <a:bodyPr>
            <a:normAutofit lnSpcReduction="10000"/>
          </a:bodyPr>
          <a:lstStyle/>
          <a:p>
            <a:r>
              <a:rPr lang="en-US" altLang="x-none" sz="2000" dirty="0" smtClean="0">
                <a:ea typeface="ＭＳ Ｐゴシック" charset="-128"/>
              </a:rPr>
              <a:t>Virginia Supreme Court, September 2016</a:t>
            </a:r>
          </a:p>
          <a:p>
            <a:r>
              <a:rPr lang="en-US" altLang="x-none" dirty="0" smtClean="0">
                <a:ea typeface="ＭＳ Ｐゴシック" charset="-128"/>
              </a:rPr>
              <a:t>Police </a:t>
            </a:r>
            <a:r>
              <a:rPr lang="en-US" altLang="x-none" dirty="0">
                <a:ea typeface="ＭＳ Ｐゴシック" charset="-128"/>
              </a:rPr>
              <a:t>had probable cause to believe defendant possessed a stolen motorcycle, covered by a tarp in his driveway.</a:t>
            </a:r>
          </a:p>
          <a:p>
            <a:r>
              <a:rPr lang="en-US" altLang="x-none" dirty="0">
                <a:ea typeface="ＭＳ Ｐゴシック" charset="-128"/>
              </a:rPr>
              <a:t>Police lifted the tarp and viewed the VIN #</a:t>
            </a:r>
          </a:p>
          <a:p>
            <a:r>
              <a:rPr lang="en-US" altLang="x-none" dirty="0">
                <a:ea typeface="ＭＳ Ｐゴシック" charset="-128"/>
              </a:rPr>
              <a:t>The Vin # came back stolen.</a:t>
            </a:r>
          </a:p>
          <a:p>
            <a:r>
              <a:rPr lang="en-US" altLang="x-none" dirty="0">
                <a:ea typeface="ＭＳ Ｐゴシック" charset="-128"/>
              </a:rPr>
              <a:t>Defendant objected that the police entered his driveway without a warrant.</a:t>
            </a:r>
          </a:p>
          <a:p>
            <a:endParaRPr lang="en-US" altLang="x-none" dirty="0">
              <a:ea typeface="ＭＳ Ｐゴシック" charset="-128"/>
            </a:endParaRPr>
          </a:p>
        </p:txBody>
      </p:sp>
    </p:spTree>
    <p:extLst>
      <p:ext uri="{BB962C8B-B14F-4D97-AF65-F5344CB8AC3E}">
        <p14:creationId xmlns:p14="http://schemas.microsoft.com/office/powerpoint/2010/main" val="27107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Title 1"/>
          <p:cNvSpPr>
            <a:spLocks noGrp="1"/>
          </p:cNvSpPr>
          <p:nvPr>
            <p:ph type="title"/>
          </p:nvPr>
        </p:nvSpPr>
        <p:spPr/>
        <p:txBody>
          <a:bodyPr/>
          <a:lstStyle/>
          <a:p>
            <a:r>
              <a:rPr lang="en-US" altLang="x-none" i="1" dirty="0" smtClean="0">
                <a:ea typeface="ＭＳ Ｐゴシック" charset="-128"/>
              </a:rPr>
              <a:t>Collins: </a:t>
            </a:r>
            <a:r>
              <a:rPr lang="en-US" altLang="x-none" dirty="0" smtClean="0">
                <a:ea typeface="ＭＳ Ｐゴシック" charset="-128"/>
              </a:rPr>
              <a:t>Search Lawful</a:t>
            </a:r>
            <a:endParaRPr lang="en-US" altLang="x-none" i="1" dirty="0">
              <a:ea typeface="ＭＳ Ｐゴシック" charset="-128"/>
            </a:endParaRPr>
          </a:p>
        </p:txBody>
      </p:sp>
      <p:sp>
        <p:nvSpPr>
          <p:cNvPr id="149506" name="Content Placeholder 2"/>
          <p:cNvSpPr>
            <a:spLocks noGrp="1"/>
          </p:cNvSpPr>
          <p:nvPr>
            <p:ph idx="1"/>
          </p:nvPr>
        </p:nvSpPr>
        <p:spPr>
          <a:xfrm>
            <a:off x="381000" y="1752600"/>
            <a:ext cx="8305800" cy="4343400"/>
          </a:xfrm>
        </p:spPr>
        <p:txBody>
          <a:bodyPr>
            <a:normAutofit fontScale="92500" lnSpcReduction="20000"/>
          </a:bodyPr>
          <a:lstStyle/>
          <a:p>
            <a:r>
              <a:rPr lang="en-US" altLang="x-none" dirty="0">
                <a:ea typeface="ＭＳ Ｐゴシック" charset="-128"/>
              </a:rPr>
              <a:t>The automobile exception is a “bright-line rule” that applies whenever a vehicle is clearly operational and therefore readily movable</a:t>
            </a:r>
          </a:p>
          <a:p>
            <a:r>
              <a:rPr lang="en-US" altLang="x-none" dirty="0">
                <a:ea typeface="ＭＳ Ｐゴシック" charset="-128"/>
              </a:rPr>
              <a:t>A vehicle’s inherent mobility—not the probability that it might actually be set in motion—is the foundation of the automobile exception’s rationale. </a:t>
            </a:r>
          </a:p>
          <a:p>
            <a:r>
              <a:rPr lang="en-US" altLang="x-none" dirty="0">
                <a:ea typeface="ＭＳ Ｐゴシック" charset="-128"/>
              </a:rPr>
              <a:t>Also: Moving a tarp to see a Vin# was lawful</a:t>
            </a:r>
          </a:p>
          <a:p>
            <a:pPr lvl="1"/>
            <a:r>
              <a:rPr lang="en-US" altLang="x-none" i="1" dirty="0">
                <a:ea typeface="ＭＳ Ｐゴシック" charset="-128"/>
              </a:rPr>
              <a:t>See</a:t>
            </a:r>
            <a:r>
              <a:rPr lang="en-US" altLang="x-none" dirty="0">
                <a:ea typeface="ＭＳ Ｐゴシック" charset="-128"/>
              </a:rPr>
              <a:t> </a:t>
            </a:r>
            <a:r>
              <a:rPr lang="en-US" altLang="x-none" i="1" dirty="0">
                <a:ea typeface="ＭＳ Ｐゴシック" charset="-128"/>
              </a:rPr>
              <a:t>New York v. Class </a:t>
            </a:r>
            <a:r>
              <a:rPr lang="en-US" altLang="x-none" dirty="0">
                <a:ea typeface="ＭＳ Ｐゴシック" charset="-128"/>
              </a:rPr>
              <a:t>(moving papers on dashboard)</a:t>
            </a:r>
            <a:endParaRPr lang="en-US" altLang="x-none" i="1" dirty="0">
              <a:ea typeface="ＭＳ Ｐゴシック" charset="-128"/>
            </a:endParaRPr>
          </a:p>
        </p:txBody>
      </p:sp>
    </p:spTree>
    <p:extLst>
      <p:ext uri="{BB962C8B-B14F-4D97-AF65-F5344CB8AC3E}">
        <p14:creationId xmlns:p14="http://schemas.microsoft.com/office/powerpoint/2010/main" val="332563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783" y="468675"/>
            <a:ext cx="9202783" cy="769441"/>
          </a:xfrm>
          <a:prstGeom prst="rect">
            <a:avLst/>
          </a:prstGeom>
          <a:noFill/>
        </p:spPr>
        <p:txBody>
          <a:bodyPr wrap="square" rtlCol="0">
            <a:spAutoFit/>
          </a:bodyPr>
          <a:lstStyle/>
          <a:p>
            <a:pPr algn="ctr"/>
            <a:r>
              <a:rPr lang="en-US" sz="4400" i="1" dirty="0" smtClean="0">
                <a:solidFill>
                  <a:srgbClr val="FF0000"/>
                </a:solidFill>
              </a:rPr>
              <a:t>Edmond </a:t>
            </a:r>
            <a:r>
              <a:rPr lang="en-US" sz="4400" i="1" dirty="0">
                <a:solidFill>
                  <a:srgbClr val="FF0000"/>
                </a:solidFill>
              </a:rPr>
              <a:t>v. </a:t>
            </a:r>
            <a:r>
              <a:rPr lang="en-US" sz="4400" i="1" dirty="0" smtClean="0">
                <a:solidFill>
                  <a:srgbClr val="FF0000"/>
                </a:solidFill>
              </a:rPr>
              <a:t>Commonwealth</a:t>
            </a:r>
            <a:endParaRPr lang="en-US" sz="4400" i="1" dirty="0">
              <a:solidFill>
                <a:srgbClr val="FF0000"/>
              </a:solidFill>
            </a:endParaRPr>
          </a:p>
        </p:txBody>
      </p:sp>
      <p:sp>
        <p:nvSpPr>
          <p:cNvPr id="4" name="Rectangle 3"/>
          <p:cNvSpPr/>
          <p:nvPr/>
        </p:nvSpPr>
        <p:spPr>
          <a:xfrm>
            <a:off x="412804" y="1693789"/>
            <a:ext cx="8445138" cy="3416320"/>
          </a:xfrm>
          <a:prstGeom prst="rect">
            <a:avLst/>
          </a:prstGeom>
        </p:spPr>
        <p:txBody>
          <a:bodyPr wrap="square">
            <a:spAutoFit/>
          </a:bodyPr>
          <a:lstStyle/>
          <a:p>
            <a:pPr marL="457200" indent="-457200">
              <a:buFont typeface="Arial" charset="0"/>
              <a:buChar char="•"/>
            </a:pPr>
            <a:r>
              <a:rPr lang="en-US" sz="2000" dirty="0" smtClean="0"/>
              <a:t>Court of Appeals, August 2016</a:t>
            </a:r>
          </a:p>
          <a:p>
            <a:pPr marL="457200" indent="-457200">
              <a:buFont typeface="Arial" charset="0"/>
              <a:buChar char="•"/>
            </a:pPr>
            <a:r>
              <a:rPr lang="en-US" sz="2800" dirty="0" smtClean="0"/>
              <a:t>Seeking a murderer, Virginia police learned </a:t>
            </a:r>
            <a:r>
              <a:rPr lang="en-US" sz="2800" dirty="0"/>
              <a:t>that the </a:t>
            </a:r>
            <a:r>
              <a:rPr lang="en-US" sz="2800" dirty="0" smtClean="0"/>
              <a:t>defendant was </a:t>
            </a:r>
            <a:r>
              <a:rPr lang="en-US" sz="2800" dirty="0"/>
              <a:t>in North Carolina and contacted North Carolina police.  </a:t>
            </a:r>
            <a:endParaRPr lang="en-US" sz="2800" dirty="0" smtClean="0"/>
          </a:p>
          <a:p>
            <a:pPr marL="457200" indent="-457200">
              <a:buFont typeface="Arial" charset="0"/>
              <a:buChar char="•"/>
            </a:pPr>
            <a:r>
              <a:rPr lang="en-US" sz="2800" dirty="0" smtClean="0"/>
              <a:t>In NC, </a:t>
            </a:r>
            <a:r>
              <a:rPr lang="en-US" sz="2800" dirty="0"/>
              <a:t>an officer located the </a:t>
            </a:r>
            <a:r>
              <a:rPr lang="en-US" sz="2800" dirty="0" smtClean="0"/>
              <a:t>defendant’s vehicle.</a:t>
            </a:r>
          </a:p>
          <a:p>
            <a:pPr marL="457200" indent="-457200">
              <a:buFont typeface="Arial" charset="0"/>
              <a:buChar char="•"/>
            </a:pPr>
            <a:r>
              <a:rPr lang="en-US" sz="2800" dirty="0" smtClean="0"/>
              <a:t>Based </a:t>
            </a:r>
            <a:r>
              <a:rPr lang="en-US" sz="2800" dirty="0"/>
              <a:t>on </a:t>
            </a:r>
            <a:r>
              <a:rPr lang="en-US" sz="2800" dirty="0" smtClean="0"/>
              <a:t>a Virginia </a:t>
            </a:r>
            <a:r>
              <a:rPr lang="en-US" sz="2800" dirty="0"/>
              <a:t>detective’s request, a U.S. Marshall directed the North Carolina officer to stop the </a:t>
            </a:r>
            <a:r>
              <a:rPr lang="en-US" sz="2800" dirty="0" smtClean="0"/>
              <a:t>vehicle and </a:t>
            </a:r>
            <a:r>
              <a:rPr lang="en-US" sz="2800" dirty="0"/>
              <a:t>identify the occupants </a:t>
            </a:r>
            <a:endParaRPr lang="en-US" sz="2800" dirty="0" smtClean="0"/>
          </a:p>
        </p:txBody>
      </p:sp>
    </p:spTree>
    <p:extLst>
      <p:ext uri="{BB962C8B-B14F-4D97-AF65-F5344CB8AC3E}">
        <p14:creationId xmlns:p14="http://schemas.microsoft.com/office/powerpoint/2010/main" val="12052867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Edmond</a:t>
            </a:r>
            <a:r>
              <a:rPr lang="en-US" dirty="0" smtClean="0"/>
              <a:t>: Affirmed</a:t>
            </a:r>
            <a:endParaRPr lang="en-US" i="1" dirty="0"/>
          </a:p>
        </p:txBody>
      </p:sp>
      <p:sp>
        <p:nvSpPr>
          <p:cNvPr id="3" name="Content Placeholder 2"/>
          <p:cNvSpPr>
            <a:spLocks noGrp="1"/>
          </p:cNvSpPr>
          <p:nvPr>
            <p:ph idx="1"/>
          </p:nvPr>
        </p:nvSpPr>
        <p:spPr/>
        <p:txBody>
          <a:bodyPr/>
          <a:lstStyle/>
          <a:p>
            <a:r>
              <a:rPr lang="en-US" dirty="0" smtClean="0"/>
              <a:t>Virginia </a:t>
            </a:r>
            <a:r>
              <a:rPr lang="en-US" dirty="0"/>
              <a:t>adopted “collective knowledge doctrine,” whereby an officer’s action is proper as long as the officer directing such action “has the requisite knowledge to justify the action under the appropriate legal standard.”</a:t>
            </a:r>
          </a:p>
          <a:p>
            <a:endParaRPr lang="en-US" dirty="0"/>
          </a:p>
        </p:txBody>
      </p:sp>
    </p:spTree>
    <p:extLst>
      <p:ext uri="{BB962C8B-B14F-4D97-AF65-F5344CB8AC3E}">
        <p14:creationId xmlns:p14="http://schemas.microsoft.com/office/powerpoint/2010/main" val="1945373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Taylor v. Commonwealth</a:t>
            </a:r>
            <a:endParaRPr lang="en-US" i="1" dirty="0"/>
          </a:p>
        </p:txBody>
      </p:sp>
      <p:sp>
        <p:nvSpPr>
          <p:cNvPr id="3" name="Content Placeholder 2"/>
          <p:cNvSpPr>
            <a:spLocks noGrp="1"/>
          </p:cNvSpPr>
          <p:nvPr>
            <p:ph idx="1"/>
          </p:nvPr>
        </p:nvSpPr>
        <p:spPr>
          <a:xfrm>
            <a:off x="457200" y="1600201"/>
            <a:ext cx="8368748" cy="4588564"/>
          </a:xfrm>
        </p:spPr>
        <p:txBody>
          <a:bodyPr>
            <a:normAutofit fontScale="70000" lnSpcReduction="20000"/>
          </a:bodyPr>
          <a:lstStyle/>
          <a:p>
            <a:r>
              <a:rPr lang="en-US" sz="2600" dirty="0" smtClean="0"/>
              <a:t>Court of Appeals, September 2016</a:t>
            </a:r>
          </a:p>
          <a:p>
            <a:r>
              <a:rPr lang="en-US" sz="3400" dirty="0" smtClean="0"/>
              <a:t>The </a:t>
            </a:r>
            <a:r>
              <a:rPr lang="en-US" sz="3400" dirty="0"/>
              <a:t>Court ruled </a:t>
            </a:r>
            <a:r>
              <a:rPr lang="en-US" sz="3400" dirty="0" smtClean="0"/>
              <a:t>anticipatory </a:t>
            </a:r>
            <a:r>
              <a:rPr lang="en-US" sz="3400" dirty="0"/>
              <a:t>warrants must be supported by probable cause establishing: </a:t>
            </a:r>
            <a:endParaRPr lang="en-US" sz="3400" dirty="0" smtClean="0"/>
          </a:p>
          <a:p>
            <a:pPr marL="514350" indent="-514350">
              <a:buFont typeface="+mj-lt"/>
              <a:buAutoNum type="arabicPeriod"/>
            </a:pPr>
            <a:r>
              <a:rPr lang="en-US" sz="3400" dirty="0"/>
              <a:t>T</a:t>
            </a:r>
            <a:r>
              <a:rPr lang="en-US" sz="3400" dirty="0" smtClean="0"/>
              <a:t>hat </a:t>
            </a:r>
            <a:r>
              <a:rPr lang="en-US" sz="3400" dirty="0"/>
              <a:t>the triggering condition of the warrant is likely to occur, and </a:t>
            </a:r>
            <a:endParaRPr lang="en-US" sz="3400" dirty="0" smtClean="0"/>
          </a:p>
          <a:p>
            <a:pPr marL="514350" indent="-514350">
              <a:buFont typeface="+mj-lt"/>
              <a:buAutoNum type="arabicPeriod"/>
            </a:pPr>
            <a:r>
              <a:rPr lang="en-US" sz="3400" dirty="0"/>
              <a:t>T</a:t>
            </a:r>
            <a:r>
              <a:rPr lang="en-US" sz="3400" dirty="0" smtClean="0"/>
              <a:t>hat </a:t>
            </a:r>
            <a:r>
              <a:rPr lang="en-US" sz="3400" dirty="0"/>
              <a:t>contraband or evidence of crime will likely be found on or in the premises to be searched upon the occurrence of the triggering condition. </a:t>
            </a:r>
            <a:endParaRPr lang="en-US" sz="3400" dirty="0" smtClean="0"/>
          </a:p>
          <a:p>
            <a:r>
              <a:rPr lang="en-US" sz="3400" dirty="0" smtClean="0"/>
              <a:t>The </a:t>
            </a:r>
            <a:r>
              <a:rPr lang="en-US" sz="3400" dirty="0"/>
              <a:t>Court of Appeals concluded that the “sure course” requirement it had set forth in </a:t>
            </a:r>
            <a:r>
              <a:rPr lang="en-US" sz="3400" i="1" dirty="0"/>
              <a:t>McNeil</a:t>
            </a:r>
            <a:r>
              <a:rPr lang="en-US" sz="3400" dirty="0"/>
              <a:t> was an unnecessary requirement; although it noted that, in some cases, an affiant may demonstrate probable cause by demonstrating that the contraband is on a “sure course” to the premises.  </a:t>
            </a:r>
          </a:p>
          <a:p>
            <a:endParaRPr lang="en-US" sz="3400" dirty="0"/>
          </a:p>
        </p:txBody>
      </p:sp>
    </p:spTree>
    <p:extLst>
      <p:ext uri="{BB962C8B-B14F-4D97-AF65-F5344CB8AC3E}">
        <p14:creationId xmlns:p14="http://schemas.microsoft.com/office/powerpoint/2010/main" val="771495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Campbell v. Commonwealth</a:t>
            </a:r>
            <a:endParaRPr lang="en-US" i="1" dirty="0"/>
          </a:p>
        </p:txBody>
      </p:sp>
      <p:sp>
        <p:nvSpPr>
          <p:cNvPr id="3" name="Content Placeholder 2"/>
          <p:cNvSpPr>
            <a:spLocks noGrp="1"/>
          </p:cNvSpPr>
          <p:nvPr>
            <p:ph idx="1"/>
          </p:nvPr>
        </p:nvSpPr>
        <p:spPr/>
        <p:txBody>
          <a:bodyPr>
            <a:normAutofit lnSpcReduction="10000"/>
          </a:bodyPr>
          <a:lstStyle/>
          <a:p>
            <a:r>
              <a:rPr lang="en-US" dirty="0" smtClean="0"/>
              <a:t>Court of Appeals, October 2016</a:t>
            </a:r>
          </a:p>
          <a:p>
            <a:r>
              <a:rPr lang="en-US" dirty="0"/>
              <a:t>The Court ruled that a search is invalid and evidence obtained in the search is inadmissible </a:t>
            </a:r>
            <a:r>
              <a:rPr lang="en-US" dirty="0" smtClean="0"/>
              <a:t>under </a:t>
            </a:r>
            <a:r>
              <a:rPr lang="en-US" dirty="0"/>
              <a:t>§19.2-54 </a:t>
            </a:r>
            <a:r>
              <a:rPr lang="en-US" dirty="0" smtClean="0"/>
              <a:t>if </a:t>
            </a:r>
            <a:r>
              <a:rPr lang="en-US" dirty="0"/>
              <a:t>the search warrant affidavit, including the sworn statements providing probable cause, is not filed with the clerk within a period of thirty days from the issuance or execution of the </a:t>
            </a:r>
            <a:r>
              <a:rPr lang="en-US" dirty="0" smtClean="0"/>
              <a:t>warrant.</a:t>
            </a:r>
            <a:endParaRPr lang="en-US" dirty="0"/>
          </a:p>
        </p:txBody>
      </p:sp>
    </p:spTree>
    <p:extLst>
      <p:ext uri="{BB962C8B-B14F-4D97-AF65-F5344CB8AC3E}">
        <p14:creationId xmlns:p14="http://schemas.microsoft.com/office/powerpoint/2010/main" val="2137706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Salahuddin</a:t>
            </a:r>
            <a:r>
              <a:rPr lang="en-US" i="1" dirty="0"/>
              <a:t> v. Commonwealth</a:t>
            </a:r>
            <a:r>
              <a:rPr lang="en-US" dirty="0"/>
              <a:t> </a:t>
            </a:r>
          </a:p>
        </p:txBody>
      </p:sp>
      <p:sp>
        <p:nvSpPr>
          <p:cNvPr id="3" name="Content Placeholder 2"/>
          <p:cNvSpPr>
            <a:spLocks noGrp="1"/>
          </p:cNvSpPr>
          <p:nvPr>
            <p:ph idx="1"/>
          </p:nvPr>
        </p:nvSpPr>
        <p:spPr>
          <a:xfrm>
            <a:off x="457200" y="1600201"/>
            <a:ext cx="8229600" cy="4442790"/>
          </a:xfrm>
        </p:spPr>
        <p:txBody>
          <a:bodyPr>
            <a:normAutofit fontScale="92500" lnSpcReduction="20000"/>
          </a:bodyPr>
          <a:lstStyle/>
          <a:p>
            <a:r>
              <a:rPr lang="en-US" sz="2000" dirty="0" smtClean="0"/>
              <a:t>Court of Appeals, January 2017</a:t>
            </a:r>
          </a:p>
          <a:p>
            <a:r>
              <a:rPr lang="en-US" dirty="0" smtClean="0"/>
              <a:t>Defendant gets his friend to rent a room at a hotel so defendant can deal heroin</a:t>
            </a:r>
          </a:p>
          <a:p>
            <a:r>
              <a:rPr lang="en-US" dirty="0"/>
              <a:t>T</a:t>
            </a:r>
            <a:r>
              <a:rPr lang="en-US" dirty="0" smtClean="0"/>
              <a:t>he </a:t>
            </a:r>
            <a:r>
              <a:rPr lang="en-US" dirty="0"/>
              <a:t>defendant’s friend signed a registration card that permitted the hotel to enter the room at any time to conduct inspections of the room. </a:t>
            </a:r>
            <a:endParaRPr lang="en-US" dirty="0" smtClean="0"/>
          </a:p>
          <a:p>
            <a:r>
              <a:rPr lang="en-US" dirty="0" smtClean="0"/>
              <a:t>The </a:t>
            </a:r>
            <a:r>
              <a:rPr lang="en-US" dirty="0"/>
              <a:t>agreement also stated that, should the occupant violate any laws, the agreement was subject to immediate termination, without regard to landlord-tenant laws.</a:t>
            </a:r>
          </a:p>
        </p:txBody>
      </p:sp>
    </p:spTree>
    <p:extLst>
      <p:ext uri="{BB962C8B-B14F-4D97-AF65-F5344CB8AC3E}">
        <p14:creationId xmlns:p14="http://schemas.microsoft.com/office/powerpoint/2010/main" val="1045662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Hotel Clerk Becomes Suspicious</a:t>
            </a:r>
            <a:endParaRPr lang="en-US" dirty="0"/>
          </a:p>
        </p:txBody>
      </p:sp>
      <p:sp>
        <p:nvSpPr>
          <p:cNvPr id="3" name="Content Placeholder 2"/>
          <p:cNvSpPr>
            <a:spLocks noGrp="1"/>
          </p:cNvSpPr>
          <p:nvPr>
            <p:ph idx="1"/>
          </p:nvPr>
        </p:nvSpPr>
        <p:spPr>
          <a:xfrm>
            <a:off x="457200" y="1600201"/>
            <a:ext cx="8229600" cy="4535556"/>
          </a:xfrm>
        </p:spPr>
        <p:txBody>
          <a:bodyPr>
            <a:normAutofit fontScale="85000" lnSpcReduction="20000"/>
          </a:bodyPr>
          <a:lstStyle/>
          <a:p>
            <a:r>
              <a:rPr lang="en-US" dirty="0"/>
              <a:t>After watching several people enter the room in a suspicious manner, the hotel clerk waited until the room was empty and entered the hotel </a:t>
            </a:r>
            <a:r>
              <a:rPr lang="en-US" dirty="0" smtClean="0"/>
              <a:t>room.</a:t>
            </a:r>
          </a:p>
          <a:p>
            <a:r>
              <a:rPr lang="en-US" dirty="0" smtClean="0"/>
              <a:t>Inside, </a:t>
            </a:r>
            <a:r>
              <a:rPr lang="en-US" dirty="0"/>
              <a:t>she found a large amount of drugs and drug paraphernalia. </a:t>
            </a:r>
            <a:endParaRPr lang="en-US" dirty="0" smtClean="0"/>
          </a:p>
          <a:p>
            <a:r>
              <a:rPr lang="en-US" dirty="0" smtClean="0"/>
              <a:t>The </a:t>
            </a:r>
            <a:r>
              <a:rPr lang="en-US" dirty="0"/>
              <a:t>clerk summoned the police, who responded and entered the room along with the clerk. </a:t>
            </a:r>
            <a:endParaRPr lang="en-US" dirty="0" smtClean="0"/>
          </a:p>
          <a:p>
            <a:r>
              <a:rPr lang="en-US" dirty="0" smtClean="0"/>
              <a:t>While </a:t>
            </a:r>
            <a:r>
              <a:rPr lang="en-US" dirty="0"/>
              <a:t>police were present, the clerk continued to search the room and found additional evidence. </a:t>
            </a:r>
            <a:endParaRPr lang="en-US" dirty="0" smtClean="0"/>
          </a:p>
          <a:p>
            <a:r>
              <a:rPr lang="en-US" dirty="0" smtClean="0"/>
              <a:t>The </a:t>
            </a:r>
            <a:r>
              <a:rPr lang="en-US" dirty="0"/>
              <a:t>clerk showed the evidence to the police, who photographed it, left the room, and obtained a search </a:t>
            </a:r>
            <a:r>
              <a:rPr lang="en-US" dirty="0" smtClean="0"/>
              <a:t>warrant.</a:t>
            </a:r>
            <a:endParaRPr lang="en-US" dirty="0"/>
          </a:p>
        </p:txBody>
      </p:sp>
    </p:spTree>
    <p:extLst>
      <p:ext uri="{BB962C8B-B14F-4D97-AF65-F5344CB8AC3E}">
        <p14:creationId xmlns:p14="http://schemas.microsoft.com/office/powerpoint/2010/main" val="615970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err="1" smtClean="0"/>
              <a:t>Salahuddin</a:t>
            </a:r>
            <a:r>
              <a:rPr lang="en-US" i="1" dirty="0" smtClean="0"/>
              <a:t>:</a:t>
            </a:r>
            <a:r>
              <a:rPr lang="en-US" dirty="0" smtClean="0"/>
              <a:t> Evidence Admissible</a:t>
            </a:r>
            <a:endParaRPr lang="en-US" dirty="0"/>
          </a:p>
        </p:txBody>
      </p:sp>
      <p:sp>
        <p:nvSpPr>
          <p:cNvPr id="3" name="Content Placeholder 2"/>
          <p:cNvSpPr>
            <a:spLocks noGrp="1"/>
          </p:cNvSpPr>
          <p:nvPr>
            <p:ph idx="1"/>
          </p:nvPr>
        </p:nvSpPr>
        <p:spPr>
          <a:xfrm>
            <a:off x="457200" y="1600201"/>
            <a:ext cx="8229600" cy="4535556"/>
          </a:xfrm>
        </p:spPr>
        <p:txBody>
          <a:bodyPr>
            <a:normAutofit fontScale="77500" lnSpcReduction="20000"/>
          </a:bodyPr>
          <a:lstStyle/>
          <a:p>
            <a:r>
              <a:rPr lang="en-US" dirty="0" smtClean="0"/>
              <a:t>Defendant did not have a reasonable expectation of privacy once his host, </a:t>
            </a:r>
            <a:r>
              <a:rPr lang="en-US" dirty="0"/>
              <a:t>the registered occupant, </a:t>
            </a:r>
            <a:r>
              <a:rPr lang="en-US" dirty="0" smtClean="0"/>
              <a:t>allowed the hotel staff to enter.</a:t>
            </a:r>
          </a:p>
          <a:p>
            <a:r>
              <a:rPr lang="en-US" dirty="0"/>
              <a:t>H</a:t>
            </a:r>
            <a:r>
              <a:rPr lang="en-US" dirty="0" smtClean="0"/>
              <a:t>otel </a:t>
            </a:r>
            <a:r>
              <a:rPr lang="en-US" dirty="0"/>
              <a:t>manager’s act of telephoning the police—after observing suspicious “foot traffic” and then seeing drugs in plain view during an authorized inspection of the room—constituted an invocation of the express provision of the rental agreement permitting the hotel to exclude a renter from the premises for unlawful </a:t>
            </a:r>
            <a:r>
              <a:rPr lang="en-US" dirty="0" smtClean="0"/>
              <a:t>behavior. </a:t>
            </a:r>
          </a:p>
          <a:p>
            <a:r>
              <a:rPr lang="en-US" dirty="0" smtClean="0"/>
              <a:t>The </a:t>
            </a:r>
            <a:r>
              <a:rPr lang="en-US" dirty="0"/>
              <a:t>Court ruled that the defendant no longer had a reasonable expectation of privacy in that room once the clerk found the drugs and summoned the police.  </a:t>
            </a:r>
          </a:p>
          <a:p>
            <a:endParaRPr lang="en-US" dirty="0"/>
          </a:p>
        </p:txBody>
      </p:sp>
    </p:spTree>
    <p:extLst>
      <p:ext uri="{BB962C8B-B14F-4D97-AF65-F5344CB8AC3E}">
        <p14:creationId xmlns:p14="http://schemas.microsoft.com/office/powerpoint/2010/main" val="1182154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Topics for Presentation</a:t>
            </a:r>
            <a:endParaRPr lang="en-US" dirty="0"/>
          </a:p>
        </p:txBody>
      </p:sp>
      <p:sp>
        <p:nvSpPr>
          <p:cNvPr id="5" name="Content Placeholder 4"/>
          <p:cNvSpPr>
            <a:spLocks noGrp="1"/>
          </p:cNvSpPr>
          <p:nvPr>
            <p:ph sz="half" idx="1"/>
          </p:nvPr>
        </p:nvSpPr>
        <p:spPr/>
        <p:txBody>
          <a:bodyPr>
            <a:normAutofit/>
          </a:bodyPr>
          <a:lstStyle/>
          <a:p>
            <a:r>
              <a:rPr lang="en-US" dirty="0" smtClean="0"/>
              <a:t>Fourth Amendment</a:t>
            </a:r>
          </a:p>
          <a:p>
            <a:r>
              <a:rPr lang="en-US" dirty="0" smtClean="0"/>
              <a:t>Fifth Amendment</a:t>
            </a:r>
          </a:p>
          <a:p>
            <a:r>
              <a:rPr lang="en-US" dirty="0" smtClean="0"/>
              <a:t>Crimes Against Persons </a:t>
            </a:r>
          </a:p>
          <a:p>
            <a:r>
              <a:rPr lang="en-US" dirty="0" smtClean="0"/>
              <a:t>Crimes Against Property</a:t>
            </a:r>
          </a:p>
          <a:p>
            <a:endParaRPr lang="en-US" dirty="0"/>
          </a:p>
        </p:txBody>
      </p:sp>
      <p:sp>
        <p:nvSpPr>
          <p:cNvPr id="6" name="Content Placeholder 5"/>
          <p:cNvSpPr>
            <a:spLocks noGrp="1"/>
          </p:cNvSpPr>
          <p:nvPr>
            <p:ph sz="half" idx="2"/>
          </p:nvPr>
        </p:nvSpPr>
        <p:spPr/>
        <p:txBody>
          <a:bodyPr>
            <a:normAutofit/>
          </a:bodyPr>
          <a:lstStyle/>
          <a:p>
            <a:r>
              <a:rPr lang="en-US" dirty="0"/>
              <a:t>Drug &amp; Gun Offenses</a:t>
            </a:r>
          </a:p>
          <a:p>
            <a:r>
              <a:rPr lang="en-US" dirty="0" smtClean="0"/>
              <a:t>DUI and Traffic Offenses</a:t>
            </a:r>
          </a:p>
          <a:p>
            <a:r>
              <a:rPr lang="en-US" dirty="0" smtClean="0"/>
              <a:t>Evidentiary Issues</a:t>
            </a:r>
          </a:p>
        </p:txBody>
      </p:sp>
    </p:spTree>
    <p:extLst>
      <p:ext uri="{BB962C8B-B14F-4D97-AF65-F5344CB8AC3E}">
        <p14:creationId xmlns:p14="http://schemas.microsoft.com/office/powerpoint/2010/main" val="12467026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Hairston v. Commonwealth</a:t>
            </a:r>
            <a:endParaRPr lang="en-US" i="1" dirty="0"/>
          </a:p>
        </p:txBody>
      </p:sp>
      <p:sp>
        <p:nvSpPr>
          <p:cNvPr id="3" name="Content Placeholder 2"/>
          <p:cNvSpPr>
            <a:spLocks noGrp="1"/>
          </p:cNvSpPr>
          <p:nvPr>
            <p:ph idx="1"/>
          </p:nvPr>
        </p:nvSpPr>
        <p:spPr>
          <a:xfrm>
            <a:off x="457200" y="1255643"/>
            <a:ext cx="8229600" cy="4615069"/>
          </a:xfrm>
        </p:spPr>
        <p:txBody>
          <a:bodyPr>
            <a:normAutofit fontScale="85000" lnSpcReduction="20000"/>
          </a:bodyPr>
          <a:lstStyle/>
          <a:p>
            <a:r>
              <a:rPr lang="en-US" sz="2400" dirty="0" smtClean="0"/>
              <a:t>Court of Appeals, April 2017</a:t>
            </a:r>
          </a:p>
          <a:p>
            <a:r>
              <a:rPr lang="en-US" dirty="0" smtClean="0"/>
              <a:t>Defendant </a:t>
            </a:r>
            <a:r>
              <a:rPr lang="en-US" dirty="0"/>
              <a:t>passed several cars over a double-yellow line in view of an officer who was on her way to work. </a:t>
            </a:r>
            <a:endParaRPr lang="en-US" dirty="0" smtClean="0"/>
          </a:p>
          <a:p>
            <a:r>
              <a:rPr lang="en-US" dirty="0" smtClean="0"/>
              <a:t>The </a:t>
            </a:r>
            <a:r>
              <a:rPr lang="en-US" dirty="0"/>
              <a:t>officer took a photograph of the driver and recorded the license plate of the vehicle, but was not immediately able to identify the driver. </a:t>
            </a:r>
            <a:endParaRPr lang="en-US" dirty="0" smtClean="0"/>
          </a:p>
          <a:p>
            <a:r>
              <a:rPr lang="en-US" dirty="0" smtClean="0"/>
              <a:t>Later </a:t>
            </a:r>
            <a:r>
              <a:rPr lang="en-US" dirty="0"/>
              <a:t>in the day, she saw the defendant again, driving the same vehicle. </a:t>
            </a:r>
            <a:endParaRPr lang="en-US" dirty="0" smtClean="0"/>
          </a:p>
          <a:p>
            <a:r>
              <a:rPr lang="en-US" dirty="0" smtClean="0"/>
              <a:t>She </a:t>
            </a:r>
            <a:r>
              <a:rPr lang="en-US" dirty="0"/>
              <a:t>and another officer stopped the defendant, learned his identity, smelled the odor of marijuana inside the vehicle, searched it, and located cocaine and other contraband. </a:t>
            </a:r>
          </a:p>
          <a:p>
            <a:endParaRPr lang="en-US" dirty="0"/>
          </a:p>
        </p:txBody>
      </p:sp>
    </p:spTree>
    <p:extLst>
      <p:ext uri="{BB962C8B-B14F-4D97-AF65-F5344CB8AC3E}">
        <p14:creationId xmlns:p14="http://schemas.microsoft.com/office/powerpoint/2010/main" val="4944100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Hairston</a:t>
            </a:r>
            <a:r>
              <a:rPr lang="en-US" dirty="0" smtClean="0"/>
              <a:t>: Evidence Admitted</a:t>
            </a:r>
            <a:endParaRPr lang="en-US" i="1" dirty="0"/>
          </a:p>
        </p:txBody>
      </p:sp>
      <p:sp>
        <p:nvSpPr>
          <p:cNvPr id="3" name="Content Placeholder 2"/>
          <p:cNvSpPr>
            <a:spLocks noGrp="1"/>
          </p:cNvSpPr>
          <p:nvPr>
            <p:ph idx="1"/>
          </p:nvPr>
        </p:nvSpPr>
        <p:spPr>
          <a:xfrm>
            <a:off x="457200" y="1417638"/>
            <a:ext cx="8229600" cy="4389782"/>
          </a:xfrm>
        </p:spPr>
        <p:txBody>
          <a:bodyPr>
            <a:normAutofit fontScale="92500" lnSpcReduction="20000"/>
          </a:bodyPr>
          <a:lstStyle/>
          <a:p>
            <a:r>
              <a:rPr lang="en-US" dirty="0" smtClean="0"/>
              <a:t>The </a:t>
            </a:r>
            <a:r>
              <a:rPr lang="en-US" dirty="0"/>
              <a:t>Court held that the officers had probable cause to arrest the defendant for the earlier offense of reckless </a:t>
            </a:r>
            <a:r>
              <a:rPr lang="en-US" dirty="0" smtClean="0"/>
              <a:t>driving.</a:t>
            </a:r>
          </a:p>
          <a:p>
            <a:r>
              <a:rPr lang="en-US" dirty="0"/>
              <a:t>T</a:t>
            </a:r>
            <a:r>
              <a:rPr lang="en-US" dirty="0" smtClean="0"/>
              <a:t>he </a:t>
            </a:r>
            <a:r>
              <a:rPr lang="en-US" dirty="0"/>
              <a:t>fact that several hours passed after the officer saw the defendant commit the reckless driving offense and before she seized him for further investigation or arrest did not defeat the existence of probable cause. </a:t>
            </a:r>
            <a:endParaRPr lang="en-US" dirty="0" smtClean="0"/>
          </a:p>
          <a:p>
            <a:r>
              <a:rPr lang="en-US" dirty="0" smtClean="0"/>
              <a:t>The </a:t>
            </a:r>
            <a:r>
              <a:rPr lang="en-US" dirty="0"/>
              <a:t>Court also found that it was irrelevant that the defendant ultimately never faced charges for the reckless driving offense. </a:t>
            </a:r>
          </a:p>
          <a:p>
            <a:endParaRPr lang="en-US" dirty="0"/>
          </a:p>
        </p:txBody>
      </p:sp>
    </p:spTree>
    <p:extLst>
      <p:ext uri="{BB962C8B-B14F-4D97-AF65-F5344CB8AC3E}">
        <p14:creationId xmlns:p14="http://schemas.microsoft.com/office/powerpoint/2010/main" val="15128804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5612"/>
            <a:ext cx="8229600" cy="1143000"/>
          </a:xfrm>
        </p:spPr>
        <p:txBody>
          <a:bodyPr>
            <a:normAutofit fontScale="90000"/>
          </a:bodyPr>
          <a:lstStyle/>
          <a:p>
            <a:r>
              <a:rPr lang="en-US" i="1" dirty="0" smtClean="0"/>
              <a:t>Commonwealth v. Donald </a:t>
            </a:r>
            <a:br>
              <a:rPr lang="en-US" i="1" dirty="0" smtClean="0"/>
            </a:br>
            <a:r>
              <a:rPr lang="en-US" i="1" dirty="0" smtClean="0"/>
              <a:t>Commonwealth v. </a:t>
            </a:r>
            <a:r>
              <a:rPr lang="en-US" i="1" dirty="0" err="1" smtClean="0"/>
              <a:t>Sampio</a:t>
            </a:r>
            <a:endParaRPr lang="en-US" i="1" dirty="0"/>
          </a:p>
        </p:txBody>
      </p:sp>
      <p:sp>
        <p:nvSpPr>
          <p:cNvPr id="3" name="Content Placeholder 2"/>
          <p:cNvSpPr>
            <a:spLocks noGrp="1"/>
          </p:cNvSpPr>
          <p:nvPr>
            <p:ph idx="1"/>
          </p:nvPr>
        </p:nvSpPr>
        <p:spPr>
          <a:xfrm>
            <a:off x="119270" y="1258612"/>
            <a:ext cx="9024730" cy="5049423"/>
          </a:xfrm>
        </p:spPr>
        <p:txBody>
          <a:bodyPr>
            <a:normAutofit fontScale="77500" lnSpcReduction="20000"/>
          </a:bodyPr>
          <a:lstStyle/>
          <a:p>
            <a:endParaRPr lang="en-US" sz="3800" dirty="0" smtClean="0"/>
          </a:p>
          <a:p>
            <a:r>
              <a:rPr lang="en-US" sz="2600" dirty="0" smtClean="0"/>
              <a:t>Court of Appeals, August 2016</a:t>
            </a:r>
          </a:p>
          <a:p>
            <a:r>
              <a:rPr lang="en-US" sz="3800" dirty="0" smtClean="0"/>
              <a:t>Reversed a conviction where the search was based on a stop for Jaywalking in violation of </a:t>
            </a:r>
            <a:r>
              <a:rPr lang="en-US" sz="3800" dirty="0"/>
              <a:t>§ 46.2-923 </a:t>
            </a:r>
            <a:endParaRPr lang="en-US" sz="3800" dirty="0" smtClean="0"/>
          </a:p>
          <a:p>
            <a:r>
              <a:rPr lang="en-US" sz="3800" dirty="0" smtClean="0"/>
              <a:t>Court: Only 2 ways to violate the statute by:</a:t>
            </a:r>
          </a:p>
          <a:p>
            <a:pPr marL="514350" indent="-514350">
              <a:buFont typeface="+mj-lt"/>
              <a:buAutoNum type="arabicPeriod"/>
            </a:pPr>
            <a:r>
              <a:rPr lang="en-US" sz="3800" dirty="0"/>
              <a:t>B</a:t>
            </a:r>
            <a:r>
              <a:rPr lang="en-US" sz="3800" dirty="0" smtClean="0"/>
              <a:t>y </a:t>
            </a:r>
            <a:r>
              <a:rPr lang="en-US" sz="3800" dirty="0"/>
              <a:t>carelessly or maliciously interfering with the orderly passage of vehicles when crossing a highway; or </a:t>
            </a:r>
            <a:endParaRPr lang="en-US" sz="3800" dirty="0" smtClean="0"/>
          </a:p>
          <a:p>
            <a:pPr marL="514350" indent="-514350">
              <a:buFont typeface="+mj-lt"/>
              <a:buAutoNum type="arabicPeriod"/>
            </a:pPr>
            <a:r>
              <a:rPr lang="en-US" sz="3800" dirty="0"/>
              <a:t>B</a:t>
            </a:r>
            <a:r>
              <a:rPr lang="en-US" sz="3800" dirty="0" smtClean="0"/>
              <a:t>y </a:t>
            </a:r>
            <a:r>
              <a:rPr lang="en-US" sz="3800" dirty="0"/>
              <a:t>failing to cross at an intersection or marked crosswalk where it is possible to do so. </a:t>
            </a:r>
            <a:endParaRPr lang="en-US" sz="3800" dirty="0" smtClean="0"/>
          </a:p>
          <a:p>
            <a:endParaRPr lang="en-US" dirty="0"/>
          </a:p>
        </p:txBody>
      </p:sp>
    </p:spTree>
    <p:extLst>
      <p:ext uri="{BB962C8B-B14F-4D97-AF65-F5344CB8AC3E}">
        <p14:creationId xmlns:p14="http://schemas.microsoft.com/office/powerpoint/2010/main" val="13373808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Court’s Reasoning on Jaywalking</a:t>
            </a:r>
            <a:endParaRPr lang="en-US" dirty="0"/>
          </a:p>
        </p:txBody>
      </p:sp>
      <p:sp>
        <p:nvSpPr>
          <p:cNvPr id="3" name="Content Placeholder 2"/>
          <p:cNvSpPr>
            <a:spLocks noGrp="1"/>
          </p:cNvSpPr>
          <p:nvPr>
            <p:ph idx="1"/>
          </p:nvPr>
        </p:nvSpPr>
        <p:spPr/>
        <p:txBody>
          <a:bodyPr>
            <a:normAutofit fontScale="85000" lnSpcReduction="20000"/>
          </a:bodyPr>
          <a:lstStyle/>
          <a:p>
            <a:r>
              <a:rPr lang="en-US" sz="3800" dirty="0"/>
              <a:t>The defendants were not negligent in crossing between intersections, so long as the route they took was the most direct.</a:t>
            </a:r>
          </a:p>
          <a:p>
            <a:pPr lvl="1"/>
            <a:r>
              <a:rPr lang="en-US" sz="3800" dirty="0"/>
              <a:t>“It is not reasonable for pedestrians to be expected to walk one-tenth of a mile out of the way to cross at a congested intersection with no crosswalk where approximately twenty lanes of traffic meet, and then walk one-tenth of a mile back to their destination.”</a:t>
            </a:r>
          </a:p>
          <a:p>
            <a:endParaRPr lang="en-US" dirty="0"/>
          </a:p>
        </p:txBody>
      </p:sp>
    </p:spTree>
    <p:extLst>
      <p:ext uri="{BB962C8B-B14F-4D97-AF65-F5344CB8AC3E}">
        <p14:creationId xmlns:p14="http://schemas.microsoft.com/office/powerpoint/2010/main" val="16683694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Carter v. Commonwealth</a:t>
            </a:r>
            <a:endParaRPr lang="en-US" i="1" dirty="0"/>
          </a:p>
        </p:txBody>
      </p:sp>
      <p:sp>
        <p:nvSpPr>
          <p:cNvPr id="3" name="Content Placeholder 2"/>
          <p:cNvSpPr>
            <a:spLocks noGrp="1"/>
          </p:cNvSpPr>
          <p:nvPr>
            <p:ph idx="1"/>
          </p:nvPr>
        </p:nvSpPr>
        <p:spPr>
          <a:xfrm>
            <a:off x="457200" y="1417638"/>
            <a:ext cx="8229600" cy="4903649"/>
          </a:xfrm>
        </p:spPr>
        <p:txBody>
          <a:bodyPr>
            <a:normAutofit fontScale="77500" lnSpcReduction="20000"/>
          </a:bodyPr>
          <a:lstStyle/>
          <a:p>
            <a:r>
              <a:rPr lang="en-US" sz="2900" dirty="0" smtClean="0"/>
              <a:t>Court of Appeals, November 2016</a:t>
            </a:r>
          </a:p>
          <a:p>
            <a:r>
              <a:rPr lang="en-US" dirty="0" smtClean="0"/>
              <a:t>Defendant shoots his wife, but claims that it was suicide.</a:t>
            </a:r>
          </a:p>
          <a:p>
            <a:r>
              <a:rPr lang="en-US" dirty="0" smtClean="0"/>
              <a:t>Police </a:t>
            </a:r>
            <a:r>
              <a:rPr lang="en-US" dirty="0"/>
              <a:t>obtained a search warrant for the defendant’s </a:t>
            </a:r>
            <a:r>
              <a:rPr lang="en-US" dirty="0" smtClean="0"/>
              <a:t>phone.  </a:t>
            </a:r>
          </a:p>
          <a:p>
            <a:r>
              <a:rPr lang="en-US" dirty="0" smtClean="0"/>
              <a:t>The </a:t>
            </a:r>
            <a:r>
              <a:rPr lang="en-US" dirty="0"/>
              <a:t>affidavit noted that the defendant’s explanation for his wife’s death was not consistent with the facts and that witnesses had stated they were having drug and financial problems.  </a:t>
            </a:r>
            <a:endParaRPr lang="en-US" dirty="0" smtClean="0"/>
          </a:p>
          <a:p>
            <a:r>
              <a:rPr lang="en-US" dirty="0" smtClean="0"/>
              <a:t>In </a:t>
            </a:r>
            <a:r>
              <a:rPr lang="en-US" dirty="0"/>
              <a:t>the affidavit, the officer wrote that the defendant’s claims were inconsistent with the facts and therefore he was seeking to seize the phone or any devices that may contain electronic data, as well as records and documents.  </a:t>
            </a:r>
            <a:endParaRPr lang="en-US" dirty="0" smtClean="0"/>
          </a:p>
        </p:txBody>
      </p:sp>
    </p:spTree>
    <p:extLst>
      <p:ext uri="{BB962C8B-B14F-4D97-AF65-F5344CB8AC3E}">
        <p14:creationId xmlns:p14="http://schemas.microsoft.com/office/powerpoint/2010/main" val="17289838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Carter</a:t>
            </a:r>
            <a:r>
              <a:rPr lang="en-US" dirty="0" smtClean="0"/>
              <a:t>: Search Lawful</a:t>
            </a:r>
            <a:endParaRPr lang="en-US" i="1" dirty="0"/>
          </a:p>
        </p:txBody>
      </p:sp>
      <p:sp>
        <p:nvSpPr>
          <p:cNvPr id="3" name="Content Placeholder 2"/>
          <p:cNvSpPr>
            <a:spLocks noGrp="1"/>
          </p:cNvSpPr>
          <p:nvPr>
            <p:ph idx="1"/>
          </p:nvPr>
        </p:nvSpPr>
        <p:spPr/>
        <p:txBody>
          <a:bodyPr>
            <a:normAutofit fontScale="92500" lnSpcReduction="20000"/>
          </a:bodyPr>
          <a:lstStyle/>
          <a:p>
            <a:r>
              <a:rPr lang="en-US" dirty="0"/>
              <a:t>“The question of what evidence may be relevant to a criminal prosecution is ultimately determined at trial and not by a magistrate at the time a search warrant is issued when it is often unknown what evidence the search will uncover.” </a:t>
            </a:r>
            <a:endParaRPr lang="en-US" dirty="0" smtClean="0"/>
          </a:p>
          <a:p>
            <a:r>
              <a:rPr lang="en-US" dirty="0" smtClean="0"/>
              <a:t>The </a:t>
            </a:r>
            <a:r>
              <a:rPr lang="en-US" dirty="0"/>
              <a:t>Court ruled that the evidence of the drug use permitted a magistrate to conclude that the request to seize computers, cell phones, and other electronic devices was relevant.  </a:t>
            </a:r>
          </a:p>
        </p:txBody>
      </p:sp>
    </p:spTree>
    <p:extLst>
      <p:ext uri="{BB962C8B-B14F-4D97-AF65-F5344CB8AC3E}">
        <p14:creationId xmlns:p14="http://schemas.microsoft.com/office/powerpoint/2010/main" val="16059658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Johnson v. Commonwealth</a:t>
            </a:r>
            <a:endParaRPr lang="en-US" i="1" dirty="0"/>
          </a:p>
        </p:txBody>
      </p:sp>
      <p:sp>
        <p:nvSpPr>
          <p:cNvPr id="3" name="Content Placeholder 2"/>
          <p:cNvSpPr>
            <a:spLocks noGrp="1"/>
          </p:cNvSpPr>
          <p:nvPr>
            <p:ph idx="1"/>
          </p:nvPr>
        </p:nvSpPr>
        <p:spPr>
          <a:xfrm>
            <a:off x="457200" y="1600201"/>
            <a:ext cx="8229600" cy="4363277"/>
          </a:xfrm>
        </p:spPr>
        <p:txBody>
          <a:bodyPr>
            <a:normAutofit fontScale="85000" lnSpcReduction="20000"/>
          </a:bodyPr>
          <a:lstStyle/>
          <a:p>
            <a:r>
              <a:rPr lang="en-US" sz="2000" dirty="0" smtClean="0"/>
              <a:t>Court of Appeals, November 2016</a:t>
            </a:r>
          </a:p>
          <a:p>
            <a:r>
              <a:rPr lang="en-US" dirty="0"/>
              <a:t>Police stopped a vehicle for a defective taillight.  </a:t>
            </a:r>
            <a:endParaRPr lang="en-US" dirty="0" smtClean="0"/>
          </a:p>
          <a:p>
            <a:r>
              <a:rPr lang="en-US" dirty="0" smtClean="0"/>
              <a:t>The </a:t>
            </a:r>
            <a:r>
              <a:rPr lang="en-US" dirty="0"/>
              <a:t>defendant was a passenger in the vehicle. </a:t>
            </a:r>
            <a:endParaRPr lang="en-US" dirty="0" smtClean="0"/>
          </a:p>
          <a:p>
            <a:r>
              <a:rPr lang="en-US" dirty="0" smtClean="0"/>
              <a:t> </a:t>
            </a:r>
            <a:r>
              <a:rPr lang="en-US" dirty="0"/>
              <a:t>Upon retrieving the vehicle registration and identifying information from the two male passengers, the officer returned to his vehicle and, prior to running the information through DMV and VCIN/NCIC, he immediately called for a K9 officer.  </a:t>
            </a:r>
            <a:endParaRPr lang="en-US" dirty="0" smtClean="0"/>
          </a:p>
          <a:p>
            <a:r>
              <a:rPr lang="en-US" dirty="0" smtClean="0"/>
              <a:t>He </a:t>
            </a:r>
            <a:r>
              <a:rPr lang="en-US" dirty="0"/>
              <a:t>learned that the driver was licensed, but never ran any other checks on the occupants of the vehicle. </a:t>
            </a:r>
          </a:p>
        </p:txBody>
      </p:sp>
    </p:spTree>
    <p:extLst>
      <p:ext uri="{BB962C8B-B14F-4D97-AF65-F5344CB8AC3E}">
        <p14:creationId xmlns:p14="http://schemas.microsoft.com/office/powerpoint/2010/main" val="1755008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on Mr. Johnson</a:t>
            </a:r>
            <a:endParaRPr lang="en-US" dirty="0"/>
          </a:p>
        </p:txBody>
      </p:sp>
      <p:sp>
        <p:nvSpPr>
          <p:cNvPr id="3" name="Content Placeholder 2"/>
          <p:cNvSpPr>
            <a:spLocks noGrp="1"/>
          </p:cNvSpPr>
          <p:nvPr>
            <p:ph idx="1"/>
          </p:nvPr>
        </p:nvSpPr>
        <p:spPr>
          <a:xfrm>
            <a:off x="457200" y="1600201"/>
            <a:ext cx="8229600" cy="4389782"/>
          </a:xfrm>
        </p:spPr>
        <p:txBody>
          <a:bodyPr>
            <a:normAutofit fontScale="85000" lnSpcReduction="20000"/>
          </a:bodyPr>
          <a:lstStyle/>
          <a:p>
            <a:r>
              <a:rPr lang="en-US" dirty="0" smtClean="0"/>
              <a:t>Six </a:t>
            </a:r>
            <a:r>
              <a:rPr lang="en-US" dirty="0"/>
              <a:t>minutes later, the K9 officer arrived. </a:t>
            </a:r>
            <a:endParaRPr lang="en-US" dirty="0" smtClean="0"/>
          </a:p>
          <a:p>
            <a:r>
              <a:rPr lang="en-US" dirty="0" smtClean="0"/>
              <a:t>For </a:t>
            </a:r>
            <a:r>
              <a:rPr lang="en-US" dirty="0"/>
              <a:t>about 4 minutes, the officer assisted a citizen with an unrelated issue, and then for the next 6 minutes, the officer assisted the K9 officer in conducting a dog sniff of the vehicle.  </a:t>
            </a:r>
            <a:endParaRPr lang="en-US" dirty="0" smtClean="0"/>
          </a:p>
          <a:p>
            <a:r>
              <a:rPr lang="en-US" dirty="0" smtClean="0"/>
              <a:t>Thereafter</a:t>
            </a:r>
            <a:r>
              <a:rPr lang="en-US" dirty="0"/>
              <a:t>, the officer spoke to the defendant and other passengers for a couple of minutes until the defendant confessed he had drugs on his person. </a:t>
            </a:r>
            <a:endParaRPr lang="en-US" dirty="0" smtClean="0"/>
          </a:p>
          <a:p>
            <a:r>
              <a:rPr lang="en-US" dirty="0" smtClean="0"/>
              <a:t>The </a:t>
            </a:r>
            <a:r>
              <a:rPr lang="en-US" dirty="0"/>
              <a:t>officer seized the drugs and searched the car.  </a:t>
            </a:r>
            <a:endParaRPr lang="en-US" dirty="0" smtClean="0"/>
          </a:p>
          <a:p>
            <a:r>
              <a:rPr lang="en-US" dirty="0" smtClean="0"/>
              <a:t>He </a:t>
            </a:r>
            <a:r>
              <a:rPr lang="en-US" dirty="0"/>
              <a:t>never addressed the defective taillight again and never completed any other computer checks on any of the occupants. </a:t>
            </a:r>
          </a:p>
          <a:p>
            <a:endParaRPr lang="en-US" dirty="0"/>
          </a:p>
        </p:txBody>
      </p:sp>
    </p:spTree>
    <p:extLst>
      <p:ext uri="{BB962C8B-B14F-4D97-AF65-F5344CB8AC3E}">
        <p14:creationId xmlns:p14="http://schemas.microsoft.com/office/powerpoint/2010/main" val="4119758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 Conviction Reversed</a:t>
            </a:r>
            <a:endParaRPr lang="en-US" dirty="0"/>
          </a:p>
        </p:txBody>
      </p:sp>
      <p:sp>
        <p:nvSpPr>
          <p:cNvPr id="3" name="Content Placeholder 2"/>
          <p:cNvSpPr>
            <a:spLocks noGrp="1"/>
          </p:cNvSpPr>
          <p:nvPr>
            <p:ph idx="1"/>
          </p:nvPr>
        </p:nvSpPr>
        <p:spPr>
          <a:xfrm>
            <a:off x="457200" y="1600201"/>
            <a:ext cx="8229600" cy="4442790"/>
          </a:xfrm>
        </p:spPr>
        <p:txBody>
          <a:bodyPr>
            <a:normAutofit fontScale="77500" lnSpcReduction="20000"/>
          </a:bodyPr>
          <a:lstStyle/>
          <a:p>
            <a:r>
              <a:rPr lang="en-US" dirty="0" smtClean="0"/>
              <a:t>The </a:t>
            </a:r>
            <a:r>
              <a:rPr lang="en-US" dirty="0"/>
              <a:t>Court repeated that, under </a:t>
            </a:r>
            <a:r>
              <a:rPr lang="en-US" i="1" dirty="0"/>
              <a:t>Rodriguez</a:t>
            </a:r>
            <a:r>
              <a:rPr lang="en-US" dirty="0"/>
              <a:t>, that a police officer “may conduct certain unrelated checks during an otherwise lawful traffic stop,” but “may not do so in a way that prolongs the stop, absent the reasonable suspicion ordinarily demanded to justify detaining an individual;” </a:t>
            </a:r>
            <a:endParaRPr lang="en-US" dirty="0" smtClean="0"/>
          </a:p>
          <a:p>
            <a:r>
              <a:rPr lang="en-US" dirty="0" smtClean="0"/>
              <a:t>“</a:t>
            </a:r>
            <a:r>
              <a:rPr lang="en-US" dirty="0"/>
              <a:t>Authority for the seizure thus ends when tasks tied to the traffic infraction are – or reasonably should have been – completed.” </a:t>
            </a:r>
            <a:endParaRPr lang="en-US" dirty="0" smtClean="0"/>
          </a:p>
          <a:p>
            <a:r>
              <a:rPr lang="en-US" dirty="0"/>
              <a:t>T</a:t>
            </a:r>
            <a:r>
              <a:rPr lang="en-US" dirty="0" smtClean="0"/>
              <a:t>he </a:t>
            </a:r>
            <a:r>
              <a:rPr lang="en-US" dirty="0"/>
              <a:t>officers’ drug investigation leading to the defendant’s confession violated the defendant’s Fourth Amendment rights and likewise, the search was tainted by the illegal investigation and arrest.  </a:t>
            </a:r>
          </a:p>
          <a:p>
            <a:endParaRPr lang="en-US" dirty="0"/>
          </a:p>
        </p:txBody>
      </p:sp>
    </p:spTree>
    <p:extLst>
      <p:ext uri="{BB962C8B-B14F-4D97-AF65-F5344CB8AC3E}">
        <p14:creationId xmlns:p14="http://schemas.microsoft.com/office/powerpoint/2010/main" val="12873980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Johnson</a:t>
            </a:r>
            <a:r>
              <a:rPr lang="en-US" dirty="0" smtClean="0"/>
              <a:t> Reasoning</a:t>
            </a:r>
            <a:endParaRPr lang="en-US" i="1" dirty="0"/>
          </a:p>
        </p:txBody>
      </p:sp>
      <p:sp>
        <p:nvSpPr>
          <p:cNvPr id="3" name="Content Placeholder 2"/>
          <p:cNvSpPr>
            <a:spLocks noGrp="1"/>
          </p:cNvSpPr>
          <p:nvPr>
            <p:ph idx="1"/>
          </p:nvPr>
        </p:nvSpPr>
        <p:spPr>
          <a:xfrm>
            <a:off x="457200" y="1417639"/>
            <a:ext cx="8229600" cy="4651858"/>
          </a:xfrm>
        </p:spPr>
        <p:txBody>
          <a:bodyPr>
            <a:normAutofit fontScale="85000" lnSpcReduction="20000"/>
          </a:bodyPr>
          <a:lstStyle/>
          <a:p>
            <a:r>
              <a:rPr lang="en-US" dirty="0"/>
              <a:t>The Court concluded that, because the officer performed no further computer checks on the driver or the two other occupants after the K9 officer’s arrival, he must have had all the information reasonably necessary to complete the equipment violation citation process by the time the K9 officer arrived.  </a:t>
            </a:r>
            <a:endParaRPr lang="en-US" dirty="0" smtClean="0"/>
          </a:p>
          <a:p>
            <a:r>
              <a:rPr lang="en-US" dirty="0" smtClean="0"/>
              <a:t>At </a:t>
            </a:r>
            <a:r>
              <a:rPr lang="en-US" dirty="0"/>
              <a:t>that point, approximately ten minutes into the stop, the Court ruled that the justification for the traffic stop no longer existed. </a:t>
            </a:r>
            <a:endParaRPr lang="en-US" dirty="0" smtClean="0"/>
          </a:p>
          <a:p>
            <a:r>
              <a:rPr lang="en-US" dirty="0"/>
              <a:t>T</a:t>
            </a:r>
            <a:r>
              <a:rPr lang="en-US" dirty="0" smtClean="0"/>
              <a:t>he </a:t>
            </a:r>
            <a:r>
              <a:rPr lang="en-US" dirty="0"/>
              <a:t>stop must be “sufficiently limited in scope and duration to satisfy the conditions of an investigative seizure.” </a:t>
            </a:r>
          </a:p>
        </p:txBody>
      </p:sp>
    </p:spTree>
    <p:extLst>
      <p:ext uri="{BB962C8B-B14F-4D97-AF65-F5344CB8AC3E}">
        <p14:creationId xmlns:p14="http://schemas.microsoft.com/office/powerpoint/2010/main" val="1420189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Fifth Amendment</a:t>
            </a:r>
            <a:endParaRPr lang="en-US" dirty="0"/>
          </a:p>
        </p:txBody>
      </p:sp>
      <p:sp>
        <p:nvSpPr>
          <p:cNvPr id="3" name="Text Placeholder 2"/>
          <p:cNvSpPr>
            <a:spLocks noGrp="1"/>
          </p:cNvSpPr>
          <p:nvPr>
            <p:ph type="body" idx="1"/>
          </p:nvPr>
        </p:nvSpPr>
        <p:spPr/>
        <p:txBody>
          <a:bodyPr/>
          <a:lstStyle/>
          <a:p>
            <a:r>
              <a:rPr lang="en-US" dirty="0" smtClean="0"/>
              <a:t>New Cases on Interviews &amp; Interrogations</a:t>
            </a:r>
            <a:endParaRPr lang="en-US" dirty="0"/>
          </a:p>
        </p:txBody>
      </p:sp>
    </p:spTree>
    <p:extLst>
      <p:ext uri="{BB962C8B-B14F-4D97-AF65-F5344CB8AC3E}">
        <p14:creationId xmlns:p14="http://schemas.microsoft.com/office/powerpoint/2010/main" val="17228374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altLang="en-US" i="1" dirty="0" smtClean="0">
                <a:ea typeface="ＭＳ Ｐゴシック" charset="-128"/>
              </a:rPr>
              <a:t>Matthews v. Commonwealth</a:t>
            </a:r>
            <a:endParaRPr lang="en-US" altLang="en-US" dirty="0">
              <a:ea typeface="ＭＳ Ｐゴシック" charset="-128"/>
            </a:endParaRPr>
          </a:p>
        </p:txBody>
      </p:sp>
      <p:sp>
        <p:nvSpPr>
          <p:cNvPr id="37890" name="Content Placeholder 2"/>
          <p:cNvSpPr>
            <a:spLocks noGrp="1"/>
          </p:cNvSpPr>
          <p:nvPr>
            <p:ph idx="1"/>
          </p:nvPr>
        </p:nvSpPr>
        <p:spPr>
          <a:xfrm>
            <a:off x="495300" y="1530626"/>
            <a:ext cx="8153400" cy="4191000"/>
          </a:xfrm>
        </p:spPr>
        <p:txBody>
          <a:bodyPr>
            <a:normAutofit fontScale="92500" lnSpcReduction="10000"/>
          </a:bodyPr>
          <a:lstStyle/>
          <a:p>
            <a:r>
              <a:rPr lang="en-US" altLang="en-US" sz="2200" dirty="0" smtClean="0">
                <a:ea typeface="ＭＳ Ｐゴシック" charset="-128"/>
              </a:rPr>
              <a:t>Court of Appeals, November 2016</a:t>
            </a:r>
          </a:p>
          <a:p>
            <a:r>
              <a:rPr lang="en-US" altLang="en-US" dirty="0" smtClean="0">
                <a:ea typeface="ＭＳ Ｐゴシック" charset="-128"/>
              </a:rPr>
              <a:t>Officer </a:t>
            </a:r>
            <a:r>
              <a:rPr lang="en-US" altLang="en-US" dirty="0">
                <a:ea typeface="ＭＳ Ｐゴシック" charset="-128"/>
              </a:rPr>
              <a:t>stopped defendant for Dangling Object, and gave him a warning ticket.</a:t>
            </a:r>
          </a:p>
          <a:p>
            <a:r>
              <a:rPr lang="en-US" altLang="en-US" dirty="0">
                <a:ea typeface="ＭＳ Ｐゴシック" charset="-128"/>
              </a:rPr>
              <a:t>The Officer engaged in a brief conversation with the defendant about his criminal history and tattoos, which were unrelated to the stop</a:t>
            </a:r>
          </a:p>
          <a:p>
            <a:r>
              <a:rPr lang="en-US" altLang="en-US" dirty="0">
                <a:ea typeface="ＭＳ Ｐゴシック" charset="-128"/>
              </a:rPr>
              <a:t>During that conversation, the defendant consented to a search of the vehicle</a:t>
            </a:r>
          </a:p>
          <a:p>
            <a:r>
              <a:rPr lang="en-US" altLang="en-US" dirty="0">
                <a:ea typeface="ＭＳ Ｐゴシック" charset="-128"/>
              </a:rPr>
              <a:t>Officers discovered drugs </a:t>
            </a:r>
          </a:p>
        </p:txBody>
      </p:sp>
    </p:spTree>
    <p:extLst>
      <p:ext uri="{BB962C8B-B14F-4D97-AF65-F5344CB8AC3E}">
        <p14:creationId xmlns:p14="http://schemas.microsoft.com/office/powerpoint/2010/main" val="556923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normAutofit fontScale="90000"/>
          </a:bodyPr>
          <a:lstStyle/>
          <a:p>
            <a:r>
              <a:rPr lang="en-US" altLang="en-US">
                <a:ea typeface="ＭＳ Ｐゴシック" charset="-128"/>
              </a:rPr>
              <a:t>Held: Evidence Obtained Unlawfully</a:t>
            </a:r>
          </a:p>
        </p:txBody>
      </p:sp>
      <p:sp>
        <p:nvSpPr>
          <p:cNvPr id="38914" name="Content Placeholder 2"/>
          <p:cNvSpPr>
            <a:spLocks noGrp="1"/>
          </p:cNvSpPr>
          <p:nvPr>
            <p:ph idx="1"/>
          </p:nvPr>
        </p:nvSpPr>
        <p:spPr>
          <a:xfrm>
            <a:off x="152400" y="1752600"/>
            <a:ext cx="8774113" cy="4724400"/>
          </a:xfrm>
        </p:spPr>
        <p:txBody>
          <a:bodyPr>
            <a:normAutofit fontScale="92500" lnSpcReduction="10000"/>
          </a:bodyPr>
          <a:lstStyle/>
          <a:p>
            <a:r>
              <a:rPr lang="en-US" altLang="en-US">
                <a:ea typeface="ＭＳ Ｐゴシック" charset="-128"/>
              </a:rPr>
              <a:t>The Officer “did not have a reasonable articulable suspicion that Matthews possessed illegal drugs to justify the extension of the stop by inquiring into his criminal record, discussing his tattoos, and requesting a K-9 unit.”</a:t>
            </a:r>
          </a:p>
          <a:p>
            <a:r>
              <a:rPr lang="en-US" altLang="en-US">
                <a:ea typeface="ＭＳ Ｐゴシック" charset="-128"/>
              </a:rPr>
              <a:t>Because the “detention exceeded the time reasonably necessary to address the dangling object traffic violation, the seizure violated the Fourth Amendment and consequently invalidated Matthews’s consent to the search”</a:t>
            </a:r>
          </a:p>
        </p:txBody>
      </p:sp>
    </p:spTree>
    <p:extLst>
      <p:ext uri="{BB962C8B-B14F-4D97-AF65-F5344CB8AC3E}">
        <p14:creationId xmlns:p14="http://schemas.microsoft.com/office/powerpoint/2010/main" val="1481043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a:ea typeface="ＭＳ Ｐゴシック" charset="-128"/>
              </a:rPr>
              <a:t>But</a:t>
            </a:r>
            <a:r>
              <a:rPr lang="is-IS" altLang="en-US">
                <a:ea typeface="ＭＳ Ｐゴシック" charset="-128"/>
              </a:rPr>
              <a:t>…</a:t>
            </a:r>
            <a:endParaRPr lang="en-US" altLang="en-US">
              <a:ea typeface="ＭＳ Ｐゴシック" charset="-128"/>
            </a:endParaRPr>
          </a:p>
        </p:txBody>
      </p:sp>
      <p:sp>
        <p:nvSpPr>
          <p:cNvPr id="39938" name="Content Placeholder 2"/>
          <p:cNvSpPr>
            <a:spLocks noGrp="1"/>
          </p:cNvSpPr>
          <p:nvPr>
            <p:ph idx="1"/>
          </p:nvPr>
        </p:nvSpPr>
        <p:spPr/>
        <p:txBody>
          <a:bodyPr/>
          <a:lstStyle/>
          <a:p>
            <a:r>
              <a:rPr lang="en-US" altLang="en-US" dirty="0" smtClean="0">
                <a:ea typeface="ＭＳ Ｐゴシック" charset="-128"/>
              </a:rPr>
              <a:t>Court applied the U.S. Supreme Court’s </a:t>
            </a:r>
            <a:r>
              <a:rPr lang="en-US" altLang="en-US" i="1" dirty="0" smtClean="0">
                <a:ea typeface="ＭＳ Ｐゴシック" charset="-128"/>
              </a:rPr>
              <a:t>Rodriguez </a:t>
            </a:r>
            <a:r>
              <a:rPr lang="en-US" altLang="en-US" dirty="0" smtClean="0">
                <a:ea typeface="ＭＳ Ｐゴシック" charset="-128"/>
              </a:rPr>
              <a:t>case.</a:t>
            </a:r>
          </a:p>
          <a:p>
            <a:r>
              <a:rPr lang="en-US" altLang="en-US" dirty="0" smtClean="0">
                <a:ea typeface="ＭＳ Ｐゴシック" charset="-128"/>
              </a:rPr>
              <a:t>“Officer </a:t>
            </a:r>
            <a:r>
              <a:rPr lang="en-US" altLang="en-US" dirty="0" err="1">
                <a:ea typeface="ＭＳ Ｐゴシック" charset="-128"/>
              </a:rPr>
              <a:t>Mocello’s</a:t>
            </a:r>
            <a:r>
              <a:rPr lang="en-US" altLang="en-US" dirty="0">
                <a:ea typeface="ＭＳ Ｐゴシック" charset="-128"/>
              </a:rPr>
              <a:t> delay in completing the traffic stop violated the Fourth Amendment and consequently invalidated Matthews’s consent to search the vehicle.”</a:t>
            </a:r>
          </a:p>
          <a:p>
            <a:pPr lvl="1"/>
            <a:r>
              <a:rPr lang="en-US" altLang="en-US" dirty="0">
                <a:ea typeface="ＭＳ Ｐゴシック" charset="-128"/>
              </a:rPr>
              <a:t>BUT: Since the stop pre-dated </a:t>
            </a:r>
            <a:r>
              <a:rPr lang="en-US" altLang="en-US" i="1" dirty="0">
                <a:ea typeface="ＭＳ Ｐゴシック" charset="-128"/>
              </a:rPr>
              <a:t>Rodriguez</a:t>
            </a:r>
            <a:r>
              <a:rPr lang="en-US" altLang="en-US" dirty="0">
                <a:ea typeface="ＭＳ Ｐゴシック" charset="-128"/>
              </a:rPr>
              <a:t>, the Court refused to exclude the evidence </a:t>
            </a:r>
          </a:p>
        </p:txBody>
      </p:sp>
    </p:spTree>
    <p:extLst>
      <p:ext uri="{BB962C8B-B14F-4D97-AF65-F5344CB8AC3E}">
        <p14:creationId xmlns:p14="http://schemas.microsoft.com/office/powerpoint/2010/main" val="41521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Commonwealth v. Simpson</a:t>
            </a:r>
            <a:endParaRPr lang="en-US" i="1" dirty="0"/>
          </a:p>
        </p:txBody>
      </p:sp>
      <p:sp>
        <p:nvSpPr>
          <p:cNvPr id="3" name="Content Placeholder 2"/>
          <p:cNvSpPr>
            <a:spLocks noGrp="1"/>
          </p:cNvSpPr>
          <p:nvPr>
            <p:ph idx="1"/>
          </p:nvPr>
        </p:nvSpPr>
        <p:spPr/>
        <p:txBody>
          <a:bodyPr>
            <a:normAutofit lnSpcReduction="10000"/>
          </a:bodyPr>
          <a:lstStyle/>
          <a:p>
            <a:r>
              <a:rPr lang="en-US" sz="2000" dirty="0" smtClean="0"/>
              <a:t>Court of Appeals, </a:t>
            </a:r>
            <a:r>
              <a:rPr lang="en-US" sz="2000" dirty="0" err="1" smtClean="0"/>
              <a:t>Janaury</a:t>
            </a:r>
            <a:r>
              <a:rPr lang="en-US" sz="2000" dirty="0" smtClean="0"/>
              <a:t> 2017</a:t>
            </a:r>
          </a:p>
          <a:p>
            <a:r>
              <a:rPr lang="en-US" dirty="0"/>
              <a:t>While standing outside </a:t>
            </a:r>
            <a:r>
              <a:rPr lang="en-US" dirty="0" smtClean="0"/>
              <a:t>a vehicle he had stopped, </a:t>
            </a:r>
            <a:r>
              <a:rPr lang="en-US" dirty="0"/>
              <a:t>an officer observed a firearm in the center console of the vehicle. </a:t>
            </a:r>
            <a:endParaRPr lang="en-US" dirty="0" smtClean="0"/>
          </a:p>
          <a:p>
            <a:r>
              <a:rPr lang="en-US" dirty="0" smtClean="0"/>
              <a:t>Although </a:t>
            </a:r>
            <a:r>
              <a:rPr lang="en-US" dirty="0"/>
              <a:t>it was difficult to see, the officer could see the firearm with the aid of a flashlight. </a:t>
            </a:r>
            <a:endParaRPr lang="en-US" dirty="0" smtClean="0"/>
          </a:p>
          <a:p>
            <a:r>
              <a:rPr lang="en-US" dirty="0" smtClean="0"/>
              <a:t>The </a:t>
            </a:r>
            <a:r>
              <a:rPr lang="en-US" dirty="0"/>
              <a:t>officers seized the gun and learned the defendant was a felon. </a:t>
            </a:r>
          </a:p>
          <a:p>
            <a:endParaRPr lang="en-US" dirty="0"/>
          </a:p>
        </p:txBody>
      </p:sp>
    </p:spTree>
    <p:extLst>
      <p:ext uri="{BB962C8B-B14F-4D97-AF65-F5344CB8AC3E}">
        <p14:creationId xmlns:p14="http://schemas.microsoft.com/office/powerpoint/2010/main" val="11146616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 Suppressed Evidence</a:t>
            </a:r>
            <a:endParaRPr lang="en-US" dirty="0"/>
          </a:p>
        </p:txBody>
      </p:sp>
      <p:sp>
        <p:nvSpPr>
          <p:cNvPr id="3" name="Content Placeholder 2"/>
          <p:cNvSpPr>
            <a:spLocks noGrp="1"/>
          </p:cNvSpPr>
          <p:nvPr>
            <p:ph idx="1"/>
          </p:nvPr>
        </p:nvSpPr>
        <p:spPr/>
        <p:txBody>
          <a:bodyPr/>
          <a:lstStyle/>
          <a:p>
            <a:r>
              <a:rPr lang="en-US" dirty="0" smtClean="0"/>
              <a:t>Note: Commonwealth agreed the gun was NOT in plain view</a:t>
            </a:r>
          </a:p>
          <a:p>
            <a:r>
              <a:rPr lang="en-US" dirty="0"/>
              <a:t>The Court found that the mere existence of a weapon, without more, does not automatically equate to probable cause to seize it pursuant to the Fourth Amendment. </a:t>
            </a:r>
          </a:p>
        </p:txBody>
      </p:sp>
    </p:spTree>
    <p:extLst>
      <p:ext uri="{BB962C8B-B14F-4D97-AF65-F5344CB8AC3E}">
        <p14:creationId xmlns:p14="http://schemas.microsoft.com/office/powerpoint/2010/main" val="8025283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United States v. </a:t>
            </a:r>
            <a:r>
              <a:rPr lang="en-US" i="1" dirty="0" smtClean="0"/>
              <a:t>Robinson</a:t>
            </a:r>
            <a:endParaRPr lang="en-US" i="1" dirty="0"/>
          </a:p>
        </p:txBody>
      </p:sp>
      <p:sp>
        <p:nvSpPr>
          <p:cNvPr id="3" name="Content Placeholder 2"/>
          <p:cNvSpPr>
            <a:spLocks noGrp="1"/>
          </p:cNvSpPr>
          <p:nvPr>
            <p:ph idx="1"/>
          </p:nvPr>
        </p:nvSpPr>
        <p:spPr/>
        <p:txBody>
          <a:bodyPr>
            <a:normAutofit fontScale="92500" lnSpcReduction="10000"/>
          </a:bodyPr>
          <a:lstStyle/>
          <a:p>
            <a:r>
              <a:rPr lang="en-US" dirty="0" smtClean="0"/>
              <a:t>Officers stopped a car where the defendant was a passenger for traffic violation.  </a:t>
            </a:r>
          </a:p>
          <a:p>
            <a:r>
              <a:rPr lang="en-US" dirty="0" smtClean="0"/>
              <a:t>Officers developed reasonable suspicion that he was carrying a concealed handgun and patted him down.</a:t>
            </a:r>
          </a:p>
          <a:p>
            <a:r>
              <a:rPr lang="en-US" dirty="0" smtClean="0"/>
              <a:t>Defendant argued pat down was unlawful, because as </a:t>
            </a:r>
            <a:r>
              <a:rPr lang="en-US" dirty="0"/>
              <a:t>far as the officers knew, the State could have issued him a permit to carry a concealed firearm. </a:t>
            </a:r>
            <a:endParaRPr lang="en-US" dirty="0" smtClean="0"/>
          </a:p>
          <a:p>
            <a:endParaRPr lang="en-US" dirty="0"/>
          </a:p>
        </p:txBody>
      </p:sp>
    </p:spTree>
    <p:extLst>
      <p:ext uri="{BB962C8B-B14F-4D97-AF65-F5344CB8AC3E}">
        <p14:creationId xmlns:p14="http://schemas.microsoft.com/office/powerpoint/2010/main" val="13384109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359" y="1185862"/>
            <a:ext cx="8870497" cy="5009064"/>
          </a:xfrm>
          <a:prstGeom prst="rect">
            <a:avLst/>
          </a:prstGeom>
        </p:spPr>
        <p:txBody>
          <a:bodyPr wrap="square">
            <a:spAutoFit/>
          </a:bodyPr>
          <a:lstStyle/>
          <a:p>
            <a:pPr marL="457200" indent="-457200">
              <a:buFont typeface="Arial" charset="0"/>
              <a:buChar char="•"/>
            </a:pPr>
            <a:r>
              <a:rPr lang="en-US" sz="2000" dirty="0" smtClean="0"/>
              <a:t>January 2017, 4</a:t>
            </a:r>
            <a:r>
              <a:rPr lang="en-US" sz="2000" baseline="30000" dirty="0" smtClean="0"/>
              <a:t>th</a:t>
            </a:r>
            <a:r>
              <a:rPr lang="en-US" sz="2000" dirty="0" smtClean="0"/>
              <a:t> Circuit </a:t>
            </a:r>
            <a:r>
              <a:rPr lang="en-US" sz="2000" i="1" dirty="0" err="1" smtClean="0"/>
              <a:t>En</a:t>
            </a:r>
            <a:r>
              <a:rPr lang="en-US" sz="2000" i="1" dirty="0" smtClean="0"/>
              <a:t> Banc</a:t>
            </a:r>
            <a:r>
              <a:rPr lang="en-US" sz="2000" dirty="0" smtClean="0"/>
              <a:t> </a:t>
            </a:r>
          </a:p>
          <a:p>
            <a:pPr marL="457200" indent="-457200">
              <a:buFont typeface="Arial" charset="0"/>
              <a:buChar char="•"/>
            </a:pPr>
            <a:r>
              <a:rPr lang="en-US" sz="2600" dirty="0" smtClean="0"/>
              <a:t>Court: “a </a:t>
            </a:r>
            <a:r>
              <a:rPr lang="en-US" sz="2600" dirty="0"/>
              <a:t>law enforcement officer is justified in frisking a person whom the officer has lawfully stopped and whom the officer reasonably believes to be armed, regardless of whether the person may legally be entitled to carry the firearm</a:t>
            </a:r>
            <a:r>
              <a:rPr lang="en-US" sz="2600" dirty="0" smtClean="0"/>
              <a:t>.”</a:t>
            </a:r>
          </a:p>
          <a:p>
            <a:pPr marL="457200" indent="-457200">
              <a:buFont typeface="Arial" charset="0"/>
              <a:buChar char="•"/>
            </a:pPr>
            <a:r>
              <a:rPr lang="en-US" sz="2600" dirty="0"/>
              <a:t>Court: “it is inconsequential that the passenger may have had a permit to carry the concealed </a:t>
            </a:r>
            <a:r>
              <a:rPr lang="en-US" sz="2600" dirty="0" smtClean="0"/>
              <a:t>firearm.”</a:t>
            </a:r>
          </a:p>
          <a:p>
            <a:pPr marL="457200" indent="-457200">
              <a:buFont typeface="Arial" charset="0"/>
              <a:buChar char="•"/>
            </a:pPr>
            <a:r>
              <a:rPr lang="en-US" sz="2600" dirty="0"/>
              <a:t>T</a:t>
            </a:r>
            <a:r>
              <a:rPr lang="en-US" sz="2600" dirty="0" smtClean="0"/>
              <a:t>he </a:t>
            </a:r>
            <a:r>
              <a:rPr lang="en-US" sz="2600" dirty="0"/>
              <a:t>danger justifying a protective frisk arises from the combination of a forced police encounter and the presence of a weapon, not from any illegality of the weapon’s </a:t>
            </a:r>
            <a:r>
              <a:rPr lang="en-US" sz="2600" dirty="0" smtClean="0"/>
              <a:t>possession.</a:t>
            </a:r>
            <a:endParaRPr lang="en-US" sz="2600" dirty="0"/>
          </a:p>
          <a:p>
            <a:endParaRPr lang="en-US" sz="1350" dirty="0"/>
          </a:p>
        </p:txBody>
      </p:sp>
      <p:sp>
        <p:nvSpPr>
          <p:cNvPr id="3" name="TextBox 2"/>
          <p:cNvSpPr txBox="1"/>
          <p:nvPr/>
        </p:nvSpPr>
        <p:spPr>
          <a:xfrm>
            <a:off x="-58783" y="436579"/>
            <a:ext cx="9202783" cy="646331"/>
          </a:xfrm>
          <a:prstGeom prst="rect">
            <a:avLst/>
          </a:prstGeom>
          <a:noFill/>
        </p:spPr>
        <p:txBody>
          <a:bodyPr wrap="square" rtlCol="0">
            <a:spAutoFit/>
          </a:bodyPr>
          <a:lstStyle/>
          <a:p>
            <a:pPr algn="ctr"/>
            <a:r>
              <a:rPr lang="en-US" sz="3600" i="1" dirty="0" smtClean="0">
                <a:solidFill>
                  <a:srgbClr val="FF0000"/>
                </a:solidFill>
                <a:latin typeface="+mj-lt"/>
              </a:rPr>
              <a:t>Court: </a:t>
            </a:r>
            <a:r>
              <a:rPr lang="en-US" sz="3600" dirty="0" smtClean="0">
                <a:solidFill>
                  <a:srgbClr val="FF0000"/>
                </a:solidFill>
                <a:latin typeface="+mj-lt"/>
              </a:rPr>
              <a:t>Proper to Pat Down the Defendant </a:t>
            </a:r>
            <a:endParaRPr lang="en-US" sz="3600" dirty="0">
              <a:solidFill>
                <a:srgbClr val="FF0000"/>
              </a:solidFill>
              <a:latin typeface="+mj-lt"/>
            </a:endParaRPr>
          </a:p>
        </p:txBody>
      </p:sp>
    </p:spTree>
    <p:extLst>
      <p:ext uri="{BB962C8B-B14F-4D97-AF65-F5344CB8AC3E}">
        <p14:creationId xmlns:p14="http://schemas.microsoft.com/office/powerpoint/2010/main" val="13084145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476"/>
            <a:ext cx="8229600" cy="1143000"/>
          </a:xfrm>
        </p:spPr>
        <p:txBody>
          <a:bodyPr/>
          <a:lstStyle/>
          <a:p>
            <a:r>
              <a:rPr lang="en-US" i="1" dirty="0" smtClean="0"/>
              <a:t>Williams v. Commonwealth</a:t>
            </a:r>
            <a:endParaRPr lang="en-US" i="1" dirty="0"/>
          </a:p>
        </p:txBody>
      </p:sp>
      <p:sp>
        <p:nvSpPr>
          <p:cNvPr id="3" name="Content Placeholder 2"/>
          <p:cNvSpPr>
            <a:spLocks noGrp="1"/>
          </p:cNvSpPr>
          <p:nvPr>
            <p:ph idx="1"/>
          </p:nvPr>
        </p:nvSpPr>
        <p:spPr>
          <a:xfrm>
            <a:off x="457200" y="1260476"/>
            <a:ext cx="8229600" cy="4768849"/>
          </a:xfrm>
        </p:spPr>
        <p:txBody>
          <a:bodyPr>
            <a:normAutofit fontScale="92500" lnSpcReduction="20000"/>
          </a:bodyPr>
          <a:lstStyle/>
          <a:p>
            <a:r>
              <a:rPr lang="en-US" sz="2400" dirty="0" smtClean="0"/>
              <a:t>Court of Appeals, March 2017</a:t>
            </a:r>
          </a:p>
          <a:p>
            <a:r>
              <a:rPr lang="en-US" dirty="0" smtClean="0"/>
              <a:t>Officers </a:t>
            </a:r>
            <a:r>
              <a:rPr lang="en-US" dirty="0"/>
              <a:t>stopped a vehicle in which the defendant was a back-seat passenger for a traffic violation. </a:t>
            </a:r>
            <a:endParaRPr lang="en-US" dirty="0" smtClean="0"/>
          </a:p>
          <a:p>
            <a:r>
              <a:rPr lang="en-US" dirty="0" smtClean="0"/>
              <a:t>The </a:t>
            </a:r>
            <a:r>
              <a:rPr lang="en-US" dirty="0"/>
              <a:t>officers noticed the defendant furtively moving around in the back seat. </a:t>
            </a:r>
            <a:endParaRPr lang="en-US" dirty="0" smtClean="0"/>
          </a:p>
          <a:p>
            <a:r>
              <a:rPr lang="en-US" dirty="0" smtClean="0"/>
              <a:t>A </a:t>
            </a:r>
            <a:r>
              <a:rPr lang="en-US" dirty="0"/>
              <a:t>K-9 alerted on the vehicle and the officers searched the inside, finding marijuana residue throughout the floorboard in the front and back of the vehicle. </a:t>
            </a:r>
            <a:endParaRPr lang="en-US" dirty="0" smtClean="0"/>
          </a:p>
          <a:p>
            <a:r>
              <a:rPr lang="en-US" dirty="0" smtClean="0"/>
              <a:t>The </a:t>
            </a:r>
            <a:r>
              <a:rPr lang="en-US" dirty="0"/>
              <a:t>officers searched the defendant and found cocaine. </a:t>
            </a:r>
          </a:p>
        </p:txBody>
      </p:sp>
    </p:spTree>
    <p:extLst>
      <p:ext uri="{BB962C8B-B14F-4D97-AF65-F5344CB8AC3E}">
        <p14:creationId xmlns:p14="http://schemas.microsoft.com/office/powerpoint/2010/main" val="15624875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 Search Was Lawful</a:t>
            </a:r>
            <a:endParaRPr lang="en-US" dirty="0"/>
          </a:p>
        </p:txBody>
      </p:sp>
      <p:sp>
        <p:nvSpPr>
          <p:cNvPr id="3" name="Content Placeholder 2"/>
          <p:cNvSpPr>
            <a:spLocks noGrp="1"/>
          </p:cNvSpPr>
          <p:nvPr>
            <p:ph idx="1"/>
          </p:nvPr>
        </p:nvSpPr>
        <p:spPr>
          <a:xfrm>
            <a:off x="457200" y="1417638"/>
            <a:ext cx="8229600" cy="4357687"/>
          </a:xfrm>
        </p:spPr>
        <p:txBody>
          <a:bodyPr>
            <a:normAutofit fontScale="85000" lnSpcReduction="10000"/>
          </a:bodyPr>
          <a:lstStyle/>
          <a:p>
            <a:r>
              <a:rPr lang="en-US" dirty="0" smtClean="0"/>
              <a:t>The officers had probable </a:t>
            </a:r>
            <a:r>
              <a:rPr lang="en-US" dirty="0"/>
              <a:t>cause that the defendant possessed marijuana, and therefore, the officers had probable cause to believe that the defendant possessed marijuana either individually or jointly with the other occupants of the vehicle. </a:t>
            </a:r>
            <a:endParaRPr lang="en-US" dirty="0" smtClean="0"/>
          </a:p>
          <a:p>
            <a:r>
              <a:rPr lang="en-US" dirty="0" smtClean="0"/>
              <a:t>The </a:t>
            </a:r>
            <a:r>
              <a:rPr lang="en-US" dirty="0"/>
              <a:t>Court ruled that this probable cause entitled the officers to search the defendant.</a:t>
            </a:r>
          </a:p>
          <a:p>
            <a:r>
              <a:rPr lang="en-US" dirty="0"/>
              <a:t>The Court also held that </a:t>
            </a:r>
            <a:r>
              <a:rPr lang="en-US" dirty="0" smtClean="0"/>
              <a:t>the officers had </a:t>
            </a:r>
            <a:r>
              <a:rPr lang="en-US" dirty="0"/>
              <a:t>probable cause to arrest the car’s occupants, including the defendant, and therefore the search was also justified as a search incident to arrest. </a:t>
            </a:r>
          </a:p>
          <a:p>
            <a:endParaRPr lang="en-US" dirty="0"/>
          </a:p>
        </p:txBody>
      </p:sp>
    </p:spTree>
    <p:extLst>
      <p:ext uri="{BB962C8B-B14F-4D97-AF65-F5344CB8AC3E}">
        <p14:creationId xmlns:p14="http://schemas.microsoft.com/office/powerpoint/2010/main" val="12796200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Porter v. Commonwealth</a:t>
            </a:r>
            <a:endParaRPr lang="en-US" i="1" dirty="0"/>
          </a:p>
        </p:txBody>
      </p:sp>
      <p:sp>
        <p:nvSpPr>
          <p:cNvPr id="3" name="Content Placeholder 2"/>
          <p:cNvSpPr>
            <a:spLocks noGrp="1"/>
          </p:cNvSpPr>
          <p:nvPr>
            <p:ph idx="1"/>
          </p:nvPr>
        </p:nvSpPr>
        <p:spPr/>
        <p:txBody>
          <a:bodyPr>
            <a:normAutofit fontScale="92500" lnSpcReduction="10000"/>
          </a:bodyPr>
          <a:lstStyle/>
          <a:p>
            <a:r>
              <a:rPr lang="en-US" sz="2000" dirty="0" smtClean="0"/>
              <a:t>Court of Appeals, May 23, 2017</a:t>
            </a:r>
          </a:p>
          <a:p>
            <a:r>
              <a:rPr lang="en-US" dirty="0" smtClean="0"/>
              <a:t>While speaking with a defendant, officer asked to see a pill bottle in his hand.</a:t>
            </a:r>
          </a:p>
          <a:p>
            <a:r>
              <a:rPr lang="en-US" dirty="0" smtClean="0"/>
              <a:t>The bottle, labeled “morphine”, indicated </a:t>
            </a:r>
            <a:r>
              <a:rPr lang="en-US" dirty="0"/>
              <a:t>that the prescription had been filled with ninety pills seven days </a:t>
            </a:r>
            <a:r>
              <a:rPr lang="en-US" dirty="0" smtClean="0"/>
              <a:t>prior. The bottle only had two pills. </a:t>
            </a:r>
          </a:p>
          <a:p>
            <a:r>
              <a:rPr lang="en-US" dirty="0" smtClean="0"/>
              <a:t>The </a:t>
            </a:r>
            <a:r>
              <a:rPr lang="en-US" dirty="0"/>
              <a:t>defendant stated that he had been taking two to three pills a day</a:t>
            </a:r>
            <a:r>
              <a:rPr lang="en-US" dirty="0" smtClean="0"/>
              <a:t>.</a:t>
            </a:r>
            <a:endParaRPr lang="en-US" dirty="0"/>
          </a:p>
        </p:txBody>
      </p:sp>
    </p:spTree>
    <p:extLst>
      <p:ext uri="{BB962C8B-B14F-4D97-AF65-F5344CB8AC3E}">
        <p14:creationId xmlns:p14="http://schemas.microsoft.com/office/powerpoint/2010/main" val="1174297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Taylor v. Commonwealth</a:t>
            </a:r>
            <a:endParaRPr lang="en-US" i="1" dirty="0"/>
          </a:p>
        </p:txBody>
      </p:sp>
      <p:sp>
        <p:nvSpPr>
          <p:cNvPr id="3" name="Content Placeholder 2"/>
          <p:cNvSpPr>
            <a:spLocks noGrp="1"/>
          </p:cNvSpPr>
          <p:nvPr>
            <p:ph idx="1"/>
          </p:nvPr>
        </p:nvSpPr>
        <p:spPr>
          <a:xfrm>
            <a:off x="145774" y="1600201"/>
            <a:ext cx="8541026" cy="4575312"/>
          </a:xfrm>
        </p:spPr>
        <p:txBody>
          <a:bodyPr>
            <a:normAutofit fontScale="85000" lnSpcReduction="10000"/>
          </a:bodyPr>
          <a:lstStyle/>
          <a:p>
            <a:r>
              <a:rPr lang="en-US" sz="2400" dirty="0" smtClean="0"/>
              <a:t>Court of Appeals, September 2016</a:t>
            </a:r>
          </a:p>
          <a:p>
            <a:r>
              <a:rPr lang="en-US" dirty="0"/>
              <a:t>Defendant sexually assaulted an unconscious child. </a:t>
            </a:r>
            <a:endParaRPr lang="en-US" dirty="0" smtClean="0"/>
          </a:p>
          <a:p>
            <a:r>
              <a:rPr lang="en-US" dirty="0" smtClean="0"/>
              <a:t>Police </a:t>
            </a:r>
            <a:r>
              <a:rPr lang="en-US" dirty="0"/>
              <a:t>asked the defendant if he would come to the police station to answer questions and he </a:t>
            </a:r>
            <a:r>
              <a:rPr lang="en-US" dirty="0" smtClean="0"/>
              <a:t>agreed.</a:t>
            </a:r>
          </a:p>
          <a:p>
            <a:r>
              <a:rPr lang="en-US" dirty="0" smtClean="0"/>
              <a:t>Police </a:t>
            </a:r>
            <a:r>
              <a:rPr lang="en-US" dirty="0"/>
              <a:t>gave him a ride to the station and brought him back to an interview room in a secured area, where they closed the door and interviewed the defendant</a:t>
            </a:r>
            <a:r>
              <a:rPr lang="en-US" dirty="0" smtClean="0"/>
              <a:t>.</a:t>
            </a:r>
          </a:p>
          <a:p>
            <a:r>
              <a:rPr lang="en-US" dirty="0" smtClean="0"/>
              <a:t>During </a:t>
            </a:r>
            <a:r>
              <a:rPr lang="en-US" dirty="0"/>
              <a:t>the interview, the defendant asked to leave to make a phone call and police agreed to let him. </a:t>
            </a:r>
            <a:endParaRPr lang="en-US" dirty="0" smtClean="0"/>
          </a:p>
        </p:txBody>
      </p:sp>
    </p:spTree>
    <p:extLst>
      <p:ext uri="{BB962C8B-B14F-4D97-AF65-F5344CB8AC3E}">
        <p14:creationId xmlns:p14="http://schemas.microsoft.com/office/powerpoint/2010/main" val="9027807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Held: Reasonable Suspicion to Detain the Defendant</a:t>
            </a:r>
            <a:endParaRPr lang="en-US" dirty="0"/>
          </a:p>
        </p:txBody>
      </p:sp>
      <p:sp>
        <p:nvSpPr>
          <p:cNvPr id="3" name="Content Placeholder 2"/>
          <p:cNvSpPr>
            <a:spLocks noGrp="1"/>
          </p:cNvSpPr>
          <p:nvPr>
            <p:ph idx="1"/>
          </p:nvPr>
        </p:nvSpPr>
        <p:spPr>
          <a:xfrm>
            <a:off x="457200" y="1600201"/>
            <a:ext cx="8229600" cy="4535556"/>
          </a:xfrm>
        </p:spPr>
        <p:txBody>
          <a:bodyPr>
            <a:normAutofit fontScale="85000" lnSpcReduction="20000"/>
          </a:bodyPr>
          <a:lstStyle/>
          <a:p>
            <a:r>
              <a:rPr lang="en-US" dirty="0"/>
              <a:t>The Court agreed it was proper </a:t>
            </a:r>
            <a:r>
              <a:rPr lang="en-US" dirty="0" smtClean="0"/>
              <a:t>to </a:t>
            </a:r>
            <a:r>
              <a:rPr lang="en-US" dirty="0"/>
              <a:t>deduce that, based on the prescription label noting that it had been filled seven days earlier, the bottle should have been mostly full rather than containing only two pills</a:t>
            </a:r>
            <a:r>
              <a:rPr lang="en-US" dirty="0" smtClean="0"/>
              <a:t>.</a:t>
            </a:r>
          </a:p>
          <a:p>
            <a:r>
              <a:rPr lang="en-US" dirty="0" smtClean="0"/>
              <a:t>The </a:t>
            </a:r>
            <a:r>
              <a:rPr lang="en-US" dirty="0"/>
              <a:t>Court rejected the defendant’s argument that there might have been an innocent explanation for his pill </a:t>
            </a:r>
            <a:r>
              <a:rPr lang="en-US" dirty="0" smtClean="0"/>
              <a:t>bottles</a:t>
            </a:r>
          </a:p>
          <a:p>
            <a:r>
              <a:rPr lang="en-US" dirty="0" smtClean="0"/>
              <a:t>The possibility </a:t>
            </a:r>
            <a:r>
              <a:rPr lang="en-US" dirty="0"/>
              <a:t>of an innocent explanation for the suspicious conduct does not necessarily forbid an officer from making a brief, investigatory stop or detention to confirm or dispel his suspicion.</a:t>
            </a:r>
          </a:p>
          <a:p>
            <a:endParaRPr lang="en-US" dirty="0"/>
          </a:p>
        </p:txBody>
      </p:sp>
    </p:spTree>
    <p:extLst>
      <p:ext uri="{BB962C8B-B14F-4D97-AF65-F5344CB8AC3E}">
        <p14:creationId xmlns:p14="http://schemas.microsoft.com/office/powerpoint/2010/main" val="918400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41582" y="2101022"/>
            <a:ext cx="7772400" cy="1362075"/>
          </a:xfrm>
        </p:spPr>
        <p:txBody>
          <a:bodyPr/>
          <a:lstStyle/>
          <a:p>
            <a:pPr algn="ctr"/>
            <a:r>
              <a:rPr lang="en-US" dirty="0" smtClean="0"/>
              <a:t>PART TWO:</a:t>
            </a:r>
            <a:br>
              <a:rPr lang="en-US" dirty="0" smtClean="0"/>
            </a:br>
            <a:r>
              <a:rPr lang="en-US" dirty="0" smtClean="0"/>
              <a:t>Crimes and Offenses</a:t>
            </a:r>
            <a:endParaRPr lang="en-US" dirty="0"/>
          </a:p>
        </p:txBody>
      </p:sp>
    </p:spTree>
    <p:extLst>
      <p:ext uri="{BB962C8B-B14F-4D97-AF65-F5344CB8AC3E}">
        <p14:creationId xmlns:p14="http://schemas.microsoft.com/office/powerpoint/2010/main" val="4921992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Abduction</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641838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5043" y="338046"/>
            <a:ext cx="8748060" cy="1159450"/>
          </a:xfrm>
        </p:spPr>
        <p:txBody>
          <a:bodyPr>
            <a:noAutofit/>
          </a:bodyPr>
          <a:lstStyle/>
          <a:p>
            <a:r>
              <a:rPr lang="en-US" dirty="0" smtClean="0"/>
              <a:t> </a:t>
            </a:r>
            <a:r>
              <a:rPr lang="en-US" i="1" dirty="0" smtClean="0"/>
              <a:t>Harper v. Commonwealth</a:t>
            </a:r>
            <a:endParaRPr lang="en-US" dirty="0"/>
          </a:p>
        </p:txBody>
      </p:sp>
      <p:sp>
        <p:nvSpPr>
          <p:cNvPr id="5" name="Content Placeholder 4"/>
          <p:cNvSpPr>
            <a:spLocks noGrp="1"/>
          </p:cNvSpPr>
          <p:nvPr>
            <p:ph idx="1"/>
          </p:nvPr>
        </p:nvSpPr>
        <p:spPr>
          <a:xfrm>
            <a:off x="265043" y="1378226"/>
            <a:ext cx="8748060" cy="4475095"/>
          </a:xfrm>
        </p:spPr>
        <p:txBody>
          <a:bodyPr>
            <a:noAutofit/>
          </a:bodyPr>
          <a:lstStyle/>
          <a:p>
            <a:r>
              <a:rPr lang="en-US" sz="2600" dirty="0" smtClean="0"/>
              <a:t>Defendants intercepted a restaurant employee </a:t>
            </a:r>
            <a:r>
              <a:rPr lang="en-US" sz="2600" dirty="0"/>
              <a:t>at gunpoint </a:t>
            </a:r>
            <a:r>
              <a:rPr lang="en-US" sz="2600" dirty="0" smtClean="0"/>
              <a:t>outside and </a:t>
            </a:r>
            <a:r>
              <a:rPr lang="en-US" sz="2600" dirty="0"/>
              <a:t>ordered her to “Go to the back door.” </a:t>
            </a:r>
            <a:endParaRPr lang="en-US" sz="2600" dirty="0" smtClean="0"/>
          </a:p>
          <a:p>
            <a:r>
              <a:rPr lang="en-US" sz="2600" dirty="0" smtClean="0"/>
              <a:t>The </a:t>
            </a:r>
            <a:r>
              <a:rPr lang="en-US" sz="2600" dirty="0"/>
              <a:t>men led the woman to the back door at gunpoint and entered the restaurant’s office, where they then pointed guns at two assistant managers and a cook. </a:t>
            </a:r>
            <a:endParaRPr lang="en-US" sz="2600" dirty="0" smtClean="0"/>
          </a:p>
          <a:p>
            <a:r>
              <a:rPr lang="en-US" sz="2600" dirty="0" smtClean="0"/>
              <a:t>One </a:t>
            </a:r>
            <a:r>
              <a:rPr lang="en-US" sz="2600" dirty="0"/>
              <a:t>of the robbers “grabbed” the cook and moved him to an area just outside the office door. </a:t>
            </a:r>
            <a:endParaRPr lang="en-US" sz="2600" dirty="0" smtClean="0"/>
          </a:p>
          <a:p>
            <a:r>
              <a:rPr lang="en-US" sz="2600" dirty="0" smtClean="0"/>
              <a:t>The assistant manager opened the safe in the office, the defendants took the money, and fled.</a:t>
            </a:r>
            <a:endParaRPr lang="en-US" sz="2600" dirty="0"/>
          </a:p>
          <a:p>
            <a:endParaRPr lang="en-US" sz="2600" dirty="0"/>
          </a:p>
        </p:txBody>
      </p:sp>
    </p:spTree>
    <p:extLst>
      <p:ext uri="{BB962C8B-B14F-4D97-AF65-F5344CB8AC3E}">
        <p14:creationId xmlns:p14="http://schemas.microsoft.com/office/powerpoint/2010/main" val="2852654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smtClean="0"/>
              <a:t>Court:</a:t>
            </a:r>
            <a:r>
              <a:rPr lang="en-US" dirty="0" smtClean="0"/>
              <a:t> Split Ruling</a:t>
            </a:r>
            <a:endParaRPr lang="en-US" i="1" dirty="0"/>
          </a:p>
        </p:txBody>
      </p:sp>
      <p:sp>
        <p:nvSpPr>
          <p:cNvPr id="5" name="Content Placeholder 4"/>
          <p:cNvSpPr>
            <a:spLocks noGrp="1"/>
          </p:cNvSpPr>
          <p:nvPr>
            <p:ph sz="half" idx="1"/>
          </p:nvPr>
        </p:nvSpPr>
        <p:spPr/>
        <p:txBody>
          <a:bodyPr>
            <a:normAutofit fontScale="92500" lnSpcReduction="10000"/>
          </a:bodyPr>
          <a:lstStyle/>
          <a:p>
            <a:r>
              <a:rPr lang="en-US" dirty="0" smtClean="0"/>
              <a:t>Affirmed conviction for the cook’s and waitress’ abductions.</a:t>
            </a:r>
          </a:p>
          <a:p>
            <a:r>
              <a:rPr lang="en-US" dirty="0"/>
              <a:t>T</a:t>
            </a:r>
            <a:r>
              <a:rPr lang="en-US" dirty="0" smtClean="0"/>
              <a:t>he </a:t>
            </a:r>
            <a:r>
              <a:rPr lang="en-US" dirty="0"/>
              <a:t>forced movement of the </a:t>
            </a:r>
            <a:r>
              <a:rPr lang="en-US" dirty="0" smtClean="0"/>
              <a:t>cook and of the waitress </a:t>
            </a:r>
            <a:r>
              <a:rPr lang="en-US" dirty="0"/>
              <a:t>constituted </a:t>
            </a:r>
            <a:r>
              <a:rPr lang="en-US" dirty="0" smtClean="0"/>
              <a:t>abduction.</a:t>
            </a:r>
          </a:p>
          <a:p>
            <a:endParaRPr lang="en-US" dirty="0"/>
          </a:p>
        </p:txBody>
      </p:sp>
      <p:sp>
        <p:nvSpPr>
          <p:cNvPr id="6" name="Content Placeholder 5"/>
          <p:cNvSpPr>
            <a:spLocks noGrp="1"/>
          </p:cNvSpPr>
          <p:nvPr>
            <p:ph sz="half" idx="2"/>
          </p:nvPr>
        </p:nvSpPr>
        <p:spPr/>
        <p:txBody>
          <a:bodyPr>
            <a:normAutofit fontScale="92500" lnSpcReduction="10000"/>
          </a:bodyPr>
          <a:lstStyle/>
          <a:p>
            <a:r>
              <a:rPr lang="en-US" dirty="0" smtClean="0"/>
              <a:t>Reversed conviction for the manager’s abduction.</a:t>
            </a:r>
          </a:p>
          <a:p>
            <a:r>
              <a:rPr lang="en-US" dirty="0"/>
              <a:t>T</a:t>
            </a:r>
            <a:r>
              <a:rPr lang="en-US" dirty="0" smtClean="0"/>
              <a:t>he </a:t>
            </a:r>
            <a:r>
              <a:rPr lang="en-US" dirty="0"/>
              <a:t>movement of the managers within the office was incidental to the robbery and did not prove the separate offense of abduction with intent to extort money. </a:t>
            </a:r>
          </a:p>
        </p:txBody>
      </p:sp>
    </p:spTree>
    <p:extLst>
      <p:ext uri="{BB962C8B-B14F-4D97-AF65-F5344CB8AC3E}">
        <p14:creationId xmlns:p14="http://schemas.microsoft.com/office/powerpoint/2010/main" val="9277070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31" y="361238"/>
            <a:ext cx="8138128" cy="1454310"/>
          </a:xfrm>
        </p:spPr>
        <p:txBody>
          <a:bodyPr>
            <a:noAutofit/>
          </a:bodyPr>
          <a:lstStyle/>
          <a:p>
            <a:r>
              <a:rPr lang="en-US" i="1" dirty="0" smtClean="0"/>
              <a:t>Lunceford v. Commonwealth</a:t>
            </a:r>
            <a:endParaRPr lang="en-US" i="1" dirty="0"/>
          </a:p>
        </p:txBody>
      </p:sp>
      <p:sp>
        <p:nvSpPr>
          <p:cNvPr id="3" name="Content Placeholder 2"/>
          <p:cNvSpPr>
            <a:spLocks noGrp="1"/>
          </p:cNvSpPr>
          <p:nvPr>
            <p:ph idx="1"/>
          </p:nvPr>
        </p:nvSpPr>
        <p:spPr>
          <a:xfrm>
            <a:off x="636104" y="2059885"/>
            <a:ext cx="7992355" cy="3638550"/>
          </a:xfrm>
        </p:spPr>
        <p:txBody>
          <a:bodyPr>
            <a:normAutofit/>
          </a:bodyPr>
          <a:lstStyle/>
          <a:p>
            <a:r>
              <a:rPr lang="en-US" sz="2700" dirty="0" smtClean="0"/>
              <a:t>Court of Appeals, October 2015</a:t>
            </a:r>
            <a:r>
              <a:rPr lang="en-US" sz="2700" i="1" dirty="0" smtClean="0"/>
              <a:t>:</a:t>
            </a:r>
            <a:r>
              <a:rPr lang="en-US" sz="2700" dirty="0" smtClean="0"/>
              <a:t> </a:t>
            </a:r>
          </a:p>
          <a:p>
            <a:r>
              <a:rPr lang="en-US" sz="2700" dirty="0" smtClean="0"/>
              <a:t>Court </a:t>
            </a:r>
            <a:r>
              <a:rPr lang="en-US" sz="2700" dirty="0"/>
              <a:t>r</a:t>
            </a:r>
            <a:r>
              <a:rPr lang="en-US" sz="2700" dirty="0" smtClean="0"/>
              <a:t>eversed </a:t>
            </a:r>
            <a:r>
              <a:rPr lang="en-US" sz="2700" dirty="0"/>
              <a:t>a conviction for a defendant who argued with the victim in a car. </a:t>
            </a:r>
            <a:endParaRPr lang="en-US" sz="2700" dirty="0" smtClean="0"/>
          </a:p>
          <a:p>
            <a:r>
              <a:rPr lang="en-US" sz="2700" dirty="0" smtClean="0"/>
              <a:t>Although </a:t>
            </a:r>
            <a:r>
              <a:rPr lang="en-US" sz="2700" dirty="0"/>
              <a:t>the victim explained that she “was not scared of him” during their argument, the victim was concerned that the argument might have devolved into her initiation of a physical fight that would be embarrassing </a:t>
            </a:r>
            <a:endParaRPr lang="en-US" sz="2700" i="1" dirty="0"/>
          </a:p>
        </p:txBody>
      </p:sp>
    </p:spTree>
    <p:extLst>
      <p:ext uri="{BB962C8B-B14F-4D97-AF65-F5344CB8AC3E}">
        <p14:creationId xmlns:p14="http://schemas.microsoft.com/office/powerpoint/2010/main" val="9806241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DogFighting</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826570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Hawkins v. Commonwealth</a:t>
            </a:r>
            <a:endParaRPr lang="en-US" i="1" dirty="0"/>
          </a:p>
        </p:txBody>
      </p:sp>
      <p:sp>
        <p:nvSpPr>
          <p:cNvPr id="3" name="Content Placeholder 2"/>
          <p:cNvSpPr>
            <a:spLocks noGrp="1"/>
          </p:cNvSpPr>
          <p:nvPr>
            <p:ph idx="1"/>
          </p:nvPr>
        </p:nvSpPr>
        <p:spPr>
          <a:xfrm>
            <a:off x="457200" y="1417638"/>
            <a:ext cx="8229600" cy="4575312"/>
          </a:xfrm>
        </p:spPr>
        <p:txBody>
          <a:bodyPr>
            <a:normAutofit fontScale="85000" lnSpcReduction="20000"/>
          </a:bodyPr>
          <a:lstStyle/>
          <a:p>
            <a:r>
              <a:rPr lang="en-US" sz="2000" dirty="0" smtClean="0"/>
              <a:t>Court of Appeals, December 2016</a:t>
            </a:r>
          </a:p>
          <a:p>
            <a:r>
              <a:rPr lang="en-US" dirty="0" smtClean="0"/>
              <a:t>At </a:t>
            </a:r>
            <a:r>
              <a:rPr lang="en-US" dirty="0"/>
              <a:t>trial, two expert witnesses testified about the physical evidence seized from the defendant’s property, including a breeding stand, spring pole, and flirt pole, which they described as items used in the breeding of fighting </a:t>
            </a:r>
            <a:r>
              <a:rPr lang="en-US" dirty="0" smtClean="0"/>
              <a:t>dogs. </a:t>
            </a:r>
          </a:p>
          <a:p>
            <a:r>
              <a:rPr lang="en-US" dirty="0"/>
              <a:t>T</a:t>
            </a:r>
            <a:r>
              <a:rPr lang="en-US" dirty="0" smtClean="0"/>
              <a:t>he </a:t>
            </a:r>
            <a:r>
              <a:rPr lang="en-US" dirty="0"/>
              <a:t>defendant had numerous dogfighting publications and journals at his property, some of which contained the defendant’s own advertisement for puppies in which he used language relating to dogfighting.</a:t>
            </a:r>
          </a:p>
          <a:p>
            <a:r>
              <a:rPr lang="en-US" dirty="0"/>
              <a:t>Court </a:t>
            </a:r>
            <a:r>
              <a:rPr lang="en-US" dirty="0" smtClean="0"/>
              <a:t>agreed evidence </a:t>
            </a:r>
            <a:r>
              <a:rPr lang="en-US" dirty="0"/>
              <a:t>sufficient to prove dogfighting. </a:t>
            </a:r>
          </a:p>
          <a:p>
            <a:endParaRPr lang="en-US" dirty="0"/>
          </a:p>
        </p:txBody>
      </p:sp>
    </p:spTree>
    <p:extLst>
      <p:ext uri="{BB962C8B-B14F-4D97-AF65-F5344CB8AC3E}">
        <p14:creationId xmlns:p14="http://schemas.microsoft.com/office/powerpoint/2010/main" val="1771910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Arson</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115337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860" y="420871"/>
            <a:ext cx="7573617" cy="771825"/>
          </a:xfrm>
        </p:spPr>
        <p:txBody>
          <a:bodyPr>
            <a:normAutofit/>
          </a:bodyPr>
          <a:lstStyle/>
          <a:p>
            <a:r>
              <a:rPr lang="en-US" i="1" dirty="0" err="1" smtClean="0"/>
              <a:t>Yergovich</a:t>
            </a:r>
            <a:r>
              <a:rPr lang="en-US" i="1" dirty="0" smtClean="0"/>
              <a:t> v. Commonwealth</a:t>
            </a:r>
            <a:endParaRPr lang="en-US" i="1" dirty="0"/>
          </a:p>
        </p:txBody>
      </p:sp>
      <p:sp>
        <p:nvSpPr>
          <p:cNvPr id="3" name="Content Placeholder 2"/>
          <p:cNvSpPr>
            <a:spLocks noGrp="1"/>
          </p:cNvSpPr>
          <p:nvPr>
            <p:ph idx="1"/>
          </p:nvPr>
        </p:nvSpPr>
        <p:spPr>
          <a:xfrm>
            <a:off x="397566" y="1325218"/>
            <a:ext cx="8521148" cy="5062330"/>
          </a:xfrm>
        </p:spPr>
        <p:txBody>
          <a:bodyPr>
            <a:noAutofit/>
          </a:bodyPr>
          <a:lstStyle/>
          <a:p>
            <a:r>
              <a:rPr lang="en-US" sz="2000" dirty="0" smtClean="0"/>
              <a:t>Court of Appeals, September 2016</a:t>
            </a:r>
          </a:p>
          <a:p>
            <a:r>
              <a:rPr lang="en-US" sz="2400" dirty="0"/>
              <a:t>D</a:t>
            </a:r>
            <a:r>
              <a:rPr lang="en-US" sz="2400" dirty="0" smtClean="0"/>
              <a:t>efendant </a:t>
            </a:r>
            <a:r>
              <a:rPr lang="en-US" sz="2400" dirty="0"/>
              <a:t>purposely set </a:t>
            </a:r>
            <a:r>
              <a:rPr lang="en-US" sz="2400" dirty="0" smtClean="0"/>
              <a:t>his belongings on fire to “erase the memories” of his girlfriend  and </a:t>
            </a:r>
            <a:r>
              <a:rPr lang="en-US" sz="2400" dirty="0"/>
              <a:t>took only minimal steps to contain </a:t>
            </a:r>
            <a:r>
              <a:rPr lang="en-US" sz="2400" dirty="0" smtClean="0"/>
              <a:t>it.</a:t>
            </a:r>
          </a:p>
          <a:p>
            <a:r>
              <a:rPr lang="en-US" sz="2400" dirty="0" smtClean="0"/>
              <a:t>The house caught on fire.</a:t>
            </a:r>
          </a:p>
          <a:p>
            <a:r>
              <a:rPr lang="en-US" sz="2400" dirty="0" smtClean="0"/>
              <a:t>Defendant fought </a:t>
            </a:r>
            <a:r>
              <a:rPr lang="en-US" sz="2400" dirty="0"/>
              <a:t>his father when </a:t>
            </a:r>
            <a:r>
              <a:rPr lang="en-US" sz="2400" dirty="0" smtClean="0"/>
              <a:t>he tried </a:t>
            </a:r>
            <a:r>
              <a:rPr lang="en-US" sz="2400" dirty="0"/>
              <a:t>to stop the fire. </a:t>
            </a:r>
            <a:endParaRPr lang="en-US" sz="2400" dirty="0" smtClean="0"/>
          </a:p>
          <a:p>
            <a:r>
              <a:rPr lang="en-US" sz="2400" dirty="0" smtClean="0"/>
              <a:t>The </a:t>
            </a:r>
            <a:r>
              <a:rPr lang="en-US" sz="2400" dirty="0"/>
              <a:t>Court the Court explained that, while the defendant’s explanation may have addressed his </a:t>
            </a:r>
            <a:r>
              <a:rPr lang="en-US" sz="2400" i="1" dirty="0"/>
              <a:t>motive</a:t>
            </a:r>
            <a:r>
              <a:rPr lang="en-US" sz="2400" dirty="0"/>
              <a:t>, his conduct established “</a:t>
            </a:r>
            <a:r>
              <a:rPr lang="en-US" sz="2400" dirty="0" smtClean="0"/>
              <a:t>malice,” through </a:t>
            </a:r>
            <a:r>
              <a:rPr lang="en-US" sz="2400" dirty="0"/>
              <a:t>the defendant’s conduct resulting in injury to his father and damage to the family home as well as destruction of personal property of others. </a:t>
            </a:r>
          </a:p>
          <a:p>
            <a:endParaRPr lang="en-US" sz="2400" i="1" dirty="0"/>
          </a:p>
        </p:txBody>
      </p:sp>
    </p:spTree>
    <p:extLst>
      <p:ext uri="{BB962C8B-B14F-4D97-AF65-F5344CB8AC3E}">
        <p14:creationId xmlns:p14="http://schemas.microsoft.com/office/powerpoint/2010/main" val="1561153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Court: Initial Statements Admissible</a:t>
            </a:r>
            <a:endParaRPr lang="en-US" dirty="0"/>
          </a:p>
        </p:txBody>
      </p:sp>
      <p:sp>
        <p:nvSpPr>
          <p:cNvPr id="3" name="Content Placeholder 2"/>
          <p:cNvSpPr>
            <a:spLocks noGrp="1"/>
          </p:cNvSpPr>
          <p:nvPr>
            <p:ph idx="1"/>
          </p:nvPr>
        </p:nvSpPr>
        <p:spPr/>
        <p:txBody>
          <a:bodyPr>
            <a:normAutofit fontScale="92500"/>
          </a:bodyPr>
          <a:lstStyle/>
          <a:p>
            <a:r>
              <a:rPr lang="en-US" dirty="0"/>
              <a:t>Court: Initial Interview was not “Custodial” and therefore no </a:t>
            </a:r>
            <a:r>
              <a:rPr lang="en-US" i="1" dirty="0"/>
              <a:t>Miranda</a:t>
            </a:r>
            <a:r>
              <a:rPr lang="en-US" dirty="0"/>
              <a:t> warning required</a:t>
            </a:r>
          </a:p>
          <a:p>
            <a:r>
              <a:rPr lang="en-US" dirty="0" smtClean="0"/>
              <a:t>Defendant’s </a:t>
            </a:r>
            <a:r>
              <a:rPr lang="en-US" dirty="0"/>
              <a:t>statements appeared relaxed, calm, and voluntary. </a:t>
            </a:r>
            <a:endParaRPr lang="en-US" dirty="0" smtClean="0"/>
          </a:p>
          <a:p>
            <a:r>
              <a:rPr lang="en-US" dirty="0"/>
              <a:t>P</a:t>
            </a:r>
            <a:r>
              <a:rPr lang="en-US" dirty="0" smtClean="0"/>
              <a:t>olice </a:t>
            </a:r>
            <a:r>
              <a:rPr lang="en-US" dirty="0"/>
              <a:t>did not engage in misconduct, the interview was not particularly long, and the police did not exert “any moral and psychological pressures.”</a:t>
            </a:r>
          </a:p>
          <a:p>
            <a:endParaRPr lang="en-US" dirty="0"/>
          </a:p>
        </p:txBody>
      </p:sp>
    </p:spTree>
    <p:extLst>
      <p:ext uri="{BB962C8B-B14F-4D97-AF65-F5344CB8AC3E}">
        <p14:creationId xmlns:p14="http://schemas.microsoft.com/office/powerpoint/2010/main" val="14663890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2556" y="3373230"/>
            <a:ext cx="7772400" cy="1362075"/>
          </a:xfrm>
        </p:spPr>
        <p:txBody>
          <a:bodyPr/>
          <a:lstStyle/>
          <a:p>
            <a:pPr algn="ctr"/>
            <a:r>
              <a:rPr lang="en-US" dirty="0" smtClean="0"/>
              <a:t>Assaults</a:t>
            </a:r>
            <a:endParaRPr lang="en-US" dirty="0"/>
          </a:p>
        </p:txBody>
      </p:sp>
    </p:spTree>
    <p:extLst>
      <p:ext uri="{BB962C8B-B14F-4D97-AF65-F5344CB8AC3E}">
        <p14:creationId xmlns:p14="http://schemas.microsoft.com/office/powerpoint/2010/main" val="3501628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Assault on Law Enforcement</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983538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02365" y="185530"/>
            <a:ext cx="7898296" cy="1205948"/>
          </a:xfrm>
        </p:spPr>
        <p:txBody>
          <a:bodyPr>
            <a:normAutofit/>
          </a:bodyPr>
          <a:lstStyle/>
          <a:p>
            <a:r>
              <a:rPr lang="en-US" i="1" dirty="0" err="1" smtClean="0"/>
              <a:t>Doscoli</a:t>
            </a:r>
            <a:r>
              <a:rPr lang="en-US" i="1" dirty="0" smtClean="0"/>
              <a:t> v. Commonwealth</a:t>
            </a:r>
            <a:endParaRPr lang="en-US" i="1" dirty="0"/>
          </a:p>
        </p:txBody>
      </p:sp>
      <p:sp>
        <p:nvSpPr>
          <p:cNvPr id="5" name="Content Placeholder 4"/>
          <p:cNvSpPr>
            <a:spLocks noGrp="1"/>
          </p:cNvSpPr>
          <p:nvPr>
            <p:ph idx="1"/>
          </p:nvPr>
        </p:nvSpPr>
        <p:spPr>
          <a:xfrm>
            <a:off x="304799" y="1245705"/>
            <a:ext cx="8441635" cy="4863548"/>
          </a:xfrm>
        </p:spPr>
        <p:txBody>
          <a:bodyPr>
            <a:normAutofit lnSpcReduction="10000"/>
          </a:bodyPr>
          <a:lstStyle/>
          <a:p>
            <a:r>
              <a:rPr lang="en-US" sz="2000" dirty="0" smtClean="0"/>
              <a:t>Court of Appeals, June 2016</a:t>
            </a:r>
            <a:endParaRPr lang="en-US" sz="2000" dirty="0"/>
          </a:p>
          <a:p>
            <a:r>
              <a:rPr lang="en-US" sz="2400" dirty="0" smtClean="0"/>
              <a:t>Officers </a:t>
            </a:r>
            <a:r>
              <a:rPr lang="en-US" sz="2400" dirty="0"/>
              <a:t>responded to a 911 hang-up in a potential domestic situation, the defendant exited the residence and cursed the officers, demanding that they leave.  </a:t>
            </a:r>
            <a:endParaRPr lang="en-US" sz="2400" dirty="0" smtClean="0"/>
          </a:p>
          <a:p>
            <a:r>
              <a:rPr lang="en-US" sz="2400" dirty="0" smtClean="0"/>
              <a:t>After </a:t>
            </a:r>
            <a:r>
              <a:rPr lang="en-US" sz="2400" dirty="0"/>
              <a:t>the defendant slammed the door and locked it, officers could hear the defendant cursing another person inside.  </a:t>
            </a:r>
            <a:endParaRPr lang="en-US" sz="2400" dirty="0" smtClean="0"/>
          </a:p>
          <a:p>
            <a:r>
              <a:rPr lang="en-US" sz="2400" dirty="0" smtClean="0"/>
              <a:t>When </a:t>
            </a:r>
            <a:r>
              <a:rPr lang="en-US" sz="2400" dirty="0"/>
              <a:t>the elderly resident finally opened the door, that man appeared to have a recent injury, but denied being attacked.  </a:t>
            </a:r>
            <a:endParaRPr lang="en-US" sz="2400" dirty="0" smtClean="0"/>
          </a:p>
          <a:p>
            <a:r>
              <a:rPr lang="en-US" sz="2400" dirty="0" smtClean="0"/>
              <a:t>The </a:t>
            </a:r>
            <a:r>
              <a:rPr lang="en-US" sz="2400" dirty="0"/>
              <a:t>defendant continued to be belligerent.  Finally, the officers told the defendant to “shut the door, lower his voice and maintain the peace,” and left. </a:t>
            </a:r>
          </a:p>
          <a:p>
            <a:endParaRPr lang="en-US" sz="2400" i="1" dirty="0"/>
          </a:p>
        </p:txBody>
      </p:sp>
    </p:spTree>
    <p:extLst>
      <p:ext uri="{BB962C8B-B14F-4D97-AF65-F5344CB8AC3E}">
        <p14:creationId xmlns:p14="http://schemas.microsoft.com/office/powerpoint/2010/main" val="10813901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Defendant Makes It Worse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However</a:t>
            </a:r>
            <a:r>
              <a:rPr lang="en-US" dirty="0"/>
              <a:t>, as the officers walked away, the defendant cursed them and displayed an offensive gesture towards them. </a:t>
            </a:r>
            <a:endParaRPr lang="en-US" dirty="0" smtClean="0"/>
          </a:p>
          <a:p>
            <a:r>
              <a:rPr lang="en-US" dirty="0" smtClean="0"/>
              <a:t>They </a:t>
            </a:r>
            <a:r>
              <a:rPr lang="en-US" dirty="0"/>
              <a:t>returned to the residence and the defendant began to angrily curse the officers while they stood in a common area.  </a:t>
            </a:r>
            <a:endParaRPr lang="en-US" dirty="0" smtClean="0"/>
          </a:p>
          <a:p>
            <a:r>
              <a:rPr lang="en-US" dirty="0" smtClean="0"/>
              <a:t>They </a:t>
            </a:r>
            <a:r>
              <a:rPr lang="en-US" dirty="0"/>
              <a:t>arrested the defendant for breach of the peace.  </a:t>
            </a:r>
            <a:endParaRPr lang="en-US" dirty="0" smtClean="0"/>
          </a:p>
          <a:p>
            <a:r>
              <a:rPr lang="en-US" dirty="0" smtClean="0"/>
              <a:t>The </a:t>
            </a:r>
            <a:r>
              <a:rPr lang="en-US" dirty="0"/>
              <a:t>defendant then struck the officers and smeared one of the officers with feces. </a:t>
            </a:r>
          </a:p>
          <a:p>
            <a:endParaRPr lang="en-US" dirty="0"/>
          </a:p>
        </p:txBody>
      </p:sp>
    </p:spTree>
    <p:extLst>
      <p:ext uri="{BB962C8B-B14F-4D97-AF65-F5344CB8AC3E}">
        <p14:creationId xmlns:p14="http://schemas.microsoft.com/office/powerpoint/2010/main" val="1945340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209"/>
            <a:ext cx="8229600" cy="1143000"/>
          </a:xfrm>
        </p:spPr>
        <p:txBody>
          <a:bodyPr/>
          <a:lstStyle/>
          <a:p>
            <a:r>
              <a:rPr lang="en-US" i="1" dirty="0" err="1" smtClean="0"/>
              <a:t>Doscoli</a:t>
            </a:r>
            <a:r>
              <a:rPr lang="en-US" dirty="0" smtClean="0"/>
              <a:t>: Conviction Affirmed</a:t>
            </a:r>
            <a:endParaRPr lang="en-US" i="1" dirty="0"/>
          </a:p>
        </p:txBody>
      </p:sp>
      <p:sp>
        <p:nvSpPr>
          <p:cNvPr id="3" name="Content Placeholder 2"/>
          <p:cNvSpPr>
            <a:spLocks noGrp="1"/>
          </p:cNvSpPr>
          <p:nvPr>
            <p:ph idx="1"/>
          </p:nvPr>
        </p:nvSpPr>
        <p:spPr>
          <a:xfrm>
            <a:off x="457200" y="1272209"/>
            <a:ext cx="8229600" cy="4863548"/>
          </a:xfrm>
        </p:spPr>
        <p:txBody>
          <a:bodyPr>
            <a:normAutofit fontScale="70000" lnSpcReduction="20000"/>
          </a:bodyPr>
          <a:lstStyle/>
          <a:p>
            <a:r>
              <a:rPr lang="en-US" sz="3400" dirty="0"/>
              <a:t>While a citizen has the right to resist an unlawful arrest, close questions as to whether an officer possesses probable cause “must be resolved in the courtroom and not fought out on the streets.”  </a:t>
            </a:r>
            <a:endParaRPr lang="en-US" sz="3400" dirty="0" smtClean="0"/>
          </a:p>
          <a:p>
            <a:r>
              <a:rPr lang="en-US" sz="3400" dirty="0" smtClean="0"/>
              <a:t>The officers </a:t>
            </a:r>
            <a:r>
              <a:rPr lang="en-US" sz="3400" dirty="0"/>
              <a:t>had probable cause that the defendant had refused or neglected to assist the officers in the preservation of the peace in violation of Va. Code § 18.2-463.  </a:t>
            </a:r>
            <a:endParaRPr lang="en-US" sz="3400" dirty="0" smtClean="0"/>
          </a:p>
          <a:p>
            <a:r>
              <a:rPr lang="en-US" sz="3400" dirty="0" smtClean="0"/>
              <a:t>The </a:t>
            </a:r>
            <a:r>
              <a:rPr lang="en-US" sz="3400" dirty="0"/>
              <a:t>Court also found probable cause that the defendant unlawfully cursed and abused the officers in violation of §18.2-416 and probable cause that the defendant obstructed justice in violation of §18.2-460(A</a:t>
            </a:r>
            <a:r>
              <a:rPr lang="en-US" sz="3400" dirty="0" smtClean="0"/>
              <a:t>).</a:t>
            </a:r>
          </a:p>
          <a:p>
            <a:r>
              <a:rPr lang="en-US" sz="3400" dirty="0" smtClean="0"/>
              <a:t>Court: When </a:t>
            </a:r>
            <a:r>
              <a:rPr lang="en-US" sz="3400" dirty="0"/>
              <a:t>a law enforcement officer has probable cause to arrest a suspect for one crime, it is immaterial if the suspect is later charged with something else.</a:t>
            </a:r>
          </a:p>
          <a:p>
            <a:endParaRPr lang="en-US" dirty="0"/>
          </a:p>
        </p:txBody>
      </p:sp>
    </p:spTree>
    <p:extLst>
      <p:ext uri="{BB962C8B-B14F-4D97-AF65-F5344CB8AC3E}">
        <p14:creationId xmlns:p14="http://schemas.microsoft.com/office/powerpoint/2010/main" val="11758752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Malicious Wounding</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410713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383" y="318053"/>
            <a:ext cx="7885043" cy="1325218"/>
          </a:xfrm>
        </p:spPr>
        <p:txBody>
          <a:bodyPr>
            <a:normAutofit/>
          </a:bodyPr>
          <a:lstStyle/>
          <a:p>
            <a:r>
              <a:rPr lang="en-US" i="1" dirty="0" smtClean="0"/>
              <a:t>Perkins v. Commonwealth</a:t>
            </a:r>
            <a:endParaRPr lang="en-US" i="1" dirty="0"/>
          </a:p>
        </p:txBody>
      </p:sp>
      <p:sp>
        <p:nvSpPr>
          <p:cNvPr id="3" name="Content Placeholder 2"/>
          <p:cNvSpPr>
            <a:spLocks noGrp="1"/>
          </p:cNvSpPr>
          <p:nvPr>
            <p:ph idx="1"/>
          </p:nvPr>
        </p:nvSpPr>
        <p:spPr>
          <a:xfrm>
            <a:off x="384313" y="1643271"/>
            <a:ext cx="8083826" cy="3865492"/>
          </a:xfrm>
        </p:spPr>
        <p:txBody>
          <a:bodyPr>
            <a:noAutofit/>
          </a:bodyPr>
          <a:lstStyle/>
          <a:p>
            <a:r>
              <a:rPr lang="en-US" sz="2400" dirty="0" smtClean="0"/>
              <a:t>The </a:t>
            </a:r>
            <a:r>
              <a:rPr lang="en-US" sz="2400" dirty="0"/>
              <a:t>defendant struck the victim on the head with a gun with force sufficient to injure the victim. </a:t>
            </a:r>
          </a:p>
          <a:p>
            <a:r>
              <a:rPr lang="en-US" sz="2400" dirty="0"/>
              <a:t>However, the Court did not find sufficient evidence from which the trial court could have inferred an intent to cause permanent disability. </a:t>
            </a:r>
          </a:p>
          <a:p>
            <a:r>
              <a:rPr lang="en-US" sz="2400" dirty="0"/>
              <a:t>The Court noted that the co-defendant also struck the victim, and when he did, the victim fell to the ground, unconscious. </a:t>
            </a:r>
          </a:p>
          <a:p>
            <a:r>
              <a:rPr lang="en-US" sz="2400" dirty="0"/>
              <a:t>The Court concluded that the trial court could not draw an inference of malice on the part of the defendant, despite the victim’s injuries.</a:t>
            </a:r>
          </a:p>
          <a:p>
            <a:endParaRPr lang="en-US" sz="2400" i="1" dirty="0"/>
          </a:p>
        </p:txBody>
      </p:sp>
    </p:spTree>
    <p:extLst>
      <p:ext uri="{BB962C8B-B14F-4D97-AF65-F5344CB8AC3E}">
        <p14:creationId xmlns:p14="http://schemas.microsoft.com/office/powerpoint/2010/main" val="9647413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 </a:t>
            </a:r>
            <a:r>
              <a:rPr lang="en-US" i="1" dirty="0" smtClean="0"/>
              <a:t>Perkins </a:t>
            </a:r>
            <a:r>
              <a:rPr lang="en-US" dirty="0" smtClean="0"/>
              <a:t>is on Appeal</a:t>
            </a:r>
            <a:endParaRPr lang="en-US" dirty="0"/>
          </a:p>
        </p:txBody>
      </p:sp>
      <p:sp>
        <p:nvSpPr>
          <p:cNvPr id="3" name="Content Placeholder 2"/>
          <p:cNvSpPr>
            <a:spLocks noGrp="1"/>
          </p:cNvSpPr>
          <p:nvPr>
            <p:ph idx="1"/>
          </p:nvPr>
        </p:nvSpPr>
        <p:spPr/>
        <p:txBody>
          <a:bodyPr/>
          <a:lstStyle/>
          <a:p>
            <a:r>
              <a:rPr lang="en-US" dirty="0" smtClean="0"/>
              <a:t>The reasoning in this case has been questioned and the Court may revisit it on appeal.</a:t>
            </a:r>
            <a:endParaRPr lang="en-US" dirty="0"/>
          </a:p>
        </p:txBody>
      </p:sp>
    </p:spTree>
    <p:extLst>
      <p:ext uri="{BB962C8B-B14F-4D97-AF65-F5344CB8AC3E}">
        <p14:creationId xmlns:p14="http://schemas.microsoft.com/office/powerpoint/2010/main" val="33900646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Battery</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4628825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Mayr</a:t>
            </a:r>
            <a:r>
              <a:rPr lang="en-US" i="1" dirty="0" smtClean="0"/>
              <a:t> v. Osborne</a:t>
            </a:r>
            <a:endParaRPr lang="en-US" i="1" dirty="0"/>
          </a:p>
        </p:txBody>
      </p:sp>
      <p:sp>
        <p:nvSpPr>
          <p:cNvPr id="3" name="Content Placeholder 2"/>
          <p:cNvSpPr>
            <a:spLocks noGrp="1"/>
          </p:cNvSpPr>
          <p:nvPr>
            <p:ph idx="1"/>
          </p:nvPr>
        </p:nvSpPr>
        <p:spPr/>
        <p:txBody>
          <a:bodyPr>
            <a:normAutofit/>
          </a:bodyPr>
          <a:lstStyle/>
          <a:p>
            <a:r>
              <a:rPr lang="en-US" sz="2400" dirty="0" smtClean="0"/>
              <a:t>Virginia Supreme Court, February 2017</a:t>
            </a:r>
          </a:p>
          <a:p>
            <a:r>
              <a:rPr lang="en-US" dirty="0" smtClean="0"/>
              <a:t>While </a:t>
            </a:r>
            <a:r>
              <a:rPr lang="en-US" dirty="0"/>
              <a:t>performing back surgery </a:t>
            </a:r>
            <a:r>
              <a:rPr lang="en-US" dirty="0" smtClean="0"/>
              <a:t>the </a:t>
            </a:r>
            <a:r>
              <a:rPr lang="en-US" dirty="0"/>
              <a:t>defendant, a doctor, accidentally performed the surgery on the wrong part of the plaintiff’s spine. </a:t>
            </a:r>
            <a:endParaRPr lang="en-US" dirty="0" smtClean="0"/>
          </a:p>
          <a:p>
            <a:r>
              <a:rPr lang="en-US" dirty="0" smtClean="0"/>
              <a:t>Court: Insufficient evidence of intentional battery.</a:t>
            </a:r>
            <a:endParaRPr lang="en-US" dirty="0"/>
          </a:p>
        </p:txBody>
      </p:sp>
    </p:spTree>
    <p:extLst>
      <p:ext uri="{BB962C8B-B14F-4D97-AF65-F5344CB8AC3E}">
        <p14:creationId xmlns:p14="http://schemas.microsoft.com/office/powerpoint/2010/main" val="473842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Taylor</a:t>
            </a:r>
            <a:r>
              <a:rPr lang="en-US" dirty="0" smtClean="0"/>
              <a:t> continued</a:t>
            </a:r>
            <a:endParaRPr lang="en-US" i="1" dirty="0"/>
          </a:p>
        </p:txBody>
      </p:sp>
      <p:sp>
        <p:nvSpPr>
          <p:cNvPr id="3" name="Content Placeholder 2"/>
          <p:cNvSpPr>
            <a:spLocks noGrp="1"/>
          </p:cNvSpPr>
          <p:nvPr>
            <p:ph idx="1"/>
          </p:nvPr>
        </p:nvSpPr>
        <p:spPr/>
        <p:txBody>
          <a:bodyPr>
            <a:normAutofit fontScale="92500" lnSpcReduction="20000"/>
          </a:bodyPr>
          <a:lstStyle/>
          <a:p>
            <a:r>
              <a:rPr lang="en-US" dirty="0"/>
              <a:t>P</a:t>
            </a:r>
            <a:r>
              <a:rPr lang="en-US" dirty="0" smtClean="0"/>
              <a:t>olice </a:t>
            </a:r>
            <a:r>
              <a:rPr lang="en-US" dirty="0"/>
              <a:t>served a search warrant on </a:t>
            </a:r>
            <a:r>
              <a:rPr lang="en-US" dirty="0" smtClean="0"/>
              <a:t>the defendant and </a:t>
            </a:r>
            <a:r>
              <a:rPr lang="en-US" dirty="0"/>
              <a:t>collected DNA from his penis and mouth</a:t>
            </a:r>
            <a:r>
              <a:rPr lang="en-US" dirty="0" smtClean="0"/>
              <a:t>.</a:t>
            </a:r>
          </a:p>
          <a:p>
            <a:r>
              <a:rPr lang="en-US" dirty="0" smtClean="0"/>
              <a:t>When </a:t>
            </a:r>
            <a:r>
              <a:rPr lang="en-US" dirty="0"/>
              <a:t>police told the defendant that his story did not match the facts, the defendant began to panic and requested to leave. </a:t>
            </a:r>
            <a:endParaRPr lang="en-US" dirty="0" smtClean="0"/>
          </a:p>
          <a:p>
            <a:r>
              <a:rPr lang="en-US" dirty="0" smtClean="0"/>
              <a:t>The </a:t>
            </a:r>
            <a:r>
              <a:rPr lang="en-US" dirty="0"/>
              <a:t>police continued to ask him to stay and answer questions, however, and he continued to answer their questions. </a:t>
            </a:r>
            <a:endParaRPr lang="en-US" dirty="0" smtClean="0"/>
          </a:p>
          <a:p>
            <a:r>
              <a:rPr lang="en-US" dirty="0" smtClean="0"/>
              <a:t>Ultimately</a:t>
            </a:r>
            <a:r>
              <a:rPr lang="en-US" dirty="0"/>
              <a:t>, the defendant confessed. </a:t>
            </a:r>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17121620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Mayr</a:t>
            </a:r>
            <a:r>
              <a:rPr lang="en-US" dirty="0" smtClean="0"/>
              <a:t> Court Explanation</a:t>
            </a:r>
            <a:endParaRPr lang="en-US" i="1" dirty="0"/>
          </a:p>
        </p:txBody>
      </p:sp>
      <p:sp>
        <p:nvSpPr>
          <p:cNvPr id="3" name="Content Placeholder 2"/>
          <p:cNvSpPr>
            <a:spLocks noGrp="1"/>
          </p:cNvSpPr>
          <p:nvPr>
            <p:ph idx="1"/>
          </p:nvPr>
        </p:nvSpPr>
        <p:spPr>
          <a:xfrm>
            <a:off x="457200" y="1600201"/>
            <a:ext cx="8229600" cy="4350025"/>
          </a:xfrm>
        </p:spPr>
        <p:txBody>
          <a:bodyPr>
            <a:normAutofit fontScale="85000" lnSpcReduction="20000"/>
          </a:bodyPr>
          <a:lstStyle/>
          <a:p>
            <a:r>
              <a:rPr lang="en-US" dirty="0"/>
              <a:t>The Court explained that, in medical cases, a technical battery is present where </a:t>
            </a:r>
            <a:endParaRPr lang="en-US" dirty="0" smtClean="0"/>
          </a:p>
          <a:p>
            <a:pPr marL="514350" indent="-514350">
              <a:buFont typeface="+mj-lt"/>
              <a:buAutoNum type="arabicPeriod"/>
            </a:pPr>
            <a:r>
              <a:rPr lang="en-US" dirty="0"/>
              <a:t>T</a:t>
            </a:r>
            <a:r>
              <a:rPr lang="en-US" dirty="0" smtClean="0"/>
              <a:t>he </a:t>
            </a:r>
            <a:r>
              <a:rPr lang="en-US" dirty="0"/>
              <a:t>patient placed terms or conditions on consent for a particular procedure, and the doctor ignored those terms or conditions; </a:t>
            </a:r>
            <a:endParaRPr lang="en-US" dirty="0" smtClean="0"/>
          </a:p>
          <a:p>
            <a:pPr marL="514350" indent="-514350">
              <a:buFont typeface="+mj-lt"/>
              <a:buAutoNum type="arabicPeriod"/>
            </a:pPr>
            <a:r>
              <a:rPr lang="en-US" dirty="0"/>
              <a:t>T</a:t>
            </a:r>
            <a:r>
              <a:rPr lang="en-US" dirty="0" smtClean="0"/>
              <a:t>he </a:t>
            </a:r>
            <a:r>
              <a:rPr lang="en-US" dirty="0"/>
              <a:t>physician intentionally performed an additional procedure beyond the procedure the patient consented to; or </a:t>
            </a:r>
            <a:endParaRPr lang="en-US" dirty="0" smtClean="0"/>
          </a:p>
          <a:p>
            <a:pPr marL="514350" indent="-514350">
              <a:buFont typeface="+mj-lt"/>
              <a:buAutoNum type="arabicPeriod"/>
            </a:pPr>
            <a:r>
              <a:rPr lang="en-US" dirty="0"/>
              <a:t>T</a:t>
            </a:r>
            <a:r>
              <a:rPr lang="en-US" dirty="0" smtClean="0"/>
              <a:t>he </a:t>
            </a:r>
            <a:r>
              <a:rPr lang="en-US" dirty="0"/>
              <a:t>physician intentionally performed a different procedure or one that differs significantly in scope from the procedure for which the patient provided consent.</a:t>
            </a:r>
          </a:p>
          <a:p>
            <a:endParaRPr lang="en-US" dirty="0"/>
          </a:p>
        </p:txBody>
      </p:sp>
    </p:spTree>
    <p:extLst>
      <p:ext uri="{BB962C8B-B14F-4D97-AF65-F5344CB8AC3E}">
        <p14:creationId xmlns:p14="http://schemas.microsoft.com/office/powerpoint/2010/main" val="6399821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 Check</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153130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smtClean="0"/>
              <a:t>Watkins v. Commonwealth</a:t>
            </a:r>
            <a:endParaRPr lang="en-US" i="1" dirty="0"/>
          </a:p>
        </p:txBody>
      </p:sp>
      <p:sp>
        <p:nvSpPr>
          <p:cNvPr id="5" name="Content Placeholder 4"/>
          <p:cNvSpPr>
            <a:spLocks noGrp="1"/>
          </p:cNvSpPr>
          <p:nvPr>
            <p:ph idx="1"/>
          </p:nvPr>
        </p:nvSpPr>
        <p:spPr>
          <a:xfrm>
            <a:off x="457200" y="1600201"/>
            <a:ext cx="8229600" cy="4403034"/>
          </a:xfrm>
        </p:spPr>
        <p:txBody>
          <a:bodyPr>
            <a:normAutofit fontScale="92500" lnSpcReduction="20000"/>
          </a:bodyPr>
          <a:lstStyle/>
          <a:p>
            <a:r>
              <a:rPr lang="en-US" sz="2000" dirty="0" smtClean="0"/>
              <a:t>Court of Appeals, July 2016</a:t>
            </a:r>
          </a:p>
          <a:p>
            <a:r>
              <a:rPr lang="en-US" dirty="0" smtClean="0"/>
              <a:t>Dealership let defendant drive off in a car without a contract or paying for it.</a:t>
            </a:r>
          </a:p>
          <a:p>
            <a:r>
              <a:rPr lang="en-US" dirty="0" smtClean="0"/>
              <a:t>One month later, the parties finally signed a contract and the defendant paid for the deposit by check</a:t>
            </a:r>
          </a:p>
          <a:p>
            <a:r>
              <a:rPr lang="en-US" dirty="0" smtClean="0"/>
              <a:t>Check bounced.</a:t>
            </a:r>
          </a:p>
          <a:p>
            <a:r>
              <a:rPr lang="en-US" dirty="0" smtClean="0"/>
              <a:t>Defendant dodged the dealership and lied repeatedly about having the funds and having paid, but admitted to police she knew she didn’t have sufficient funds.</a:t>
            </a:r>
            <a:endParaRPr lang="en-US" dirty="0"/>
          </a:p>
          <a:p>
            <a:endParaRPr lang="en-US" dirty="0"/>
          </a:p>
          <a:p>
            <a:endParaRPr lang="en-US" dirty="0"/>
          </a:p>
        </p:txBody>
      </p:sp>
    </p:spTree>
    <p:extLst>
      <p:ext uri="{BB962C8B-B14F-4D97-AF65-F5344CB8AC3E}">
        <p14:creationId xmlns:p14="http://schemas.microsoft.com/office/powerpoint/2010/main" val="13674165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Watkins: </a:t>
            </a:r>
            <a:r>
              <a:rPr lang="en-US" dirty="0" smtClean="0"/>
              <a:t>Conviction Affirmed</a:t>
            </a:r>
            <a:endParaRPr lang="en-US" i="1" dirty="0"/>
          </a:p>
        </p:txBody>
      </p:sp>
      <p:sp>
        <p:nvSpPr>
          <p:cNvPr id="3" name="Content Placeholder 2"/>
          <p:cNvSpPr>
            <a:spLocks noGrp="1"/>
          </p:cNvSpPr>
          <p:nvPr>
            <p:ph idx="1"/>
          </p:nvPr>
        </p:nvSpPr>
        <p:spPr/>
        <p:txBody>
          <a:bodyPr>
            <a:normAutofit fontScale="92500" lnSpcReduction="20000"/>
          </a:bodyPr>
          <a:lstStyle/>
          <a:p>
            <a:r>
              <a:rPr lang="en-US" dirty="0"/>
              <a:t>Court: Defendant clearly had fraudulent intent, knew that her account lacked sufficient funds, and issued the $2,500 check on March 21, 2014 to pay for the car pursuant to the signed contract with Gateway dated that same day.</a:t>
            </a:r>
          </a:p>
          <a:p>
            <a:r>
              <a:rPr lang="en-US" dirty="0" smtClean="0"/>
              <a:t>The </a:t>
            </a:r>
            <a:r>
              <a:rPr lang="en-US" dirty="0"/>
              <a:t>Court determined that the defendant was not the legal owner of the car when </a:t>
            </a:r>
            <a:r>
              <a:rPr lang="en-US" dirty="0" smtClean="0"/>
              <a:t>she first </a:t>
            </a:r>
            <a:r>
              <a:rPr lang="en-US" dirty="0"/>
              <a:t>took </a:t>
            </a:r>
            <a:r>
              <a:rPr lang="en-US" dirty="0" smtClean="0"/>
              <a:t>it; </a:t>
            </a:r>
            <a:r>
              <a:rPr lang="en-US" dirty="0"/>
              <a:t>instead, the defendant was, at best, a bailee of the car. </a:t>
            </a:r>
          </a:p>
        </p:txBody>
      </p:sp>
    </p:spTree>
    <p:extLst>
      <p:ext uri="{BB962C8B-B14F-4D97-AF65-F5344CB8AC3E}">
        <p14:creationId xmlns:p14="http://schemas.microsoft.com/office/powerpoint/2010/main" val="142142176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Burglary</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08855529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Graves v. Commonwealth</a:t>
            </a:r>
            <a:endParaRPr lang="en-US" i="1" dirty="0"/>
          </a:p>
        </p:txBody>
      </p:sp>
      <p:sp>
        <p:nvSpPr>
          <p:cNvPr id="3" name="Content Placeholder 2"/>
          <p:cNvSpPr>
            <a:spLocks noGrp="1"/>
          </p:cNvSpPr>
          <p:nvPr>
            <p:ph idx="1"/>
          </p:nvPr>
        </p:nvSpPr>
        <p:spPr/>
        <p:txBody>
          <a:bodyPr>
            <a:normAutofit fontScale="85000" lnSpcReduction="20000"/>
          </a:bodyPr>
          <a:lstStyle/>
          <a:p>
            <a:r>
              <a:rPr lang="en-US" sz="2000" dirty="0" smtClean="0"/>
              <a:t>Court of Appeals, May </a:t>
            </a:r>
            <a:r>
              <a:rPr lang="en-US" sz="2000" dirty="0"/>
              <a:t>23, 2017 </a:t>
            </a:r>
            <a:endParaRPr lang="en-US" sz="2000" dirty="0" smtClean="0"/>
          </a:p>
          <a:p>
            <a:r>
              <a:rPr lang="en-US" dirty="0" smtClean="0"/>
              <a:t>A protective order </a:t>
            </a:r>
            <a:r>
              <a:rPr lang="en-US" dirty="0"/>
              <a:t>that granted </a:t>
            </a:r>
            <a:r>
              <a:rPr lang="en-US" dirty="0" smtClean="0"/>
              <a:t>the wife exclusive </a:t>
            </a:r>
            <a:r>
              <a:rPr lang="en-US" dirty="0"/>
              <a:t>possession of </a:t>
            </a:r>
            <a:r>
              <a:rPr lang="en-US" dirty="0" smtClean="0"/>
              <a:t>a residence </a:t>
            </a:r>
            <a:r>
              <a:rPr lang="en-US" dirty="0"/>
              <a:t>and ordered the defendant to leave and stay away from the residence </a:t>
            </a:r>
            <a:r>
              <a:rPr lang="en-US" dirty="0" smtClean="0"/>
              <a:t>meant that the </a:t>
            </a:r>
            <a:r>
              <a:rPr lang="en-US" dirty="0"/>
              <a:t>wife’s house was no longer the defendant’s residence and any interest that the defendant had in her home “was relegated to wife’s superior possessory interest and right to exclusive habitation.” </a:t>
            </a:r>
            <a:endParaRPr lang="en-US" dirty="0" smtClean="0"/>
          </a:p>
          <a:p>
            <a:r>
              <a:rPr lang="en-US" dirty="0"/>
              <a:t>T</a:t>
            </a:r>
            <a:r>
              <a:rPr lang="en-US" dirty="0" smtClean="0"/>
              <a:t>he </a:t>
            </a:r>
            <a:r>
              <a:rPr lang="en-US" dirty="0"/>
              <a:t>defendant’s </a:t>
            </a:r>
            <a:r>
              <a:rPr lang="en-US" dirty="0" smtClean="0"/>
              <a:t>breaking and entering “offended </a:t>
            </a:r>
            <a:r>
              <a:rPr lang="en-US" dirty="0"/>
              <a:t>wife’s right of habitation” in violation of Code § </a:t>
            </a:r>
            <a:r>
              <a:rPr lang="en-US" dirty="0" smtClean="0"/>
              <a:t>18.2-91</a:t>
            </a:r>
            <a:r>
              <a:rPr lang="en-US" dirty="0"/>
              <a:t> </a:t>
            </a:r>
            <a:r>
              <a:rPr lang="en-US" dirty="0" smtClean="0"/>
              <a:t>and he was guilty.</a:t>
            </a:r>
            <a:endParaRPr lang="en-US" dirty="0"/>
          </a:p>
          <a:p>
            <a:endParaRPr lang="en-US" dirty="0"/>
          </a:p>
        </p:txBody>
      </p:sp>
    </p:spTree>
    <p:extLst>
      <p:ext uri="{BB962C8B-B14F-4D97-AF65-F5344CB8AC3E}">
        <p14:creationId xmlns:p14="http://schemas.microsoft.com/office/powerpoint/2010/main" val="198842479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CarJacking</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8585069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smtClean="0"/>
              <a:t>Hilton v. Commonwealth</a:t>
            </a:r>
            <a:endParaRPr lang="en-US" i="1" dirty="0"/>
          </a:p>
        </p:txBody>
      </p:sp>
      <p:sp>
        <p:nvSpPr>
          <p:cNvPr id="5" name="Content Placeholder 4"/>
          <p:cNvSpPr>
            <a:spLocks noGrp="1"/>
          </p:cNvSpPr>
          <p:nvPr>
            <p:ph idx="1"/>
          </p:nvPr>
        </p:nvSpPr>
        <p:spPr>
          <a:xfrm>
            <a:off x="457200" y="1417639"/>
            <a:ext cx="8229600" cy="4651858"/>
          </a:xfrm>
        </p:spPr>
        <p:txBody>
          <a:bodyPr>
            <a:normAutofit fontScale="85000" lnSpcReduction="20000"/>
          </a:bodyPr>
          <a:lstStyle/>
          <a:p>
            <a:r>
              <a:rPr lang="en-US" sz="2200" dirty="0" smtClean="0"/>
              <a:t>Virginia Supreme Court, April 2017</a:t>
            </a:r>
          </a:p>
          <a:p>
            <a:r>
              <a:rPr lang="en-US" dirty="0" smtClean="0"/>
              <a:t>The </a:t>
            </a:r>
            <a:r>
              <a:rPr lang="en-US" dirty="0"/>
              <a:t>defendant and an accomplice robbed two men who had thought they were meeting to purchase a car. </a:t>
            </a:r>
            <a:endParaRPr lang="en-US" dirty="0" smtClean="0"/>
          </a:p>
          <a:p>
            <a:r>
              <a:rPr lang="en-US" dirty="0" smtClean="0"/>
              <a:t>The </a:t>
            </a:r>
            <a:r>
              <a:rPr lang="en-US" dirty="0"/>
              <a:t>two victims gave the defendant keys to their truck, but before the defendant could leave the area, one of the victims produced a firearm and ordered the defendant to drop the keys. </a:t>
            </a:r>
            <a:endParaRPr lang="en-US" dirty="0" smtClean="0"/>
          </a:p>
          <a:p>
            <a:r>
              <a:rPr lang="en-US" dirty="0" smtClean="0"/>
              <a:t>The </a:t>
            </a:r>
            <a:r>
              <a:rPr lang="en-US" dirty="0"/>
              <a:t>defendant dropped the keys and fled. </a:t>
            </a:r>
            <a:endParaRPr lang="en-US" dirty="0" smtClean="0"/>
          </a:p>
          <a:p>
            <a:r>
              <a:rPr lang="en-US" dirty="0" smtClean="0"/>
              <a:t>Court: A </a:t>
            </a:r>
            <a:r>
              <a:rPr lang="en-US" dirty="0"/>
              <a:t>perpetrator can commit carjacking without taking possession of it, by seizing control of the victim’s vehicle, i.e., “exercising power” over it. </a:t>
            </a:r>
          </a:p>
          <a:p>
            <a:endParaRPr lang="en-US" dirty="0"/>
          </a:p>
        </p:txBody>
      </p:sp>
    </p:spTree>
    <p:extLst>
      <p:ext uri="{BB962C8B-B14F-4D97-AF65-F5344CB8AC3E}">
        <p14:creationId xmlns:p14="http://schemas.microsoft.com/office/powerpoint/2010/main" val="1673481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Neglect</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068556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i="1" dirty="0" err="1" smtClean="0"/>
              <a:t>Coomer</a:t>
            </a:r>
            <a:r>
              <a:rPr lang="en-US" i="1" dirty="0" smtClean="0"/>
              <a:t> v. Commonwealth</a:t>
            </a:r>
            <a:endParaRPr lang="en-US" i="1" dirty="0"/>
          </a:p>
        </p:txBody>
      </p:sp>
      <p:sp>
        <p:nvSpPr>
          <p:cNvPr id="3" name="Content Placeholder 2"/>
          <p:cNvSpPr>
            <a:spLocks noGrp="1"/>
          </p:cNvSpPr>
          <p:nvPr>
            <p:ph idx="1"/>
          </p:nvPr>
        </p:nvSpPr>
        <p:spPr>
          <a:xfrm>
            <a:off x="278296" y="914400"/>
            <a:ext cx="8408504" cy="5340626"/>
          </a:xfrm>
        </p:spPr>
        <p:txBody>
          <a:bodyPr>
            <a:normAutofit fontScale="62500" lnSpcReduction="20000"/>
          </a:bodyPr>
          <a:lstStyle/>
          <a:p>
            <a:r>
              <a:rPr lang="en-US" sz="2900" dirty="0" smtClean="0"/>
              <a:t>Court of Appeals, April 2017</a:t>
            </a:r>
          </a:p>
          <a:p>
            <a:r>
              <a:rPr lang="en-US" sz="3800" dirty="0" smtClean="0"/>
              <a:t>While out for the night, defendant and her boyfriend learned </a:t>
            </a:r>
            <a:r>
              <a:rPr lang="en-US" sz="3800" dirty="0"/>
              <a:t>that </a:t>
            </a:r>
            <a:r>
              <a:rPr lang="en-US" sz="3800" dirty="0" smtClean="0"/>
              <a:t>their </a:t>
            </a:r>
            <a:r>
              <a:rPr lang="en-US" sz="3800" dirty="0"/>
              <a:t>babysitter had to unexpectedly </a:t>
            </a:r>
            <a:r>
              <a:rPr lang="en-US" sz="3800" dirty="0" smtClean="0"/>
              <a:t>leave their child. </a:t>
            </a:r>
          </a:p>
          <a:p>
            <a:r>
              <a:rPr lang="en-US" sz="3800" dirty="0" smtClean="0"/>
              <a:t>By </a:t>
            </a:r>
            <a:r>
              <a:rPr lang="en-US" sz="3800" dirty="0"/>
              <a:t>that point, the defendant and her fiancé had consumed about a pitcher and a half of beer. </a:t>
            </a:r>
            <a:endParaRPr lang="en-US" sz="3800" dirty="0" smtClean="0"/>
          </a:p>
          <a:p>
            <a:r>
              <a:rPr lang="en-US" sz="3800" dirty="0" smtClean="0"/>
              <a:t>The </a:t>
            </a:r>
            <a:r>
              <a:rPr lang="en-US" sz="3800" dirty="0"/>
              <a:t>defendant drove to the babysitter’s residence, placed her daughter in the car, and drove away. </a:t>
            </a:r>
            <a:endParaRPr lang="en-US" sz="3800" dirty="0" smtClean="0"/>
          </a:p>
          <a:p>
            <a:r>
              <a:rPr lang="en-US" sz="3800" dirty="0" smtClean="0"/>
              <a:t>It </a:t>
            </a:r>
            <a:r>
              <a:rPr lang="en-US" sz="3800" dirty="0"/>
              <a:t>was dark and rainy and the defendant drove under the speed limit until another vehicle in front of her suddenly slowed down; although the defendant tried to stop, she crashed into that car. </a:t>
            </a:r>
            <a:endParaRPr lang="en-US" sz="3800" dirty="0" smtClean="0"/>
          </a:p>
          <a:p>
            <a:r>
              <a:rPr lang="en-US" sz="3800" dirty="0" smtClean="0"/>
              <a:t>The </a:t>
            </a:r>
            <a:r>
              <a:rPr lang="en-US" sz="3800" dirty="0"/>
              <a:t>crash did not significantly damage either car. Police investigated and learned that the defendant had a BAC of .10 to .11 at the time of the crash, which took place on a wet and curvy road. </a:t>
            </a:r>
          </a:p>
          <a:p>
            <a:endParaRPr lang="en-US" dirty="0"/>
          </a:p>
        </p:txBody>
      </p:sp>
    </p:spTree>
    <p:extLst>
      <p:ext uri="{BB962C8B-B14F-4D97-AF65-F5344CB8AC3E}">
        <p14:creationId xmlns:p14="http://schemas.microsoft.com/office/powerpoint/2010/main" val="561471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 Confession Suppressed</a:t>
            </a:r>
            <a:endParaRPr lang="en-US" dirty="0"/>
          </a:p>
        </p:txBody>
      </p:sp>
      <p:sp>
        <p:nvSpPr>
          <p:cNvPr id="3" name="Content Placeholder 2"/>
          <p:cNvSpPr>
            <a:spLocks noGrp="1"/>
          </p:cNvSpPr>
          <p:nvPr>
            <p:ph idx="1"/>
          </p:nvPr>
        </p:nvSpPr>
        <p:spPr>
          <a:xfrm>
            <a:off x="457200" y="1321905"/>
            <a:ext cx="8554278" cy="4866860"/>
          </a:xfrm>
        </p:spPr>
        <p:txBody>
          <a:bodyPr>
            <a:normAutofit fontScale="85000" lnSpcReduction="10000"/>
          </a:bodyPr>
          <a:lstStyle/>
          <a:p>
            <a:r>
              <a:rPr lang="en-US" dirty="0"/>
              <a:t>T</a:t>
            </a:r>
            <a:r>
              <a:rPr lang="en-US" dirty="0" smtClean="0"/>
              <a:t>he </a:t>
            </a:r>
            <a:r>
              <a:rPr lang="en-US" dirty="0"/>
              <a:t>Court ruled that police </a:t>
            </a:r>
            <a:r>
              <a:rPr lang="en-US" dirty="0" smtClean="0"/>
              <a:t>subjected </a:t>
            </a:r>
            <a:r>
              <a:rPr lang="en-US" dirty="0"/>
              <a:t>the defendant to </a:t>
            </a:r>
            <a:r>
              <a:rPr lang="en-US" dirty="0" smtClean="0"/>
              <a:t>“custodial interrogation” </a:t>
            </a:r>
            <a:r>
              <a:rPr lang="en-US" dirty="0"/>
              <a:t>when the police served the defendant with a search warrant, confronted the defendant as the primary suspect, and kept questioning him and did not tell him that he was free to leave after the defendant asked to go home. </a:t>
            </a:r>
            <a:endParaRPr lang="en-US" dirty="0" smtClean="0"/>
          </a:p>
          <a:p>
            <a:r>
              <a:rPr lang="en-US" dirty="0" smtClean="0"/>
              <a:t>While </a:t>
            </a:r>
            <a:r>
              <a:rPr lang="en-US" dirty="0"/>
              <a:t>the Court pointed out that each of these factors, standing alone, would not have transformed the interrogation into a “custodial” interrogation, in the totality of the circumstances </a:t>
            </a:r>
            <a:r>
              <a:rPr lang="en-US" dirty="0" smtClean="0"/>
              <a:t>the </a:t>
            </a:r>
            <a:r>
              <a:rPr lang="en-US" dirty="0"/>
              <a:t>defendant was in “custody” at that </a:t>
            </a:r>
            <a:r>
              <a:rPr lang="en-US" dirty="0" smtClean="0"/>
              <a:t>point</a:t>
            </a:r>
            <a:r>
              <a:rPr lang="en-US" dirty="0"/>
              <a:t> </a:t>
            </a:r>
            <a:r>
              <a:rPr lang="en-US" dirty="0" smtClean="0"/>
              <a:t>&amp; Police should have read </a:t>
            </a:r>
            <a:r>
              <a:rPr lang="en-US" i="1" dirty="0" smtClean="0"/>
              <a:t>Miranda</a:t>
            </a:r>
            <a:endParaRPr lang="en-US" dirty="0"/>
          </a:p>
        </p:txBody>
      </p:sp>
    </p:spTree>
    <p:extLst>
      <p:ext uri="{BB962C8B-B14F-4D97-AF65-F5344CB8AC3E}">
        <p14:creationId xmlns:p14="http://schemas.microsoft.com/office/powerpoint/2010/main" val="124764427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Coomer</a:t>
            </a:r>
            <a:r>
              <a:rPr lang="en-US" i="1" dirty="0" smtClean="0"/>
              <a:t>:</a:t>
            </a:r>
            <a:r>
              <a:rPr lang="en-US" dirty="0" smtClean="0"/>
              <a:t> Conviction Reversed</a:t>
            </a:r>
            <a:endParaRPr lang="en-US" i="1" dirty="0"/>
          </a:p>
        </p:txBody>
      </p:sp>
      <p:sp>
        <p:nvSpPr>
          <p:cNvPr id="3" name="Content Placeholder 2"/>
          <p:cNvSpPr>
            <a:spLocks noGrp="1"/>
          </p:cNvSpPr>
          <p:nvPr>
            <p:ph idx="1"/>
          </p:nvPr>
        </p:nvSpPr>
        <p:spPr>
          <a:xfrm>
            <a:off x="457200" y="1600201"/>
            <a:ext cx="8229600" cy="4429538"/>
          </a:xfrm>
        </p:spPr>
        <p:txBody>
          <a:bodyPr>
            <a:normAutofit fontScale="92500" lnSpcReduction="10000"/>
          </a:bodyPr>
          <a:lstStyle/>
          <a:p>
            <a:r>
              <a:rPr lang="en-US" dirty="0"/>
              <a:t>The Court wrote: “Unquestionably, driving with a BAC over the legal limit with a child, particularly a very young child, in the car creates a potential danger to the </a:t>
            </a:r>
            <a:r>
              <a:rPr lang="en-US" dirty="0" smtClean="0"/>
              <a:t>child.”</a:t>
            </a:r>
          </a:p>
          <a:p>
            <a:r>
              <a:rPr lang="en-US" dirty="0" smtClean="0"/>
              <a:t>“Without </a:t>
            </a:r>
            <a:r>
              <a:rPr lang="en-US" dirty="0"/>
              <a:t>additional evidence in the record of a substantial risk or probability of serious injury or death to the child arising from the accident, </a:t>
            </a:r>
            <a:r>
              <a:rPr lang="en-US" dirty="0" err="1"/>
              <a:t>Coomer’s</a:t>
            </a:r>
            <a:r>
              <a:rPr lang="en-US" dirty="0"/>
              <a:t> actions do not rise to the level required for a felony conviction pursuant to Code § 18.2-371.1(B)(1).” </a:t>
            </a:r>
          </a:p>
        </p:txBody>
      </p:sp>
    </p:spTree>
    <p:extLst>
      <p:ext uri="{BB962C8B-B14F-4D97-AF65-F5344CB8AC3E}">
        <p14:creationId xmlns:p14="http://schemas.microsoft.com/office/powerpoint/2010/main" val="171887379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Mott v. Commonwealth</a:t>
            </a:r>
            <a:endParaRPr lang="en-US" i="1" dirty="0"/>
          </a:p>
        </p:txBody>
      </p:sp>
      <p:sp>
        <p:nvSpPr>
          <p:cNvPr id="3" name="Content Placeholder 2"/>
          <p:cNvSpPr>
            <a:spLocks noGrp="1"/>
          </p:cNvSpPr>
          <p:nvPr>
            <p:ph idx="1"/>
          </p:nvPr>
        </p:nvSpPr>
        <p:spPr/>
        <p:txBody>
          <a:bodyPr>
            <a:normAutofit lnSpcReduction="10000"/>
          </a:bodyPr>
          <a:lstStyle/>
          <a:p>
            <a:r>
              <a:rPr lang="en-US" sz="2000" dirty="0" smtClean="0"/>
              <a:t>Virginia Court of Appeals, November 2016</a:t>
            </a:r>
          </a:p>
          <a:p>
            <a:r>
              <a:rPr lang="en-US" dirty="0" smtClean="0"/>
              <a:t>Defendant </a:t>
            </a:r>
            <a:r>
              <a:rPr lang="en-US" dirty="0"/>
              <a:t>left her four children, ages one, three, five, and seven years old, alone in a hotel room for several hours, knowing the children would be alone in a room with a BB gun that appeared to be a real firearm, a pocketknife, an open beer can, and a cup that appeared to contain an alcoholic beverage, but nothing to eat. </a:t>
            </a:r>
          </a:p>
          <a:p>
            <a:endParaRPr lang="en-US" dirty="0"/>
          </a:p>
        </p:txBody>
      </p:sp>
    </p:spTree>
    <p:extLst>
      <p:ext uri="{BB962C8B-B14F-4D97-AF65-F5344CB8AC3E}">
        <p14:creationId xmlns:p14="http://schemas.microsoft.com/office/powerpoint/2010/main" val="16659131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Mott: </a:t>
            </a:r>
            <a:r>
              <a:rPr lang="en-US" dirty="0" smtClean="0"/>
              <a:t>Conviction Affirmed</a:t>
            </a:r>
            <a:endParaRPr lang="en-US" i="1" dirty="0"/>
          </a:p>
        </p:txBody>
      </p:sp>
      <p:sp>
        <p:nvSpPr>
          <p:cNvPr id="3" name="Content Placeholder 2"/>
          <p:cNvSpPr>
            <a:spLocks noGrp="1"/>
          </p:cNvSpPr>
          <p:nvPr>
            <p:ph idx="1"/>
          </p:nvPr>
        </p:nvSpPr>
        <p:spPr>
          <a:xfrm>
            <a:off x="457200" y="1600200"/>
            <a:ext cx="8229600" cy="4509051"/>
          </a:xfrm>
        </p:spPr>
        <p:txBody>
          <a:bodyPr>
            <a:normAutofit fontScale="85000" lnSpcReduction="10000"/>
          </a:bodyPr>
          <a:lstStyle/>
          <a:p>
            <a:r>
              <a:rPr lang="en-US" dirty="0"/>
              <a:t>The Court agreed that the defendant’s conduct constituted “virtual abandonment” of her children. </a:t>
            </a:r>
            <a:endParaRPr lang="en-US" dirty="0" smtClean="0"/>
          </a:p>
          <a:p>
            <a:r>
              <a:rPr lang="en-US" dirty="0" smtClean="0"/>
              <a:t>The </a:t>
            </a:r>
            <a:r>
              <a:rPr lang="en-US" dirty="0"/>
              <a:t>Court found that the evidence demonstrated that the defendant knew her conduct was likely to expose her children to substantial risk or the probability of serious injury or death. </a:t>
            </a:r>
            <a:endParaRPr lang="en-US" dirty="0" smtClean="0"/>
          </a:p>
          <a:p>
            <a:r>
              <a:rPr lang="en-US" dirty="0" smtClean="0"/>
              <a:t>The </a:t>
            </a:r>
            <a:r>
              <a:rPr lang="en-US" dirty="0"/>
              <a:t>defendant was gone for several hours, knowing the children would be alone in a room with many dangerous items and nothing to eat. </a:t>
            </a:r>
          </a:p>
          <a:p>
            <a:endParaRPr lang="en-US" dirty="0"/>
          </a:p>
        </p:txBody>
      </p:sp>
    </p:spTree>
    <p:extLst>
      <p:ext uri="{BB962C8B-B14F-4D97-AF65-F5344CB8AC3E}">
        <p14:creationId xmlns:p14="http://schemas.microsoft.com/office/powerpoint/2010/main" val="19484463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Child Pornography</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43379033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7810" y="132523"/>
            <a:ext cx="8640416" cy="1378225"/>
          </a:xfrm>
        </p:spPr>
        <p:txBody>
          <a:bodyPr>
            <a:normAutofit/>
          </a:bodyPr>
          <a:lstStyle/>
          <a:p>
            <a:r>
              <a:rPr lang="en-US" i="1" dirty="0" smtClean="0"/>
              <a:t>Kovach v. Commonwealth</a:t>
            </a:r>
            <a:endParaRPr lang="en-US" i="1" dirty="0"/>
          </a:p>
        </p:txBody>
      </p:sp>
      <p:sp>
        <p:nvSpPr>
          <p:cNvPr id="5" name="Content Placeholder 4"/>
          <p:cNvSpPr>
            <a:spLocks noGrp="1"/>
          </p:cNvSpPr>
          <p:nvPr>
            <p:ph idx="1"/>
          </p:nvPr>
        </p:nvSpPr>
        <p:spPr>
          <a:xfrm>
            <a:off x="198783" y="1510748"/>
            <a:ext cx="8574156" cy="4399721"/>
          </a:xfrm>
        </p:spPr>
        <p:txBody>
          <a:bodyPr>
            <a:noAutofit/>
          </a:bodyPr>
          <a:lstStyle/>
          <a:p>
            <a:r>
              <a:rPr lang="en-US" sz="2000" dirty="0" smtClean="0"/>
              <a:t>Court of Appeals, December 2016</a:t>
            </a:r>
          </a:p>
          <a:p>
            <a:r>
              <a:rPr lang="en-US" sz="2400" dirty="0" smtClean="0"/>
              <a:t>Court AFFIRMED </a:t>
            </a:r>
            <a:r>
              <a:rPr lang="en-US" sz="2400" dirty="0"/>
              <a:t>convictions for child pornography in a “zip” file on his desktop computer, where the defendant had control over the desktop, the images were under the defendant’s user name, and the zip file had recently been opened on the desktop. </a:t>
            </a:r>
          </a:p>
          <a:p>
            <a:r>
              <a:rPr lang="en-US" sz="2400" dirty="0" smtClean="0"/>
              <a:t>Court REVERSED </a:t>
            </a:r>
            <a:r>
              <a:rPr lang="en-US" sz="2400" dirty="0"/>
              <a:t>for child pornography found in the parts of the computer that were not accessible to the defendant</a:t>
            </a:r>
            <a:r>
              <a:rPr lang="en-US" sz="2400" dirty="0" smtClean="0"/>
              <a:t>.</a:t>
            </a:r>
          </a:p>
          <a:p>
            <a:pPr lvl="1"/>
            <a:r>
              <a:rPr lang="en-US" sz="2400" dirty="0" smtClean="0"/>
              <a:t>In the </a:t>
            </a:r>
            <a:r>
              <a:rPr lang="en-US" sz="2400" dirty="0"/>
              <a:t>computer’s “unallocated space”, a place that is generally inaccessible to users, where a computer stores “deleted” data </a:t>
            </a:r>
          </a:p>
        </p:txBody>
      </p:sp>
    </p:spTree>
    <p:extLst>
      <p:ext uri="{BB962C8B-B14F-4D97-AF65-F5344CB8AC3E}">
        <p14:creationId xmlns:p14="http://schemas.microsoft.com/office/powerpoint/2010/main" val="80009013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Coleman v. Commonwealth</a:t>
            </a:r>
            <a:endParaRPr lang="en-US" i="1" dirty="0"/>
          </a:p>
        </p:txBody>
      </p:sp>
      <p:sp>
        <p:nvSpPr>
          <p:cNvPr id="3" name="Content Placeholder 2"/>
          <p:cNvSpPr>
            <a:spLocks noGrp="1"/>
          </p:cNvSpPr>
          <p:nvPr>
            <p:ph idx="1"/>
          </p:nvPr>
        </p:nvSpPr>
        <p:spPr>
          <a:xfrm>
            <a:off x="457200" y="1600201"/>
            <a:ext cx="8229600" cy="4416286"/>
          </a:xfrm>
        </p:spPr>
        <p:txBody>
          <a:bodyPr>
            <a:normAutofit fontScale="85000" lnSpcReduction="20000"/>
          </a:bodyPr>
          <a:lstStyle/>
          <a:p>
            <a:r>
              <a:rPr lang="en-US" sz="2000" dirty="0"/>
              <a:t>Court of Appeals, December 2016</a:t>
            </a:r>
          </a:p>
          <a:p>
            <a:r>
              <a:rPr lang="en-US" dirty="0" smtClean="0"/>
              <a:t>Defendant confessed </a:t>
            </a:r>
            <a:r>
              <a:rPr lang="en-US" dirty="0"/>
              <a:t>that while looking for images of girls his own age, he had used the search term “kiddy porn” when other terms appeared to provide only adult pornography and that he refined his search terms to find images of women less than 16 years of age</a:t>
            </a:r>
            <a:r>
              <a:rPr lang="en-US" dirty="0" smtClean="0"/>
              <a:t>.</a:t>
            </a:r>
          </a:p>
          <a:p>
            <a:r>
              <a:rPr lang="en-US" dirty="0" smtClean="0"/>
              <a:t>Given </a:t>
            </a:r>
            <a:r>
              <a:rPr lang="en-US" dirty="0"/>
              <a:t>the lack of evidence that someone else accessed the defendant’s personal “Pinterest” account and his admission that he posted the first </a:t>
            </a:r>
            <a:r>
              <a:rPr lang="en-US" dirty="0" smtClean="0"/>
              <a:t>photo of several photos on “Pinterest”, </a:t>
            </a:r>
            <a:r>
              <a:rPr lang="en-US" dirty="0"/>
              <a:t>the only reasonable inference was that the defendant was responsible for the images.</a:t>
            </a:r>
            <a:endParaRPr lang="en-US" i="1" dirty="0"/>
          </a:p>
          <a:p>
            <a:endParaRPr lang="en-US" dirty="0"/>
          </a:p>
        </p:txBody>
      </p:sp>
    </p:spTree>
    <p:extLst>
      <p:ext uri="{BB962C8B-B14F-4D97-AF65-F5344CB8AC3E}">
        <p14:creationId xmlns:p14="http://schemas.microsoft.com/office/powerpoint/2010/main" val="125784501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Contributing to the delinquency of a minor</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8711404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smtClean="0"/>
              <a:t>Embry v. Commonwealth</a:t>
            </a:r>
            <a:endParaRPr lang="en-US" i="1" dirty="0"/>
          </a:p>
        </p:txBody>
      </p:sp>
      <p:sp>
        <p:nvSpPr>
          <p:cNvPr id="5" name="Content Placeholder 4"/>
          <p:cNvSpPr>
            <a:spLocks noGrp="1"/>
          </p:cNvSpPr>
          <p:nvPr>
            <p:ph idx="1"/>
          </p:nvPr>
        </p:nvSpPr>
        <p:spPr/>
        <p:txBody>
          <a:bodyPr>
            <a:normAutofit fontScale="85000" lnSpcReduction="20000"/>
          </a:bodyPr>
          <a:lstStyle/>
          <a:p>
            <a:r>
              <a:rPr lang="en-US" i="1" dirty="0" smtClean="0"/>
              <a:t>Court of Appeals, March 2017</a:t>
            </a:r>
          </a:p>
          <a:p>
            <a:r>
              <a:rPr lang="en-US" dirty="0" smtClean="0"/>
              <a:t>Held: Intentionally </a:t>
            </a:r>
            <a:r>
              <a:rPr lang="en-US" dirty="0"/>
              <a:t>exposing a child to any condition that poses a substantial risk to the child’s health or safety constitutes a violation of the statute, regardless of how long or how many times the child was exposed to that condition. </a:t>
            </a:r>
            <a:endParaRPr lang="en-US" dirty="0" smtClean="0"/>
          </a:p>
          <a:p>
            <a:r>
              <a:rPr lang="en-US" dirty="0" smtClean="0"/>
              <a:t>The </a:t>
            </a:r>
            <a:r>
              <a:rPr lang="en-US" dirty="0"/>
              <a:t>Court refused to require the Commonwealth to prove, as an element of an offense pursuant to Code § 18.2-371, that a child was exposed to a potential hazard for any particular period of time or on repeated occasions. </a:t>
            </a:r>
          </a:p>
        </p:txBody>
      </p:sp>
    </p:spTree>
    <p:extLst>
      <p:ext uri="{BB962C8B-B14F-4D97-AF65-F5344CB8AC3E}">
        <p14:creationId xmlns:p14="http://schemas.microsoft.com/office/powerpoint/2010/main" val="44987759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Fraud</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363246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Johnson v. Commonwealth</a:t>
            </a:r>
            <a:endParaRPr lang="en-US" i="1" dirty="0"/>
          </a:p>
        </p:txBody>
      </p:sp>
      <p:sp>
        <p:nvSpPr>
          <p:cNvPr id="3" name="Content Placeholder 2"/>
          <p:cNvSpPr>
            <a:spLocks noGrp="1"/>
          </p:cNvSpPr>
          <p:nvPr>
            <p:ph idx="1"/>
          </p:nvPr>
        </p:nvSpPr>
        <p:spPr>
          <a:xfrm>
            <a:off x="457200" y="1600201"/>
            <a:ext cx="8229600" cy="4257260"/>
          </a:xfrm>
        </p:spPr>
        <p:txBody>
          <a:bodyPr>
            <a:normAutofit fontScale="85000" lnSpcReduction="20000"/>
          </a:bodyPr>
          <a:lstStyle/>
          <a:p>
            <a:r>
              <a:rPr lang="en-US" sz="2000" dirty="0" smtClean="0"/>
              <a:t>Court of Appeals, May 23, 2017</a:t>
            </a:r>
          </a:p>
          <a:p>
            <a:r>
              <a:rPr lang="en-US" dirty="0"/>
              <a:t>Defendant defrauded a homeowner, pocketing an advance for construction work that he never performed. </a:t>
            </a:r>
            <a:endParaRPr lang="en-US" dirty="0" smtClean="0"/>
          </a:p>
          <a:p>
            <a:r>
              <a:rPr lang="en-US" dirty="0" smtClean="0"/>
              <a:t>The </a:t>
            </a:r>
            <a:r>
              <a:rPr lang="en-US" dirty="0"/>
              <a:t>homeowner sent a letter demanding the return of the funds. The homeowner sent the letter by certified mail, but did not request a return receipt</a:t>
            </a:r>
            <a:r>
              <a:rPr lang="en-US" dirty="0" smtClean="0"/>
              <a:t>.</a:t>
            </a:r>
          </a:p>
          <a:p>
            <a:r>
              <a:rPr lang="en-US" dirty="0" smtClean="0"/>
              <a:t>Court: Reversed Conviction. </a:t>
            </a:r>
          </a:p>
          <a:p>
            <a:r>
              <a:rPr lang="en-US" dirty="0" smtClean="0"/>
              <a:t>§18.2-200.1 requires </a:t>
            </a:r>
            <a:r>
              <a:rPr lang="en-US" dirty="0"/>
              <a:t>that the letter </a:t>
            </a:r>
            <a:r>
              <a:rPr lang="en-US" dirty="0" smtClean="0"/>
              <a:t>be sent </a:t>
            </a:r>
            <a:r>
              <a:rPr lang="en-US" dirty="0"/>
              <a:t>with a return receipt request.</a:t>
            </a:r>
          </a:p>
          <a:p>
            <a:endParaRPr lang="en-US" dirty="0"/>
          </a:p>
          <a:p>
            <a:endParaRPr lang="en-US" dirty="0"/>
          </a:p>
        </p:txBody>
      </p:sp>
    </p:spTree>
    <p:extLst>
      <p:ext uri="{BB962C8B-B14F-4D97-AF65-F5344CB8AC3E}">
        <p14:creationId xmlns:p14="http://schemas.microsoft.com/office/powerpoint/2010/main" val="1937793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Secret v. Commonwealth</a:t>
            </a:r>
            <a:endParaRPr lang="en-US" i="1" dirty="0"/>
          </a:p>
        </p:txBody>
      </p:sp>
      <p:sp>
        <p:nvSpPr>
          <p:cNvPr id="3" name="Content Placeholder 2"/>
          <p:cNvSpPr>
            <a:spLocks noGrp="1"/>
          </p:cNvSpPr>
          <p:nvPr>
            <p:ph idx="1"/>
          </p:nvPr>
        </p:nvSpPr>
        <p:spPr>
          <a:xfrm>
            <a:off x="457200" y="1600201"/>
            <a:ext cx="8229600" cy="4721086"/>
          </a:xfrm>
        </p:spPr>
        <p:txBody>
          <a:bodyPr>
            <a:normAutofit fontScale="77500" lnSpcReduction="20000"/>
          </a:bodyPr>
          <a:lstStyle/>
          <a:p>
            <a:r>
              <a:rPr lang="en-US" sz="2600" dirty="0"/>
              <a:t>Court of Appeals, </a:t>
            </a:r>
            <a:r>
              <a:rPr lang="en-US" sz="2600" dirty="0" smtClean="0"/>
              <a:t>February 2017</a:t>
            </a:r>
          </a:p>
          <a:p>
            <a:r>
              <a:rPr lang="en-US" dirty="0" smtClean="0"/>
              <a:t>A </a:t>
            </a:r>
            <a:r>
              <a:rPr lang="en-US" dirty="0"/>
              <a:t>deputy </a:t>
            </a:r>
            <a:r>
              <a:rPr lang="en-US" dirty="0" smtClean="0"/>
              <a:t>found the </a:t>
            </a:r>
            <a:r>
              <a:rPr lang="en-US" dirty="0"/>
              <a:t>defendant, surrounded by residents of the </a:t>
            </a:r>
            <a:r>
              <a:rPr lang="en-US" dirty="0" smtClean="0"/>
              <a:t>building he just set on fire.</a:t>
            </a:r>
          </a:p>
          <a:p>
            <a:r>
              <a:rPr lang="en-US" dirty="0" smtClean="0"/>
              <a:t>The </a:t>
            </a:r>
            <a:r>
              <a:rPr lang="en-US" dirty="0"/>
              <a:t>deputy detained the defendant and placed him in handcuffs. </a:t>
            </a:r>
            <a:endParaRPr lang="en-US" dirty="0" smtClean="0"/>
          </a:p>
          <a:p>
            <a:r>
              <a:rPr lang="en-US" dirty="0" smtClean="0"/>
              <a:t>The </a:t>
            </a:r>
            <a:r>
              <a:rPr lang="en-US" dirty="0"/>
              <a:t>deputy asked the defendant if he would be willing to come to the Sheriff’s Department to talk to a State Police Investigator. The defendant agreed. </a:t>
            </a:r>
            <a:endParaRPr lang="en-US" dirty="0" smtClean="0"/>
          </a:p>
          <a:p>
            <a:r>
              <a:rPr lang="en-US" dirty="0" smtClean="0"/>
              <a:t>The </a:t>
            </a:r>
            <a:r>
              <a:rPr lang="en-US" dirty="0"/>
              <a:t>deputy told the defendant he would have to transport him handcuffed, per policy, but that he was not under arrest. </a:t>
            </a:r>
            <a:endParaRPr lang="en-US" dirty="0" smtClean="0"/>
          </a:p>
          <a:p>
            <a:r>
              <a:rPr lang="en-US" dirty="0" smtClean="0"/>
              <a:t>The </a:t>
            </a:r>
            <a:r>
              <a:rPr lang="en-US" dirty="0"/>
              <a:t>deputy removed the handcuffs when the defendant arrived at the </a:t>
            </a:r>
            <a:r>
              <a:rPr lang="en-US" dirty="0" smtClean="0"/>
              <a:t>Department.</a:t>
            </a:r>
          </a:p>
        </p:txBody>
      </p:sp>
    </p:spTree>
    <p:extLst>
      <p:ext uri="{BB962C8B-B14F-4D97-AF65-F5344CB8AC3E}">
        <p14:creationId xmlns:p14="http://schemas.microsoft.com/office/powerpoint/2010/main" val="110626114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Card Theft</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1970104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i="1" dirty="0" smtClean="0"/>
              <a:t>Scott v. Commonwealth</a:t>
            </a:r>
            <a:endParaRPr lang="en-US" i="1" dirty="0"/>
          </a:p>
        </p:txBody>
      </p:sp>
      <p:sp>
        <p:nvSpPr>
          <p:cNvPr id="5" name="Content Placeholder 4"/>
          <p:cNvSpPr>
            <a:spLocks noGrp="1"/>
          </p:cNvSpPr>
          <p:nvPr>
            <p:ph idx="1"/>
          </p:nvPr>
        </p:nvSpPr>
        <p:spPr>
          <a:xfrm>
            <a:off x="198782" y="1537252"/>
            <a:ext cx="8653669" cy="4399722"/>
          </a:xfrm>
        </p:spPr>
        <p:txBody>
          <a:bodyPr>
            <a:noAutofit/>
          </a:bodyPr>
          <a:lstStyle/>
          <a:p>
            <a:r>
              <a:rPr lang="en-US" sz="2400" i="1" dirty="0" smtClean="0"/>
              <a:t>Virginia Supreme Court, August 2016</a:t>
            </a:r>
          </a:p>
          <a:p>
            <a:r>
              <a:rPr lang="en-US" sz="2400" dirty="0" smtClean="0"/>
              <a:t>Credit </a:t>
            </a:r>
            <a:r>
              <a:rPr lang="en-US" sz="2400" dirty="0"/>
              <a:t>Card Theft does not require that the Commonwealth allege or prove the specific intent to use, sell or transfer a credit card that has been taken from a cardholder without consent. </a:t>
            </a:r>
          </a:p>
          <a:p>
            <a:r>
              <a:rPr lang="en-US" sz="2400" dirty="0"/>
              <a:t>The Court overruled the previous holdings by the Court of Appeals in </a:t>
            </a:r>
            <a:r>
              <a:rPr lang="en-US" sz="2400" i="1" dirty="0"/>
              <a:t>Scott </a:t>
            </a:r>
            <a:r>
              <a:rPr lang="en-US" sz="2400" dirty="0"/>
              <a:t>and </a:t>
            </a:r>
            <a:r>
              <a:rPr lang="en-US" sz="2400" i="1" dirty="0"/>
              <a:t>Darnell</a:t>
            </a:r>
            <a:r>
              <a:rPr lang="en-US" sz="2400" dirty="0"/>
              <a:t>, in which the Court of Appeals had found the crime to be a specific intent crime.  </a:t>
            </a:r>
          </a:p>
          <a:p>
            <a:r>
              <a:rPr lang="en-US" sz="2400" dirty="0"/>
              <a:t>The Court held that credit card theft is a general intent crime completed upon an unlawful taking </a:t>
            </a:r>
            <a:r>
              <a:rPr lang="en-US" sz="2400" dirty="0" smtClean="0"/>
              <a:t>of the card, even if the card is in the victim’s purse. </a:t>
            </a:r>
            <a:endParaRPr lang="en-US" sz="2400" dirty="0"/>
          </a:p>
        </p:txBody>
      </p:sp>
    </p:spTree>
    <p:extLst>
      <p:ext uri="{BB962C8B-B14F-4D97-AF65-F5344CB8AC3E}">
        <p14:creationId xmlns:p14="http://schemas.microsoft.com/office/powerpoint/2010/main" val="3302472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Driving Suspended or Revoked</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72664029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smtClean="0"/>
              <a:t>Peters v. Commonwealth</a:t>
            </a:r>
            <a:endParaRPr lang="en-US" i="1" dirty="0"/>
          </a:p>
        </p:txBody>
      </p:sp>
      <p:sp>
        <p:nvSpPr>
          <p:cNvPr id="5" name="Content Placeholder 4"/>
          <p:cNvSpPr>
            <a:spLocks noGrp="1"/>
          </p:cNvSpPr>
          <p:nvPr>
            <p:ph idx="1"/>
          </p:nvPr>
        </p:nvSpPr>
        <p:spPr>
          <a:xfrm>
            <a:off x="457200" y="1600201"/>
            <a:ext cx="8229600" cy="4297016"/>
          </a:xfrm>
        </p:spPr>
        <p:txBody>
          <a:bodyPr>
            <a:normAutofit fontScale="85000" lnSpcReduction="10000"/>
          </a:bodyPr>
          <a:lstStyle/>
          <a:p>
            <a:r>
              <a:rPr lang="en-US" sz="2400" dirty="0" smtClean="0"/>
              <a:t>Court of Appeals, November 2016</a:t>
            </a:r>
          </a:p>
          <a:p>
            <a:r>
              <a:rPr lang="en-US" dirty="0" smtClean="0"/>
              <a:t>Held: Under </a:t>
            </a:r>
            <a:r>
              <a:rPr lang="en-US" dirty="0"/>
              <a:t>§46.2-203.1, the notice sent by DMV by first-class mail to the defendant’s home was “deemed to have been accepted by the person at that address.” </a:t>
            </a:r>
            <a:endParaRPr lang="en-US" dirty="0" smtClean="0"/>
          </a:p>
          <a:p>
            <a:r>
              <a:rPr lang="en-US" dirty="0" smtClean="0"/>
              <a:t>A DMV transcript that noted </a:t>
            </a:r>
            <a:r>
              <a:rPr lang="en-US" dirty="0"/>
              <a:t>that the defendant was “Revoked” and noted “Notice </a:t>
            </a:r>
            <a:r>
              <a:rPr lang="en-US" dirty="0" smtClean="0"/>
              <a:t>of Suspension/Revocation Received” by </a:t>
            </a:r>
            <a:r>
              <a:rPr lang="en-US" dirty="0"/>
              <a:t>first-class </a:t>
            </a:r>
            <a:r>
              <a:rPr lang="en-US" dirty="0" smtClean="0"/>
              <a:t>mail, along with the defendant’s statement that he did not have a license, sufficiently proved the offense of Driving Revoked, DUI-Related.</a:t>
            </a:r>
            <a:endParaRPr lang="en-US" dirty="0"/>
          </a:p>
        </p:txBody>
      </p:sp>
    </p:spTree>
    <p:extLst>
      <p:ext uri="{BB962C8B-B14F-4D97-AF65-F5344CB8AC3E}">
        <p14:creationId xmlns:p14="http://schemas.microsoft.com/office/powerpoint/2010/main" val="64856286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DUI</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812551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7838" y="1219200"/>
            <a:ext cx="8271606" cy="5139869"/>
          </a:xfrm>
          <a:prstGeom prst="rect">
            <a:avLst/>
          </a:prstGeom>
        </p:spPr>
        <p:txBody>
          <a:bodyPr wrap="square">
            <a:spAutoFit/>
          </a:bodyPr>
          <a:lstStyle/>
          <a:p>
            <a:pPr marL="342900" indent="-342900">
              <a:buFont typeface="Arial" charset="0"/>
              <a:buChar char="•"/>
            </a:pPr>
            <a:r>
              <a:rPr lang="en-US" sz="2000" dirty="0" smtClean="0"/>
              <a:t>U.S. Supreme Court, June 2016</a:t>
            </a:r>
          </a:p>
          <a:p>
            <a:pPr marL="457200" indent="-457200">
              <a:buFont typeface="+mj-lt"/>
              <a:buAutoNum type="arabicPeriod"/>
            </a:pPr>
            <a:r>
              <a:rPr lang="en-US" sz="2800" dirty="0" smtClean="0"/>
              <a:t>DUI breath tests are a </a:t>
            </a:r>
            <a:r>
              <a:rPr lang="en-US" sz="2800" dirty="0"/>
              <a:t>permissible search incident to the defendant’s arrest.  </a:t>
            </a:r>
            <a:endParaRPr lang="en-US" sz="2800" dirty="0" smtClean="0"/>
          </a:p>
          <a:p>
            <a:pPr marL="457200" indent="-457200">
              <a:buFont typeface="+mj-lt"/>
              <a:buAutoNum type="arabicPeriod"/>
            </a:pPr>
            <a:r>
              <a:rPr lang="en-US" sz="2800" dirty="0"/>
              <a:t>Implied Consent is a valid way to </a:t>
            </a:r>
            <a:r>
              <a:rPr lang="en-US" sz="2800" dirty="0" smtClean="0"/>
              <a:t>compel Blood Tests and Breath Tests.</a:t>
            </a:r>
            <a:endParaRPr lang="en-US" sz="2800" dirty="0"/>
          </a:p>
          <a:p>
            <a:pPr marL="457200" indent="-457200">
              <a:buFont typeface="+mj-lt"/>
              <a:buAutoNum type="arabicPeriod"/>
            </a:pPr>
            <a:r>
              <a:rPr lang="en-US" sz="2800" dirty="0" smtClean="0"/>
              <a:t>States </a:t>
            </a:r>
            <a:r>
              <a:rPr lang="en-US" sz="2800" dirty="0"/>
              <a:t>may </a:t>
            </a:r>
            <a:r>
              <a:rPr lang="en-US" sz="2800" dirty="0" smtClean="0"/>
              <a:t>compel breath tests </a:t>
            </a:r>
            <a:r>
              <a:rPr lang="en-US" sz="2800" dirty="0"/>
              <a:t>with criminal </a:t>
            </a:r>
            <a:r>
              <a:rPr lang="en-US" sz="2800" dirty="0" smtClean="0"/>
              <a:t> and/or civil consequences</a:t>
            </a:r>
          </a:p>
          <a:p>
            <a:pPr marL="457200" indent="-457200">
              <a:buFont typeface="+mj-lt"/>
              <a:buAutoNum type="arabicPeriod"/>
            </a:pPr>
            <a:r>
              <a:rPr lang="en-US" sz="2800" dirty="0" smtClean="0"/>
              <a:t>States may NOT compel blood tests </a:t>
            </a:r>
            <a:r>
              <a:rPr lang="en-US" sz="2800" dirty="0"/>
              <a:t>with criminal consequences. </a:t>
            </a:r>
            <a:endParaRPr lang="en-US" sz="2800" dirty="0" smtClean="0"/>
          </a:p>
          <a:p>
            <a:pPr marL="457200" indent="-457200">
              <a:buFont typeface="+mj-lt"/>
              <a:buAutoNum type="arabicPeriod"/>
            </a:pPr>
            <a:r>
              <a:rPr lang="en-US" sz="2800" dirty="0"/>
              <a:t>States may </a:t>
            </a:r>
            <a:r>
              <a:rPr lang="en-US" sz="2800" dirty="0" smtClean="0"/>
              <a:t>compel </a:t>
            </a:r>
            <a:r>
              <a:rPr lang="en-US" sz="2800" dirty="0"/>
              <a:t>blood tests with </a:t>
            </a:r>
            <a:r>
              <a:rPr lang="en-US" sz="2800" dirty="0" smtClean="0"/>
              <a:t>civil consequences</a:t>
            </a:r>
            <a:r>
              <a:rPr lang="en-US" sz="2800" dirty="0"/>
              <a:t>. </a:t>
            </a:r>
          </a:p>
          <a:p>
            <a:pPr marL="457200" indent="-457200">
              <a:buFont typeface="+mj-lt"/>
              <a:buAutoNum type="arabicPeriod"/>
            </a:pPr>
            <a:endParaRPr lang="en-US" sz="2800" dirty="0"/>
          </a:p>
        </p:txBody>
      </p:sp>
      <p:sp>
        <p:nvSpPr>
          <p:cNvPr id="3" name="TextBox 2"/>
          <p:cNvSpPr txBox="1"/>
          <p:nvPr/>
        </p:nvSpPr>
        <p:spPr>
          <a:xfrm>
            <a:off x="8163" y="181390"/>
            <a:ext cx="8948057" cy="769441"/>
          </a:xfrm>
          <a:prstGeom prst="rect">
            <a:avLst/>
          </a:prstGeom>
          <a:noFill/>
        </p:spPr>
        <p:txBody>
          <a:bodyPr wrap="square" rtlCol="0">
            <a:spAutoFit/>
          </a:bodyPr>
          <a:lstStyle/>
          <a:p>
            <a:pPr algn="ctr"/>
            <a:r>
              <a:rPr lang="en-US" sz="4400" i="1" dirty="0" smtClean="0">
                <a:solidFill>
                  <a:srgbClr val="FF0000"/>
                </a:solidFill>
                <a:latin typeface="+mj-lt"/>
              </a:rPr>
              <a:t>Birchfield </a:t>
            </a:r>
            <a:r>
              <a:rPr lang="en-US" sz="4400" i="1" dirty="0">
                <a:solidFill>
                  <a:srgbClr val="FF0000"/>
                </a:solidFill>
                <a:latin typeface="+mj-lt"/>
              </a:rPr>
              <a:t>v. North </a:t>
            </a:r>
            <a:r>
              <a:rPr lang="en-US" sz="4400" i="1" dirty="0" smtClean="0">
                <a:solidFill>
                  <a:srgbClr val="FF0000"/>
                </a:solidFill>
                <a:latin typeface="+mj-lt"/>
              </a:rPr>
              <a:t>Dakota</a:t>
            </a:r>
            <a:endParaRPr lang="en-US" sz="4400" i="1" dirty="0">
              <a:solidFill>
                <a:srgbClr val="FF0000"/>
              </a:solidFill>
              <a:latin typeface="+mj-lt"/>
            </a:endParaRPr>
          </a:p>
        </p:txBody>
      </p:sp>
    </p:spTree>
    <p:extLst>
      <p:ext uri="{BB962C8B-B14F-4D97-AF65-F5344CB8AC3E}">
        <p14:creationId xmlns:p14="http://schemas.microsoft.com/office/powerpoint/2010/main" val="156136977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dirty="0" smtClean="0"/>
              <a:t>Note: General Assembly Corrected Our Statutes this Spring</a:t>
            </a:r>
            <a:endParaRPr lang="en-US" sz="3700" dirty="0"/>
          </a:p>
        </p:txBody>
      </p:sp>
      <p:sp>
        <p:nvSpPr>
          <p:cNvPr id="3" name="Content Placeholder 2"/>
          <p:cNvSpPr>
            <a:spLocks noGrp="1"/>
          </p:cNvSpPr>
          <p:nvPr>
            <p:ph idx="1"/>
          </p:nvPr>
        </p:nvSpPr>
        <p:spPr>
          <a:xfrm>
            <a:off x="457200" y="1417638"/>
            <a:ext cx="8229600" cy="4654825"/>
          </a:xfrm>
        </p:spPr>
        <p:txBody>
          <a:bodyPr>
            <a:normAutofit fontScale="92500"/>
          </a:bodyPr>
          <a:lstStyle/>
          <a:p>
            <a:r>
              <a:rPr lang="en-US" dirty="0"/>
              <a:t>Because eliminating the criminal penalty for refusing a blood test made our statute constitutional again, our forms are </a:t>
            </a:r>
            <a:r>
              <a:rPr lang="en-US" dirty="0" smtClean="0"/>
              <a:t>compliant</a:t>
            </a:r>
          </a:p>
          <a:p>
            <a:r>
              <a:rPr lang="en-US" dirty="0"/>
              <a:t>A search warrant need only be obtained </a:t>
            </a:r>
            <a:r>
              <a:rPr lang="en-US" dirty="0" smtClean="0"/>
              <a:t>if: </a:t>
            </a:r>
          </a:p>
          <a:p>
            <a:pPr marL="514350" indent="-514350">
              <a:buFont typeface="+mj-lt"/>
              <a:buAutoNum type="arabicParenR"/>
            </a:pPr>
            <a:r>
              <a:rPr lang="en-US" dirty="0" smtClean="0"/>
              <a:t>they refuse; </a:t>
            </a:r>
          </a:p>
          <a:p>
            <a:pPr marL="514350" indent="-514350">
              <a:buFont typeface="+mj-lt"/>
              <a:buAutoNum type="arabicParenR"/>
            </a:pPr>
            <a:r>
              <a:rPr lang="en-US" dirty="0" smtClean="0"/>
              <a:t>you </a:t>
            </a:r>
            <a:r>
              <a:rPr lang="en-US" dirty="0"/>
              <a:t>need blood on private property; or </a:t>
            </a:r>
            <a:endParaRPr lang="en-US" dirty="0" smtClean="0"/>
          </a:p>
          <a:p>
            <a:pPr marL="514350" indent="-514350">
              <a:buFont typeface="+mj-lt"/>
              <a:buAutoNum type="arabicParenR"/>
            </a:pPr>
            <a:r>
              <a:rPr lang="en-US" dirty="0" smtClean="0"/>
              <a:t>you </a:t>
            </a:r>
            <a:r>
              <a:rPr lang="en-US" dirty="0"/>
              <a:t>are otherwise outside the parameters of implied consent, i.e. your defendant was not arrested within three hours of the offense.</a:t>
            </a:r>
          </a:p>
          <a:p>
            <a:endParaRPr lang="en-US" dirty="0"/>
          </a:p>
        </p:txBody>
      </p:sp>
    </p:spTree>
    <p:extLst>
      <p:ext uri="{BB962C8B-B14F-4D97-AF65-F5344CB8AC3E}">
        <p14:creationId xmlns:p14="http://schemas.microsoft.com/office/powerpoint/2010/main" val="15398855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Wolfe v. Commonwealth</a:t>
            </a:r>
            <a:endParaRPr lang="en-US" i="1" dirty="0"/>
          </a:p>
        </p:txBody>
      </p:sp>
      <p:sp>
        <p:nvSpPr>
          <p:cNvPr id="3" name="Content Placeholder 2"/>
          <p:cNvSpPr>
            <a:spLocks noGrp="1"/>
          </p:cNvSpPr>
          <p:nvPr>
            <p:ph idx="1"/>
          </p:nvPr>
        </p:nvSpPr>
        <p:spPr/>
        <p:txBody>
          <a:bodyPr>
            <a:normAutofit fontScale="92500" lnSpcReduction="20000"/>
          </a:bodyPr>
          <a:lstStyle/>
          <a:p>
            <a:r>
              <a:rPr lang="en-US" sz="2000" dirty="0" smtClean="0"/>
              <a:t>Court of Appeals, December 2016</a:t>
            </a:r>
          </a:p>
          <a:p>
            <a:r>
              <a:rPr lang="en-US" dirty="0"/>
              <a:t>The Court reiterated that, in blood cases, the constitutional validity of the implied consent statute is well-established, even in light of </a:t>
            </a:r>
            <a:r>
              <a:rPr lang="en-US" i="1" dirty="0" smtClean="0"/>
              <a:t>Birchfield.</a:t>
            </a:r>
          </a:p>
          <a:p>
            <a:r>
              <a:rPr lang="en-US" dirty="0"/>
              <a:t>The Court noted </a:t>
            </a:r>
            <a:r>
              <a:rPr lang="en-US" dirty="0" smtClean="0"/>
              <a:t>that </a:t>
            </a:r>
            <a:r>
              <a:rPr lang="en-US" dirty="0"/>
              <a:t>the act of driving constitutes an irrevocable, albeit implied, consent to the officer’s demand for a breath </a:t>
            </a:r>
            <a:r>
              <a:rPr lang="en-US" dirty="0" smtClean="0"/>
              <a:t>sample. The defendant did not have to affirmatively consent to the blood test for the officer to take his blood.</a:t>
            </a:r>
            <a:endParaRPr lang="en-US" dirty="0"/>
          </a:p>
        </p:txBody>
      </p:sp>
    </p:spTree>
    <p:extLst>
      <p:ext uri="{BB962C8B-B14F-4D97-AF65-F5344CB8AC3E}">
        <p14:creationId xmlns:p14="http://schemas.microsoft.com/office/powerpoint/2010/main" val="182387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Staiger</a:t>
            </a:r>
            <a:r>
              <a:rPr lang="en-US" i="1" dirty="0" smtClean="0"/>
              <a:t> v. Commonwealth</a:t>
            </a:r>
            <a:endParaRPr lang="en-US" i="1" dirty="0"/>
          </a:p>
        </p:txBody>
      </p:sp>
      <p:sp>
        <p:nvSpPr>
          <p:cNvPr id="3" name="Content Placeholder 2"/>
          <p:cNvSpPr>
            <a:spLocks noGrp="1"/>
          </p:cNvSpPr>
          <p:nvPr>
            <p:ph idx="1"/>
          </p:nvPr>
        </p:nvSpPr>
        <p:spPr/>
        <p:txBody>
          <a:bodyPr>
            <a:normAutofit fontScale="92500" lnSpcReduction="20000"/>
          </a:bodyPr>
          <a:lstStyle/>
          <a:p>
            <a:r>
              <a:rPr lang="en-US" dirty="0" smtClean="0"/>
              <a:t>Court of Appeals, January 2017</a:t>
            </a:r>
          </a:p>
          <a:p>
            <a:r>
              <a:rPr lang="en-US" dirty="0" smtClean="0"/>
              <a:t>Defendant</a:t>
            </a:r>
            <a:r>
              <a:rPr lang="en-US" dirty="0"/>
              <a:t>, who already had one DUI conviction, drove drunk to her AA </a:t>
            </a:r>
            <a:r>
              <a:rPr lang="en-US" dirty="0" smtClean="0"/>
              <a:t>meeting, crashed, </a:t>
            </a:r>
            <a:r>
              <a:rPr lang="en-US" dirty="0"/>
              <a:t>returned home, </a:t>
            </a:r>
            <a:r>
              <a:rPr lang="en-US" dirty="0" smtClean="0"/>
              <a:t>drove </a:t>
            </a:r>
            <a:r>
              <a:rPr lang="en-US" dirty="0"/>
              <a:t>back to the AA meeting </a:t>
            </a:r>
            <a:r>
              <a:rPr lang="en-US" dirty="0" smtClean="0"/>
              <a:t>in another car and </a:t>
            </a:r>
            <a:r>
              <a:rPr lang="en-US" dirty="0"/>
              <a:t>crashed </a:t>
            </a:r>
            <a:r>
              <a:rPr lang="en-US" dirty="0" smtClean="0"/>
              <a:t>again.</a:t>
            </a:r>
          </a:p>
          <a:p>
            <a:r>
              <a:rPr lang="en-US" dirty="0" smtClean="0"/>
              <a:t>Held: Convictions for DUI 2</a:t>
            </a:r>
            <a:r>
              <a:rPr lang="en-US" baseline="30000" dirty="0" smtClean="0"/>
              <a:t>nd</a:t>
            </a:r>
            <a:r>
              <a:rPr lang="en-US" dirty="0" smtClean="0"/>
              <a:t> and 3</a:t>
            </a:r>
            <a:r>
              <a:rPr lang="en-US" baseline="30000" dirty="0" smtClean="0"/>
              <a:t>rd</a:t>
            </a:r>
            <a:r>
              <a:rPr lang="en-US" dirty="0" smtClean="0"/>
              <a:t> affirmed. </a:t>
            </a:r>
          </a:p>
          <a:p>
            <a:r>
              <a:rPr lang="en-US" dirty="0"/>
              <a:t>T</a:t>
            </a:r>
            <a:r>
              <a:rPr lang="en-US" dirty="0" smtClean="0"/>
              <a:t>he </a:t>
            </a:r>
            <a:r>
              <a:rPr lang="en-US" dirty="0"/>
              <a:t>Commonwealth does not need to convict the defendant of a DUI 2</a:t>
            </a:r>
            <a:r>
              <a:rPr lang="en-US" baseline="30000" dirty="0"/>
              <a:t>nd</a:t>
            </a:r>
            <a:r>
              <a:rPr lang="en-US" dirty="0"/>
              <a:t> first before pursuing the 3</a:t>
            </a:r>
            <a:r>
              <a:rPr lang="en-US" baseline="30000" dirty="0"/>
              <a:t>rd</a:t>
            </a:r>
            <a:r>
              <a:rPr lang="en-US" dirty="0"/>
              <a:t> offense DUI</a:t>
            </a:r>
          </a:p>
        </p:txBody>
      </p:sp>
    </p:spTree>
    <p:extLst>
      <p:ext uri="{BB962C8B-B14F-4D97-AF65-F5344CB8AC3E}">
        <p14:creationId xmlns:p14="http://schemas.microsoft.com/office/powerpoint/2010/main" val="129908943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Refusal</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141710704"/>
      </p:ext>
    </p:extLst>
  </p:cSld>
  <p:clrMapOvr>
    <a:masterClrMapping/>
  </p:clrMapOvr>
</p:sld>
</file>

<file path=ppt/theme/theme1.xml><?xml version="1.0" encoding="utf-8"?>
<a:theme xmlns:a="http://schemas.openxmlformats.org/drawingml/2006/main" name="CASC Mast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TEMPLATE-CASC Master Slide</Template>
  <TotalTime>14024</TotalTime>
  <Words>8351</Words>
  <Application>Microsoft Macintosh PowerPoint</Application>
  <PresentationFormat>On-screen Show (4:3)</PresentationFormat>
  <Paragraphs>532</Paragraphs>
  <Slides>136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136</vt:i4>
      </vt:variant>
    </vt:vector>
  </HeadingPairs>
  <TitlesOfParts>
    <vt:vector size="142" baseType="lpstr">
      <vt:lpstr>Calibri</vt:lpstr>
      <vt:lpstr>Georgia</vt:lpstr>
      <vt:lpstr>ＭＳ Ｐゴシック</vt:lpstr>
      <vt:lpstr>Times New Roman</vt:lpstr>
      <vt:lpstr>Arial</vt:lpstr>
      <vt:lpstr>CASC Master Slide</vt:lpstr>
      <vt:lpstr>Selected Appellate Decisions for Law Enforcement Officers  June 1, 2016– June 1, 2017</vt:lpstr>
      <vt:lpstr>Please refer to  2017 Appellate Update  Master List   for a complete listing of new cases  of interest to law enforcement officers.</vt:lpstr>
      <vt:lpstr>Topics for Presentation</vt:lpstr>
      <vt:lpstr>Fifth Amendment</vt:lpstr>
      <vt:lpstr>Taylor v. Commonwealth</vt:lpstr>
      <vt:lpstr>Court: Initial Statements Admissible</vt:lpstr>
      <vt:lpstr>Taylor continued</vt:lpstr>
      <vt:lpstr>Court: Confession Suppressed</vt:lpstr>
      <vt:lpstr>Secret v. Commonwealth</vt:lpstr>
      <vt:lpstr>Confession</vt:lpstr>
      <vt:lpstr>Garcia-Tirado v. Commonwealth</vt:lpstr>
      <vt:lpstr>Court: Confession Admissible</vt:lpstr>
      <vt:lpstr>Fourth Amendment</vt:lpstr>
      <vt:lpstr>Utah v. Strieff</vt:lpstr>
      <vt:lpstr>Supreme Court: Evidence Admissible</vt:lpstr>
      <vt:lpstr>Court: “Attenuation” Explained </vt:lpstr>
      <vt:lpstr>U.S. v. Graham</vt:lpstr>
      <vt:lpstr>Warning:</vt:lpstr>
      <vt:lpstr>PowerPoint Presentation</vt:lpstr>
      <vt:lpstr>PowerPoint Presentation</vt:lpstr>
      <vt:lpstr>Collins v. Commonwealth</vt:lpstr>
      <vt:lpstr>Collins: Search Lawful</vt:lpstr>
      <vt:lpstr>PowerPoint Presentation</vt:lpstr>
      <vt:lpstr>Edmond: Affirmed</vt:lpstr>
      <vt:lpstr>Taylor v. Commonwealth</vt:lpstr>
      <vt:lpstr>Campbell v. Commonwealth</vt:lpstr>
      <vt:lpstr>Salahuddin v. Commonwealth </vt:lpstr>
      <vt:lpstr>Hotel Clerk Becomes Suspicious</vt:lpstr>
      <vt:lpstr>Salahuddin: Evidence Admissible</vt:lpstr>
      <vt:lpstr>Hairston v. Commonwealth</vt:lpstr>
      <vt:lpstr>Hairston: Evidence Admitted</vt:lpstr>
      <vt:lpstr>Commonwealth v. Donald  Commonwealth v. Sampio</vt:lpstr>
      <vt:lpstr>Court’s Reasoning on Jaywalking</vt:lpstr>
      <vt:lpstr>Carter v. Commonwealth</vt:lpstr>
      <vt:lpstr>Carter: Search Lawful</vt:lpstr>
      <vt:lpstr>Johnson v. Commonwealth</vt:lpstr>
      <vt:lpstr>Focus on Mr. Johnson</vt:lpstr>
      <vt:lpstr>Court: Conviction Reversed</vt:lpstr>
      <vt:lpstr>Johnson Reasoning</vt:lpstr>
      <vt:lpstr>Matthews v. Commonwealth</vt:lpstr>
      <vt:lpstr>Held: Evidence Obtained Unlawfully</vt:lpstr>
      <vt:lpstr>But…</vt:lpstr>
      <vt:lpstr>Commonwealth v. Simpson</vt:lpstr>
      <vt:lpstr>Court: Suppressed Evidence</vt:lpstr>
      <vt:lpstr>United States v. Robinson</vt:lpstr>
      <vt:lpstr>PowerPoint Presentation</vt:lpstr>
      <vt:lpstr>Williams v. Commonwealth</vt:lpstr>
      <vt:lpstr>Court: Search Was Lawful</vt:lpstr>
      <vt:lpstr>Porter v. Commonwealth</vt:lpstr>
      <vt:lpstr>Held: Reasonable Suspicion to Detain the Defendant</vt:lpstr>
      <vt:lpstr>PART TWO: Crimes and Offenses</vt:lpstr>
      <vt:lpstr>Abduction</vt:lpstr>
      <vt:lpstr> Harper v. Commonwealth</vt:lpstr>
      <vt:lpstr>Court: Split Ruling</vt:lpstr>
      <vt:lpstr>Lunceford v. Commonwealth</vt:lpstr>
      <vt:lpstr>DogFighting</vt:lpstr>
      <vt:lpstr>Hawkins v. Commonwealth</vt:lpstr>
      <vt:lpstr>Arson</vt:lpstr>
      <vt:lpstr>Yergovich v. Commonwealth</vt:lpstr>
      <vt:lpstr>Assaults</vt:lpstr>
      <vt:lpstr>Assault on Law Enforcement</vt:lpstr>
      <vt:lpstr>Doscoli v. Commonwealth</vt:lpstr>
      <vt:lpstr>Defendant Makes It Worse</vt:lpstr>
      <vt:lpstr>Doscoli: Conviction Affirmed</vt:lpstr>
      <vt:lpstr>Malicious Wounding</vt:lpstr>
      <vt:lpstr>Perkins v. Commonwealth</vt:lpstr>
      <vt:lpstr>Caution: Perkins is on Appeal</vt:lpstr>
      <vt:lpstr>Battery</vt:lpstr>
      <vt:lpstr>Mayr v. Osborne</vt:lpstr>
      <vt:lpstr>Mayr Court Explanation</vt:lpstr>
      <vt:lpstr>Bad Check</vt:lpstr>
      <vt:lpstr>Watkins v. Commonwealth</vt:lpstr>
      <vt:lpstr>Watkins: Conviction Affirmed</vt:lpstr>
      <vt:lpstr>Burglary</vt:lpstr>
      <vt:lpstr>Graves v. Commonwealth</vt:lpstr>
      <vt:lpstr>CarJacking</vt:lpstr>
      <vt:lpstr>Hilton v. Commonwealth</vt:lpstr>
      <vt:lpstr>Child Neglect</vt:lpstr>
      <vt:lpstr>Coomer v. Commonwealth</vt:lpstr>
      <vt:lpstr>Coomer: Conviction Reversed</vt:lpstr>
      <vt:lpstr>Mott v. Commonwealth</vt:lpstr>
      <vt:lpstr>Mott: Conviction Affirmed</vt:lpstr>
      <vt:lpstr>Child Pornography</vt:lpstr>
      <vt:lpstr>Kovach v. Commonwealth</vt:lpstr>
      <vt:lpstr>Coleman v. Commonwealth</vt:lpstr>
      <vt:lpstr>Contributing to the delinquency of a minor</vt:lpstr>
      <vt:lpstr>Embry v. Commonwealth</vt:lpstr>
      <vt:lpstr>Construction Fraud</vt:lpstr>
      <vt:lpstr>Johnson v. Commonwealth</vt:lpstr>
      <vt:lpstr>Credit Card Theft</vt:lpstr>
      <vt:lpstr>Scott v. Commonwealth</vt:lpstr>
      <vt:lpstr>Driving Suspended or Revoked</vt:lpstr>
      <vt:lpstr>Peters v. Commonwealth</vt:lpstr>
      <vt:lpstr>DUI</vt:lpstr>
      <vt:lpstr>PowerPoint Presentation</vt:lpstr>
      <vt:lpstr>Note: General Assembly Corrected Our Statutes this Spring</vt:lpstr>
      <vt:lpstr>Wolfe v. Commonwealth</vt:lpstr>
      <vt:lpstr>Staiger v. Commonwealth</vt:lpstr>
      <vt:lpstr>Refusal</vt:lpstr>
      <vt:lpstr>Kim v. Commonwealth</vt:lpstr>
      <vt:lpstr>Kim: Barriers to Entry</vt:lpstr>
      <vt:lpstr>Court: Refusal Conviction Reversed</vt:lpstr>
      <vt:lpstr>Drug Offenses</vt:lpstr>
      <vt:lpstr>Kincaid v. Commonwealth</vt:lpstr>
      <vt:lpstr>Broadous v. Commonwealth</vt:lpstr>
      <vt:lpstr>Hit &amp; Run</vt:lpstr>
      <vt:lpstr>Bunn v. Commonwealth</vt:lpstr>
      <vt:lpstr>Homicide</vt:lpstr>
      <vt:lpstr>Suter v. Commonwealth</vt:lpstr>
      <vt:lpstr>Identity Fraud</vt:lpstr>
      <vt:lpstr>Salazar v. Commonwealth</vt:lpstr>
      <vt:lpstr>Larceny</vt:lpstr>
      <vt:lpstr>Petit Larceny 3rd or Subsequent</vt:lpstr>
      <vt:lpstr>Obstruction</vt:lpstr>
      <vt:lpstr>Fripp-Hayes v. Commonwealth</vt:lpstr>
      <vt:lpstr>Epps v. Commonwealth</vt:lpstr>
      <vt:lpstr>Sexual assault</vt:lpstr>
      <vt:lpstr>Hutton v. Commonwealth</vt:lpstr>
      <vt:lpstr>Bailey v. Commonwealth</vt:lpstr>
      <vt:lpstr>Robbery</vt:lpstr>
      <vt:lpstr>Small v. Commonwealth</vt:lpstr>
      <vt:lpstr>Court: Robbery Affirmed</vt:lpstr>
      <vt:lpstr>PART THREE: Defenses</vt:lpstr>
      <vt:lpstr>Self-Defense</vt:lpstr>
      <vt:lpstr>Small v. Commonwealth</vt:lpstr>
      <vt:lpstr>Small: Affirmed Conviction</vt:lpstr>
      <vt:lpstr>Hines v. Commonwealth</vt:lpstr>
      <vt:lpstr> “Castle Doctrine” </vt:lpstr>
      <vt:lpstr>PART FOUR: Evidence</vt:lpstr>
      <vt:lpstr>Best evidence Rule</vt:lpstr>
      <vt:lpstr>Melice v. Commonwealth</vt:lpstr>
      <vt:lpstr>Hearsay</vt:lpstr>
      <vt:lpstr>Garnett v. Commonwealth</vt:lpstr>
      <vt:lpstr>Grady v. Commonwealth</vt:lpstr>
      <vt:lpstr>How the Commonwealth Proved It Was the Defendant on the Phone</vt:lpstr>
      <vt:lpstr>Thank you for your service!</vt:lpstr>
    </vt:vector>
  </TitlesOfParts>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Ross Cooper Vaughan</dc:creator>
  <cp:lastModifiedBy>Microsoft Office User</cp:lastModifiedBy>
  <cp:revision>294</cp:revision>
  <dcterms:created xsi:type="dcterms:W3CDTF">2015-05-27T12:44:14Z</dcterms:created>
  <dcterms:modified xsi:type="dcterms:W3CDTF">2017-06-13T18:44:48Z</dcterms:modified>
</cp:coreProperties>
</file>