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91"/>
  </p:notesMasterIdLst>
  <p:sldIdLst>
    <p:sldId id="256" r:id="rId2"/>
    <p:sldId id="1303" r:id="rId3"/>
    <p:sldId id="887" r:id="rId4"/>
    <p:sldId id="1360" r:id="rId5"/>
    <p:sldId id="1382" r:id="rId6"/>
    <p:sldId id="1351" r:id="rId7"/>
    <p:sldId id="1344" r:id="rId8"/>
    <p:sldId id="1345" r:id="rId9"/>
    <p:sldId id="1346" r:id="rId10"/>
    <p:sldId id="1343" r:id="rId11"/>
    <p:sldId id="1347" r:id="rId12"/>
    <p:sldId id="1320" r:id="rId13"/>
    <p:sldId id="1321" r:id="rId14"/>
    <p:sldId id="1341" r:id="rId15"/>
    <p:sldId id="1304" r:id="rId16"/>
    <p:sldId id="1305" r:id="rId17"/>
    <p:sldId id="1306" r:id="rId18"/>
    <p:sldId id="1307" r:id="rId19"/>
    <p:sldId id="1363" r:id="rId20"/>
    <p:sldId id="1364" r:id="rId21"/>
    <p:sldId id="1370" r:id="rId22"/>
    <p:sldId id="1365" r:id="rId23"/>
    <p:sldId id="1371" r:id="rId24"/>
    <p:sldId id="1372" r:id="rId25"/>
    <p:sldId id="1369" r:id="rId26"/>
    <p:sldId id="1366" r:id="rId27"/>
    <p:sldId id="1373" r:id="rId28"/>
    <p:sldId id="1368" r:id="rId29"/>
    <p:sldId id="1374" r:id="rId30"/>
    <p:sldId id="1375" r:id="rId31"/>
    <p:sldId id="1376" r:id="rId32"/>
    <p:sldId id="1377" r:id="rId33"/>
    <p:sldId id="1356" r:id="rId34"/>
    <p:sldId id="1322" r:id="rId35"/>
    <p:sldId id="1323" r:id="rId36"/>
    <p:sldId id="1324" r:id="rId37"/>
    <p:sldId id="1325" r:id="rId38"/>
    <p:sldId id="1353" r:id="rId39"/>
    <p:sldId id="1309" r:id="rId40"/>
    <p:sldId id="1310" r:id="rId41"/>
    <p:sldId id="1311" r:id="rId42"/>
    <p:sldId id="1326" r:id="rId43"/>
    <p:sldId id="1327" r:id="rId44"/>
    <p:sldId id="1328" r:id="rId45"/>
    <p:sldId id="1354" r:id="rId46"/>
    <p:sldId id="1312" r:id="rId47"/>
    <p:sldId id="1313" r:id="rId48"/>
    <p:sldId id="1315" r:id="rId49"/>
    <p:sldId id="1314" r:id="rId50"/>
    <p:sldId id="1316" r:id="rId51"/>
    <p:sldId id="1317" r:id="rId52"/>
    <p:sldId id="1319" r:id="rId53"/>
    <p:sldId id="1318" r:id="rId54"/>
    <p:sldId id="1383" r:id="rId55"/>
    <p:sldId id="1358" r:id="rId56"/>
    <p:sldId id="1329" r:id="rId57"/>
    <p:sldId id="1330" r:id="rId58"/>
    <p:sldId id="1335" r:id="rId59"/>
    <p:sldId id="1338" r:id="rId60"/>
    <p:sldId id="1336" r:id="rId61"/>
    <p:sldId id="1337" r:id="rId62"/>
    <p:sldId id="265" r:id="rId63"/>
    <p:sldId id="1357" r:id="rId64"/>
    <p:sldId id="1339" r:id="rId65"/>
    <p:sldId id="1340" r:id="rId66"/>
    <p:sldId id="1355" r:id="rId67"/>
    <p:sldId id="1362" r:id="rId68"/>
    <p:sldId id="1348" r:id="rId69"/>
    <p:sldId id="1349" r:id="rId70"/>
    <p:sldId id="257" r:id="rId71"/>
    <p:sldId id="258" r:id="rId72"/>
    <p:sldId id="259" r:id="rId73"/>
    <p:sldId id="260" r:id="rId74"/>
    <p:sldId id="261" r:id="rId75"/>
    <p:sldId id="1352" r:id="rId76"/>
    <p:sldId id="1308" r:id="rId77"/>
    <p:sldId id="262" r:id="rId78"/>
    <p:sldId id="263" r:id="rId79"/>
    <p:sldId id="264" r:id="rId80"/>
    <p:sldId id="1378" r:id="rId81"/>
    <p:sldId id="1380" r:id="rId82"/>
    <p:sldId id="1384" r:id="rId83"/>
    <p:sldId id="1381" r:id="rId84"/>
    <p:sldId id="1379" r:id="rId85"/>
    <p:sldId id="1359" r:id="rId86"/>
    <p:sldId id="1332" r:id="rId87"/>
    <p:sldId id="1334" r:id="rId88"/>
    <p:sldId id="1350" r:id="rId89"/>
    <p:sldId id="133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9AB77-0187-9C4D-8FE4-3BB0B556C1FD}" type="datetimeFigureOut">
              <a:rPr lang="en-US" smtClean="0"/>
              <a:t>11/17/20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52D18-1A53-9047-8D70-305D7E704F64}" type="slidenum">
              <a:rPr lang="en-US" smtClean="0"/>
              <a:t>‹#›</a:t>
            </a:fld>
            <a:endParaRPr lang="en-US"/>
          </a:p>
        </p:txBody>
      </p:sp>
    </p:spTree>
    <p:extLst>
      <p:ext uri="{BB962C8B-B14F-4D97-AF65-F5344CB8AC3E}">
        <p14:creationId xmlns:p14="http://schemas.microsoft.com/office/powerpoint/2010/main" val="359442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118367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2E9B3-C803-544A-BE00-95AA5A881CB0}"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419580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159328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5296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64742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6952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65534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518496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95246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67174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49696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42E9B3-C803-544A-BE00-95AA5A881CB0}"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90461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42E9B3-C803-544A-BE00-95AA5A881CB0}" type="datetimeFigureOut">
              <a:rPr lang="en-US" smtClean="0"/>
              <a:t>11/17/20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37461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4178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69071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042E9B3-C803-544A-BE00-95AA5A881CB0}" type="datetimeFigureOut">
              <a:rPr lang="en-US" smtClean="0"/>
              <a:t>11/17/20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93178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2E9B3-C803-544A-BE00-95AA5A881CB0}"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79009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042E9B3-C803-544A-BE00-95AA5A881CB0}" type="datetimeFigureOut">
              <a:rPr lang="en-US" smtClean="0"/>
              <a:t>11/17/20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9DC34D-C334-3A42-848D-AF988A0F3C8E}" type="slidenum">
              <a:rPr lang="en-US" smtClean="0"/>
              <a:t>‹#›</a:t>
            </a:fld>
            <a:endParaRPr lang="en-US"/>
          </a:p>
        </p:txBody>
      </p:sp>
    </p:spTree>
    <p:extLst>
      <p:ext uri="{BB962C8B-B14F-4D97-AF65-F5344CB8AC3E}">
        <p14:creationId xmlns:p14="http://schemas.microsoft.com/office/powerpoint/2010/main" val="144427289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lis.virginia.gov/lis.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BC0B-47B0-054F-A7F6-ED060D3B2E77}"/>
              </a:ext>
            </a:extLst>
          </p:cNvPr>
          <p:cNvSpPr>
            <a:spLocks noGrp="1"/>
          </p:cNvSpPr>
          <p:nvPr>
            <p:ph type="ctrTitle"/>
          </p:nvPr>
        </p:nvSpPr>
        <p:spPr>
          <a:xfrm>
            <a:off x="705384" y="1447800"/>
            <a:ext cx="10781232" cy="3329581"/>
          </a:xfrm>
        </p:spPr>
        <p:txBody>
          <a:bodyPr/>
          <a:lstStyle/>
          <a:p>
            <a:r>
              <a:rPr lang="en-US" dirty="0"/>
              <a:t>CASC 2020 </a:t>
            </a:r>
            <a:br>
              <a:rPr lang="en-US" dirty="0"/>
            </a:br>
            <a:r>
              <a:rPr lang="en-US" dirty="0"/>
              <a:t>Legislative Update: Special Session Fall 2020</a:t>
            </a:r>
          </a:p>
        </p:txBody>
      </p:sp>
      <p:pic>
        <p:nvPicPr>
          <p:cNvPr id="6" name="Picture 5">
            <a:extLst>
              <a:ext uri="{FF2B5EF4-FFF2-40B4-BE49-F238E27FC236}">
                <a16:creationId xmlns:a16="http://schemas.microsoft.com/office/drawing/2014/main" id="{DA3F158E-0756-0949-A202-7CBFDDE670FF}"/>
              </a:ext>
            </a:extLst>
          </p:cNvPr>
          <p:cNvPicPr>
            <a:picLocks noChangeAspect="1"/>
          </p:cNvPicPr>
          <p:nvPr/>
        </p:nvPicPr>
        <p:blipFill>
          <a:blip r:embed="rId2"/>
          <a:stretch>
            <a:fillRect/>
          </a:stretch>
        </p:blipFill>
        <p:spPr>
          <a:xfrm>
            <a:off x="2926896" y="5410200"/>
            <a:ext cx="6690632" cy="1331437"/>
          </a:xfrm>
          <a:prstGeom prst="rect">
            <a:avLst/>
          </a:prstGeom>
          <a:solidFill>
            <a:schemeClr val="tx1"/>
          </a:solidFill>
        </p:spPr>
      </p:pic>
    </p:spTree>
    <p:extLst>
      <p:ext uri="{BB962C8B-B14F-4D97-AF65-F5344CB8AC3E}">
        <p14:creationId xmlns:p14="http://schemas.microsoft.com/office/powerpoint/2010/main" val="246998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597A-6A11-D840-85D9-8280DA5202A0}"/>
              </a:ext>
            </a:extLst>
          </p:cNvPr>
          <p:cNvSpPr>
            <a:spLocks noGrp="1"/>
          </p:cNvSpPr>
          <p:nvPr>
            <p:ph type="title"/>
          </p:nvPr>
        </p:nvSpPr>
        <p:spPr/>
        <p:txBody>
          <a:bodyPr/>
          <a:lstStyle/>
          <a:p>
            <a:r>
              <a:rPr lang="en-US" dirty="0"/>
              <a:t>SB 5030: Prohibited Acts</a:t>
            </a:r>
          </a:p>
        </p:txBody>
      </p:sp>
      <p:sp>
        <p:nvSpPr>
          <p:cNvPr id="3" name="Content Placeholder 2">
            <a:extLst>
              <a:ext uri="{FF2B5EF4-FFF2-40B4-BE49-F238E27FC236}">
                <a16:creationId xmlns:a16="http://schemas.microsoft.com/office/drawing/2014/main" id="{0749ADC2-D77F-284D-B116-B4B2FD0F179D}"/>
              </a:ext>
            </a:extLst>
          </p:cNvPr>
          <p:cNvSpPr>
            <a:spLocks noGrp="1"/>
          </p:cNvSpPr>
          <p:nvPr>
            <p:ph idx="1"/>
          </p:nvPr>
        </p:nvSpPr>
        <p:spPr>
          <a:xfrm>
            <a:off x="1108953" y="1853248"/>
            <a:ext cx="10933890" cy="4722650"/>
          </a:xfrm>
        </p:spPr>
        <p:txBody>
          <a:bodyPr>
            <a:noAutofit/>
          </a:bodyPr>
          <a:lstStyle/>
          <a:p>
            <a:r>
              <a:rPr lang="en-US" sz="2400" dirty="0"/>
              <a:t>The willful discharge of a firearm by a law-enforcement officer into or at a moving vehicle is prohibited unless the discharge of a firearm is immediately necessary to protect the law-enforcement officer or another person from death or serious bodily injury.</a:t>
            </a:r>
          </a:p>
          <a:p>
            <a:r>
              <a:rPr lang="en-US" sz="2400" dirty="0"/>
              <a:t>The use of kinetic impact munitions by a law-enforcement officer is prohibited unless the use of kinetic impact munitions is necessary to protect the law-enforcement officer or another person from bodily injury.</a:t>
            </a:r>
          </a:p>
          <a:p>
            <a:pPr lvl="1"/>
            <a:r>
              <a:rPr lang="en-US" sz="2400" dirty="0"/>
              <a:t>"Kinetic impact munitions" includes impact rounds and baton rounds, such as rubber batons, bean bag rounds, foam baton rounds, and plastic, wax, wood, or rubber-coated projectiles.</a:t>
            </a:r>
          </a:p>
        </p:txBody>
      </p:sp>
    </p:spTree>
    <p:extLst>
      <p:ext uri="{BB962C8B-B14F-4D97-AF65-F5344CB8AC3E}">
        <p14:creationId xmlns:p14="http://schemas.microsoft.com/office/powerpoint/2010/main" val="15190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FDBB-6000-A54C-982A-040DD9CC6DD8}"/>
              </a:ext>
            </a:extLst>
          </p:cNvPr>
          <p:cNvSpPr>
            <a:spLocks noGrp="1"/>
          </p:cNvSpPr>
          <p:nvPr>
            <p:ph type="title"/>
          </p:nvPr>
        </p:nvSpPr>
        <p:spPr/>
        <p:txBody>
          <a:bodyPr/>
          <a:lstStyle/>
          <a:p>
            <a:r>
              <a:rPr lang="en-US" dirty="0"/>
              <a:t>Penalty for Violation</a:t>
            </a:r>
          </a:p>
        </p:txBody>
      </p:sp>
      <p:sp>
        <p:nvSpPr>
          <p:cNvPr id="3" name="Content Placeholder 2">
            <a:extLst>
              <a:ext uri="{FF2B5EF4-FFF2-40B4-BE49-F238E27FC236}">
                <a16:creationId xmlns:a16="http://schemas.microsoft.com/office/drawing/2014/main" id="{BDA35475-454D-A541-AC99-788D5C9EAC08}"/>
              </a:ext>
            </a:extLst>
          </p:cNvPr>
          <p:cNvSpPr>
            <a:spLocks noGrp="1"/>
          </p:cNvSpPr>
          <p:nvPr>
            <p:ph idx="1"/>
          </p:nvPr>
        </p:nvSpPr>
        <p:spPr/>
        <p:txBody>
          <a:bodyPr>
            <a:normAutofit/>
          </a:bodyPr>
          <a:lstStyle/>
          <a:p>
            <a:r>
              <a:rPr lang="en-US" sz="2600" dirty="0"/>
              <a:t>In addition to any other penalty authorized by law, any law-enforcement officer who knowingly violates the provisions of this chapter shall be subject to disciplinary action, including dismissal, demotion, suspension, or transfer of the law-enforcement officer or decertification as provided in subsection D of </a:t>
            </a:r>
            <a:r>
              <a:rPr lang="az-Cyrl-AZ" sz="2600" dirty="0"/>
              <a:t>з 15.2-1707.</a:t>
            </a:r>
            <a:endParaRPr lang="en-US" sz="2600" dirty="0"/>
          </a:p>
        </p:txBody>
      </p:sp>
    </p:spTree>
    <p:extLst>
      <p:ext uri="{BB962C8B-B14F-4D97-AF65-F5344CB8AC3E}">
        <p14:creationId xmlns:p14="http://schemas.microsoft.com/office/powerpoint/2010/main" val="181568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564B-9B4A-DD41-A88A-150FF5558EB0}"/>
              </a:ext>
            </a:extLst>
          </p:cNvPr>
          <p:cNvSpPr>
            <a:spLocks noGrp="1"/>
          </p:cNvSpPr>
          <p:nvPr>
            <p:ph type="title"/>
          </p:nvPr>
        </p:nvSpPr>
        <p:spPr/>
        <p:txBody>
          <a:bodyPr/>
          <a:lstStyle/>
          <a:p>
            <a:r>
              <a:rPr lang="en-US" dirty="0"/>
              <a:t>HB 5069 / SB 5030: Prohibition on Neck Restraints</a:t>
            </a:r>
          </a:p>
        </p:txBody>
      </p:sp>
      <p:sp>
        <p:nvSpPr>
          <p:cNvPr id="3" name="Content Placeholder 2">
            <a:extLst>
              <a:ext uri="{FF2B5EF4-FFF2-40B4-BE49-F238E27FC236}">
                <a16:creationId xmlns:a16="http://schemas.microsoft.com/office/drawing/2014/main" id="{2AECB5C3-F6CD-2F46-BF6F-9C8DE6A20AAD}"/>
              </a:ext>
            </a:extLst>
          </p:cNvPr>
          <p:cNvSpPr>
            <a:spLocks noGrp="1"/>
          </p:cNvSpPr>
          <p:nvPr>
            <p:ph idx="1"/>
          </p:nvPr>
        </p:nvSpPr>
        <p:spPr/>
        <p:txBody>
          <a:bodyPr>
            <a:normAutofit/>
          </a:bodyPr>
          <a:lstStyle/>
          <a:p>
            <a:r>
              <a:rPr lang="en-US" sz="2600" dirty="0"/>
              <a:t>"Neck restraint" means the use of any body part or object to attempt to control or disable a person by applying pressure against the neck, including the trachea or carotid artery, with the purpose, intent, or effect of controlling or restricting the person's movement or restricting the person's blood flow or breathing, including chokeholds, carotid restraints, and lateral vascular neck restraints.</a:t>
            </a:r>
          </a:p>
        </p:txBody>
      </p:sp>
    </p:spTree>
    <p:extLst>
      <p:ext uri="{BB962C8B-B14F-4D97-AF65-F5344CB8AC3E}">
        <p14:creationId xmlns:p14="http://schemas.microsoft.com/office/powerpoint/2010/main" val="62523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2D14-B827-7043-9F9B-BCDF8CF7DF90}"/>
              </a:ext>
            </a:extLst>
          </p:cNvPr>
          <p:cNvSpPr>
            <a:spLocks noGrp="1"/>
          </p:cNvSpPr>
          <p:nvPr>
            <p:ph type="title"/>
          </p:nvPr>
        </p:nvSpPr>
        <p:spPr/>
        <p:txBody>
          <a:bodyPr/>
          <a:lstStyle/>
          <a:p>
            <a:r>
              <a:rPr lang="en-US" dirty="0"/>
              <a:t>Prohibition in HB 5069</a:t>
            </a:r>
          </a:p>
        </p:txBody>
      </p:sp>
      <p:sp>
        <p:nvSpPr>
          <p:cNvPr id="3" name="Content Placeholder 2">
            <a:extLst>
              <a:ext uri="{FF2B5EF4-FFF2-40B4-BE49-F238E27FC236}">
                <a16:creationId xmlns:a16="http://schemas.microsoft.com/office/drawing/2014/main" id="{FED004E4-F852-7F49-B5AB-E47C4C782C33}"/>
              </a:ext>
            </a:extLst>
          </p:cNvPr>
          <p:cNvSpPr>
            <a:spLocks noGrp="1"/>
          </p:cNvSpPr>
          <p:nvPr>
            <p:ph idx="1"/>
          </p:nvPr>
        </p:nvSpPr>
        <p:spPr>
          <a:xfrm>
            <a:off x="937099" y="1775298"/>
            <a:ext cx="10608790" cy="4629984"/>
          </a:xfrm>
        </p:spPr>
        <p:txBody>
          <a:bodyPr>
            <a:noAutofit/>
          </a:bodyPr>
          <a:lstStyle/>
          <a:p>
            <a:r>
              <a:rPr lang="en-US" sz="2600" dirty="0"/>
              <a:t>RULE: The use of a neck restraint by a law-enforcement officer is prohibited unless the use of a neck restraint is immediately necessary to protect the law-enforcement officer or another person. (but see next slide for further restriction).</a:t>
            </a:r>
          </a:p>
          <a:p>
            <a:r>
              <a:rPr lang="en-US" sz="2600" dirty="0"/>
              <a:t>PENALTY: In addition to any other penalty authorized by law, any law-enforcement officer who knowingly violates the provisions of this chapter shall be subject to disciplinary action, including dismissal, demotion, suspension, or transfer of the law-enforcement officer or decertification as provided in subsection D of § 15.2-1707.</a:t>
            </a:r>
          </a:p>
        </p:txBody>
      </p:sp>
    </p:spTree>
    <p:extLst>
      <p:ext uri="{BB962C8B-B14F-4D97-AF65-F5344CB8AC3E}">
        <p14:creationId xmlns:p14="http://schemas.microsoft.com/office/powerpoint/2010/main" val="31901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B314-F67B-174E-9940-368AE990459C}"/>
              </a:ext>
            </a:extLst>
          </p:cNvPr>
          <p:cNvSpPr>
            <a:spLocks noGrp="1"/>
          </p:cNvSpPr>
          <p:nvPr>
            <p:ph type="title"/>
          </p:nvPr>
        </p:nvSpPr>
        <p:spPr/>
        <p:txBody>
          <a:bodyPr/>
          <a:lstStyle/>
          <a:p>
            <a:r>
              <a:rPr lang="en-US" dirty="0"/>
              <a:t>SB 5030 Further Expands Restriction</a:t>
            </a:r>
          </a:p>
        </p:txBody>
      </p:sp>
      <p:sp>
        <p:nvSpPr>
          <p:cNvPr id="3" name="Content Placeholder 2">
            <a:extLst>
              <a:ext uri="{FF2B5EF4-FFF2-40B4-BE49-F238E27FC236}">
                <a16:creationId xmlns:a16="http://schemas.microsoft.com/office/drawing/2014/main" id="{49196C57-E0B0-FA4B-84D7-27BA716B0DFF}"/>
              </a:ext>
            </a:extLst>
          </p:cNvPr>
          <p:cNvSpPr>
            <a:spLocks noGrp="1"/>
          </p:cNvSpPr>
          <p:nvPr>
            <p:ph idx="1"/>
          </p:nvPr>
        </p:nvSpPr>
        <p:spPr/>
        <p:txBody>
          <a:bodyPr>
            <a:normAutofit/>
          </a:bodyPr>
          <a:lstStyle/>
          <a:p>
            <a:r>
              <a:rPr lang="en-US" sz="2800" dirty="0"/>
              <a:t>Rule: The use of a neck restraint by a law-enforcement officer is prohibited unless the use of a neck restraint is immediately necessary to protect the law-enforcement officer or another person </a:t>
            </a:r>
            <a:r>
              <a:rPr lang="en-US" sz="2800" b="1" i="1" dirty="0"/>
              <a:t>from death or serious bodily injury</a:t>
            </a:r>
            <a:r>
              <a:rPr lang="en-US" sz="2800" dirty="0"/>
              <a:t>.</a:t>
            </a:r>
          </a:p>
          <a:p>
            <a:r>
              <a:rPr lang="en-US" sz="2800" dirty="0"/>
              <a:t>Penalty is the same.</a:t>
            </a:r>
          </a:p>
        </p:txBody>
      </p:sp>
    </p:spTree>
    <p:extLst>
      <p:ext uri="{BB962C8B-B14F-4D97-AF65-F5344CB8AC3E}">
        <p14:creationId xmlns:p14="http://schemas.microsoft.com/office/powerpoint/2010/main" val="263112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6A7B-03CC-AB4C-B284-34CE1C7C98E8}"/>
              </a:ext>
            </a:extLst>
          </p:cNvPr>
          <p:cNvSpPr>
            <a:spLocks noGrp="1"/>
          </p:cNvSpPr>
          <p:nvPr>
            <p:ph type="title"/>
          </p:nvPr>
        </p:nvSpPr>
        <p:spPr/>
        <p:txBody>
          <a:bodyPr/>
          <a:lstStyle/>
          <a:p>
            <a:r>
              <a:rPr lang="en-US" dirty="0"/>
              <a:t>HB 5029 / SB 5030: Intervention in Excessive Force</a:t>
            </a:r>
          </a:p>
        </p:txBody>
      </p:sp>
      <p:sp>
        <p:nvSpPr>
          <p:cNvPr id="3" name="Content Placeholder 2">
            <a:extLst>
              <a:ext uri="{FF2B5EF4-FFF2-40B4-BE49-F238E27FC236}">
                <a16:creationId xmlns:a16="http://schemas.microsoft.com/office/drawing/2014/main" id="{6A12A0EA-3FBA-3847-9C7E-4A100C7A20C7}"/>
              </a:ext>
            </a:extLst>
          </p:cNvPr>
          <p:cNvSpPr>
            <a:spLocks noGrp="1"/>
          </p:cNvSpPr>
          <p:nvPr>
            <p:ph idx="1"/>
          </p:nvPr>
        </p:nvSpPr>
        <p:spPr>
          <a:xfrm>
            <a:off x="1103312" y="2052918"/>
            <a:ext cx="10589335" cy="4620256"/>
          </a:xfrm>
        </p:spPr>
        <p:txBody>
          <a:bodyPr>
            <a:normAutofit/>
          </a:bodyPr>
          <a:lstStyle/>
          <a:p>
            <a:r>
              <a:rPr lang="en-US" sz="2600" dirty="0"/>
              <a:t>Defines “Excessive Force”:</a:t>
            </a:r>
          </a:p>
          <a:p>
            <a:pPr lvl="1"/>
            <a:r>
              <a:rPr lang="en-US" sz="2600" dirty="0"/>
              <a:t>"Excessive force" means any force that is objectively unreasonable given the totality of the circumstances, including </a:t>
            </a:r>
          </a:p>
          <a:p>
            <a:pPr lvl="2"/>
            <a:r>
              <a:rPr lang="en-US" sz="2600" dirty="0"/>
              <a:t>the severity of the crime at issue, </a:t>
            </a:r>
          </a:p>
          <a:p>
            <a:pPr lvl="2"/>
            <a:r>
              <a:rPr lang="en-US" sz="2600" dirty="0"/>
              <a:t>whether the suspect poses an immediate threat to the safety of the officers or others, and </a:t>
            </a:r>
          </a:p>
          <a:p>
            <a:pPr lvl="2"/>
            <a:r>
              <a:rPr lang="en-US" sz="2600" dirty="0"/>
              <a:t>whether the suspect is actively resisting arrest or attempting to evade arrest by flight.</a:t>
            </a:r>
          </a:p>
        </p:txBody>
      </p:sp>
    </p:spTree>
    <p:extLst>
      <p:ext uri="{BB962C8B-B14F-4D97-AF65-F5344CB8AC3E}">
        <p14:creationId xmlns:p14="http://schemas.microsoft.com/office/powerpoint/2010/main" val="79171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085D-1188-5C47-A16D-18D66365F3BA}"/>
              </a:ext>
            </a:extLst>
          </p:cNvPr>
          <p:cNvSpPr>
            <a:spLocks noGrp="1"/>
          </p:cNvSpPr>
          <p:nvPr>
            <p:ph type="title"/>
          </p:nvPr>
        </p:nvSpPr>
        <p:spPr/>
        <p:txBody>
          <a:bodyPr/>
          <a:lstStyle/>
          <a:p>
            <a:r>
              <a:rPr lang="en-US" dirty="0"/>
              <a:t>HB 5029/ SB 5030 (</a:t>
            </a:r>
            <a:r>
              <a:rPr lang="en-US" dirty="0" err="1"/>
              <a:t>con’d</a:t>
            </a:r>
            <a:r>
              <a:rPr lang="en-US" dirty="0"/>
              <a:t>): </a:t>
            </a:r>
            <a:r>
              <a:rPr lang="en-US" dirty="0" err="1"/>
              <a:t>Req’t</a:t>
            </a:r>
            <a:r>
              <a:rPr lang="en-US" dirty="0"/>
              <a:t> to Intervene</a:t>
            </a:r>
          </a:p>
        </p:txBody>
      </p:sp>
      <p:sp>
        <p:nvSpPr>
          <p:cNvPr id="3" name="Content Placeholder 2">
            <a:extLst>
              <a:ext uri="{FF2B5EF4-FFF2-40B4-BE49-F238E27FC236}">
                <a16:creationId xmlns:a16="http://schemas.microsoft.com/office/drawing/2014/main" id="{A2F6A83C-C3C1-6E49-9181-6EAA85EB071B}"/>
              </a:ext>
            </a:extLst>
          </p:cNvPr>
          <p:cNvSpPr>
            <a:spLocks noGrp="1"/>
          </p:cNvSpPr>
          <p:nvPr>
            <p:ph idx="1"/>
          </p:nvPr>
        </p:nvSpPr>
        <p:spPr>
          <a:xfrm>
            <a:off x="1103312" y="2052918"/>
            <a:ext cx="10589335" cy="4629984"/>
          </a:xfrm>
        </p:spPr>
        <p:txBody>
          <a:bodyPr>
            <a:noAutofit/>
          </a:bodyPr>
          <a:lstStyle/>
          <a:p>
            <a:r>
              <a:rPr lang="en-US" sz="2600" dirty="0"/>
              <a:t>§ 19.2-83.4(A): Any law-enforcement officer who, while in the performance of his official duties, witnesses another law-enforcement officer engaging or attempting to engage in the use of excessive force against another person shall intervene, when such intervention is feasible, to end the use of excessive force or attempted use of excessive force, or to prevent the further use of excessive force. </a:t>
            </a:r>
          </a:p>
          <a:p>
            <a:r>
              <a:rPr lang="en-US" sz="2600" dirty="0"/>
              <a:t>A law-enforcement officer shall also render aid, as circumstances objectively permit, to any person injured as the result of the use of excessive force.</a:t>
            </a:r>
          </a:p>
        </p:txBody>
      </p:sp>
    </p:spTree>
    <p:extLst>
      <p:ext uri="{BB962C8B-B14F-4D97-AF65-F5344CB8AC3E}">
        <p14:creationId xmlns:p14="http://schemas.microsoft.com/office/powerpoint/2010/main" val="343707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CBA1-D1F9-4349-B74C-86A3539C3A98}"/>
              </a:ext>
            </a:extLst>
          </p:cNvPr>
          <p:cNvSpPr>
            <a:spLocks noGrp="1"/>
          </p:cNvSpPr>
          <p:nvPr>
            <p:ph type="title"/>
          </p:nvPr>
        </p:nvSpPr>
        <p:spPr/>
        <p:txBody>
          <a:bodyPr/>
          <a:lstStyle/>
          <a:p>
            <a:r>
              <a:rPr lang="en-US" dirty="0"/>
              <a:t>HB 5029 (</a:t>
            </a:r>
            <a:r>
              <a:rPr lang="en-US" dirty="0" err="1"/>
              <a:t>con’d</a:t>
            </a:r>
            <a:r>
              <a:rPr lang="en-US" dirty="0"/>
              <a:t>): </a:t>
            </a:r>
            <a:r>
              <a:rPr lang="en-US" dirty="0" err="1"/>
              <a:t>Req’t</a:t>
            </a:r>
            <a:r>
              <a:rPr lang="en-US" dirty="0"/>
              <a:t> to Report</a:t>
            </a:r>
          </a:p>
        </p:txBody>
      </p:sp>
      <p:sp>
        <p:nvSpPr>
          <p:cNvPr id="3" name="Content Placeholder 2">
            <a:extLst>
              <a:ext uri="{FF2B5EF4-FFF2-40B4-BE49-F238E27FC236}">
                <a16:creationId xmlns:a16="http://schemas.microsoft.com/office/drawing/2014/main" id="{4EE72E06-F251-8147-A4BF-44149D851803}"/>
              </a:ext>
            </a:extLst>
          </p:cNvPr>
          <p:cNvSpPr>
            <a:spLocks noGrp="1"/>
          </p:cNvSpPr>
          <p:nvPr>
            <p:ph idx="1"/>
          </p:nvPr>
        </p:nvSpPr>
        <p:spPr>
          <a:xfrm>
            <a:off x="1044946" y="1804481"/>
            <a:ext cx="10910348" cy="4600801"/>
          </a:xfrm>
        </p:spPr>
        <p:txBody>
          <a:bodyPr>
            <a:noAutofit/>
          </a:bodyPr>
          <a:lstStyle/>
          <a:p>
            <a:r>
              <a:rPr lang="en-US" sz="2600" dirty="0"/>
              <a:t>§ 19.2-83.4 (B) - Any law-enforcement officer who intervenes pursuant to subsection A or who witnesses another law-enforcement officer engaging or attempting to engage in the use of excessive force against another person shall report such intervention or use of excessive force in accordance with the law-enforcement officer's employing agency's policies and procedures for reporting misconduct committed by a law-enforcement officer. </a:t>
            </a:r>
          </a:p>
          <a:p>
            <a:r>
              <a:rPr lang="en-US" sz="2600" dirty="0"/>
              <a:t>No employing agency shall retaliate, threaten to retaliate, or take or threaten to take any disciplinary action against a law-enforcement officer who intervenes pursuant to subsection A or makes a report pursuant to this subsection.</a:t>
            </a:r>
          </a:p>
        </p:txBody>
      </p:sp>
    </p:spTree>
    <p:extLst>
      <p:ext uri="{BB962C8B-B14F-4D97-AF65-F5344CB8AC3E}">
        <p14:creationId xmlns:p14="http://schemas.microsoft.com/office/powerpoint/2010/main" val="414184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7B87-7847-964A-BCC1-A532324AFB4B}"/>
              </a:ext>
            </a:extLst>
          </p:cNvPr>
          <p:cNvSpPr>
            <a:spLocks noGrp="1"/>
          </p:cNvSpPr>
          <p:nvPr>
            <p:ph type="title"/>
          </p:nvPr>
        </p:nvSpPr>
        <p:spPr/>
        <p:txBody>
          <a:bodyPr/>
          <a:lstStyle/>
          <a:p>
            <a:r>
              <a:rPr lang="en-US" dirty="0"/>
              <a:t>HB 5029: Penalties for Failure to Intervene / Report</a:t>
            </a:r>
          </a:p>
        </p:txBody>
      </p:sp>
      <p:sp>
        <p:nvSpPr>
          <p:cNvPr id="3" name="Content Placeholder 2">
            <a:extLst>
              <a:ext uri="{FF2B5EF4-FFF2-40B4-BE49-F238E27FC236}">
                <a16:creationId xmlns:a16="http://schemas.microsoft.com/office/drawing/2014/main" id="{DB048995-14BA-6D47-928B-B17978FCFE1C}"/>
              </a:ext>
            </a:extLst>
          </p:cNvPr>
          <p:cNvSpPr>
            <a:spLocks noGrp="1"/>
          </p:cNvSpPr>
          <p:nvPr>
            <p:ph idx="1"/>
          </p:nvPr>
        </p:nvSpPr>
        <p:spPr/>
        <p:txBody>
          <a:bodyPr>
            <a:normAutofit/>
          </a:bodyPr>
          <a:lstStyle/>
          <a:p>
            <a:r>
              <a:rPr lang="en-US" sz="2600" dirty="0"/>
              <a:t>§ 19.2-83.5: In addition to any other penalty authorized by law, any law-enforcement officer who knowingly violates the provisions of this chapter shall be subject to disciplinary action, including dismissal, demotion, suspension, or transfer of the law-enforcement officer or decertification as provided in subsection D of § 15.2-1707.</a:t>
            </a:r>
          </a:p>
        </p:txBody>
      </p:sp>
    </p:spTree>
    <p:extLst>
      <p:ext uri="{BB962C8B-B14F-4D97-AF65-F5344CB8AC3E}">
        <p14:creationId xmlns:p14="http://schemas.microsoft.com/office/powerpoint/2010/main" val="341842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9A38-C69A-CB4F-88CF-2BFD795E0E39}"/>
              </a:ext>
            </a:extLst>
          </p:cNvPr>
          <p:cNvSpPr>
            <a:spLocks noGrp="1"/>
          </p:cNvSpPr>
          <p:nvPr>
            <p:ph type="title"/>
          </p:nvPr>
        </p:nvSpPr>
        <p:spPr/>
        <p:txBody>
          <a:bodyPr/>
          <a:lstStyle/>
          <a:p>
            <a:r>
              <a:rPr lang="en-US" sz="4400" dirty="0"/>
              <a:t>Traffic Stops</a:t>
            </a:r>
          </a:p>
        </p:txBody>
      </p:sp>
      <p:sp>
        <p:nvSpPr>
          <p:cNvPr id="3" name="Text Placeholder 2">
            <a:extLst>
              <a:ext uri="{FF2B5EF4-FFF2-40B4-BE49-F238E27FC236}">
                <a16:creationId xmlns:a16="http://schemas.microsoft.com/office/drawing/2014/main" id="{AE68E74F-D2C1-E449-A8F3-7E110CBCE72F}"/>
              </a:ext>
            </a:extLst>
          </p:cNvPr>
          <p:cNvSpPr>
            <a:spLocks noGrp="1"/>
          </p:cNvSpPr>
          <p:nvPr>
            <p:ph type="body" idx="1"/>
          </p:nvPr>
        </p:nvSpPr>
        <p:spPr/>
        <p:txBody>
          <a:bodyPr>
            <a:normAutofit/>
          </a:bodyPr>
          <a:lstStyle/>
          <a:p>
            <a:r>
              <a:rPr lang="en-US" sz="2600" dirty="0"/>
              <a:t>Limitations on authority</a:t>
            </a:r>
          </a:p>
        </p:txBody>
      </p:sp>
    </p:spTree>
    <p:extLst>
      <p:ext uri="{BB962C8B-B14F-4D97-AF65-F5344CB8AC3E}">
        <p14:creationId xmlns:p14="http://schemas.microsoft.com/office/powerpoint/2010/main" val="393045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Materials</a:t>
            </a:r>
          </a:p>
        </p:txBody>
      </p:sp>
      <p:sp>
        <p:nvSpPr>
          <p:cNvPr id="3" name="Content Placeholder 2"/>
          <p:cNvSpPr>
            <a:spLocks noGrp="1"/>
          </p:cNvSpPr>
          <p:nvPr>
            <p:ph idx="1"/>
          </p:nvPr>
        </p:nvSpPr>
        <p:spPr>
          <a:xfrm>
            <a:off x="1103312" y="2052918"/>
            <a:ext cx="10715794" cy="4352364"/>
          </a:xfrm>
        </p:spPr>
        <p:txBody>
          <a:bodyPr>
            <a:normAutofit lnSpcReduction="10000"/>
          </a:bodyPr>
          <a:lstStyle/>
          <a:p>
            <a:r>
              <a:rPr lang="en-US" sz="3600" dirty="0"/>
              <a:t>This PowerPoint attempts to identify the legislation from the 2020 General Assembly Fall Special Session that has the greatest impact on law enforcement and public safety.</a:t>
            </a:r>
          </a:p>
          <a:p>
            <a:r>
              <a:rPr lang="en-US" sz="3600" dirty="0"/>
              <a:t>Consult the </a:t>
            </a:r>
            <a:r>
              <a:rPr lang="en-US" sz="3600" i="1" dirty="0"/>
              <a:t>2020 Special Session Legislative Update Master List</a:t>
            </a:r>
            <a:r>
              <a:rPr lang="en-US" sz="3600" dirty="0"/>
              <a:t> outline for full listing of bills of interest.</a:t>
            </a:r>
          </a:p>
          <a:p>
            <a:endParaRPr lang="en-US" sz="3500" dirty="0"/>
          </a:p>
        </p:txBody>
      </p:sp>
    </p:spTree>
    <p:extLst>
      <p:ext uri="{BB962C8B-B14F-4D97-AF65-F5344CB8AC3E}">
        <p14:creationId xmlns:p14="http://schemas.microsoft.com/office/powerpoint/2010/main" val="390087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4108-76AD-5640-BEAB-830BD37C3BA6}"/>
              </a:ext>
            </a:extLst>
          </p:cNvPr>
          <p:cNvSpPr>
            <a:spLocks noGrp="1"/>
          </p:cNvSpPr>
          <p:nvPr>
            <p:ph type="title"/>
          </p:nvPr>
        </p:nvSpPr>
        <p:spPr/>
        <p:txBody>
          <a:bodyPr/>
          <a:lstStyle/>
          <a:p>
            <a:r>
              <a:rPr lang="en-US" dirty="0"/>
              <a:t>HB 5058 / SB5029: Limitations on Traffic Stops</a:t>
            </a:r>
          </a:p>
        </p:txBody>
      </p:sp>
      <p:sp>
        <p:nvSpPr>
          <p:cNvPr id="3" name="Content Placeholder 2">
            <a:extLst>
              <a:ext uri="{FF2B5EF4-FFF2-40B4-BE49-F238E27FC236}">
                <a16:creationId xmlns:a16="http://schemas.microsoft.com/office/drawing/2014/main" id="{AB3905D4-B86B-044B-AAB1-1C54F0B043C6}"/>
              </a:ext>
            </a:extLst>
          </p:cNvPr>
          <p:cNvSpPr>
            <a:spLocks noGrp="1"/>
          </p:cNvSpPr>
          <p:nvPr>
            <p:ph idx="1"/>
          </p:nvPr>
        </p:nvSpPr>
        <p:spPr>
          <a:xfrm>
            <a:off x="771896" y="2052917"/>
            <a:ext cx="11269683" cy="4573513"/>
          </a:xfrm>
        </p:spPr>
        <p:txBody>
          <a:bodyPr>
            <a:noAutofit/>
          </a:bodyPr>
          <a:lstStyle/>
          <a:p>
            <a:r>
              <a:rPr lang="en-US" sz="3000" dirty="0"/>
              <a:t>Creates a list of certain traffic offenses for which:</a:t>
            </a:r>
          </a:p>
          <a:p>
            <a:r>
              <a:rPr lang="en-US" sz="3000" dirty="0"/>
              <a:t>“</a:t>
            </a:r>
            <a:r>
              <a:rPr lang="en-US" sz="3000" b="1" i="1" dirty="0"/>
              <a:t>No law-enforcement officer</a:t>
            </a:r>
            <a:r>
              <a:rPr lang="en-US" sz="3000" dirty="0"/>
              <a:t>, as defined in </a:t>
            </a:r>
            <a:r>
              <a:rPr lang="az-Cyrl-AZ" sz="3000" dirty="0"/>
              <a:t>з 9.1-101, </a:t>
            </a:r>
            <a:r>
              <a:rPr lang="en-US" sz="3000" b="1" i="1" dirty="0"/>
              <a:t>shall stop </a:t>
            </a:r>
            <a:r>
              <a:rPr lang="en-US" sz="3000" dirty="0"/>
              <a:t>a motorcycle, moped, motorized skateboard, or scooter for a violation of” these sections. </a:t>
            </a:r>
          </a:p>
          <a:p>
            <a:r>
              <a:rPr lang="en-US" sz="3000" dirty="0"/>
              <a:t>“</a:t>
            </a:r>
            <a:r>
              <a:rPr lang="en-US" sz="3000" b="1" i="1" dirty="0"/>
              <a:t>No evidence discovered </a:t>
            </a:r>
            <a:r>
              <a:rPr lang="en-US" sz="3000" dirty="0"/>
              <a:t>or obtained as the result of a stop in violation of [one of these sections], including evidence discovered or obtained with the operator's consent, </a:t>
            </a:r>
            <a:r>
              <a:rPr lang="en-US" sz="3000" b="1" i="1" dirty="0"/>
              <a:t>shall be admissible </a:t>
            </a:r>
            <a:r>
              <a:rPr lang="en-US" sz="3000" dirty="0"/>
              <a:t>in any trial, hearing, or other proceeding.</a:t>
            </a:r>
          </a:p>
        </p:txBody>
      </p:sp>
    </p:spTree>
    <p:extLst>
      <p:ext uri="{BB962C8B-B14F-4D97-AF65-F5344CB8AC3E}">
        <p14:creationId xmlns:p14="http://schemas.microsoft.com/office/powerpoint/2010/main" val="315480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C904-3C4C-CB44-A91C-222153B425B5}"/>
              </a:ext>
            </a:extLst>
          </p:cNvPr>
          <p:cNvSpPr>
            <a:spLocks noGrp="1"/>
          </p:cNvSpPr>
          <p:nvPr>
            <p:ph type="title"/>
          </p:nvPr>
        </p:nvSpPr>
        <p:spPr/>
        <p:txBody>
          <a:bodyPr/>
          <a:lstStyle/>
          <a:p>
            <a:r>
              <a:rPr lang="en-US" dirty="0"/>
              <a:t>Offenses on this list:</a:t>
            </a:r>
          </a:p>
        </p:txBody>
      </p:sp>
      <p:sp>
        <p:nvSpPr>
          <p:cNvPr id="3" name="Content Placeholder 2">
            <a:extLst>
              <a:ext uri="{FF2B5EF4-FFF2-40B4-BE49-F238E27FC236}">
                <a16:creationId xmlns:a16="http://schemas.microsoft.com/office/drawing/2014/main" id="{04587F1E-5640-1B49-BD54-787D6D80CA17}"/>
              </a:ext>
            </a:extLst>
          </p:cNvPr>
          <p:cNvSpPr>
            <a:spLocks noGrp="1"/>
          </p:cNvSpPr>
          <p:nvPr>
            <p:ph idx="1"/>
          </p:nvPr>
        </p:nvSpPr>
        <p:spPr/>
        <p:txBody>
          <a:bodyPr>
            <a:normAutofit lnSpcReduction="10000"/>
          </a:bodyPr>
          <a:lstStyle/>
          <a:p>
            <a:r>
              <a:rPr lang="en-US" sz="3200" dirty="0"/>
              <a:t>Requirement to display 2 visibly red tail lights.</a:t>
            </a:r>
          </a:p>
          <a:p>
            <a:r>
              <a:rPr lang="en-US" sz="3200" dirty="0"/>
              <a:t>Requirement for a supplemental high mount stop light.</a:t>
            </a:r>
          </a:p>
          <a:p>
            <a:r>
              <a:rPr lang="en-US" sz="3200" dirty="0"/>
              <a:t>Improper window tint.</a:t>
            </a:r>
          </a:p>
          <a:p>
            <a:r>
              <a:rPr lang="en-US" sz="3200" dirty="0"/>
              <a:t>Obstructed view </a:t>
            </a:r>
          </a:p>
          <a:p>
            <a:pPr lvl="1"/>
            <a:r>
              <a:rPr lang="en-US" sz="3000" dirty="0"/>
              <a:t>Statute also now requires that the view be “substantially” obstructed.</a:t>
            </a:r>
          </a:p>
        </p:txBody>
      </p:sp>
    </p:spTree>
    <p:extLst>
      <p:ext uri="{BB962C8B-B14F-4D97-AF65-F5344CB8AC3E}">
        <p14:creationId xmlns:p14="http://schemas.microsoft.com/office/powerpoint/2010/main" val="29143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DD73-4D25-5746-B1CF-8B99EDC24060}"/>
              </a:ext>
            </a:extLst>
          </p:cNvPr>
          <p:cNvSpPr>
            <a:spLocks noGrp="1"/>
          </p:cNvSpPr>
          <p:nvPr>
            <p:ph type="title"/>
          </p:nvPr>
        </p:nvSpPr>
        <p:spPr/>
        <p:txBody>
          <a:bodyPr/>
          <a:lstStyle/>
          <a:p>
            <a:r>
              <a:rPr lang="en-US" dirty="0"/>
              <a:t>Offenses on this list: (</a:t>
            </a:r>
            <a:r>
              <a:rPr lang="en-US" i="1" dirty="0" err="1"/>
              <a:t>con’d</a:t>
            </a:r>
            <a:r>
              <a:rPr lang="en-US" dirty="0"/>
              <a:t>)</a:t>
            </a:r>
          </a:p>
        </p:txBody>
      </p:sp>
      <p:sp>
        <p:nvSpPr>
          <p:cNvPr id="3" name="Content Placeholder 2">
            <a:extLst>
              <a:ext uri="{FF2B5EF4-FFF2-40B4-BE49-F238E27FC236}">
                <a16:creationId xmlns:a16="http://schemas.microsoft.com/office/drawing/2014/main" id="{D7AC8FB1-22CD-D74A-85C6-8310D5CF732A}"/>
              </a:ext>
            </a:extLst>
          </p:cNvPr>
          <p:cNvSpPr>
            <a:spLocks noGrp="1"/>
          </p:cNvSpPr>
          <p:nvPr>
            <p:ph idx="1"/>
          </p:nvPr>
        </p:nvSpPr>
        <p:spPr>
          <a:xfrm>
            <a:off x="950026" y="1413164"/>
            <a:ext cx="11055927" cy="5296393"/>
          </a:xfrm>
        </p:spPr>
        <p:txBody>
          <a:bodyPr>
            <a:noAutofit/>
          </a:bodyPr>
          <a:lstStyle/>
          <a:p>
            <a:r>
              <a:rPr lang="en-US" sz="2600" dirty="0"/>
              <a:t>Nonworking exhaust system.</a:t>
            </a:r>
          </a:p>
          <a:p>
            <a:r>
              <a:rPr lang="en-US" sz="2600" dirty="0"/>
              <a:t>Noise from a motorcycle, moped, or motorized skateboard or scooter, which is not equipped with a muffler and exhaust system.</a:t>
            </a:r>
          </a:p>
          <a:p>
            <a:r>
              <a:rPr lang="en-US" sz="2600" dirty="0"/>
              <a:t>Driving outside the scope or terms of a provisional driver's license or learner’s permit. </a:t>
            </a:r>
          </a:p>
          <a:p>
            <a:r>
              <a:rPr lang="en-US" sz="2600" dirty="0"/>
              <a:t>Driving on a provisional driver’s license or learner’s permit while using any cellular telephone or any other wireless telecommunications device, regardless of whether such device is or is not hand-held.</a:t>
            </a:r>
          </a:p>
          <a:p>
            <a:r>
              <a:rPr lang="en-US" sz="2400" dirty="0"/>
              <a:t>Smoking with a child in a vehicle.</a:t>
            </a:r>
          </a:p>
          <a:p>
            <a:r>
              <a:rPr lang="en-US" sz="2400" dirty="0"/>
              <a:t>Failure to wear a seatbelt. </a:t>
            </a:r>
          </a:p>
          <a:p>
            <a:endParaRPr lang="en-US" sz="2600" dirty="0"/>
          </a:p>
        </p:txBody>
      </p:sp>
    </p:spTree>
    <p:extLst>
      <p:ext uri="{BB962C8B-B14F-4D97-AF65-F5344CB8AC3E}">
        <p14:creationId xmlns:p14="http://schemas.microsoft.com/office/powerpoint/2010/main" val="69506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51AA-DE80-494B-A845-370A650D81B2}"/>
              </a:ext>
            </a:extLst>
          </p:cNvPr>
          <p:cNvSpPr>
            <a:spLocks noGrp="1"/>
          </p:cNvSpPr>
          <p:nvPr>
            <p:ph type="title"/>
          </p:nvPr>
        </p:nvSpPr>
        <p:spPr/>
        <p:txBody>
          <a:bodyPr/>
          <a:lstStyle/>
          <a:p>
            <a:r>
              <a:rPr lang="en-US" dirty="0"/>
              <a:t>Change to Brake Light Requirement</a:t>
            </a:r>
          </a:p>
        </p:txBody>
      </p:sp>
      <p:sp>
        <p:nvSpPr>
          <p:cNvPr id="3" name="Content Placeholder 2">
            <a:extLst>
              <a:ext uri="{FF2B5EF4-FFF2-40B4-BE49-F238E27FC236}">
                <a16:creationId xmlns:a16="http://schemas.microsoft.com/office/drawing/2014/main" id="{EDEF1373-CAAD-B445-8073-4DE321D6F3C7}"/>
              </a:ext>
            </a:extLst>
          </p:cNvPr>
          <p:cNvSpPr>
            <a:spLocks noGrp="1"/>
          </p:cNvSpPr>
          <p:nvPr>
            <p:ph idx="1"/>
          </p:nvPr>
        </p:nvSpPr>
        <p:spPr>
          <a:xfrm>
            <a:off x="646111" y="2052918"/>
            <a:ext cx="11442970" cy="4585388"/>
          </a:xfrm>
        </p:spPr>
        <p:txBody>
          <a:bodyPr>
            <a:normAutofit fontScale="92500" lnSpcReduction="20000"/>
          </a:bodyPr>
          <a:lstStyle/>
          <a:p>
            <a:r>
              <a:rPr lang="en-US" sz="3200" dirty="0"/>
              <a:t>“No law-enforcement officer shall stop a motor vehicle, trailer, or semitrailer for a violation of this section, </a:t>
            </a:r>
            <a:r>
              <a:rPr lang="en-US" sz="3200" i="1" dirty="0"/>
              <a:t>except that a law-enforcement officer may stop a vehicle if it displays </a:t>
            </a:r>
            <a:r>
              <a:rPr lang="en-US" sz="3200" b="1" dirty="0"/>
              <a:t>no brake lights </a:t>
            </a:r>
            <a:r>
              <a:rPr lang="en-US" sz="3200" i="1" dirty="0"/>
              <a:t>that meet the requirements set forth in subsection A</a:t>
            </a:r>
            <a:r>
              <a:rPr lang="en-US" sz="3200" dirty="0"/>
              <a:t>.</a:t>
            </a:r>
          </a:p>
          <a:p>
            <a:pPr lvl="1"/>
            <a:r>
              <a:rPr lang="en-US" sz="3000" dirty="0"/>
              <a:t>A: Requires at least two brake lights of a type approved by the Superintendent, that automatically exhibit a red or amber light plainly visible in clear weather from a distance of 500 feet to the rear of such vehicle when the brake is applied.</a:t>
            </a:r>
          </a:p>
          <a:p>
            <a:r>
              <a:rPr lang="en-US" sz="3200" dirty="0"/>
              <a:t>The new exclusionary rule added as well, as in other parts.</a:t>
            </a:r>
          </a:p>
          <a:p>
            <a:endParaRPr lang="en-US" dirty="0"/>
          </a:p>
        </p:txBody>
      </p:sp>
    </p:spTree>
    <p:extLst>
      <p:ext uri="{BB962C8B-B14F-4D97-AF65-F5344CB8AC3E}">
        <p14:creationId xmlns:p14="http://schemas.microsoft.com/office/powerpoint/2010/main" val="181469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4FEE-D138-C248-9285-4C37509C85E3}"/>
              </a:ext>
            </a:extLst>
          </p:cNvPr>
          <p:cNvSpPr>
            <a:spLocks noGrp="1"/>
          </p:cNvSpPr>
          <p:nvPr>
            <p:ph type="title"/>
          </p:nvPr>
        </p:nvSpPr>
        <p:spPr>
          <a:xfrm>
            <a:off x="467981" y="136566"/>
            <a:ext cx="9404723" cy="1400530"/>
          </a:xfrm>
        </p:spPr>
        <p:txBody>
          <a:bodyPr/>
          <a:lstStyle/>
          <a:p>
            <a:r>
              <a:rPr lang="en-US" dirty="0"/>
              <a:t>Change to Headlight Requirement</a:t>
            </a:r>
          </a:p>
        </p:txBody>
      </p:sp>
      <p:sp>
        <p:nvSpPr>
          <p:cNvPr id="3" name="Content Placeholder 2">
            <a:extLst>
              <a:ext uri="{FF2B5EF4-FFF2-40B4-BE49-F238E27FC236}">
                <a16:creationId xmlns:a16="http://schemas.microsoft.com/office/drawing/2014/main" id="{C7A9C443-82DB-3D49-BC6E-FF6887BB0FF7}"/>
              </a:ext>
            </a:extLst>
          </p:cNvPr>
          <p:cNvSpPr>
            <a:spLocks noGrp="1"/>
          </p:cNvSpPr>
          <p:nvPr>
            <p:ph idx="1"/>
          </p:nvPr>
        </p:nvSpPr>
        <p:spPr>
          <a:xfrm>
            <a:off x="570016" y="914401"/>
            <a:ext cx="11621983" cy="5807034"/>
          </a:xfrm>
        </p:spPr>
        <p:txBody>
          <a:bodyPr>
            <a:normAutofit lnSpcReduction="10000"/>
          </a:bodyPr>
          <a:lstStyle/>
          <a:p>
            <a:r>
              <a:rPr lang="en-US" sz="2400" dirty="0"/>
              <a:t>46.2-1030 sets forth when you must activate headlights. </a:t>
            </a:r>
          </a:p>
          <a:p>
            <a:r>
              <a:rPr lang="en-US" sz="2400" dirty="0"/>
              <a:t>New: “No law-enforcement officer shall stop a motor vehicle for a violation of this section, </a:t>
            </a:r>
            <a:r>
              <a:rPr lang="en-US" sz="2400" b="1" i="1" dirty="0"/>
              <a:t>except that a law-enforcement officer may stop a vehicle if it displays no lighted headlights during the time periods set forth in subsection A.</a:t>
            </a:r>
            <a:r>
              <a:rPr lang="en-US" sz="2400" dirty="0"/>
              <a:t> </a:t>
            </a:r>
          </a:p>
          <a:p>
            <a:pPr marL="1428750" lvl="2" indent="-514350">
              <a:buFont typeface="+mj-lt"/>
              <a:buAutoNum type="romanLcPeriod"/>
            </a:pPr>
            <a:r>
              <a:rPr lang="en-US" sz="2400" dirty="0"/>
              <a:t>from sunset to sunrise; </a:t>
            </a:r>
          </a:p>
          <a:p>
            <a:pPr marL="1428750" lvl="2" indent="-514350">
              <a:buFont typeface="+mj-lt"/>
              <a:buAutoNum type="romanLcPeriod"/>
            </a:pPr>
            <a:r>
              <a:rPr lang="en-US" sz="2400" dirty="0"/>
              <a:t>during any other time when, because of rain, smoke, fog, snow, sleet, insufficient light, or other unfavorable atmospheric conditions, visibility is reduced to a degree whereby persons or vehicles on the highway are not clearly discernible at a distance of 500 feet; and </a:t>
            </a:r>
          </a:p>
          <a:p>
            <a:pPr marL="1428750" lvl="2" indent="-514350">
              <a:buFont typeface="+mj-lt"/>
              <a:buAutoNum type="romanLcPeriod"/>
            </a:pPr>
            <a:r>
              <a:rPr lang="en-US" sz="2400" dirty="0"/>
              <a:t>whenever windshield wipers are in use as a result of fog, rain, sleet, or snow. The provisions of this subsection, however, shall not apply to instances when windshield wipers are used intermittently in misting rain, sleet, or snow.</a:t>
            </a:r>
          </a:p>
          <a:p>
            <a:r>
              <a:rPr lang="en-US" sz="2400" dirty="0"/>
              <a:t>The new exclusionary rule added as well, as in other parts.</a:t>
            </a:r>
          </a:p>
        </p:txBody>
      </p:sp>
    </p:spTree>
    <p:extLst>
      <p:ext uri="{BB962C8B-B14F-4D97-AF65-F5344CB8AC3E}">
        <p14:creationId xmlns:p14="http://schemas.microsoft.com/office/powerpoint/2010/main" val="297971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A5CB-9619-204C-AE05-2D5F985691CC}"/>
              </a:ext>
            </a:extLst>
          </p:cNvPr>
          <p:cNvSpPr>
            <a:spLocks noGrp="1"/>
          </p:cNvSpPr>
          <p:nvPr>
            <p:ph type="title"/>
          </p:nvPr>
        </p:nvSpPr>
        <p:spPr/>
        <p:txBody>
          <a:bodyPr/>
          <a:lstStyle/>
          <a:p>
            <a:r>
              <a:rPr lang="en-US" dirty="0"/>
              <a:t>Change to Defective Equipment</a:t>
            </a:r>
          </a:p>
        </p:txBody>
      </p:sp>
      <p:sp>
        <p:nvSpPr>
          <p:cNvPr id="3" name="Content Placeholder 2">
            <a:extLst>
              <a:ext uri="{FF2B5EF4-FFF2-40B4-BE49-F238E27FC236}">
                <a16:creationId xmlns:a16="http://schemas.microsoft.com/office/drawing/2014/main" id="{53670A33-36C4-9F40-AE62-A87E4322F964}"/>
              </a:ext>
            </a:extLst>
          </p:cNvPr>
          <p:cNvSpPr>
            <a:spLocks noGrp="1"/>
          </p:cNvSpPr>
          <p:nvPr>
            <p:ph idx="1"/>
          </p:nvPr>
        </p:nvSpPr>
        <p:spPr>
          <a:xfrm>
            <a:off x="646112" y="1626919"/>
            <a:ext cx="11252964" cy="4778363"/>
          </a:xfrm>
        </p:spPr>
        <p:txBody>
          <a:bodyPr>
            <a:noAutofit/>
          </a:bodyPr>
          <a:lstStyle/>
          <a:p>
            <a:r>
              <a:rPr lang="en-US" sz="2600" dirty="0"/>
              <a:t>Code is changed: “It shall be unlawful for any person to use or have as equipment on a motor vehicle operated on a highway any device or equipment mentioned in </a:t>
            </a:r>
            <a:r>
              <a:rPr lang="az-Cyrl-AZ" sz="2600" dirty="0"/>
              <a:t>з 46.2-1002 </a:t>
            </a:r>
            <a:r>
              <a:rPr lang="en-US" sz="2600" dirty="0"/>
              <a:t>which is defective AND in an unsafe condition.”</a:t>
            </a:r>
          </a:p>
          <a:p>
            <a:pPr lvl="1"/>
            <a:r>
              <a:rPr lang="en-US" sz="2600" dirty="0"/>
              <a:t>Previous code section said “Or”</a:t>
            </a:r>
          </a:p>
          <a:p>
            <a:r>
              <a:rPr lang="en-US" sz="2600" dirty="0"/>
              <a:t>“No law-enforcement officer shall stop a motor vehicle for a violation of this section. </a:t>
            </a:r>
          </a:p>
          <a:p>
            <a:r>
              <a:rPr lang="en-US" sz="2600" dirty="0"/>
              <a:t>“No evidence discovered or obtained as the result of a stop in violation of this subsection, including evidence discovered or obtained with the operator's consent, shall be admissible in any trial, hearing, or other proceeding.”</a:t>
            </a:r>
          </a:p>
        </p:txBody>
      </p:sp>
    </p:spTree>
    <p:extLst>
      <p:ext uri="{BB962C8B-B14F-4D97-AF65-F5344CB8AC3E}">
        <p14:creationId xmlns:p14="http://schemas.microsoft.com/office/powerpoint/2010/main" val="226728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B0D7-AF6F-4C4D-9D6A-F4F89A580719}"/>
              </a:ext>
            </a:extLst>
          </p:cNvPr>
          <p:cNvSpPr>
            <a:spLocks noGrp="1"/>
          </p:cNvSpPr>
          <p:nvPr>
            <p:ph type="title"/>
          </p:nvPr>
        </p:nvSpPr>
        <p:spPr/>
        <p:txBody>
          <a:bodyPr/>
          <a:lstStyle/>
          <a:p>
            <a:r>
              <a:rPr lang="en-US" dirty="0"/>
              <a:t>Change to Expired Registration</a:t>
            </a:r>
          </a:p>
        </p:txBody>
      </p:sp>
      <p:sp>
        <p:nvSpPr>
          <p:cNvPr id="3" name="Content Placeholder 2">
            <a:extLst>
              <a:ext uri="{FF2B5EF4-FFF2-40B4-BE49-F238E27FC236}">
                <a16:creationId xmlns:a16="http://schemas.microsoft.com/office/drawing/2014/main" id="{8D099B49-BA8F-874B-8233-891AD5561B27}"/>
              </a:ext>
            </a:extLst>
          </p:cNvPr>
          <p:cNvSpPr>
            <a:spLocks noGrp="1"/>
          </p:cNvSpPr>
          <p:nvPr>
            <p:ph idx="1"/>
          </p:nvPr>
        </p:nvSpPr>
        <p:spPr>
          <a:xfrm>
            <a:off x="1103312" y="2052918"/>
            <a:ext cx="8947522" cy="4229129"/>
          </a:xfrm>
        </p:spPr>
        <p:txBody>
          <a:bodyPr>
            <a:normAutofit/>
          </a:bodyPr>
          <a:lstStyle/>
          <a:p>
            <a:r>
              <a:rPr lang="en-US" sz="2800" dirty="0"/>
              <a:t>E. No law-enforcement officer shall stop a motor vehicle due to an expired registration sticker </a:t>
            </a:r>
            <a:r>
              <a:rPr lang="en-US" sz="2800" i="1" dirty="0"/>
              <a:t>prior to the first day of the fourth month after the original expiration date</a:t>
            </a:r>
            <a:r>
              <a:rPr lang="en-US" sz="2800" dirty="0"/>
              <a:t>. </a:t>
            </a:r>
          </a:p>
          <a:p>
            <a:r>
              <a:rPr lang="en-US" sz="2800" dirty="0"/>
              <a:t>No evidence discovered or obtained as the result of a stop in violation of this subsection, including evidence discovered or obtained with the operator's consent, shall be admissible in any trial, hearing, or other proceeding.</a:t>
            </a:r>
          </a:p>
        </p:txBody>
      </p:sp>
    </p:spTree>
    <p:extLst>
      <p:ext uri="{BB962C8B-B14F-4D97-AF65-F5344CB8AC3E}">
        <p14:creationId xmlns:p14="http://schemas.microsoft.com/office/powerpoint/2010/main" val="129378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2CEE-6DF0-1142-AFA5-B154F84045BD}"/>
              </a:ext>
            </a:extLst>
          </p:cNvPr>
          <p:cNvSpPr>
            <a:spLocks noGrp="1"/>
          </p:cNvSpPr>
          <p:nvPr>
            <p:ph type="title"/>
          </p:nvPr>
        </p:nvSpPr>
        <p:spPr/>
        <p:txBody>
          <a:bodyPr/>
          <a:lstStyle/>
          <a:p>
            <a:r>
              <a:rPr lang="en-US" dirty="0"/>
              <a:t>Change to Inspection Requirement</a:t>
            </a:r>
          </a:p>
        </p:txBody>
      </p:sp>
      <p:sp>
        <p:nvSpPr>
          <p:cNvPr id="3" name="Content Placeholder 2">
            <a:extLst>
              <a:ext uri="{FF2B5EF4-FFF2-40B4-BE49-F238E27FC236}">
                <a16:creationId xmlns:a16="http://schemas.microsoft.com/office/drawing/2014/main" id="{9B3817C1-742F-DD41-A626-E0E67700C4B8}"/>
              </a:ext>
            </a:extLst>
          </p:cNvPr>
          <p:cNvSpPr>
            <a:spLocks noGrp="1"/>
          </p:cNvSpPr>
          <p:nvPr>
            <p:ph idx="1"/>
          </p:nvPr>
        </p:nvSpPr>
        <p:spPr>
          <a:xfrm>
            <a:off x="1103312" y="2052918"/>
            <a:ext cx="9738859" cy="4561638"/>
          </a:xfrm>
        </p:spPr>
        <p:txBody>
          <a:bodyPr>
            <a:normAutofit/>
          </a:bodyPr>
          <a:lstStyle/>
          <a:p>
            <a:r>
              <a:rPr lang="en-US" sz="2800" dirty="0"/>
              <a:t>No law-enforcement officer shall stop a motor vehicle due to an expired vehicle inspection sticker </a:t>
            </a:r>
            <a:r>
              <a:rPr lang="en-US" sz="2800" b="1" i="1" dirty="0"/>
              <a:t>until the first day of the fourth month after the original expiration date</a:t>
            </a:r>
            <a:r>
              <a:rPr lang="en-US" sz="2800" dirty="0"/>
              <a:t>. </a:t>
            </a:r>
          </a:p>
          <a:p>
            <a:r>
              <a:rPr lang="en-US" sz="2800" dirty="0"/>
              <a:t>No evidence discovered or obtained as the result of a stop in violation of this subsection, including evidence discovered or obtained with the operator's consent, shall be admissible in any trial, hearing, or other proceeding.</a:t>
            </a:r>
          </a:p>
        </p:txBody>
      </p:sp>
    </p:spTree>
    <p:extLst>
      <p:ext uri="{BB962C8B-B14F-4D97-AF65-F5344CB8AC3E}">
        <p14:creationId xmlns:p14="http://schemas.microsoft.com/office/powerpoint/2010/main" val="346679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2760-94B4-C343-89CF-9CDDE12FA3E0}"/>
              </a:ext>
            </a:extLst>
          </p:cNvPr>
          <p:cNvSpPr>
            <a:spLocks noGrp="1"/>
          </p:cNvSpPr>
          <p:nvPr>
            <p:ph type="title"/>
          </p:nvPr>
        </p:nvSpPr>
        <p:spPr/>
        <p:txBody>
          <a:bodyPr/>
          <a:lstStyle/>
          <a:p>
            <a:r>
              <a:rPr lang="en-US" dirty="0"/>
              <a:t>Jaywalking – 46.2-923 and 46.2-926.</a:t>
            </a:r>
            <a:br>
              <a:rPr lang="en-US" dirty="0"/>
            </a:br>
            <a:r>
              <a:rPr lang="en-US" dirty="0"/>
              <a:t>Non-Enforcement</a:t>
            </a:r>
          </a:p>
        </p:txBody>
      </p:sp>
      <p:sp>
        <p:nvSpPr>
          <p:cNvPr id="3" name="Content Placeholder 2">
            <a:extLst>
              <a:ext uri="{FF2B5EF4-FFF2-40B4-BE49-F238E27FC236}">
                <a16:creationId xmlns:a16="http://schemas.microsoft.com/office/drawing/2014/main" id="{55616491-9DB6-F843-8960-0A43CEBB8A8C}"/>
              </a:ext>
            </a:extLst>
          </p:cNvPr>
          <p:cNvSpPr>
            <a:spLocks noGrp="1"/>
          </p:cNvSpPr>
          <p:nvPr>
            <p:ph idx="1"/>
          </p:nvPr>
        </p:nvSpPr>
        <p:spPr>
          <a:xfrm>
            <a:off x="1543791" y="2052918"/>
            <a:ext cx="9547761" cy="4195481"/>
          </a:xfrm>
        </p:spPr>
        <p:txBody>
          <a:bodyPr>
            <a:normAutofit/>
          </a:bodyPr>
          <a:lstStyle/>
          <a:p>
            <a:r>
              <a:rPr lang="en-US" sz="2800" dirty="0"/>
              <a:t>“No law-enforcement officer shall stop a pedestrian for a violation of this section. </a:t>
            </a:r>
          </a:p>
          <a:p>
            <a:r>
              <a:rPr lang="en-US" sz="2800" dirty="0"/>
              <a:t>“No evidence discovered or obtained as the result of a stop in violation of this subsection, including evidence discovered or obtained with the person's consent, shall be admissible in any trial, hearing, or other proceeding.</a:t>
            </a:r>
          </a:p>
        </p:txBody>
      </p:sp>
    </p:spTree>
    <p:extLst>
      <p:ext uri="{BB962C8B-B14F-4D97-AF65-F5344CB8AC3E}">
        <p14:creationId xmlns:p14="http://schemas.microsoft.com/office/powerpoint/2010/main" val="328813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F052-7C21-E240-B29D-1BFA82BF0CDB}"/>
              </a:ext>
            </a:extLst>
          </p:cNvPr>
          <p:cNvSpPr>
            <a:spLocks noGrp="1"/>
          </p:cNvSpPr>
          <p:nvPr>
            <p:ph type="title"/>
          </p:nvPr>
        </p:nvSpPr>
        <p:spPr/>
        <p:txBody>
          <a:bodyPr/>
          <a:lstStyle/>
          <a:p>
            <a:r>
              <a:rPr lang="en-US" dirty="0"/>
              <a:t>Limitations on Local Ordinances</a:t>
            </a:r>
          </a:p>
        </p:txBody>
      </p:sp>
      <p:sp>
        <p:nvSpPr>
          <p:cNvPr id="3" name="Content Placeholder 2">
            <a:extLst>
              <a:ext uri="{FF2B5EF4-FFF2-40B4-BE49-F238E27FC236}">
                <a16:creationId xmlns:a16="http://schemas.microsoft.com/office/drawing/2014/main" id="{789214E9-D586-2F46-8734-AC7856010755}"/>
              </a:ext>
            </a:extLst>
          </p:cNvPr>
          <p:cNvSpPr>
            <a:spLocks noGrp="1"/>
          </p:cNvSpPr>
          <p:nvPr>
            <p:ph idx="1"/>
          </p:nvPr>
        </p:nvSpPr>
        <p:spPr>
          <a:xfrm>
            <a:off x="646111" y="1555668"/>
            <a:ext cx="11264839" cy="5082638"/>
          </a:xfrm>
        </p:spPr>
        <p:txBody>
          <a:bodyPr>
            <a:normAutofit/>
          </a:bodyPr>
          <a:lstStyle/>
          <a:p>
            <a:r>
              <a:rPr lang="en-US" sz="2600" dirty="0"/>
              <a:t>No locality may provide that a violation of a provision of a traffic ordinance is cause for a stop or arrest of a driver when such a stop or arrest is prohibited for a similar offense under the provisions of the Virginia driving code.</a:t>
            </a:r>
          </a:p>
          <a:p>
            <a:r>
              <a:rPr lang="en-US" sz="2600" dirty="0"/>
              <a:t>No law-enforcement officer shall stop a motor vehicle for a violation of a local ordinance relating to the ownership or maintenance of a motor vehicle unless such violation is a jailable offense. </a:t>
            </a:r>
          </a:p>
          <a:p>
            <a:pPr lvl="1"/>
            <a:r>
              <a:rPr lang="en-US" sz="2400" dirty="0"/>
              <a:t>No evidence discovered or obtained as the result of a stop in violation of this subsection, including evidence discovered or obtained with the operator's consent, shall be admissible in any trial, hearing, or other proceeding.</a:t>
            </a:r>
          </a:p>
        </p:txBody>
      </p:sp>
    </p:spTree>
    <p:extLst>
      <p:ext uri="{BB962C8B-B14F-4D97-AF65-F5344CB8AC3E}">
        <p14:creationId xmlns:p14="http://schemas.microsoft.com/office/powerpoint/2010/main" val="20924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Materials</a:t>
            </a:r>
          </a:p>
        </p:txBody>
      </p:sp>
      <p:sp>
        <p:nvSpPr>
          <p:cNvPr id="3" name="Content Placeholder 2"/>
          <p:cNvSpPr>
            <a:spLocks noGrp="1"/>
          </p:cNvSpPr>
          <p:nvPr>
            <p:ph idx="1"/>
          </p:nvPr>
        </p:nvSpPr>
        <p:spPr/>
        <p:txBody>
          <a:bodyPr>
            <a:noAutofit/>
          </a:bodyPr>
          <a:lstStyle/>
          <a:p>
            <a:r>
              <a:rPr lang="en-US" sz="3500" dirty="0"/>
              <a:t>You must rely </a:t>
            </a:r>
            <a:r>
              <a:rPr lang="en-US" sz="3500" i="1" dirty="0"/>
              <a:t>only</a:t>
            </a:r>
            <a:r>
              <a:rPr lang="en-US" sz="3500" dirty="0"/>
              <a:t> upon the final language of the bill after passage. </a:t>
            </a:r>
          </a:p>
          <a:p>
            <a:r>
              <a:rPr lang="en-US" sz="3500" dirty="0"/>
              <a:t>You can find the bill on the LIS website at: </a:t>
            </a:r>
            <a:r>
              <a:rPr lang="en-US" sz="3500" dirty="0">
                <a:solidFill>
                  <a:schemeClr val="tx1">
                    <a:lumMod val="95000"/>
                  </a:schemeClr>
                </a:solidFill>
                <a:hlinkClick r:id="rId2"/>
              </a:rPr>
              <a:t>http://lis.virginia.gov/lis.htm</a:t>
            </a:r>
            <a:r>
              <a:rPr lang="en-US" sz="3500" dirty="0">
                <a:solidFill>
                  <a:schemeClr val="tx1">
                    <a:lumMod val="95000"/>
                  </a:schemeClr>
                </a:solidFill>
              </a:rPr>
              <a:t>. </a:t>
            </a:r>
            <a:endParaRPr lang="en-US" sz="3500" dirty="0"/>
          </a:p>
          <a:p>
            <a:pPr marL="0" indent="0">
              <a:buNone/>
            </a:pPr>
            <a:endParaRPr lang="en-US" sz="3500" dirty="0"/>
          </a:p>
        </p:txBody>
      </p:sp>
    </p:spTree>
    <p:extLst>
      <p:ext uri="{BB962C8B-B14F-4D97-AF65-F5344CB8AC3E}">
        <p14:creationId xmlns:p14="http://schemas.microsoft.com/office/powerpoint/2010/main" val="2600257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6ABA8-0819-6A42-9757-ADFE090CD96C}"/>
              </a:ext>
            </a:extLst>
          </p:cNvPr>
          <p:cNvSpPr>
            <a:spLocks noGrp="1"/>
          </p:cNvSpPr>
          <p:nvPr>
            <p:ph type="title"/>
          </p:nvPr>
        </p:nvSpPr>
        <p:spPr/>
        <p:txBody>
          <a:bodyPr/>
          <a:lstStyle/>
          <a:p>
            <a:r>
              <a:rPr lang="en-US" sz="4400" dirty="0"/>
              <a:t>Marijuana Stops and Searches</a:t>
            </a:r>
          </a:p>
        </p:txBody>
      </p:sp>
      <p:sp>
        <p:nvSpPr>
          <p:cNvPr id="5" name="Text Placeholder 4">
            <a:extLst>
              <a:ext uri="{FF2B5EF4-FFF2-40B4-BE49-F238E27FC236}">
                <a16:creationId xmlns:a16="http://schemas.microsoft.com/office/drawing/2014/main" id="{C491188C-3141-D844-AF8B-28AA8A5E0F6D}"/>
              </a:ext>
            </a:extLst>
          </p:cNvPr>
          <p:cNvSpPr>
            <a:spLocks noGrp="1"/>
          </p:cNvSpPr>
          <p:nvPr>
            <p:ph type="body" idx="1"/>
          </p:nvPr>
        </p:nvSpPr>
        <p:spPr/>
        <p:txBody>
          <a:bodyPr/>
          <a:lstStyle/>
          <a:p>
            <a:r>
              <a:rPr lang="en-US" sz="2600" dirty="0"/>
              <a:t>Restrictions on law enforcement authority</a:t>
            </a:r>
            <a:endParaRPr lang="en-US" dirty="0"/>
          </a:p>
        </p:txBody>
      </p:sp>
    </p:spTree>
    <p:extLst>
      <p:ext uri="{BB962C8B-B14F-4D97-AF65-F5344CB8AC3E}">
        <p14:creationId xmlns:p14="http://schemas.microsoft.com/office/powerpoint/2010/main" val="730390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C22561-0E2D-BD41-AA9F-A249E62443E0}"/>
              </a:ext>
            </a:extLst>
          </p:cNvPr>
          <p:cNvSpPr>
            <a:spLocks noGrp="1"/>
          </p:cNvSpPr>
          <p:nvPr>
            <p:ph type="title"/>
          </p:nvPr>
        </p:nvSpPr>
        <p:spPr/>
        <p:txBody>
          <a:bodyPr/>
          <a:lstStyle/>
          <a:p>
            <a:r>
              <a:rPr lang="en-US" dirty="0"/>
              <a:t>HB 5058 / SB5029: </a:t>
            </a:r>
            <a:br>
              <a:rPr lang="en-US" dirty="0"/>
            </a:br>
            <a:r>
              <a:rPr lang="en-US" dirty="0"/>
              <a:t>Limitation on “Plain Smell”</a:t>
            </a:r>
          </a:p>
        </p:txBody>
      </p:sp>
      <p:sp>
        <p:nvSpPr>
          <p:cNvPr id="7" name="Content Placeholder 6">
            <a:extLst>
              <a:ext uri="{FF2B5EF4-FFF2-40B4-BE49-F238E27FC236}">
                <a16:creationId xmlns:a16="http://schemas.microsoft.com/office/drawing/2014/main" id="{228A1CBB-CA4B-9B49-AE94-C0D9983157BF}"/>
              </a:ext>
            </a:extLst>
          </p:cNvPr>
          <p:cNvSpPr>
            <a:spLocks noGrp="1"/>
          </p:cNvSpPr>
          <p:nvPr>
            <p:ph idx="1"/>
          </p:nvPr>
        </p:nvSpPr>
        <p:spPr>
          <a:xfrm>
            <a:off x="771897" y="1744158"/>
            <a:ext cx="10937174" cy="4502261"/>
          </a:xfrm>
        </p:spPr>
        <p:txBody>
          <a:bodyPr>
            <a:noAutofit/>
          </a:bodyPr>
          <a:lstStyle/>
          <a:p>
            <a:r>
              <a:rPr lang="en-US" sz="3200" dirty="0"/>
              <a:t>No law-enforcement officer, as defined in </a:t>
            </a:r>
            <a:r>
              <a:rPr lang="az-Cyrl-AZ" sz="3200" dirty="0"/>
              <a:t>з 9.1-101, </a:t>
            </a:r>
            <a:r>
              <a:rPr lang="en-US" sz="3200" dirty="0"/>
              <a:t>may lawfully stop, search, or seize any person, place, or thing </a:t>
            </a:r>
            <a:r>
              <a:rPr lang="en-US" sz="3200" b="1" i="1" dirty="0"/>
              <a:t>solely on the basis of the odor of marijuana, </a:t>
            </a:r>
            <a:r>
              <a:rPr lang="en-US" sz="3200" dirty="0"/>
              <a:t>and</a:t>
            </a:r>
          </a:p>
          <a:p>
            <a:r>
              <a:rPr lang="en-US" sz="3200" dirty="0"/>
              <a:t>No evidence discovered or obtained pursuant to a violation of this subsection, including evidence discovered or obtained with the person's consent, shall be admissible in any trial, hearing, or other proceeding.</a:t>
            </a:r>
          </a:p>
        </p:txBody>
      </p:sp>
    </p:spTree>
    <p:extLst>
      <p:ext uri="{BB962C8B-B14F-4D97-AF65-F5344CB8AC3E}">
        <p14:creationId xmlns:p14="http://schemas.microsoft.com/office/powerpoint/2010/main" val="2450331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78CF-294F-0E41-B3AC-7C2B39D6FFCF}"/>
              </a:ext>
            </a:extLst>
          </p:cNvPr>
          <p:cNvSpPr>
            <a:spLocks noGrp="1"/>
          </p:cNvSpPr>
          <p:nvPr>
            <p:ph type="title"/>
          </p:nvPr>
        </p:nvSpPr>
        <p:spPr/>
        <p:txBody>
          <a:bodyPr/>
          <a:lstStyle/>
          <a:p>
            <a:r>
              <a:rPr lang="en-US" dirty="0"/>
              <a:t>Where “Plain Smell” Still Applies:</a:t>
            </a:r>
          </a:p>
        </p:txBody>
      </p:sp>
      <p:sp>
        <p:nvSpPr>
          <p:cNvPr id="3" name="Content Placeholder 2">
            <a:extLst>
              <a:ext uri="{FF2B5EF4-FFF2-40B4-BE49-F238E27FC236}">
                <a16:creationId xmlns:a16="http://schemas.microsoft.com/office/drawing/2014/main" id="{EF7E0B2B-69BD-514A-B254-BD0AEC05A6F5}"/>
              </a:ext>
            </a:extLst>
          </p:cNvPr>
          <p:cNvSpPr>
            <a:spLocks noGrp="1"/>
          </p:cNvSpPr>
          <p:nvPr>
            <p:ph idx="1"/>
          </p:nvPr>
        </p:nvSpPr>
        <p:spPr>
          <a:xfrm>
            <a:off x="1377538" y="2052918"/>
            <a:ext cx="8672315" cy="4195481"/>
          </a:xfrm>
        </p:spPr>
        <p:txBody>
          <a:bodyPr>
            <a:normAutofit/>
          </a:bodyPr>
          <a:lstStyle/>
          <a:p>
            <a:r>
              <a:rPr lang="en-US" sz="3200" dirty="0"/>
              <a:t>The provisions of the previous rule shall not apply in:</a:t>
            </a:r>
          </a:p>
          <a:p>
            <a:pPr lvl="1"/>
            <a:r>
              <a:rPr lang="en-US" sz="3200" dirty="0"/>
              <a:t>any airport as defined in </a:t>
            </a:r>
            <a:r>
              <a:rPr lang="az-Cyrl-AZ" sz="3200" dirty="0"/>
              <a:t>5.1-1</a:t>
            </a:r>
            <a:r>
              <a:rPr lang="en-US" sz="3200" dirty="0"/>
              <a:t>,</a:t>
            </a:r>
            <a:r>
              <a:rPr lang="az-Cyrl-AZ" sz="3200" dirty="0"/>
              <a:t> </a:t>
            </a:r>
            <a:r>
              <a:rPr lang="en-US" sz="3200" dirty="0"/>
              <a:t>or </a:t>
            </a:r>
          </a:p>
          <a:p>
            <a:pPr lvl="1"/>
            <a:r>
              <a:rPr lang="en-US" sz="3200" dirty="0"/>
              <a:t>if the violation occurs in a commercial motor vehicle as defined in </a:t>
            </a:r>
            <a:r>
              <a:rPr lang="az-Cyrl-AZ" sz="3200" dirty="0"/>
              <a:t>46.2-341.4.</a:t>
            </a:r>
            <a:endParaRPr lang="en-US" sz="3200" dirty="0"/>
          </a:p>
        </p:txBody>
      </p:sp>
    </p:spTree>
    <p:extLst>
      <p:ext uri="{BB962C8B-B14F-4D97-AF65-F5344CB8AC3E}">
        <p14:creationId xmlns:p14="http://schemas.microsoft.com/office/powerpoint/2010/main" val="216364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0352-087F-5A4C-A5CE-CADC3C37E720}"/>
              </a:ext>
            </a:extLst>
          </p:cNvPr>
          <p:cNvSpPr>
            <a:spLocks noGrp="1"/>
          </p:cNvSpPr>
          <p:nvPr>
            <p:ph type="title"/>
          </p:nvPr>
        </p:nvSpPr>
        <p:spPr/>
        <p:txBody>
          <a:bodyPr/>
          <a:lstStyle/>
          <a:p>
            <a:r>
              <a:rPr lang="en-US" sz="5400" dirty="0"/>
              <a:t>Search Warrants</a:t>
            </a:r>
          </a:p>
        </p:txBody>
      </p:sp>
      <p:sp>
        <p:nvSpPr>
          <p:cNvPr id="3" name="Text Placeholder 2">
            <a:extLst>
              <a:ext uri="{FF2B5EF4-FFF2-40B4-BE49-F238E27FC236}">
                <a16:creationId xmlns:a16="http://schemas.microsoft.com/office/drawing/2014/main" id="{14EEFB78-895E-B24D-B24B-A3DB73093E19}"/>
              </a:ext>
            </a:extLst>
          </p:cNvPr>
          <p:cNvSpPr>
            <a:spLocks noGrp="1"/>
          </p:cNvSpPr>
          <p:nvPr>
            <p:ph type="body" idx="1"/>
          </p:nvPr>
        </p:nvSpPr>
        <p:spPr/>
        <p:txBody>
          <a:bodyPr>
            <a:normAutofit/>
          </a:bodyPr>
          <a:lstStyle/>
          <a:p>
            <a:r>
              <a:rPr lang="en-US" sz="3000" dirty="0"/>
              <a:t>New restrictions and regulations</a:t>
            </a:r>
          </a:p>
        </p:txBody>
      </p:sp>
    </p:spTree>
    <p:extLst>
      <p:ext uri="{BB962C8B-B14F-4D97-AF65-F5344CB8AC3E}">
        <p14:creationId xmlns:p14="http://schemas.microsoft.com/office/powerpoint/2010/main" val="1754106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88F3-5405-D243-9AEB-C86A1131131C}"/>
              </a:ext>
            </a:extLst>
          </p:cNvPr>
          <p:cNvSpPr>
            <a:spLocks noGrp="1"/>
          </p:cNvSpPr>
          <p:nvPr>
            <p:ph type="title"/>
          </p:nvPr>
        </p:nvSpPr>
        <p:spPr/>
        <p:txBody>
          <a:bodyPr/>
          <a:lstStyle/>
          <a:p>
            <a:r>
              <a:rPr lang="en-US" dirty="0"/>
              <a:t>HB 5099 / SB 5030– Prohibition on No-Knock Search Warrants.</a:t>
            </a:r>
          </a:p>
        </p:txBody>
      </p:sp>
      <p:sp>
        <p:nvSpPr>
          <p:cNvPr id="3" name="Content Placeholder 2">
            <a:extLst>
              <a:ext uri="{FF2B5EF4-FFF2-40B4-BE49-F238E27FC236}">
                <a16:creationId xmlns:a16="http://schemas.microsoft.com/office/drawing/2014/main" id="{C5EECB58-8B56-8D42-8D9A-D407EA8A1C55}"/>
              </a:ext>
            </a:extLst>
          </p:cNvPr>
          <p:cNvSpPr>
            <a:spLocks noGrp="1"/>
          </p:cNvSpPr>
          <p:nvPr>
            <p:ph idx="1"/>
          </p:nvPr>
        </p:nvSpPr>
        <p:spPr>
          <a:xfrm>
            <a:off x="1103312" y="2052918"/>
            <a:ext cx="9636024" cy="4195481"/>
          </a:xfrm>
        </p:spPr>
        <p:txBody>
          <a:bodyPr>
            <a:noAutofit/>
          </a:bodyPr>
          <a:lstStyle/>
          <a:p>
            <a:r>
              <a:rPr lang="en-US" sz="2600" dirty="0"/>
              <a:t>B. No law-enforcement officer shall seek, execute, or participate in the execution of a no-knock search warrant. </a:t>
            </a:r>
          </a:p>
          <a:p>
            <a:r>
              <a:rPr lang="en-US" sz="2600" dirty="0"/>
              <a:t>A search warrant authorized under this section shall require that a law-enforcement officer be recognizable and identifiable as a uniformed law-enforcement officer and provide audible notice of his authority and purpose reasonably expected to be heard by occupants of such place to be searched prior to the execution of such search warrant.</a:t>
            </a:r>
          </a:p>
        </p:txBody>
      </p:sp>
    </p:spTree>
    <p:extLst>
      <p:ext uri="{BB962C8B-B14F-4D97-AF65-F5344CB8AC3E}">
        <p14:creationId xmlns:p14="http://schemas.microsoft.com/office/powerpoint/2010/main" val="270290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8580-E98F-A14E-A679-F9890560CF0B}"/>
              </a:ext>
            </a:extLst>
          </p:cNvPr>
          <p:cNvSpPr>
            <a:spLocks noGrp="1"/>
          </p:cNvSpPr>
          <p:nvPr>
            <p:ph type="title"/>
          </p:nvPr>
        </p:nvSpPr>
        <p:spPr/>
        <p:txBody>
          <a:bodyPr/>
          <a:lstStyle/>
          <a:p>
            <a:r>
              <a:rPr lang="en-US" dirty="0"/>
              <a:t>New Requirements for Service</a:t>
            </a:r>
          </a:p>
        </p:txBody>
      </p:sp>
      <p:sp>
        <p:nvSpPr>
          <p:cNvPr id="3" name="Content Placeholder 2">
            <a:extLst>
              <a:ext uri="{FF2B5EF4-FFF2-40B4-BE49-F238E27FC236}">
                <a16:creationId xmlns:a16="http://schemas.microsoft.com/office/drawing/2014/main" id="{B7683810-E793-A94E-9A40-4F67223EE499}"/>
              </a:ext>
            </a:extLst>
          </p:cNvPr>
          <p:cNvSpPr>
            <a:spLocks noGrp="1"/>
          </p:cNvSpPr>
          <p:nvPr>
            <p:ph idx="1"/>
          </p:nvPr>
        </p:nvSpPr>
        <p:spPr>
          <a:xfrm>
            <a:off x="1103312" y="2052918"/>
            <a:ext cx="10628245" cy="4195481"/>
          </a:xfrm>
        </p:spPr>
        <p:txBody>
          <a:bodyPr>
            <a:noAutofit/>
          </a:bodyPr>
          <a:lstStyle/>
          <a:p>
            <a:r>
              <a:rPr lang="en-US" sz="2600" dirty="0"/>
              <a:t>After entering and securing the place to be searched and prior to undertaking any search or seizure pursuant to the search warrant, the executing law-enforcement officer shall read and give a copy of the search warrant to the person to be searched or the owner of the place to be searched or, if the owner is not present, to any occupant of the place to be searched. </a:t>
            </a:r>
          </a:p>
          <a:p>
            <a:r>
              <a:rPr lang="en-US" sz="2600" dirty="0"/>
              <a:t>If the place to be searched is unoccupied, the executing law-enforcement officer shall leave a copy of the search warrant suitably affixed to the place to be searched.</a:t>
            </a:r>
          </a:p>
        </p:txBody>
      </p:sp>
    </p:spTree>
    <p:extLst>
      <p:ext uri="{BB962C8B-B14F-4D97-AF65-F5344CB8AC3E}">
        <p14:creationId xmlns:p14="http://schemas.microsoft.com/office/powerpoint/2010/main" val="3971660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74FC-83A3-DF42-BC92-33F4379BFD58}"/>
              </a:ext>
            </a:extLst>
          </p:cNvPr>
          <p:cNvSpPr>
            <a:spLocks noGrp="1"/>
          </p:cNvSpPr>
          <p:nvPr>
            <p:ph type="title"/>
          </p:nvPr>
        </p:nvSpPr>
        <p:spPr/>
        <p:txBody>
          <a:bodyPr/>
          <a:lstStyle/>
          <a:p>
            <a:r>
              <a:rPr lang="en-US" dirty="0"/>
              <a:t>Limitations on Time of Day</a:t>
            </a:r>
          </a:p>
        </p:txBody>
      </p:sp>
      <p:sp>
        <p:nvSpPr>
          <p:cNvPr id="3" name="Content Placeholder 2">
            <a:extLst>
              <a:ext uri="{FF2B5EF4-FFF2-40B4-BE49-F238E27FC236}">
                <a16:creationId xmlns:a16="http://schemas.microsoft.com/office/drawing/2014/main" id="{740A9AD0-5EFC-C041-BC5D-0B8FD5E152AF}"/>
              </a:ext>
            </a:extLst>
          </p:cNvPr>
          <p:cNvSpPr>
            <a:spLocks noGrp="1"/>
          </p:cNvSpPr>
          <p:nvPr>
            <p:ph idx="1"/>
          </p:nvPr>
        </p:nvSpPr>
        <p:spPr>
          <a:xfrm>
            <a:off x="1103311" y="2052918"/>
            <a:ext cx="10637973" cy="4484069"/>
          </a:xfrm>
        </p:spPr>
        <p:txBody>
          <a:bodyPr>
            <a:normAutofit lnSpcReduction="10000"/>
          </a:bodyPr>
          <a:lstStyle/>
          <a:p>
            <a:r>
              <a:rPr lang="en-US" sz="2600" dirty="0"/>
              <a:t>Search warrants authorized under this section shall be executed only in the daytime unless </a:t>
            </a:r>
          </a:p>
          <a:p>
            <a:pPr lvl="1"/>
            <a:r>
              <a:rPr lang="en-US" sz="2600" dirty="0"/>
              <a:t>(</a:t>
            </a:r>
            <a:r>
              <a:rPr lang="en-US" sz="2600" dirty="0" err="1"/>
              <a:t>i</a:t>
            </a:r>
            <a:r>
              <a:rPr lang="en-US" sz="2600" dirty="0"/>
              <a:t>) a judge or magistrate, if a judge is not available, authorizes the execution of such search warrant at another time for good cause shown or </a:t>
            </a:r>
          </a:p>
          <a:p>
            <a:pPr lvl="1"/>
            <a:r>
              <a:rPr lang="en-US" sz="2600" dirty="0"/>
              <a:t>(ii) the search warrant is for the withdrawal of blood. </a:t>
            </a:r>
          </a:p>
          <a:p>
            <a:pPr lvl="1"/>
            <a:r>
              <a:rPr lang="en-US" sz="2600" dirty="0"/>
              <a:t>A search warrant for the withdrawal of blood may be executed at any time of day.</a:t>
            </a:r>
          </a:p>
          <a:p>
            <a:r>
              <a:rPr lang="en-US" sz="2600" dirty="0"/>
              <a:t>Note: For out-of-state warrants, use Eastern Time Zone per Va. Code 1-253.</a:t>
            </a:r>
          </a:p>
        </p:txBody>
      </p:sp>
    </p:spTree>
    <p:extLst>
      <p:ext uri="{BB962C8B-B14F-4D97-AF65-F5344CB8AC3E}">
        <p14:creationId xmlns:p14="http://schemas.microsoft.com/office/powerpoint/2010/main" val="1243002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7787-502B-0746-9C6E-2394285DA47B}"/>
              </a:ext>
            </a:extLst>
          </p:cNvPr>
          <p:cNvSpPr>
            <a:spLocks noGrp="1"/>
          </p:cNvSpPr>
          <p:nvPr>
            <p:ph type="title"/>
          </p:nvPr>
        </p:nvSpPr>
        <p:spPr/>
        <p:txBody>
          <a:bodyPr/>
          <a:lstStyle/>
          <a:p>
            <a:r>
              <a:rPr lang="en-US" dirty="0"/>
              <a:t>Non-Compliance</a:t>
            </a:r>
          </a:p>
        </p:txBody>
      </p:sp>
      <p:sp>
        <p:nvSpPr>
          <p:cNvPr id="3" name="Content Placeholder 2">
            <a:extLst>
              <a:ext uri="{FF2B5EF4-FFF2-40B4-BE49-F238E27FC236}">
                <a16:creationId xmlns:a16="http://schemas.microsoft.com/office/drawing/2014/main" id="{361E1242-38AC-5741-9F65-0C51EB020343}"/>
              </a:ext>
            </a:extLst>
          </p:cNvPr>
          <p:cNvSpPr>
            <a:spLocks noGrp="1"/>
          </p:cNvSpPr>
          <p:nvPr>
            <p:ph idx="1"/>
          </p:nvPr>
        </p:nvSpPr>
        <p:spPr>
          <a:xfrm>
            <a:off x="1103312" y="2052918"/>
            <a:ext cx="10268322" cy="4522980"/>
          </a:xfrm>
        </p:spPr>
        <p:txBody>
          <a:bodyPr>
            <a:normAutofit/>
          </a:bodyPr>
          <a:lstStyle/>
          <a:p>
            <a:r>
              <a:rPr lang="en-US" sz="2600" dirty="0"/>
              <a:t>A law-enforcement officer shall make reasonable efforts to locate a judge before seeking authorization to execute the warrant at another time. </a:t>
            </a:r>
          </a:p>
          <a:p>
            <a:r>
              <a:rPr lang="en-US" sz="2600" dirty="0"/>
              <a:t>Such reasonable efforts shall be documented in an affidavit and submitted to a magistrate when seeking such authorization.</a:t>
            </a:r>
          </a:p>
          <a:p>
            <a:r>
              <a:rPr lang="en-US" sz="2600" dirty="0"/>
              <a:t>Any evidence obtained from a search warrant in violation of this subsection shall not be admitted into evidence for the Commonwealth in any prosecution.</a:t>
            </a:r>
          </a:p>
        </p:txBody>
      </p:sp>
    </p:spTree>
    <p:extLst>
      <p:ext uri="{BB962C8B-B14F-4D97-AF65-F5344CB8AC3E}">
        <p14:creationId xmlns:p14="http://schemas.microsoft.com/office/powerpoint/2010/main" val="4176396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DC9D6-C895-7542-9026-055CC281BED3}"/>
              </a:ext>
            </a:extLst>
          </p:cNvPr>
          <p:cNvSpPr>
            <a:spLocks noGrp="1"/>
          </p:cNvSpPr>
          <p:nvPr>
            <p:ph type="title"/>
          </p:nvPr>
        </p:nvSpPr>
        <p:spPr/>
        <p:txBody>
          <a:bodyPr/>
          <a:lstStyle/>
          <a:p>
            <a:r>
              <a:rPr lang="en-US" dirty="0"/>
              <a:t>Hiring and Decertification</a:t>
            </a:r>
          </a:p>
        </p:txBody>
      </p:sp>
    </p:spTree>
    <p:extLst>
      <p:ext uri="{BB962C8B-B14F-4D97-AF65-F5344CB8AC3E}">
        <p14:creationId xmlns:p14="http://schemas.microsoft.com/office/powerpoint/2010/main" val="3042125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268D-2097-814F-88BC-D988CB0657F1}"/>
              </a:ext>
            </a:extLst>
          </p:cNvPr>
          <p:cNvSpPr>
            <a:spLocks noGrp="1"/>
          </p:cNvSpPr>
          <p:nvPr>
            <p:ph type="title"/>
          </p:nvPr>
        </p:nvSpPr>
        <p:spPr/>
        <p:txBody>
          <a:bodyPr/>
          <a:lstStyle/>
          <a:p>
            <a:r>
              <a:rPr lang="en-US" dirty="0"/>
              <a:t>HB 5051 / SB 5030: Decertification of a Law Enforcement Officer</a:t>
            </a:r>
          </a:p>
        </p:txBody>
      </p:sp>
      <p:sp>
        <p:nvSpPr>
          <p:cNvPr id="3" name="Content Placeholder 2">
            <a:extLst>
              <a:ext uri="{FF2B5EF4-FFF2-40B4-BE49-F238E27FC236}">
                <a16:creationId xmlns:a16="http://schemas.microsoft.com/office/drawing/2014/main" id="{2C0AF115-0F60-AD46-8571-4F0AC9BE0458}"/>
              </a:ext>
            </a:extLst>
          </p:cNvPr>
          <p:cNvSpPr>
            <a:spLocks noGrp="1"/>
          </p:cNvSpPr>
          <p:nvPr>
            <p:ph idx="1"/>
          </p:nvPr>
        </p:nvSpPr>
        <p:spPr>
          <a:xfrm>
            <a:off x="1104293" y="2504180"/>
            <a:ext cx="8946541" cy="4195481"/>
          </a:xfrm>
        </p:spPr>
        <p:txBody>
          <a:bodyPr>
            <a:normAutofit/>
          </a:bodyPr>
          <a:lstStyle/>
          <a:p>
            <a:r>
              <a:rPr lang="en-US" sz="2600" dirty="0"/>
              <a:t>Requires DCJS to adopt statewide professional standards of conduct applicable to all certified law-enforcement officers and certified jail officers and appropriate due process procedures for decertification based on serious misconduct in violation of those standards; and</a:t>
            </a:r>
          </a:p>
        </p:txBody>
      </p:sp>
    </p:spTree>
    <p:extLst>
      <p:ext uri="{BB962C8B-B14F-4D97-AF65-F5344CB8AC3E}">
        <p14:creationId xmlns:p14="http://schemas.microsoft.com/office/powerpoint/2010/main" val="64948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C4567-AD1A-6E4C-974B-C5D5EA930926}"/>
              </a:ext>
            </a:extLst>
          </p:cNvPr>
          <p:cNvSpPr>
            <a:spLocks noGrp="1"/>
          </p:cNvSpPr>
          <p:nvPr>
            <p:ph type="title"/>
          </p:nvPr>
        </p:nvSpPr>
        <p:spPr/>
        <p:txBody>
          <a:bodyPr/>
          <a:lstStyle/>
          <a:p>
            <a:r>
              <a:rPr lang="en-US" dirty="0"/>
              <a:t>Topics for this Presentation</a:t>
            </a:r>
          </a:p>
        </p:txBody>
      </p:sp>
      <p:sp>
        <p:nvSpPr>
          <p:cNvPr id="5" name="Content Placeholder 4">
            <a:extLst>
              <a:ext uri="{FF2B5EF4-FFF2-40B4-BE49-F238E27FC236}">
                <a16:creationId xmlns:a16="http://schemas.microsoft.com/office/drawing/2014/main" id="{CE31EA6A-2885-1E4C-A871-91E9BE4CF5DE}"/>
              </a:ext>
            </a:extLst>
          </p:cNvPr>
          <p:cNvSpPr>
            <a:spLocks noGrp="1"/>
          </p:cNvSpPr>
          <p:nvPr>
            <p:ph sz="half" idx="1"/>
          </p:nvPr>
        </p:nvSpPr>
        <p:spPr/>
        <p:txBody>
          <a:bodyPr>
            <a:normAutofit/>
          </a:bodyPr>
          <a:lstStyle/>
          <a:p>
            <a:r>
              <a:rPr lang="en-US" sz="2800" dirty="0"/>
              <a:t>Use of Force</a:t>
            </a:r>
          </a:p>
          <a:p>
            <a:r>
              <a:rPr lang="en-US" sz="2800" dirty="0"/>
              <a:t>Traffic Stops</a:t>
            </a:r>
          </a:p>
          <a:p>
            <a:r>
              <a:rPr lang="en-US" sz="2800" dirty="0"/>
              <a:t>Marijuana Stops &amp; Searches</a:t>
            </a:r>
          </a:p>
          <a:p>
            <a:r>
              <a:rPr lang="en-US" sz="2800" dirty="0"/>
              <a:t>Search Warrants</a:t>
            </a:r>
          </a:p>
          <a:p>
            <a:r>
              <a:rPr lang="en-US" sz="2800" dirty="0"/>
              <a:t>Hiring and Decertification </a:t>
            </a:r>
          </a:p>
        </p:txBody>
      </p:sp>
      <p:sp>
        <p:nvSpPr>
          <p:cNvPr id="6" name="Content Placeholder 5">
            <a:extLst>
              <a:ext uri="{FF2B5EF4-FFF2-40B4-BE49-F238E27FC236}">
                <a16:creationId xmlns:a16="http://schemas.microsoft.com/office/drawing/2014/main" id="{54A02165-076D-D544-87FB-A606BF64D70B}"/>
              </a:ext>
            </a:extLst>
          </p:cNvPr>
          <p:cNvSpPr>
            <a:spLocks noGrp="1"/>
          </p:cNvSpPr>
          <p:nvPr>
            <p:ph sz="half" idx="2"/>
          </p:nvPr>
        </p:nvSpPr>
        <p:spPr>
          <a:xfrm>
            <a:off x="5654493" y="2060575"/>
            <a:ext cx="4396341" cy="4200245"/>
          </a:xfrm>
        </p:spPr>
        <p:txBody>
          <a:bodyPr>
            <a:normAutofit/>
          </a:bodyPr>
          <a:lstStyle/>
          <a:p>
            <a:r>
              <a:rPr lang="en-US" sz="2800" dirty="0"/>
              <a:t>Civilian Review Boards</a:t>
            </a:r>
          </a:p>
          <a:p>
            <a:r>
              <a:rPr lang="en-US" sz="2800" dirty="0"/>
              <a:t>Data Collection</a:t>
            </a:r>
          </a:p>
          <a:p>
            <a:r>
              <a:rPr lang="en-US" sz="2800" dirty="0"/>
              <a:t>Criminal Procedure</a:t>
            </a:r>
          </a:p>
          <a:p>
            <a:r>
              <a:rPr lang="en-US" sz="2800" dirty="0"/>
              <a:t>Crimes &amp; Offenses</a:t>
            </a:r>
          </a:p>
          <a:p>
            <a:r>
              <a:rPr lang="en-US" sz="2800" dirty="0"/>
              <a:t>Sentencing Changes</a:t>
            </a:r>
          </a:p>
          <a:p>
            <a:r>
              <a:rPr lang="en-US" sz="2800" dirty="0"/>
              <a:t>Restrictions on Equipment</a:t>
            </a:r>
          </a:p>
        </p:txBody>
      </p:sp>
    </p:spTree>
    <p:extLst>
      <p:ext uri="{BB962C8B-B14F-4D97-AF65-F5344CB8AC3E}">
        <p14:creationId xmlns:p14="http://schemas.microsoft.com/office/powerpoint/2010/main" val="4274848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B88F-5E93-654F-9853-A3600AD29819}"/>
              </a:ext>
            </a:extLst>
          </p:cNvPr>
          <p:cNvSpPr>
            <a:spLocks noGrp="1"/>
          </p:cNvSpPr>
          <p:nvPr>
            <p:ph type="title"/>
          </p:nvPr>
        </p:nvSpPr>
        <p:spPr>
          <a:xfrm>
            <a:off x="208365" y="180343"/>
            <a:ext cx="10900621" cy="1677639"/>
          </a:xfrm>
        </p:spPr>
        <p:txBody>
          <a:bodyPr/>
          <a:lstStyle/>
          <a:p>
            <a:r>
              <a:rPr lang="en-US" sz="2400" dirty="0"/>
              <a:t>LEO agency shall notify the Board in writing within 48hrs of becoming aware that any employee who resigned or was if any certified law-enforcement or jail officer currently employed by his agency:</a:t>
            </a:r>
          </a:p>
        </p:txBody>
      </p:sp>
      <p:sp>
        <p:nvSpPr>
          <p:cNvPr id="3" name="Content Placeholder 2">
            <a:extLst>
              <a:ext uri="{FF2B5EF4-FFF2-40B4-BE49-F238E27FC236}">
                <a16:creationId xmlns:a16="http://schemas.microsoft.com/office/drawing/2014/main" id="{AE82880E-B66E-2744-B39C-6146FCEE26AF}"/>
              </a:ext>
            </a:extLst>
          </p:cNvPr>
          <p:cNvSpPr>
            <a:spLocks noGrp="1"/>
          </p:cNvSpPr>
          <p:nvPr>
            <p:ph idx="1"/>
          </p:nvPr>
        </p:nvSpPr>
        <p:spPr>
          <a:xfrm>
            <a:off x="428018" y="1366354"/>
            <a:ext cx="11663463" cy="4931924"/>
          </a:xfrm>
        </p:spPr>
        <p:txBody>
          <a:bodyPr>
            <a:noAutofit/>
          </a:bodyPr>
          <a:lstStyle/>
          <a:p>
            <a:r>
              <a:rPr lang="en-US" sz="2400" dirty="0"/>
              <a:t>(</a:t>
            </a:r>
            <a:r>
              <a:rPr lang="en-US" sz="2400" dirty="0" err="1"/>
              <a:t>i</a:t>
            </a:r>
            <a:r>
              <a:rPr lang="en-US" sz="2400" dirty="0"/>
              <a:t>) is terminated or resigns in advance of being convicted or found guilty of an offense that requires decertification or who resigned or was, </a:t>
            </a:r>
          </a:p>
          <a:p>
            <a:r>
              <a:rPr lang="en-US" sz="2400" dirty="0"/>
              <a:t>(ii) is terminated or resigns in advance of a pending drug screening, </a:t>
            </a:r>
          </a:p>
          <a:p>
            <a:r>
              <a:rPr lang="en-US" sz="2400" dirty="0"/>
              <a:t>(iii) is terminated or resigns for a violation of state or federal law, </a:t>
            </a:r>
          </a:p>
          <a:p>
            <a:r>
              <a:rPr lang="en-US" sz="2400" dirty="0"/>
              <a:t>(iv) is terminated or resigns for engaging in serious misconduct as defined in statewide professional standards of conduct adopted by the Board, </a:t>
            </a:r>
          </a:p>
          <a:p>
            <a:r>
              <a:rPr lang="en-US" sz="2400" dirty="0"/>
              <a:t>(v) is terminated or resigns while such officer is the subject of a pending internal investigation involving serious misconduct as defined in statewide professional standards of conduct adopted by the Board, or </a:t>
            </a:r>
          </a:p>
          <a:p>
            <a:r>
              <a:rPr lang="en-US" sz="2400" dirty="0"/>
              <a:t>(vi) is terminated or resigns for an act committed while in the performance of his duties that compromises an officer's credibility, integrity, honesty, or other characteristics that constitute exculpatory or impeachment evidence in a criminal case.</a:t>
            </a:r>
          </a:p>
        </p:txBody>
      </p:sp>
    </p:spTree>
    <p:extLst>
      <p:ext uri="{BB962C8B-B14F-4D97-AF65-F5344CB8AC3E}">
        <p14:creationId xmlns:p14="http://schemas.microsoft.com/office/powerpoint/2010/main" val="2364158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1936-F5B9-7C40-913D-02522EC65812}"/>
              </a:ext>
            </a:extLst>
          </p:cNvPr>
          <p:cNvSpPr>
            <a:spLocks noGrp="1"/>
          </p:cNvSpPr>
          <p:nvPr>
            <p:ph type="title"/>
          </p:nvPr>
        </p:nvSpPr>
        <p:spPr/>
        <p:txBody>
          <a:bodyPr/>
          <a:lstStyle/>
          <a:p>
            <a:r>
              <a:rPr lang="en-US" dirty="0"/>
              <a:t>HB 5051 (</a:t>
            </a:r>
            <a:r>
              <a:rPr lang="en-US" dirty="0" err="1"/>
              <a:t>Con’d</a:t>
            </a:r>
            <a:r>
              <a:rPr lang="en-US" dirty="0"/>
              <a:t>): New Process for Board-Initiated Decertification</a:t>
            </a:r>
          </a:p>
        </p:txBody>
      </p:sp>
      <p:sp>
        <p:nvSpPr>
          <p:cNvPr id="3" name="Content Placeholder 2">
            <a:extLst>
              <a:ext uri="{FF2B5EF4-FFF2-40B4-BE49-F238E27FC236}">
                <a16:creationId xmlns:a16="http://schemas.microsoft.com/office/drawing/2014/main" id="{0AF33F95-DC76-0045-BCDE-24627982FCF7}"/>
              </a:ext>
            </a:extLst>
          </p:cNvPr>
          <p:cNvSpPr>
            <a:spLocks noGrp="1"/>
          </p:cNvSpPr>
          <p:nvPr>
            <p:ph idx="1"/>
          </p:nvPr>
        </p:nvSpPr>
        <p:spPr>
          <a:xfrm>
            <a:off x="1103312" y="2052918"/>
            <a:ext cx="9850033" cy="4484069"/>
          </a:xfrm>
        </p:spPr>
        <p:txBody>
          <a:bodyPr>
            <a:normAutofit/>
          </a:bodyPr>
          <a:lstStyle/>
          <a:p>
            <a:r>
              <a:rPr lang="en-US" sz="2600" dirty="0"/>
              <a:t>The Board may initiate decertification proceedings against any current or former law-enforcement or jail officer whom if the Board has found that any basis for the officer's decertification exists under the previous list or due to a specified criminal conviction or due to a drug screening or failure to comply with training requirements. </a:t>
            </a:r>
          </a:p>
          <a:p>
            <a:r>
              <a:rPr lang="en-US" sz="2600" dirty="0"/>
              <a:t>Note that any finding of misconduct listed in the previous slide will not be considered final until all grievances or appeals have been exhausted or waived and the finding of misconduct is made final.</a:t>
            </a:r>
          </a:p>
        </p:txBody>
      </p:sp>
    </p:spTree>
    <p:extLst>
      <p:ext uri="{BB962C8B-B14F-4D97-AF65-F5344CB8AC3E}">
        <p14:creationId xmlns:p14="http://schemas.microsoft.com/office/powerpoint/2010/main" val="3509165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60A5-B446-DB4B-B729-4531BFBE9903}"/>
              </a:ext>
            </a:extLst>
          </p:cNvPr>
          <p:cNvSpPr>
            <a:spLocks noGrp="1"/>
          </p:cNvSpPr>
          <p:nvPr>
            <p:ph type="title"/>
          </p:nvPr>
        </p:nvSpPr>
        <p:spPr>
          <a:xfrm>
            <a:off x="646111" y="452718"/>
            <a:ext cx="10637974" cy="1385810"/>
          </a:xfrm>
        </p:spPr>
        <p:txBody>
          <a:bodyPr/>
          <a:lstStyle/>
          <a:p>
            <a:r>
              <a:rPr lang="en-US" dirty="0"/>
              <a:t>HB 5104 &amp; SB 5030: Minimum Standards &amp; Disclosure of Information</a:t>
            </a:r>
          </a:p>
        </p:txBody>
      </p:sp>
      <p:sp>
        <p:nvSpPr>
          <p:cNvPr id="3" name="Content Placeholder 2">
            <a:extLst>
              <a:ext uri="{FF2B5EF4-FFF2-40B4-BE49-F238E27FC236}">
                <a16:creationId xmlns:a16="http://schemas.microsoft.com/office/drawing/2014/main" id="{68CDC74F-71D7-A04A-B343-0F4128EF7991}"/>
              </a:ext>
            </a:extLst>
          </p:cNvPr>
          <p:cNvSpPr>
            <a:spLocks noGrp="1"/>
          </p:cNvSpPr>
          <p:nvPr>
            <p:ph idx="1"/>
          </p:nvPr>
        </p:nvSpPr>
        <p:spPr>
          <a:xfrm>
            <a:off x="807396" y="1838528"/>
            <a:ext cx="11488366" cy="4805462"/>
          </a:xfrm>
        </p:spPr>
        <p:txBody>
          <a:bodyPr>
            <a:noAutofit/>
          </a:bodyPr>
          <a:lstStyle/>
          <a:p>
            <a:r>
              <a:rPr lang="en-US" sz="2400" dirty="0"/>
              <a:t>When hiring a new officer, agency shall shall request and obtain from all prior employing law-enforcement agencies or jails any information </a:t>
            </a:r>
          </a:p>
          <a:p>
            <a:pPr lvl="1"/>
            <a:r>
              <a:rPr lang="en-US" sz="2400" dirty="0"/>
              <a:t>(</a:t>
            </a:r>
            <a:r>
              <a:rPr lang="en-US" sz="2400" dirty="0" err="1"/>
              <a:t>i</a:t>
            </a:r>
            <a:r>
              <a:rPr lang="en-US" sz="2400" dirty="0"/>
              <a:t>) related to an arrest or prosecution of a former officer, including any expunged arrest or criminal charge known to the agency </a:t>
            </a:r>
          </a:p>
          <a:p>
            <a:pPr lvl="1"/>
            <a:r>
              <a:rPr lang="az-Cyrl-AZ" sz="2400" dirty="0"/>
              <a:t>(</a:t>
            </a:r>
            <a:r>
              <a:rPr lang="en-US" sz="2400" dirty="0"/>
              <a:t>ii) related to a civil suit regarding a former officer's employment or performance of his duties; </a:t>
            </a:r>
          </a:p>
          <a:p>
            <a:pPr lvl="1"/>
            <a:r>
              <a:rPr lang="en-US" sz="2400" dirty="0"/>
              <a:t>(iii) obtained during the course of any internal investigation related to a former officer’s alleged criminal conduct, use of excessive force, or other official misconduct; and </a:t>
            </a:r>
          </a:p>
          <a:p>
            <a:pPr lvl="1"/>
            <a:r>
              <a:rPr lang="en-US" sz="2400" dirty="0"/>
              <a:t>(iv) related to a former officer’s job performance that led to such officer's or deputy sheriff's resignation, dismissal, demotion, suspension, or transfer. </a:t>
            </a:r>
          </a:p>
        </p:txBody>
      </p:sp>
    </p:spTree>
    <p:extLst>
      <p:ext uri="{BB962C8B-B14F-4D97-AF65-F5344CB8AC3E}">
        <p14:creationId xmlns:p14="http://schemas.microsoft.com/office/powerpoint/2010/main" val="955084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EF3B-5FE1-0E42-ABE4-EB18ACD159D6}"/>
              </a:ext>
            </a:extLst>
          </p:cNvPr>
          <p:cNvSpPr>
            <a:spLocks noGrp="1"/>
          </p:cNvSpPr>
          <p:nvPr>
            <p:ph type="title"/>
          </p:nvPr>
        </p:nvSpPr>
        <p:spPr/>
        <p:txBody>
          <a:bodyPr/>
          <a:lstStyle/>
          <a:p>
            <a:r>
              <a:rPr lang="en-US" dirty="0"/>
              <a:t>Requirement to Disclose</a:t>
            </a:r>
          </a:p>
        </p:txBody>
      </p:sp>
      <p:sp>
        <p:nvSpPr>
          <p:cNvPr id="3" name="Content Placeholder 2">
            <a:extLst>
              <a:ext uri="{FF2B5EF4-FFF2-40B4-BE49-F238E27FC236}">
                <a16:creationId xmlns:a16="http://schemas.microsoft.com/office/drawing/2014/main" id="{D0664FA9-41CB-E748-9DC4-11A32C2E160D}"/>
              </a:ext>
            </a:extLst>
          </p:cNvPr>
          <p:cNvSpPr>
            <a:spLocks noGrp="1"/>
          </p:cNvSpPr>
          <p:nvPr>
            <p:ph idx="1"/>
          </p:nvPr>
        </p:nvSpPr>
        <p:spPr>
          <a:xfrm>
            <a:off x="1131652" y="1634628"/>
            <a:ext cx="10414237" cy="4629984"/>
          </a:xfrm>
        </p:spPr>
        <p:txBody>
          <a:bodyPr>
            <a:normAutofit lnSpcReduction="10000"/>
          </a:bodyPr>
          <a:lstStyle/>
          <a:p>
            <a:r>
              <a:rPr lang="en-US" sz="2600" dirty="0"/>
              <a:t>Any sheriff or chief of police in the Commonwealth, any director or chief executive of any law-enforcement agency or jail in the Commonwealth, and the Director of the Department of Criminal Justice Services or his designee who receives such request for information shall disclose such requested information within 14 days of receiving such request to the requesting hiring law-enforcement agency or jail.</a:t>
            </a:r>
          </a:p>
          <a:p>
            <a:r>
              <a:rPr lang="en-US" sz="2600" dirty="0"/>
              <a:t>Statute provides immunity, unless the information disclosed by the former employer was knowingly false or deliberately misleading, was rendered with malicious purpose, or violated any civil right of the former employee or appointee.</a:t>
            </a:r>
          </a:p>
        </p:txBody>
      </p:sp>
    </p:spTree>
    <p:extLst>
      <p:ext uri="{BB962C8B-B14F-4D97-AF65-F5344CB8AC3E}">
        <p14:creationId xmlns:p14="http://schemas.microsoft.com/office/powerpoint/2010/main" val="1480392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F486-63EF-3F4E-AE30-D34892BF360B}"/>
              </a:ext>
            </a:extLst>
          </p:cNvPr>
          <p:cNvSpPr>
            <a:spLocks noGrp="1"/>
          </p:cNvSpPr>
          <p:nvPr>
            <p:ph type="title"/>
          </p:nvPr>
        </p:nvSpPr>
        <p:spPr/>
        <p:txBody>
          <a:bodyPr/>
          <a:lstStyle/>
          <a:p>
            <a:r>
              <a:rPr lang="en-US" dirty="0"/>
              <a:t>Psychological Examination</a:t>
            </a:r>
          </a:p>
        </p:txBody>
      </p:sp>
      <p:sp>
        <p:nvSpPr>
          <p:cNvPr id="3" name="Content Placeholder 2">
            <a:extLst>
              <a:ext uri="{FF2B5EF4-FFF2-40B4-BE49-F238E27FC236}">
                <a16:creationId xmlns:a16="http://schemas.microsoft.com/office/drawing/2014/main" id="{6928E8FA-87C4-184F-8B1F-931CFB44B049}"/>
              </a:ext>
            </a:extLst>
          </p:cNvPr>
          <p:cNvSpPr>
            <a:spLocks noGrp="1"/>
          </p:cNvSpPr>
          <p:nvPr>
            <p:ph idx="1"/>
          </p:nvPr>
        </p:nvSpPr>
        <p:spPr/>
        <p:txBody>
          <a:bodyPr>
            <a:normAutofit/>
          </a:bodyPr>
          <a:lstStyle/>
          <a:p>
            <a:r>
              <a:rPr lang="en-US" sz="2600" dirty="0"/>
              <a:t>A hiring law-enforcement agency or jail may require a candidate for employment to undergo a psychological examination, subsequent to a conditional offer of employment, conducted under the supervision of a licensed psychiatrist or a licensed clinical psychologist.</a:t>
            </a:r>
          </a:p>
          <a:p>
            <a:r>
              <a:rPr lang="en-US" sz="2600" dirty="0"/>
              <a:t>DCJS shall establish guidelines for that process. </a:t>
            </a:r>
          </a:p>
        </p:txBody>
      </p:sp>
    </p:spTree>
    <p:extLst>
      <p:ext uri="{BB962C8B-B14F-4D97-AF65-F5344CB8AC3E}">
        <p14:creationId xmlns:p14="http://schemas.microsoft.com/office/powerpoint/2010/main" val="673924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10A4A-DCDE-8845-B96D-A64D4F42889B}"/>
              </a:ext>
            </a:extLst>
          </p:cNvPr>
          <p:cNvSpPr>
            <a:spLocks noGrp="1"/>
          </p:cNvSpPr>
          <p:nvPr>
            <p:ph type="title"/>
          </p:nvPr>
        </p:nvSpPr>
        <p:spPr/>
        <p:txBody>
          <a:bodyPr/>
          <a:lstStyle/>
          <a:p>
            <a:r>
              <a:rPr lang="en-US" sz="5200" dirty="0"/>
              <a:t>Civilian Review Boards</a:t>
            </a:r>
          </a:p>
        </p:txBody>
      </p:sp>
      <p:sp>
        <p:nvSpPr>
          <p:cNvPr id="5" name="Text Placeholder 4">
            <a:extLst>
              <a:ext uri="{FF2B5EF4-FFF2-40B4-BE49-F238E27FC236}">
                <a16:creationId xmlns:a16="http://schemas.microsoft.com/office/drawing/2014/main" id="{18D0463D-E19F-224A-93A8-FAFD10416612}"/>
              </a:ext>
            </a:extLst>
          </p:cNvPr>
          <p:cNvSpPr>
            <a:spLocks noGrp="1"/>
          </p:cNvSpPr>
          <p:nvPr>
            <p:ph type="body" idx="1"/>
          </p:nvPr>
        </p:nvSpPr>
        <p:spPr/>
        <p:txBody>
          <a:bodyPr>
            <a:normAutofit/>
          </a:bodyPr>
          <a:lstStyle/>
          <a:p>
            <a:r>
              <a:rPr lang="en-US" sz="3000" dirty="0"/>
              <a:t>New Options for Localities</a:t>
            </a:r>
          </a:p>
        </p:txBody>
      </p:sp>
    </p:spTree>
    <p:extLst>
      <p:ext uri="{BB962C8B-B14F-4D97-AF65-F5344CB8AC3E}">
        <p14:creationId xmlns:p14="http://schemas.microsoft.com/office/powerpoint/2010/main" val="3908309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A050-FB39-6E49-8C71-A11458A632C1}"/>
              </a:ext>
            </a:extLst>
          </p:cNvPr>
          <p:cNvSpPr>
            <a:spLocks noGrp="1"/>
          </p:cNvSpPr>
          <p:nvPr>
            <p:ph type="title"/>
          </p:nvPr>
        </p:nvSpPr>
        <p:spPr/>
        <p:txBody>
          <a:bodyPr/>
          <a:lstStyle/>
          <a:p>
            <a:r>
              <a:rPr lang="en-US" dirty="0"/>
              <a:t>HB 5055 / SB 5035: Civilian Review Boards</a:t>
            </a:r>
          </a:p>
        </p:txBody>
      </p:sp>
      <p:sp>
        <p:nvSpPr>
          <p:cNvPr id="3" name="Content Placeholder 2">
            <a:extLst>
              <a:ext uri="{FF2B5EF4-FFF2-40B4-BE49-F238E27FC236}">
                <a16:creationId xmlns:a16="http://schemas.microsoft.com/office/drawing/2014/main" id="{1EA3980A-2BC0-8B46-8ABE-A86FA6B6E27F}"/>
              </a:ext>
            </a:extLst>
          </p:cNvPr>
          <p:cNvSpPr>
            <a:spLocks noGrp="1"/>
          </p:cNvSpPr>
          <p:nvPr>
            <p:ph idx="1"/>
          </p:nvPr>
        </p:nvSpPr>
        <p:spPr/>
        <p:txBody>
          <a:bodyPr>
            <a:normAutofit/>
          </a:bodyPr>
          <a:lstStyle/>
          <a:p>
            <a:r>
              <a:rPr lang="en-US" sz="2600" dirty="0"/>
              <a:t>Permits (does not require) localities to create civilian review boards for law enforcement agencies, including campus police. </a:t>
            </a:r>
          </a:p>
          <a:p>
            <a:r>
              <a:rPr lang="en-US" sz="2600" dirty="0"/>
              <a:t>Removes the protections under the Law-Enforcement Officers Procedural Guarantee Act whenever a locality has established a civilian review board. </a:t>
            </a:r>
          </a:p>
          <a:p>
            <a:pPr lvl="1"/>
            <a:r>
              <a:rPr lang="en-US" sz="2400" dirty="0"/>
              <a:t>Replaces with local grievance procedure (see upcoming slide).</a:t>
            </a:r>
          </a:p>
        </p:txBody>
      </p:sp>
    </p:spTree>
    <p:extLst>
      <p:ext uri="{BB962C8B-B14F-4D97-AF65-F5344CB8AC3E}">
        <p14:creationId xmlns:p14="http://schemas.microsoft.com/office/powerpoint/2010/main" val="3104578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EE50-E454-D14F-8420-A4ABDDBFCBD8}"/>
              </a:ext>
            </a:extLst>
          </p:cNvPr>
          <p:cNvSpPr>
            <a:spLocks noGrp="1"/>
          </p:cNvSpPr>
          <p:nvPr>
            <p:ph type="title"/>
          </p:nvPr>
        </p:nvSpPr>
        <p:spPr/>
        <p:txBody>
          <a:bodyPr/>
          <a:lstStyle/>
          <a:p>
            <a:r>
              <a:rPr lang="en-US" dirty="0"/>
              <a:t>Civilian Review Boards May:</a:t>
            </a:r>
          </a:p>
        </p:txBody>
      </p:sp>
      <p:sp>
        <p:nvSpPr>
          <p:cNvPr id="3" name="Content Placeholder 2">
            <a:extLst>
              <a:ext uri="{FF2B5EF4-FFF2-40B4-BE49-F238E27FC236}">
                <a16:creationId xmlns:a16="http://schemas.microsoft.com/office/drawing/2014/main" id="{0D02053B-2194-754D-BF98-CB5C34454038}"/>
              </a:ext>
            </a:extLst>
          </p:cNvPr>
          <p:cNvSpPr>
            <a:spLocks noGrp="1"/>
          </p:cNvSpPr>
          <p:nvPr>
            <p:ph idx="1"/>
          </p:nvPr>
        </p:nvSpPr>
        <p:spPr>
          <a:xfrm>
            <a:off x="1056904" y="1318162"/>
            <a:ext cx="10382824" cy="5199370"/>
          </a:xfrm>
        </p:spPr>
        <p:txBody>
          <a:bodyPr>
            <a:noAutofit/>
          </a:bodyPr>
          <a:lstStyle/>
          <a:p>
            <a:r>
              <a:rPr lang="en-US" sz="2400" dirty="0"/>
              <a:t>Investigate and issue findings on complaints;</a:t>
            </a:r>
          </a:p>
          <a:p>
            <a:r>
              <a:rPr lang="en-US" sz="2400" dirty="0"/>
              <a:t>Investigate and issue findings on incidents, including use of force, “serious abuse of authority or misconduct,” allegedly discriminatory stops, and other incidents;</a:t>
            </a:r>
          </a:p>
          <a:p>
            <a:r>
              <a:rPr lang="en-US" sz="2400" dirty="0"/>
              <a:t>Investigate policies, practices, and procedures of law-enforcement agencies </a:t>
            </a:r>
          </a:p>
          <a:p>
            <a:r>
              <a:rPr lang="en-US" sz="2400" dirty="0"/>
              <a:t>Make recommendations regarding changes to policies, practices, and procedures. </a:t>
            </a:r>
          </a:p>
          <a:p>
            <a:r>
              <a:rPr lang="en-US" sz="2400" dirty="0"/>
              <a:t>May request reports of the annual expenditures of the law-enforcement agencies serving under the authority of the locality and make budgetary recommendations to the governing body of the locality concerning future appropriations;</a:t>
            </a:r>
          </a:p>
          <a:p>
            <a:endParaRPr lang="en-US" sz="2400" dirty="0"/>
          </a:p>
        </p:txBody>
      </p:sp>
    </p:spTree>
    <p:extLst>
      <p:ext uri="{BB962C8B-B14F-4D97-AF65-F5344CB8AC3E}">
        <p14:creationId xmlns:p14="http://schemas.microsoft.com/office/powerpoint/2010/main" val="2903710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7F19-82A1-E149-B321-B55918BF4C93}"/>
              </a:ext>
            </a:extLst>
          </p:cNvPr>
          <p:cNvSpPr>
            <a:spLocks noGrp="1"/>
          </p:cNvSpPr>
          <p:nvPr>
            <p:ph type="title"/>
          </p:nvPr>
        </p:nvSpPr>
        <p:spPr/>
        <p:txBody>
          <a:bodyPr/>
          <a:lstStyle/>
          <a:p>
            <a:r>
              <a:rPr lang="en-US" dirty="0"/>
              <a:t>Civilian Review Boards &amp; Internal Affairs</a:t>
            </a:r>
          </a:p>
        </p:txBody>
      </p:sp>
      <p:sp>
        <p:nvSpPr>
          <p:cNvPr id="3" name="Content Placeholder 2">
            <a:extLst>
              <a:ext uri="{FF2B5EF4-FFF2-40B4-BE49-F238E27FC236}">
                <a16:creationId xmlns:a16="http://schemas.microsoft.com/office/drawing/2014/main" id="{6E525C9B-CD07-E54A-B1CA-ED655E6170F9}"/>
              </a:ext>
            </a:extLst>
          </p:cNvPr>
          <p:cNvSpPr>
            <a:spLocks noGrp="1"/>
          </p:cNvSpPr>
          <p:nvPr>
            <p:ph idx="1"/>
          </p:nvPr>
        </p:nvSpPr>
        <p:spPr/>
        <p:txBody>
          <a:bodyPr>
            <a:normAutofit/>
          </a:bodyPr>
          <a:lstStyle/>
          <a:p>
            <a:r>
              <a:rPr lang="en-US" sz="2400" dirty="0"/>
              <a:t>Review Boards may review all investigations conducted internally by law-enforcement agencies serving under the authority of the locality, including internal investigations of civilians employed by such law-enforcement agencies, </a:t>
            </a:r>
          </a:p>
          <a:p>
            <a:r>
              <a:rPr lang="en-US" sz="2400" dirty="0"/>
              <a:t>May issue findings regarding the accuracy, completeness, and impartiality of such investigations and the sufficiency of any discipline resulting from such investigations.</a:t>
            </a:r>
          </a:p>
        </p:txBody>
      </p:sp>
    </p:spTree>
    <p:extLst>
      <p:ext uri="{BB962C8B-B14F-4D97-AF65-F5344CB8AC3E}">
        <p14:creationId xmlns:p14="http://schemas.microsoft.com/office/powerpoint/2010/main" val="1848049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A083-0E7D-DC46-A564-68D378ADDF1C}"/>
              </a:ext>
            </a:extLst>
          </p:cNvPr>
          <p:cNvSpPr>
            <a:spLocks noGrp="1"/>
          </p:cNvSpPr>
          <p:nvPr>
            <p:ph type="title"/>
          </p:nvPr>
        </p:nvSpPr>
        <p:spPr/>
        <p:txBody>
          <a:bodyPr/>
          <a:lstStyle/>
          <a:p>
            <a:r>
              <a:rPr lang="en-US" dirty="0"/>
              <a:t>Civilian Review Boards May:</a:t>
            </a:r>
          </a:p>
        </p:txBody>
      </p:sp>
      <p:sp>
        <p:nvSpPr>
          <p:cNvPr id="3" name="Content Placeholder 2">
            <a:extLst>
              <a:ext uri="{FF2B5EF4-FFF2-40B4-BE49-F238E27FC236}">
                <a16:creationId xmlns:a16="http://schemas.microsoft.com/office/drawing/2014/main" id="{A89D8A9C-AD75-7F4E-BE9F-8DF961E1F990}"/>
              </a:ext>
            </a:extLst>
          </p:cNvPr>
          <p:cNvSpPr>
            <a:spLocks noGrp="1"/>
          </p:cNvSpPr>
          <p:nvPr>
            <p:ph idx="1"/>
          </p:nvPr>
        </p:nvSpPr>
        <p:spPr/>
        <p:txBody>
          <a:bodyPr>
            <a:noAutofit/>
          </a:bodyPr>
          <a:lstStyle/>
          <a:p>
            <a:r>
              <a:rPr lang="en-US" sz="2400" dirty="0"/>
              <a:t>Make binding disciplinary determinations in cases that involve “serious breaches of departmental and professional standards,” as defined by the locality. </a:t>
            </a:r>
          </a:p>
          <a:p>
            <a:r>
              <a:rPr lang="en-US" sz="2400" dirty="0"/>
              <a:t>Disciplinary determinations may include: letters of reprimand, suspension without pay, suspension with pay, demotion within the department, reassignment within the department, termination, involuntary restitution, or mediation, any of which to be implemented by the local government employee with ultimate supervisory authority over officers or employees of law-enforcement agencies serving under the authority of the locality.</a:t>
            </a:r>
          </a:p>
        </p:txBody>
      </p:sp>
    </p:spTree>
    <p:extLst>
      <p:ext uri="{BB962C8B-B14F-4D97-AF65-F5344CB8AC3E}">
        <p14:creationId xmlns:p14="http://schemas.microsoft.com/office/powerpoint/2010/main" val="69707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7561-E2D2-C84B-A324-90FAACF16E4E}"/>
              </a:ext>
            </a:extLst>
          </p:cNvPr>
          <p:cNvSpPr>
            <a:spLocks noGrp="1"/>
          </p:cNvSpPr>
          <p:nvPr>
            <p:ph type="title"/>
          </p:nvPr>
        </p:nvSpPr>
        <p:spPr/>
        <p:txBody>
          <a:bodyPr/>
          <a:lstStyle/>
          <a:p>
            <a:r>
              <a:rPr lang="en-US" dirty="0"/>
              <a:t>Note:</a:t>
            </a:r>
            <a:br>
              <a:rPr lang="en-US" dirty="0"/>
            </a:br>
            <a:r>
              <a:rPr lang="en-US" dirty="0"/>
              <a:t>Effective Date of Legislation</a:t>
            </a:r>
          </a:p>
        </p:txBody>
      </p:sp>
      <p:sp>
        <p:nvSpPr>
          <p:cNvPr id="5" name="Content Placeholder 4">
            <a:extLst>
              <a:ext uri="{FF2B5EF4-FFF2-40B4-BE49-F238E27FC236}">
                <a16:creationId xmlns:a16="http://schemas.microsoft.com/office/drawing/2014/main" id="{51B97F70-FB23-6443-BD49-4CE4064D852A}"/>
              </a:ext>
            </a:extLst>
          </p:cNvPr>
          <p:cNvSpPr>
            <a:spLocks noGrp="1"/>
          </p:cNvSpPr>
          <p:nvPr>
            <p:ph idx="1"/>
          </p:nvPr>
        </p:nvSpPr>
        <p:spPr>
          <a:xfrm>
            <a:off x="1103312" y="2802577"/>
            <a:ext cx="8946541" cy="3445822"/>
          </a:xfrm>
        </p:spPr>
        <p:txBody>
          <a:bodyPr>
            <a:normAutofit/>
          </a:bodyPr>
          <a:lstStyle/>
          <a:p>
            <a:r>
              <a:rPr lang="en-US" sz="3000" dirty="0"/>
              <a:t>All legislation from the Special Session, unless otherwise noted in this presentation, is effective on March 1, 2021.</a:t>
            </a:r>
          </a:p>
        </p:txBody>
      </p:sp>
    </p:spTree>
    <p:extLst>
      <p:ext uri="{BB962C8B-B14F-4D97-AF65-F5344CB8AC3E}">
        <p14:creationId xmlns:p14="http://schemas.microsoft.com/office/powerpoint/2010/main" val="3782659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36C9-CB0A-9A45-B007-58202BA8CCA1}"/>
              </a:ext>
            </a:extLst>
          </p:cNvPr>
          <p:cNvSpPr>
            <a:spLocks noGrp="1"/>
          </p:cNvSpPr>
          <p:nvPr>
            <p:ph type="title"/>
          </p:nvPr>
        </p:nvSpPr>
        <p:spPr/>
        <p:txBody>
          <a:bodyPr/>
          <a:lstStyle/>
          <a:p>
            <a:r>
              <a:rPr lang="en-US" dirty="0"/>
              <a:t>”Catchall” Power:</a:t>
            </a:r>
          </a:p>
        </p:txBody>
      </p:sp>
      <p:sp>
        <p:nvSpPr>
          <p:cNvPr id="3" name="Content Placeholder 2">
            <a:extLst>
              <a:ext uri="{FF2B5EF4-FFF2-40B4-BE49-F238E27FC236}">
                <a16:creationId xmlns:a16="http://schemas.microsoft.com/office/drawing/2014/main" id="{C9354F11-5A9E-ED49-ADC5-F4ACB5E0FBFE}"/>
              </a:ext>
            </a:extLst>
          </p:cNvPr>
          <p:cNvSpPr>
            <a:spLocks noGrp="1"/>
          </p:cNvSpPr>
          <p:nvPr>
            <p:ph idx="1"/>
          </p:nvPr>
        </p:nvSpPr>
        <p:spPr/>
        <p:txBody>
          <a:bodyPr>
            <a:normAutofit/>
          </a:bodyPr>
          <a:lstStyle/>
          <a:p>
            <a:r>
              <a:rPr lang="en-US" sz="2600" dirty="0"/>
              <a:t>A locality may also grant a review boards the power to “undertake any other duties as reasonably necessary for the law-enforcement civilian oversight body to effectuate its lawful purpose as provided for in this section to effectively oversee the law-enforcement agencies serving under the authority of the locality.”</a:t>
            </a:r>
          </a:p>
        </p:txBody>
      </p:sp>
    </p:spTree>
    <p:extLst>
      <p:ext uri="{BB962C8B-B14F-4D97-AF65-F5344CB8AC3E}">
        <p14:creationId xmlns:p14="http://schemas.microsoft.com/office/powerpoint/2010/main" val="413441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92DD-5B2D-784D-AE8F-2007118042D0}"/>
              </a:ext>
            </a:extLst>
          </p:cNvPr>
          <p:cNvSpPr>
            <a:spLocks noGrp="1"/>
          </p:cNvSpPr>
          <p:nvPr>
            <p:ph type="title"/>
          </p:nvPr>
        </p:nvSpPr>
        <p:spPr/>
        <p:txBody>
          <a:bodyPr/>
          <a:lstStyle/>
          <a:p>
            <a:r>
              <a:rPr lang="en-US" dirty="0"/>
              <a:t>Powers During Investigations</a:t>
            </a:r>
          </a:p>
        </p:txBody>
      </p:sp>
      <p:sp>
        <p:nvSpPr>
          <p:cNvPr id="3" name="Content Placeholder 2">
            <a:extLst>
              <a:ext uri="{FF2B5EF4-FFF2-40B4-BE49-F238E27FC236}">
                <a16:creationId xmlns:a16="http://schemas.microsoft.com/office/drawing/2014/main" id="{F861CCA4-2360-DF4B-86D6-2628468529DA}"/>
              </a:ext>
            </a:extLst>
          </p:cNvPr>
          <p:cNvSpPr>
            <a:spLocks noGrp="1"/>
          </p:cNvSpPr>
          <p:nvPr>
            <p:ph idx="1"/>
          </p:nvPr>
        </p:nvSpPr>
        <p:spPr>
          <a:xfrm>
            <a:off x="646111" y="1352145"/>
            <a:ext cx="11095174" cy="5053137"/>
          </a:xfrm>
        </p:spPr>
        <p:txBody>
          <a:bodyPr>
            <a:noAutofit/>
          </a:bodyPr>
          <a:lstStyle/>
          <a:p>
            <a:r>
              <a:rPr lang="en-US" sz="2400" dirty="0"/>
              <a:t>The governing body of the locality shall establish the policies and procedures for the performance of duties by the law-enforcement civilian oversight body as set forth in this section. </a:t>
            </a:r>
          </a:p>
          <a:p>
            <a:r>
              <a:rPr lang="en-US" sz="2400" dirty="0"/>
              <a:t>The law-enforcement civilian oversight body may hold hearings and, if after making a good faith effort to obtain, voluntarily, the attendance of witnesses and the production of books, papers, and other evidence necessary to perform its duties the law-enforcement civilian oversight body is unable to obtain such attendance or production, it may apply to the circuit court for the locality for a subpoena compelling the attendance of such witness or the production of such books, papers, and other evidence, and the court may, upon good cause shown, cause the subpoena to be issued. </a:t>
            </a:r>
          </a:p>
          <a:p>
            <a:r>
              <a:rPr lang="en-US" sz="2400" dirty="0"/>
              <a:t>Any person so subpoenaed may apply to the court that issued such subpoena to quash it.</a:t>
            </a:r>
          </a:p>
        </p:txBody>
      </p:sp>
    </p:spTree>
    <p:extLst>
      <p:ext uri="{BB962C8B-B14F-4D97-AF65-F5344CB8AC3E}">
        <p14:creationId xmlns:p14="http://schemas.microsoft.com/office/powerpoint/2010/main" val="98339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8F83-3114-9548-863E-47083717A61B}"/>
              </a:ext>
            </a:extLst>
          </p:cNvPr>
          <p:cNvSpPr>
            <a:spLocks noGrp="1"/>
          </p:cNvSpPr>
          <p:nvPr>
            <p:ph type="title"/>
          </p:nvPr>
        </p:nvSpPr>
        <p:spPr/>
        <p:txBody>
          <a:bodyPr/>
          <a:lstStyle/>
          <a:p>
            <a:r>
              <a:rPr lang="en-US" dirty="0"/>
              <a:t>Power to Hire Legal Counsel</a:t>
            </a:r>
          </a:p>
        </p:txBody>
      </p:sp>
      <p:sp>
        <p:nvSpPr>
          <p:cNvPr id="3" name="Content Placeholder 2">
            <a:extLst>
              <a:ext uri="{FF2B5EF4-FFF2-40B4-BE49-F238E27FC236}">
                <a16:creationId xmlns:a16="http://schemas.microsoft.com/office/drawing/2014/main" id="{DD69DB3E-8C3C-C140-9598-2B865C79CD8A}"/>
              </a:ext>
            </a:extLst>
          </p:cNvPr>
          <p:cNvSpPr>
            <a:spLocks noGrp="1"/>
          </p:cNvSpPr>
          <p:nvPr>
            <p:ph idx="1"/>
          </p:nvPr>
        </p:nvSpPr>
        <p:spPr/>
        <p:txBody>
          <a:bodyPr>
            <a:normAutofit/>
          </a:bodyPr>
          <a:lstStyle/>
          <a:p>
            <a:r>
              <a:rPr lang="en-US" sz="2800" dirty="0"/>
              <a:t>A law-enforcement civilian oversight body may retain legal counsel to represent such oversight body in all cases, hearings, controversies, or matters involving the interests of the oversight body. </a:t>
            </a:r>
          </a:p>
          <a:p>
            <a:r>
              <a:rPr lang="en-US" sz="2800" dirty="0"/>
              <a:t>Such counsel shall be paid from funds appropriated by the locality.</a:t>
            </a:r>
          </a:p>
        </p:txBody>
      </p:sp>
    </p:spTree>
    <p:extLst>
      <p:ext uri="{BB962C8B-B14F-4D97-AF65-F5344CB8AC3E}">
        <p14:creationId xmlns:p14="http://schemas.microsoft.com/office/powerpoint/2010/main" val="1227718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5087-9647-604E-9C72-74D87637B225}"/>
              </a:ext>
            </a:extLst>
          </p:cNvPr>
          <p:cNvSpPr>
            <a:spLocks noGrp="1"/>
          </p:cNvSpPr>
          <p:nvPr>
            <p:ph type="title"/>
          </p:nvPr>
        </p:nvSpPr>
        <p:spPr/>
        <p:txBody>
          <a:bodyPr/>
          <a:lstStyle/>
          <a:p>
            <a:r>
              <a:rPr lang="en-US" dirty="0"/>
              <a:t>Due Process </a:t>
            </a:r>
          </a:p>
        </p:txBody>
      </p:sp>
      <p:sp>
        <p:nvSpPr>
          <p:cNvPr id="3" name="Content Placeholder 2">
            <a:extLst>
              <a:ext uri="{FF2B5EF4-FFF2-40B4-BE49-F238E27FC236}">
                <a16:creationId xmlns:a16="http://schemas.microsoft.com/office/drawing/2014/main" id="{CDA5C7FA-81A2-B44C-B534-D39F02FBCE47}"/>
              </a:ext>
            </a:extLst>
          </p:cNvPr>
          <p:cNvSpPr>
            <a:spLocks noGrp="1"/>
          </p:cNvSpPr>
          <p:nvPr>
            <p:ph idx="1"/>
          </p:nvPr>
        </p:nvSpPr>
        <p:spPr/>
        <p:txBody>
          <a:bodyPr>
            <a:normAutofit/>
          </a:bodyPr>
          <a:lstStyle/>
          <a:p>
            <a:r>
              <a:rPr lang="en-US" sz="2800" dirty="0"/>
              <a:t>A law-enforcement officer who is subject to a binding disciplinary determination may file a grievance requesting a final hearing in accordance with Va. Code </a:t>
            </a:r>
            <a:r>
              <a:rPr lang="az-Cyrl-AZ" sz="2800" dirty="0"/>
              <a:t>15.2-1507</a:t>
            </a:r>
            <a:r>
              <a:rPr lang="en-US" sz="2800" dirty="0"/>
              <a:t> (Grievance procedures for local government employees)</a:t>
            </a:r>
            <a:r>
              <a:rPr lang="az-Cyrl-AZ" sz="2800" dirty="0"/>
              <a:t>, </a:t>
            </a:r>
            <a:r>
              <a:rPr lang="en-US" sz="2800" dirty="0"/>
              <a:t>provided that such matter is a qualifying grievance under the locality's grievance procedures.</a:t>
            </a:r>
          </a:p>
        </p:txBody>
      </p:sp>
    </p:spTree>
    <p:extLst>
      <p:ext uri="{BB962C8B-B14F-4D97-AF65-F5344CB8AC3E}">
        <p14:creationId xmlns:p14="http://schemas.microsoft.com/office/powerpoint/2010/main" val="507264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6592-301C-8340-BA7D-852E9F996280}"/>
              </a:ext>
            </a:extLst>
          </p:cNvPr>
          <p:cNvSpPr>
            <a:spLocks noGrp="1"/>
          </p:cNvSpPr>
          <p:nvPr>
            <p:ph type="title"/>
          </p:nvPr>
        </p:nvSpPr>
        <p:spPr/>
        <p:txBody>
          <a:bodyPr/>
          <a:lstStyle/>
          <a:p>
            <a:r>
              <a:rPr lang="en-US" dirty="0"/>
              <a:t>Effective Date</a:t>
            </a:r>
          </a:p>
        </p:txBody>
      </p:sp>
      <p:sp>
        <p:nvSpPr>
          <p:cNvPr id="3" name="Content Placeholder 2">
            <a:extLst>
              <a:ext uri="{FF2B5EF4-FFF2-40B4-BE49-F238E27FC236}">
                <a16:creationId xmlns:a16="http://schemas.microsoft.com/office/drawing/2014/main" id="{1821BC12-C4A9-AB47-B8AC-BBA21BA6BA3E}"/>
              </a:ext>
            </a:extLst>
          </p:cNvPr>
          <p:cNvSpPr>
            <a:spLocks noGrp="1"/>
          </p:cNvSpPr>
          <p:nvPr>
            <p:ph idx="1"/>
          </p:nvPr>
        </p:nvSpPr>
        <p:spPr/>
        <p:txBody>
          <a:bodyPr>
            <a:normAutofit/>
          </a:bodyPr>
          <a:lstStyle/>
          <a:p>
            <a:r>
              <a:rPr lang="en-US" sz="3200" dirty="0"/>
              <a:t>Unlike most other Special Session legislation, this bill has a delayed effective date of July 1, 2021.</a:t>
            </a:r>
          </a:p>
          <a:p>
            <a:endParaRPr lang="en-US" sz="3200" dirty="0"/>
          </a:p>
        </p:txBody>
      </p:sp>
    </p:spTree>
    <p:extLst>
      <p:ext uri="{BB962C8B-B14F-4D97-AF65-F5344CB8AC3E}">
        <p14:creationId xmlns:p14="http://schemas.microsoft.com/office/powerpoint/2010/main" val="2442363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4165D-05DE-BC4B-B5F5-52E5BAD02243}"/>
              </a:ext>
            </a:extLst>
          </p:cNvPr>
          <p:cNvSpPr>
            <a:spLocks noGrp="1"/>
          </p:cNvSpPr>
          <p:nvPr>
            <p:ph type="title"/>
          </p:nvPr>
        </p:nvSpPr>
        <p:spPr/>
        <p:txBody>
          <a:bodyPr/>
          <a:lstStyle/>
          <a:p>
            <a:r>
              <a:rPr lang="en-US" dirty="0"/>
              <a:t>Mandatory Training, Standards, and DCJS Changes.</a:t>
            </a:r>
          </a:p>
        </p:txBody>
      </p:sp>
    </p:spTree>
    <p:extLst>
      <p:ext uri="{BB962C8B-B14F-4D97-AF65-F5344CB8AC3E}">
        <p14:creationId xmlns:p14="http://schemas.microsoft.com/office/powerpoint/2010/main" val="709655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2F68-627A-A743-91CA-24941E64824C}"/>
              </a:ext>
            </a:extLst>
          </p:cNvPr>
          <p:cNvSpPr>
            <a:spLocks noGrp="1"/>
          </p:cNvSpPr>
          <p:nvPr>
            <p:ph type="title"/>
          </p:nvPr>
        </p:nvSpPr>
        <p:spPr/>
        <p:txBody>
          <a:bodyPr/>
          <a:lstStyle/>
          <a:p>
            <a:r>
              <a:rPr lang="en-US" dirty="0"/>
              <a:t>SB 5014 – New Compulsory Training</a:t>
            </a:r>
          </a:p>
        </p:txBody>
      </p:sp>
      <p:sp>
        <p:nvSpPr>
          <p:cNvPr id="3" name="Content Placeholder 2">
            <a:extLst>
              <a:ext uri="{FF2B5EF4-FFF2-40B4-BE49-F238E27FC236}">
                <a16:creationId xmlns:a16="http://schemas.microsoft.com/office/drawing/2014/main" id="{172A5A2B-F63F-9042-BC29-4570CA542ACF}"/>
              </a:ext>
            </a:extLst>
          </p:cNvPr>
          <p:cNvSpPr>
            <a:spLocks noGrp="1"/>
          </p:cNvSpPr>
          <p:nvPr>
            <p:ph idx="1"/>
          </p:nvPr>
        </p:nvSpPr>
        <p:spPr>
          <a:xfrm>
            <a:off x="1103312" y="2052918"/>
            <a:ext cx="10190122" cy="4264755"/>
          </a:xfrm>
        </p:spPr>
        <p:txBody>
          <a:bodyPr>
            <a:noAutofit/>
          </a:bodyPr>
          <a:lstStyle/>
          <a:p>
            <a:r>
              <a:rPr lang="en-US" sz="2600" dirty="0"/>
              <a:t>Training on “systemic and individual racism and the potential for “biased policing bias-based profiling</a:t>
            </a:r>
            <a:r>
              <a:rPr lang="az-Cyrl-AZ" sz="2600" dirty="0"/>
              <a:t>,</a:t>
            </a:r>
            <a:r>
              <a:rPr lang="en-US" sz="2600" dirty="0"/>
              <a:t>”</a:t>
            </a:r>
            <a:r>
              <a:rPr lang="az-Cyrl-AZ" sz="2600" dirty="0"/>
              <a:t> </a:t>
            </a:r>
            <a:r>
              <a:rPr lang="en-US" sz="2600" dirty="0"/>
              <a:t>including recognizing implicit biases in interacting with persons who have a mental illness, substance use disorder, or developmental or cognitive disability; </a:t>
            </a:r>
          </a:p>
          <a:p>
            <a:r>
              <a:rPr lang="en-US" sz="2600" dirty="0"/>
              <a:t>training in de-escalation techniques; and </a:t>
            </a:r>
          </a:p>
          <a:p>
            <a:r>
              <a:rPr lang="en-US" sz="2600" dirty="0"/>
              <a:t>training in the lawful use of force, including the use of deadly force only when necessary to protect the law-enforcement officer or another person;</a:t>
            </a:r>
          </a:p>
        </p:txBody>
      </p:sp>
    </p:spTree>
    <p:extLst>
      <p:ext uri="{BB962C8B-B14F-4D97-AF65-F5344CB8AC3E}">
        <p14:creationId xmlns:p14="http://schemas.microsoft.com/office/powerpoint/2010/main" val="3049789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9619-6F35-5F41-BEE6-94093D398877}"/>
              </a:ext>
            </a:extLst>
          </p:cNvPr>
          <p:cNvSpPr>
            <a:spLocks noGrp="1"/>
          </p:cNvSpPr>
          <p:nvPr>
            <p:ph type="title"/>
          </p:nvPr>
        </p:nvSpPr>
        <p:spPr/>
        <p:txBody>
          <a:bodyPr/>
          <a:lstStyle/>
          <a:p>
            <a:r>
              <a:rPr lang="en-US" dirty="0"/>
              <a:t>New Compulsory Training (</a:t>
            </a:r>
            <a:r>
              <a:rPr lang="en-US" dirty="0" err="1"/>
              <a:t>con’d</a:t>
            </a:r>
            <a:r>
              <a:rPr lang="en-US" dirty="0"/>
              <a:t>)</a:t>
            </a:r>
          </a:p>
        </p:txBody>
      </p:sp>
      <p:sp>
        <p:nvSpPr>
          <p:cNvPr id="3" name="Content Placeholder 2">
            <a:extLst>
              <a:ext uri="{FF2B5EF4-FFF2-40B4-BE49-F238E27FC236}">
                <a16:creationId xmlns:a16="http://schemas.microsoft.com/office/drawing/2014/main" id="{4BA04F5C-60B1-5040-906E-3C525A65BEED}"/>
              </a:ext>
            </a:extLst>
          </p:cNvPr>
          <p:cNvSpPr>
            <a:spLocks noGrp="1"/>
          </p:cNvSpPr>
          <p:nvPr>
            <p:ph idx="1"/>
          </p:nvPr>
        </p:nvSpPr>
        <p:spPr>
          <a:xfrm>
            <a:off x="1093584" y="1775298"/>
            <a:ext cx="10842254" cy="4629984"/>
          </a:xfrm>
        </p:spPr>
        <p:txBody>
          <a:bodyPr>
            <a:noAutofit/>
          </a:bodyPr>
          <a:lstStyle/>
          <a:p>
            <a:r>
              <a:rPr lang="en-US" sz="2400" dirty="0"/>
              <a:t>Compulsory training standards now to include:</a:t>
            </a:r>
          </a:p>
          <a:p>
            <a:pPr lvl="1"/>
            <a:r>
              <a:rPr lang="en-US" sz="2400" dirty="0"/>
              <a:t>(</a:t>
            </a:r>
            <a:r>
              <a:rPr lang="en-US" sz="2400" dirty="0" err="1"/>
              <a:t>i</a:t>
            </a:r>
            <a:r>
              <a:rPr lang="en-US" sz="2400" dirty="0"/>
              <a:t>) relevant state and federal laws; </a:t>
            </a:r>
          </a:p>
          <a:p>
            <a:pPr lvl="1"/>
            <a:r>
              <a:rPr lang="en-US" sz="2400" dirty="0"/>
              <a:t>(ii) awareness of cultural diversity and the potential for bias-based profiling</a:t>
            </a:r>
            <a:r>
              <a:rPr lang="az-Cyrl-AZ" sz="2400" dirty="0"/>
              <a:t>; </a:t>
            </a:r>
            <a:endParaRPr lang="en-US" sz="2400" dirty="0"/>
          </a:p>
          <a:p>
            <a:pPr lvl="1"/>
            <a:r>
              <a:rPr lang="az-Cyrl-AZ" sz="2400" dirty="0"/>
              <a:t>(</a:t>
            </a:r>
            <a:r>
              <a:rPr lang="en-US" sz="2400" dirty="0"/>
              <a:t>iii) de-escalation techniques; </a:t>
            </a:r>
          </a:p>
          <a:p>
            <a:pPr lvl="1"/>
            <a:r>
              <a:rPr lang="en-US" sz="2400" dirty="0"/>
              <a:t>(iv) working with individuals with disabilities, mental health needs, or substance use disorders; and </a:t>
            </a:r>
          </a:p>
          <a:p>
            <a:pPr lvl="1"/>
            <a:r>
              <a:rPr lang="en-US" sz="2400" dirty="0"/>
              <a:t>(v) the lawful use of force, including the use of deadly force only when necessary to protect the law-enforcement officer or another person;</a:t>
            </a:r>
          </a:p>
          <a:p>
            <a:r>
              <a:rPr lang="en-US" sz="2400" dirty="0"/>
              <a:t>Also: crisis intervention training</a:t>
            </a:r>
          </a:p>
        </p:txBody>
      </p:sp>
    </p:spTree>
    <p:extLst>
      <p:ext uri="{BB962C8B-B14F-4D97-AF65-F5344CB8AC3E}">
        <p14:creationId xmlns:p14="http://schemas.microsoft.com/office/powerpoint/2010/main" val="1929960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1B03-E851-2049-A176-3916781064FF}"/>
              </a:ext>
            </a:extLst>
          </p:cNvPr>
          <p:cNvSpPr>
            <a:spLocks noGrp="1"/>
          </p:cNvSpPr>
          <p:nvPr>
            <p:ph type="title"/>
          </p:nvPr>
        </p:nvSpPr>
        <p:spPr/>
        <p:txBody>
          <a:bodyPr/>
          <a:lstStyle/>
          <a:p>
            <a:r>
              <a:rPr lang="en-US" dirty="0"/>
              <a:t>SB 5030: Compulsory Training</a:t>
            </a:r>
          </a:p>
        </p:txBody>
      </p:sp>
      <p:sp>
        <p:nvSpPr>
          <p:cNvPr id="3" name="Content Placeholder 2">
            <a:extLst>
              <a:ext uri="{FF2B5EF4-FFF2-40B4-BE49-F238E27FC236}">
                <a16:creationId xmlns:a16="http://schemas.microsoft.com/office/drawing/2014/main" id="{1C795229-BBBE-944B-8DF3-7442AE2C783D}"/>
              </a:ext>
            </a:extLst>
          </p:cNvPr>
          <p:cNvSpPr>
            <a:spLocks noGrp="1"/>
          </p:cNvSpPr>
          <p:nvPr>
            <p:ph idx="1"/>
          </p:nvPr>
        </p:nvSpPr>
        <p:spPr/>
        <p:txBody>
          <a:bodyPr>
            <a:normAutofit/>
          </a:bodyPr>
          <a:lstStyle/>
          <a:p>
            <a:r>
              <a:rPr lang="en-US" sz="2800" dirty="0"/>
              <a:t>In addition to SB 5014’s requirements, adds:</a:t>
            </a:r>
          </a:p>
          <a:p>
            <a:r>
              <a:rPr lang="en-US" sz="2800" dirty="0"/>
              <a:t>“The handling and use of tear gas or other gases and kinetic impact munitions that embody current best practices for using such items as a crowd control measure or during an arrest or detention of another person.”</a:t>
            </a:r>
          </a:p>
        </p:txBody>
      </p:sp>
    </p:spTree>
    <p:extLst>
      <p:ext uri="{BB962C8B-B14F-4D97-AF65-F5344CB8AC3E}">
        <p14:creationId xmlns:p14="http://schemas.microsoft.com/office/powerpoint/2010/main" val="74670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DFAF-AE32-DE43-BDB8-00A9E1BC9ECF}"/>
              </a:ext>
            </a:extLst>
          </p:cNvPr>
          <p:cNvSpPr>
            <a:spLocks noGrp="1"/>
          </p:cNvSpPr>
          <p:nvPr>
            <p:ph type="title"/>
          </p:nvPr>
        </p:nvSpPr>
        <p:spPr/>
        <p:txBody>
          <a:bodyPr/>
          <a:lstStyle/>
          <a:p>
            <a:r>
              <a:rPr lang="en-US" dirty="0"/>
              <a:t>Uniform, Statewide Curriculum </a:t>
            </a:r>
          </a:p>
        </p:txBody>
      </p:sp>
      <p:sp>
        <p:nvSpPr>
          <p:cNvPr id="3" name="Content Placeholder 2">
            <a:extLst>
              <a:ext uri="{FF2B5EF4-FFF2-40B4-BE49-F238E27FC236}">
                <a16:creationId xmlns:a16="http://schemas.microsoft.com/office/drawing/2014/main" id="{8E3C4768-3E53-074F-8505-7C9A71A90393}"/>
              </a:ext>
            </a:extLst>
          </p:cNvPr>
          <p:cNvSpPr>
            <a:spLocks noGrp="1"/>
          </p:cNvSpPr>
          <p:nvPr>
            <p:ph idx="1"/>
          </p:nvPr>
        </p:nvSpPr>
        <p:spPr/>
        <p:txBody>
          <a:bodyPr>
            <a:normAutofit/>
          </a:bodyPr>
          <a:lstStyle/>
          <a:p>
            <a:r>
              <a:rPr lang="en-US" sz="2800" dirty="0"/>
              <a:t>DCJS now will mandate uniform curriculum and lesson plans to meet compulsory minimum entry-level, in-service, and advanced training standards.</a:t>
            </a:r>
          </a:p>
          <a:p>
            <a:pPr lvl="1"/>
            <a:r>
              <a:rPr lang="en-US" sz="2800" dirty="0"/>
              <a:t>No credit may be awarded for non-standard classes to meet compulsory standards. </a:t>
            </a:r>
          </a:p>
          <a:p>
            <a:r>
              <a:rPr lang="en-US" sz="2800" dirty="0"/>
              <a:t>Academies may seek a waiver.</a:t>
            </a:r>
          </a:p>
        </p:txBody>
      </p:sp>
    </p:spTree>
    <p:extLst>
      <p:ext uri="{BB962C8B-B14F-4D97-AF65-F5344CB8AC3E}">
        <p14:creationId xmlns:p14="http://schemas.microsoft.com/office/powerpoint/2010/main" val="225999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92A88-0E1B-A440-B998-6A9AC4786F3D}"/>
              </a:ext>
            </a:extLst>
          </p:cNvPr>
          <p:cNvSpPr>
            <a:spLocks noGrp="1"/>
          </p:cNvSpPr>
          <p:nvPr>
            <p:ph type="title"/>
          </p:nvPr>
        </p:nvSpPr>
        <p:spPr/>
        <p:txBody>
          <a:bodyPr/>
          <a:lstStyle/>
          <a:p>
            <a:r>
              <a:rPr lang="en-US" sz="5400" dirty="0"/>
              <a:t>Use of Force</a:t>
            </a:r>
          </a:p>
        </p:txBody>
      </p:sp>
      <p:sp>
        <p:nvSpPr>
          <p:cNvPr id="5" name="Text Placeholder 4">
            <a:extLst>
              <a:ext uri="{FF2B5EF4-FFF2-40B4-BE49-F238E27FC236}">
                <a16:creationId xmlns:a16="http://schemas.microsoft.com/office/drawing/2014/main" id="{67C09A84-EC96-0A40-8025-F4FA95BA0994}"/>
              </a:ext>
            </a:extLst>
          </p:cNvPr>
          <p:cNvSpPr>
            <a:spLocks noGrp="1"/>
          </p:cNvSpPr>
          <p:nvPr>
            <p:ph type="body" idx="1"/>
          </p:nvPr>
        </p:nvSpPr>
        <p:spPr/>
        <p:txBody>
          <a:bodyPr>
            <a:normAutofit/>
          </a:bodyPr>
          <a:lstStyle/>
          <a:p>
            <a:r>
              <a:rPr lang="en-US" sz="2800" dirty="0"/>
              <a:t>New Rules and Statutes</a:t>
            </a:r>
          </a:p>
        </p:txBody>
      </p:sp>
    </p:spTree>
    <p:extLst>
      <p:ext uri="{BB962C8B-B14F-4D97-AF65-F5344CB8AC3E}">
        <p14:creationId xmlns:p14="http://schemas.microsoft.com/office/powerpoint/2010/main" val="4253836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0D98-1058-5C48-8954-D7928989C2C4}"/>
              </a:ext>
            </a:extLst>
          </p:cNvPr>
          <p:cNvSpPr>
            <a:spLocks noGrp="1"/>
          </p:cNvSpPr>
          <p:nvPr>
            <p:ph type="title"/>
          </p:nvPr>
        </p:nvSpPr>
        <p:spPr/>
        <p:txBody>
          <a:bodyPr/>
          <a:lstStyle/>
          <a:p>
            <a:r>
              <a:rPr lang="en-US" dirty="0"/>
              <a:t>SB 5030: New Members of DCJS Board</a:t>
            </a:r>
          </a:p>
        </p:txBody>
      </p:sp>
      <p:sp>
        <p:nvSpPr>
          <p:cNvPr id="3" name="Content Placeholder 2">
            <a:extLst>
              <a:ext uri="{FF2B5EF4-FFF2-40B4-BE49-F238E27FC236}">
                <a16:creationId xmlns:a16="http://schemas.microsoft.com/office/drawing/2014/main" id="{8392C176-4706-8742-802E-72E8F264A5D2}"/>
              </a:ext>
            </a:extLst>
          </p:cNvPr>
          <p:cNvSpPr>
            <a:spLocks noGrp="1"/>
          </p:cNvSpPr>
          <p:nvPr>
            <p:ph idx="1"/>
          </p:nvPr>
        </p:nvSpPr>
        <p:spPr/>
        <p:txBody>
          <a:bodyPr>
            <a:normAutofit/>
          </a:bodyPr>
          <a:lstStyle/>
          <a:p>
            <a:r>
              <a:rPr lang="en-US" sz="2800" dirty="0"/>
              <a:t>Adds: </a:t>
            </a:r>
          </a:p>
          <a:p>
            <a:pPr lvl="1"/>
            <a:r>
              <a:rPr lang="en-US" sz="2600" dirty="0"/>
              <a:t>One representative of a “social justice organization”</a:t>
            </a:r>
          </a:p>
          <a:p>
            <a:pPr lvl="1"/>
            <a:r>
              <a:rPr lang="en-US" sz="2600" dirty="0"/>
              <a:t>One mental health service provider, </a:t>
            </a:r>
          </a:p>
          <a:p>
            <a:pPr lvl="1"/>
            <a:r>
              <a:rPr lang="en-US" sz="2600" dirty="0"/>
              <a:t>One representative of ”community interests” of minority individuals from one of four groups: African American, Asian American, Hispanic American, or Native American.</a:t>
            </a:r>
          </a:p>
        </p:txBody>
      </p:sp>
    </p:spTree>
    <p:extLst>
      <p:ext uri="{BB962C8B-B14F-4D97-AF65-F5344CB8AC3E}">
        <p14:creationId xmlns:p14="http://schemas.microsoft.com/office/powerpoint/2010/main" val="772871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F3BD-4790-984C-9CD9-796340C5DF4F}"/>
              </a:ext>
            </a:extLst>
          </p:cNvPr>
          <p:cNvSpPr>
            <a:spLocks noGrp="1"/>
          </p:cNvSpPr>
          <p:nvPr>
            <p:ph type="title"/>
          </p:nvPr>
        </p:nvSpPr>
        <p:spPr/>
        <p:txBody>
          <a:bodyPr/>
          <a:lstStyle/>
          <a:p>
            <a:r>
              <a:rPr lang="en-US" dirty="0"/>
              <a:t>New Members of DCJS Training Board</a:t>
            </a:r>
          </a:p>
        </p:txBody>
      </p:sp>
      <p:sp>
        <p:nvSpPr>
          <p:cNvPr id="3" name="Content Placeholder 2">
            <a:extLst>
              <a:ext uri="{FF2B5EF4-FFF2-40B4-BE49-F238E27FC236}">
                <a16:creationId xmlns:a16="http://schemas.microsoft.com/office/drawing/2014/main" id="{B4CABFAE-AF1F-C14C-8BEB-3BC96AC0B766}"/>
              </a:ext>
            </a:extLst>
          </p:cNvPr>
          <p:cNvSpPr>
            <a:spLocks noGrp="1"/>
          </p:cNvSpPr>
          <p:nvPr>
            <p:ph idx="1"/>
          </p:nvPr>
        </p:nvSpPr>
        <p:spPr>
          <a:xfrm>
            <a:off x="1103312" y="2052918"/>
            <a:ext cx="10239139" cy="4195481"/>
          </a:xfrm>
        </p:spPr>
        <p:txBody>
          <a:bodyPr>
            <a:noAutofit/>
          </a:bodyPr>
          <a:lstStyle/>
          <a:p>
            <a:r>
              <a:rPr lang="en-US" sz="2600" dirty="0"/>
              <a:t>Adds 4 members:</a:t>
            </a:r>
          </a:p>
          <a:p>
            <a:pPr lvl="1"/>
            <a:r>
              <a:rPr lang="en-US" sz="2600" dirty="0"/>
              <a:t>An attorney from the Indigent Defense Commission</a:t>
            </a:r>
          </a:p>
          <a:p>
            <a:pPr lvl="1"/>
            <a:r>
              <a:rPr lang="en-US" sz="2600" dirty="0"/>
              <a:t>One mental health service provider, </a:t>
            </a:r>
          </a:p>
          <a:p>
            <a:pPr lvl="1"/>
            <a:r>
              <a:rPr lang="en-US" sz="2600" dirty="0"/>
              <a:t>One representative of a “social justice organization”</a:t>
            </a:r>
          </a:p>
          <a:p>
            <a:pPr lvl="1"/>
            <a:r>
              <a:rPr lang="en-US" sz="2600" dirty="0"/>
              <a:t>One representative of ”community interests” of minority individuals from one of four groups: African American, Asian American, Hispanic American, or Native American.</a:t>
            </a:r>
          </a:p>
          <a:p>
            <a:pPr lvl="1"/>
            <a:endParaRPr lang="en-US" sz="2600" dirty="0"/>
          </a:p>
          <a:p>
            <a:pPr lvl="1"/>
            <a:endParaRPr lang="en-US" sz="2600" dirty="0"/>
          </a:p>
        </p:txBody>
      </p:sp>
    </p:spTree>
    <p:extLst>
      <p:ext uri="{BB962C8B-B14F-4D97-AF65-F5344CB8AC3E}">
        <p14:creationId xmlns:p14="http://schemas.microsoft.com/office/powerpoint/2010/main" val="842016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28BC-63A3-0F46-B19C-C8B7D709B0A2}"/>
              </a:ext>
            </a:extLst>
          </p:cNvPr>
          <p:cNvSpPr>
            <a:spLocks noGrp="1"/>
          </p:cNvSpPr>
          <p:nvPr>
            <p:ph type="title"/>
          </p:nvPr>
        </p:nvSpPr>
        <p:spPr/>
        <p:txBody>
          <a:bodyPr/>
          <a:lstStyle/>
          <a:p>
            <a:r>
              <a:rPr lang="en-US" dirty="0"/>
              <a:t>SB 5017: Minimum Standards for Local Correctional Facilities</a:t>
            </a:r>
          </a:p>
        </p:txBody>
      </p:sp>
      <p:sp>
        <p:nvSpPr>
          <p:cNvPr id="3" name="Content Placeholder 2">
            <a:extLst>
              <a:ext uri="{FF2B5EF4-FFF2-40B4-BE49-F238E27FC236}">
                <a16:creationId xmlns:a16="http://schemas.microsoft.com/office/drawing/2014/main" id="{218F1ADC-CF72-224F-8A95-98C57CBD386B}"/>
              </a:ext>
            </a:extLst>
          </p:cNvPr>
          <p:cNvSpPr>
            <a:spLocks noGrp="1"/>
          </p:cNvSpPr>
          <p:nvPr>
            <p:ph idx="1"/>
          </p:nvPr>
        </p:nvSpPr>
        <p:spPr>
          <a:xfrm>
            <a:off x="646111" y="2052918"/>
            <a:ext cx="10118871" cy="4514138"/>
          </a:xfrm>
        </p:spPr>
        <p:txBody>
          <a:bodyPr>
            <a:noAutofit/>
          </a:bodyPr>
          <a:lstStyle/>
          <a:p>
            <a:r>
              <a:rPr lang="en-US" sz="2800" dirty="0">
                <a:latin typeface="+mn-lt"/>
              </a:rPr>
              <a:t>“For the purposes of subsection B </a:t>
            </a:r>
            <a:r>
              <a:rPr lang="en-US" sz="2800" dirty="0"/>
              <a:t>of 53.1-68 and 53.1-69, 53.1-69.1, and 53.1-127</a:t>
            </a:r>
            <a:r>
              <a:rPr lang="en-US" sz="2800" dirty="0">
                <a:latin typeface="+mn-lt"/>
              </a:rPr>
              <a:t>, “local correctional facility” also includes any facility owned, maintained, or operated by any political subdivision or combination of political subdivisions of the Commonwealth that is used for the detention or incarceration of people pursuant to a contract or third-party contract with the federal government or any agency or contractor thereof.”</a:t>
            </a:r>
          </a:p>
        </p:txBody>
      </p:sp>
    </p:spTree>
    <p:extLst>
      <p:ext uri="{BB962C8B-B14F-4D97-AF65-F5344CB8AC3E}">
        <p14:creationId xmlns:p14="http://schemas.microsoft.com/office/powerpoint/2010/main" val="230883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A213C-7B2B-0F44-9857-C291E241D931}"/>
              </a:ext>
            </a:extLst>
          </p:cNvPr>
          <p:cNvSpPr>
            <a:spLocks noGrp="1"/>
          </p:cNvSpPr>
          <p:nvPr>
            <p:ph type="title"/>
          </p:nvPr>
        </p:nvSpPr>
        <p:spPr/>
        <p:txBody>
          <a:bodyPr/>
          <a:lstStyle/>
          <a:p>
            <a:r>
              <a:rPr lang="en-US" sz="5400" dirty="0"/>
              <a:t>Data Collection</a:t>
            </a:r>
          </a:p>
        </p:txBody>
      </p:sp>
    </p:spTree>
    <p:extLst>
      <p:ext uri="{BB962C8B-B14F-4D97-AF65-F5344CB8AC3E}">
        <p14:creationId xmlns:p14="http://schemas.microsoft.com/office/powerpoint/2010/main" val="25983748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7557-3BED-D842-B8AE-C3AFAAFF59D2}"/>
              </a:ext>
            </a:extLst>
          </p:cNvPr>
          <p:cNvSpPr>
            <a:spLocks noGrp="1"/>
          </p:cNvSpPr>
          <p:nvPr>
            <p:ph type="title"/>
          </p:nvPr>
        </p:nvSpPr>
        <p:spPr>
          <a:xfrm>
            <a:off x="646111" y="452718"/>
            <a:ext cx="10005676" cy="1400530"/>
          </a:xfrm>
        </p:spPr>
        <p:txBody>
          <a:bodyPr/>
          <a:lstStyle/>
          <a:p>
            <a:r>
              <a:rPr lang="en-US" dirty="0"/>
              <a:t>SB 5030: Data Collection on Stops &amp; Arrests</a:t>
            </a:r>
          </a:p>
        </p:txBody>
      </p:sp>
      <p:sp>
        <p:nvSpPr>
          <p:cNvPr id="3" name="Content Placeholder 2">
            <a:extLst>
              <a:ext uri="{FF2B5EF4-FFF2-40B4-BE49-F238E27FC236}">
                <a16:creationId xmlns:a16="http://schemas.microsoft.com/office/drawing/2014/main" id="{11D66198-59B1-D247-B448-A98D37A41F1B}"/>
              </a:ext>
            </a:extLst>
          </p:cNvPr>
          <p:cNvSpPr>
            <a:spLocks noGrp="1"/>
          </p:cNvSpPr>
          <p:nvPr>
            <p:ph idx="1"/>
          </p:nvPr>
        </p:nvSpPr>
        <p:spPr>
          <a:xfrm>
            <a:off x="1103312" y="2052918"/>
            <a:ext cx="10665135" cy="4609139"/>
          </a:xfrm>
        </p:spPr>
        <p:txBody>
          <a:bodyPr>
            <a:normAutofit/>
          </a:bodyPr>
          <a:lstStyle/>
          <a:p>
            <a:r>
              <a:rPr lang="en-US" sz="2600" dirty="0"/>
              <a:t>Amends 15.2-1609.10 so that now only “investigatory” motor vehicle stops require collecting data. </a:t>
            </a:r>
          </a:p>
          <a:p>
            <a:r>
              <a:rPr lang="en-US" sz="2600" dirty="0"/>
              <a:t>Adds the following to instances where data must be collected and reported:</a:t>
            </a:r>
          </a:p>
          <a:p>
            <a:pPr lvl="1"/>
            <a:r>
              <a:rPr lang="en-US" sz="2600" dirty="0"/>
              <a:t>all stop-and-frisks of a person based on reasonable suspicion, and </a:t>
            </a:r>
          </a:p>
          <a:p>
            <a:pPr lvl="1"/>
            <a:r>
              <a:rPr lang="en-US" sz="2600" dirty="0"/>
              <a:t>all other investigatory detentions that do not result in an arrest or the issuance of a summons.</a:t>
            </a:r>
          </a:p>
          <a:p>
            <a:r>
              <a:rPr lang="en-US" sz="2400" dirty="0"/>
              <a:t>The provisions requiring data collection become effective on July 1, 2021.</a:t>
            </a:r>
          </a:p>
          <a:p>
            <a:endParaRPr lang="en-US" sz="2800" dirty="0"/>
          </a:p>
        </p:txBody>
      </p:sp>
    </p:spTree>
    <p:extLst>
      <p:ext uri="{BB962C8B-B14F-4D97-AF65-F5344CB8AC3E}">
        <p14:creationId xmlns:p14="http://schemas.microsoft.com/office/powerpoint/2010/main" val="2707777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E8B9-BFB8-EF46-8BEF-E9E3C8A536F8}"/>
              </a:ext>
            </a:extLst>
          </p:cNvPr>
          <p:cNvSpPr>
            <a:spLocks noGrp="1"/>
          </p:cNvSpPr>
          <p:nvPr>
            <p:ph type="title"/>
          </p:nvPr>
        </p:nvSpPr>
        <p:spPr/>
        <p:txBody>
          <a:bodyPr/>
          <a:lstStyle/>
          <a:p>
            <a:r>
              <a:rPr lang="en-US" dirty="0"/>
              <a:t>Data Must be Posted Online</a:t>
            </a:r>
          </a:p>
        </p:txBody>
      </p:sp>
      <p:sp>
        <p:nvSpPr>
          <p:cNvPr id="3" name="Content Placeholder 2">
            <a:extLst>
              <a:ext uri="{FF2B5EF4-FFF2-40B4-BE49-F238E27FC236}">
                <a16:creationId xmlns:a16="http://schemas.microsoft.com/office/drawing/2014/main" id="{D3B102C2-75C9-8446-8395-DA84D737F883}"/>
              </a:ext>
            </a:extLst>
          </p:cNvPr>
          <p:cNvSpPr>
            <a:spLocks noGrp="1"/>
          </p:cNvSpPr>
          <p:nvPr>
            <p:ph idx="1"/>
          </p:nvPr>
        </p:nvSpPr>
        <p:spPr/>
        <p:txBody>
          <a:bodyPr>
            <a:normAutofit/>
          </a:bodyPr>
          <a:lstStyle/>
          <a:p>
            <a:r>
              <a:rPr lang="en-US" sz="2800" dirty="0"/>
              <a:t>The Sheriff &amp; Chief of Police “shall post the data that has been forwarded for inclusion in the Community Policing Reporting Database on a website that is maintained by the chief of police or on any other website on which the chief of police generally posts information and that is available to the public or that clearly describes how the public may access such data.”</a:t>
            </a:r>
          </a:p>
        </p:txBody>
      </p:sp>
    </p:spTree>
    <p:extLst>
      <p:ext uri="{BB962C8B-B14F-4D97-AF65-F5344CB8AC3E}">
        <p14:creationId xmlns:p14="http://schemas.microsoft.com/office/powerpoint/2010/main" val="2897149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88F5-1932-CB42-983F-527D0188A1A8}"/>
              </a:ext>
            </a:extLst>
          </p:cNvPr>
          <p:cNvSpPr>
            <a:spLocks noGrp="1"/>
          </p:cNvSpPr>
          <p:nvPr>
            <p:ph type="title"/>
          </p:nvPr>
        </p:nvSpPr>
        <p:spPr/>
        <p:txBody>
          <a:bodyPr/>
          <a:lstStyle/>
          <a:p>
            <a:r>
              <a:rPr lang="en-US" sz="5400" dirty="0"/>
              <a:t>Criminal Procedure</a:t>
            </a:r>
          </a:p>
        </p:txBody>
      </p:sp>
    </p:spTree>
    <p:extLst>
      <p:ext uri="{BB962C8B-B14F-4D97-AF65-F5344CB8AC3E}">
        <p14:creationId xmlns:p14="http://schemas.microsoft.com/office/powerpoint/2010/main" val="1799552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819D3-375B-9C4F-A1C9-9DD02D0566B5}"/>
              </a:ext>
            </a:extLst>
          </p:cNvPr>
          <p:cNvSpPr>
            <a:spLocks noGrp="1"/>
          </p:cNvSpPr>
          <p:nvPr>
            <p:ph type="title"/>
          </p:nvPr>
        </p:nvSpPr>
        <p:spPr/>
        <p:txBody>
          <a:bodyPr/>
          <a:lstStyle/>
          <a:p>
            <a:r>
              <a:rPr lang="en-US" dirty="0"/>
              <a:t>SB 5007 – </a:t>
            </a:r>
            <a:br>
              <a:rPr lang="en-US" dirty="0"/>
            </a:br>
            <a:r>
              <a:rPr lang="en-US" dirty="0"/>
              <a:t>Limitations on Jury Sentencing</a:t>
            </a:r>
          </a:p>
        </p:txBody>
      </p:sp>
      <p:sp>
        <p:nvSpPr>
          <p:cNvPr id="5" name="Content Placeholder 4">
            <a:extLst>
              <a:ext uri="{FF2B5EF4-FFF2-40B4-BE49-F238E27FC236}">
                <a16:creationId xmlns:a16="http://schemas.microsoft.com/office/drawing/2014/main" id="{9908FB8F-A434-DE40-9429-16F5AC5B01E3}"/>
              </a:ext>
            </a:extLst>
          </p:cNvPr>
          <p:cNvSpPr>
            <a:spLocks noGrp="1"/>
          </p:cNvSpPr>
          <p:nvPr>
            <p:ph idx="1"/>
          </p:nvPr>
        </p:nvSpPr>
        <p:spPr>
          <a:xfrm>
            <a:off x="1103312" y="2052918"/>
            <a:ext cx="11088688" cy="4805082"/>
          </a:xfrm>
        </p:spPr>
        <p:txBody>
          <a:bodyPr>
            <a:noAutofit/>
          </a:bodyPr>
          <a:lstStyle/>
          <a:p>
            <a:r>
              <a:rPr lang="en-US" sz="2500" dirty="0"/>
              <a:t>Eliminates the ability for the Commonwealth to request that the jury determine sentencing after a jury trial. </a:t>
            </a:r>
          </a:p>
          <a:p>
            <a:pPr lvl="1"/>
            <a:r>
              <a:rPr lang="en-US" sz="2500" dirty="0"/>
              <a:t>Under current law, if a defendant requests a jury trial, then the jury must determine the sentence as well.</a:t>
            </a:r>
          </a:p>
          <a:p>
            <a:r>
              <a:rPr lang="en-US" sz="2500" dirty="0"/>
              <a:t>Under new procedure, the defendant may request, at his discretion:</a:t>
            </a:r>
          </a:p>
          <a:p>
            <a:pPr lvl="1"/>
            <a:r>
              <a:rPr lang="en-US" sz="2500" dirty="0"/>
              <a:t>A bench trial with a judge sentencing</a:t>
            </a:r>
          </a:p>
          <a:p>
            <a:pPr lvl="1"/>
            <a:r>
              <a:rPr lang="en-US" sz="2500" dirty="0"/>
              <a:t>A jury trial with a jury sentencing</a:t>
            </a:r>
          </a:p>
          <a:p>
            <a:pPr lvl="1"/>
            <a:r>
              <a:rPr lang="en-US" sz="2500" dirty="0"/>
              <a:t>A jury trial with a judge sentencing</a:t>
            </a:r>
          </a:p>
          <a:p>
            <a:r>
              <a:rPr lang="en-US" sz="2400" dirty="0"/>
              <a:t>The bill has a delayed effective date of July 1, 2021.</a:t>
            </a:r>
          </a:p>
          <a:p>
            <a:endParaRPr lang="en-US" sz="2700" dirty="0"/>
          </a:p>
        </p:txBody>
      </p:sp>
    </p:spTree>
    <p:extLst>
      <p:ext uri="{BB962C8B-B14F-4D97-AF65-F5344CB8AC3E}">
        <p14:creationId xmlns:p14="http://schemas.microsoft.com/office/powerpoint/2010/main" val="52444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4FDF-092B-EC40-BE6B-A43FF0F11858}"/>
              </a:ext>
            </a:extLst>
          </p:cNvPr>
          <p:cNvSpPr>
            <a:spLocks noGrp="1"/>
          </p:cNvSpPr>
          <p:nvPr>
            <p:ph type="title"/>
          </p:nvPr>
        </p:nvSpPr>
        <p:spPr>
          <a:xfrm>
            <a:off x="558562" y="112250"/>
            <a:ext cx="9404723" cy="1400530"/>
          </a:xfrm>
        </p:spPr>
        <p:txBody>
          <a:bodyPr/>
          <a:lstStyle/>
          <a:p>
            <a:r>
              <a:rPr lang="en-US" dirty="0"/>
              <a:t>SB 5030: </a:t>
            </a:r>
            <a:r>
              <a:rPr lang="en-US" sz="4400" dirty="0"/>
              <a:t>Commonwealth’s Attorney Access to IA Records </a:t>
            </a:r>
            <a:br>
              <a:rPr lang="en-US" sz="4400" dirty="0"/>
            </a:br>
            <a:r>
              <a:rPr lang="en-US" dirty="0"/>
              <a:t> </a:t>
            </a:r>
          </a:p>
        </p:txBody>
      </p:sp>
      <p:sp>
        <p:nvSpPr>
          <p:cNvPr id="3" name="Content Placeholder 2">
            <a:extLst>
              <a:ext uri="{FF2B5EF4-FFF2-40B4-BE49-F238E27FC236}">
                <a16:creationId xmlns:a16="http://schemas.microsoft.com/office/drawing/2014/main" id="{0424631B-1D95-DD47-B51B-74C8BDDF9936}"/>
              </a:ext>
            </a:extLst>
          </p:cNvPr>
          <p:cNvSpPr>
            <a:spLocks noGrp="1"/>
          </p:cNvSpPr>
          <p:nvPr>
            <p:ph idx="1"/>
          </p:nvPr>
        </p:nvSpPr>
        <p:spPr>
          <a:xfrm>
            <a:off x="1029931" y="1872574"/>
            <a:ext cx="10798901" cy="4873176"/>
          </a:xfrm>
        </p:spPr>
        <p:txBody>
          <a:bodyPr>
            <a:noAutofit/>
          </a:bodyPr>
          <a:lstStyle/>
          <a:p>
            <a:r>
              <a:rPr lang="en-US" sz="2400" dirty="0"/>
              <a:t>Every chief law-enforcement officer shall provide to the attorney for the Commonwealth access to all records, including police reports, disciplinary records, and internal affairs investigations, relating to wrongful arrest or use of force complaints, or other complaints that a person has been deprived of the rights, privileges, or immunities secured or protected by the laws of the United States and the Commonwealth made against a law-enforcement officer who is employed by the chief law-enforcement officer's agency. </a:t>
            </a:r>
          </a:p>
          <a:p>
            <a:r>
              <a:rPr lang="en-US" sz="2400" dirty="0"/>
              <a:t>Access shall be granted to the attorney for the Commonwealth to such records whenever a law-enforcement officer is a potential witness in a pending criminal matter or criminal investigation related to the performance of his duties as a law enforcement officer.</a:t>
            </a:r>
          </a:p>
        </p:txBody>
      </p:sp>
    </p:spTree>
    <p:extLst>
      <p:ext uri="{BB962C8B-B14F-4D97-AF65-F5344CB8AC3E}">
        <p14:creationId xmlns:p14="http://schemas.microsoft.com/office/powerpoint/2010/main" val="3798363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D570-D2DC-4549-B0D9-7AE7CDF8752E}"/>
              </a:ext>
            </a:extLst>
          </p:cNvPr>
          <p:cNvSpPr>
            <a:spLocks noGrp="1"/>
          </p:cNvSpPr>
          <p:nvPr>
            <p:ph type="title"/>
          </p:nvPr>
        </p:nvSpPr>
        <p:spPr/>
        <p:txBody>
          <a:bodyPr/>
          <a:lstStyle/>
          <a:p>
            <a:r>
              <a:rPr lang="en-US" i="1" dirty="0"/>
              <a:t>Garrity </a:t>
            </a:r>
            <a:r>
              <a:rPr lang="en-US" dirty="0"/>
              <a:t>&amp; HIPAA Exceptions </a:t>
            </a:r>
          </a:p>
        </p:txBody>
      </p:sp>
      <p:sp>
        <p:nvSpPr>
          <p:cNvPr id="3" name="Content Placeholder 2">
            <a:extLst>
              <a:ext uri="{FF2B5EF4-FFF2-40B4-BE49-F238E27FC236}">
                <a16:creationId xmlns:a16="http://schemas.microsoft.com/office/drawing/2014/main" id="{51767DC7-FBE0-E148-A281-6B370A680172}"/>
              </a:ext>
            </a:extLst>
          </p:cNvPr>
          <p:cNvSpPr>
            <a:spLocks noGrp="1"/>
          </p:cNvSpPr>
          <p:nvPr>
            <p:ph idx="1"/>
          </p:nvPr>
        </p:nvSpPr>
        <p:spPr>
          <a:xfrm>
            <a:off x="1103312" y="1770434"/>
            <a:ext cx="10667156" cy="4717915"/>
          </a:xfrm>
        </p:spPr>
        <p:txBody>
          <a:bodyPr>
            <a:noAutofit/>
          </a:bodyPr>
          <a:lstStyle/>
          <a:p>
            <a:r>
              <a:rPr lang="en-US" sz="2600" dirty="0"/>
              <a:t>The chief law-enforcement officer may redact any statements made by a law-enforcement officer employed by his agency or department during an internal affairs investigation that may incriminate such law-enforcement officer or be otherwise used to prosecute such law-enforcement officer. </a:t>
            </a:r>
          </a:p>
          <a:p>
            <a:pPr lvl="1"/>
            <a:r>
              <a:rPr lang="en-US" sz="2400" dirty="0"/>
              <a:t>Any redactions made by the chief law-enforcement officer may be challenged by the attorney for the Commonwealth in an </a:t>
            </a:r>
            <a:r>
              <a:rPr lang="en-US" sz="2400" i="1" dirty="0"/>
              <a:t>ex </a:t>
            </a:r>
            <a:r>
              <a:rPr lang="en-US" sz="2400" i="1" dirty="0" err="1"/>
              <a:t>parte</a:t>
            </a:r>
            <a:r>
              <a:rPr lang="en-US" sz="2400" dirty="0"/>
              <a:t> hearing before a circuit court judge.</a:t>
            </a:r>
          </a:p>
          <a:p>
            <a:r>
              <a:rPr lang="en-US" sz="2600" dirty="0"/>
              <a:t>Any information protected by HIPAA shall not be disclosed pursuant to this subsection.</a:t>
            </a:r>
          </a:p>
        </p:txBody>
      </p:sp>
    </p:spTree>
    <p:extLst>
      <p:ext uri="{BB962C8B-B14F-4D97-AF65-F5344CB8AC3E}">
        <p14:creationId xmlns:p14="http://schemas.microsoft.com/office/powerpoint/2010/main" val="354288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1D2C-F56C-1B49-B20E-E1DB05402C51}"/>
              </a:ext>
            </a:extLst>
          </p:cNvPr>
          <p:cNvSpPr>
            <a:spLocks noGrp="1"/>
          </p:cNvSpPr>
          <p:nvPr>
            <p:ph type="title"/>
          </p:nvPr>
        </p:nvSpPr>
        <p:spPr>
          <a:xfrm>
            <a:off x="432103" y="155644"/>
            <a:ext cx="9404723" cy="1400530"/>
          </a:xfrm>
        </p:spPr>
        <p:txBody>
          <a:bodyPr/>
          <a:lstStyle/>
          <a:p>
            <a:r>
              <a:rPr lang="en-US" dirty="0"/>
              <a:t>SB 5030: Use of Deadly Force</a:t>
            </a:r>
          </a:p>
        </p:txBody>
      </p:sp>
      <p:sp>
        <p:nvSpPr>
          <p:cNvPr id="3" name="Content Placeholder 2">
            <a:extLst>
              <a:ext uri="{FF2B5EF4-FFF2-40B4-BE49-F238E27FC236}">
                <a16:creationId xmlns:a16="http://schemas.microsoft.com/office/drawing/2014/main" id="{8995F307-2218-004A-BA25-4F7C11806DFE}"/>
              </a:ext>
            </a:extLst>
          </p:cNvPr>
          <p:cNvSpPr>
            <a:spLocks noGrp="1"/>
          </p:cNvSpPr>
          <p:nvPr>
            <p:ph idx="1"/>
          </p:nvPr>
        </p:nvSpPr>
        <p:spPr>
          <a:xfrm>
            <a:off x="927370" y="1226066"/>
            <a:ext cx="11183566" cy="5631934"/>
          </a:xfrm>
        </p:spPr>
        <p:txBody>
          <a:bodyPr>
            <a:noAutofit/>
          </a:bodyPr>
          <a:lstStyle/>
          <a:p>
            <a:r>
              <a:rPr lang="en-US" sz="2500" dirty="0"/>
              <a:t>A law-enforcement officer shall not use deadly force against a person unless:</a:t>
            </a:r>
          </a:p>
          <a:p>
            <a:pPr marL="914400" lvl="1" indent="-457200">
              <a:buFont typeface="+mj-lt"/>
              <a:buAutoNum type="arabicPeriod"/>
            </a:pPr>
            <a:r>
              <a:rPr lang="en-US" sz="2500" dirty="0"/>
              <a:t>The law-enforcement officer reasonably believes that deadly force is immediately necessary to protect the law-enforcement officer or another person, other than the subject of the use of deadly force, from the threat of serious bodily injury or death;</a:t>
            </a:r>
          </a:p>
          <a:p>
            <a:pPr marL="914400" lvl="1" indent="-457200">
              <a:buFont typeface="+mj-lt"/>
              <a:buAutoNum type="arabicPeriod"/>
            </a:pPr>
            <a:r>
              <a:rPr lang="en-US" sz="2500" dirty="0"/>
              <a:t>If feasible, the law-enforcement officer has provided a warning to the subject of the deadly force that he will use deadly force;</a:t>
            </a:r>
          </a:p>
          <a:p>
            <a:pPr marL="914400" lvl="1" indent="-457200">
              <a:buFont typeface="+mj-lt"/>
              <a:buAutoNum type="arabicPeriod"/>
            </a:pPr>
            <a:r>
              <a:rPr lang="en-US" sz="2500" dirty="0"/>
              <a:t>The law-enforcement officer's actions are reasonable, given the totality of the circumstances; and</a:t>
            </a:r>
          </a:p>
          <a:p>
            <a:pPr marL="914400" lvl="1" indent="-457200">
              <a:buFont typeface="+mj-lt"/>
              <a:buAutoNum type="arabicPeriod"/>
            </a:pPr>
            <a:r>
              <a:rPr lang="en-US" sz="2500" dirty="0"/>
              <a:t>All other options have been exhausted or do not reasonably lend themselves to the circumstances.</a:t>
            </a:r>
          </a:p>
        </p:txBody>
      </p:sp>
    </p:spTree>
    <p:extLst>
      <p:ext uri="{BB962C8B-B14F-4D97-AF65-F5344CB8AC3E}">
        <p14:creationId xmlns:p14="http://schemas.microsoft.com/office/powerpoint/2010/main" val="3737040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1310-C401-A747-B12E-0ADB6CC4FE50}"/>
              </a:ext>
            </a:extLst>
          </p:cNvPr>
          <p:cNvSpPr>
            <a:spLocks noGrp="1"/>
          </p:cNvSpPr>
          <p:nvPr>
            <p:ph type="title"/>
          </p:nvPr>
        </p:nvSpPr>
        <p:spPr>
          <a:xfrm>
            <a:off x="646111" y="452717"/>
            <a:ext cx="11254944" cy="2650701"/>
          </a:xfrm>
        </p:spPr>
        <p:txBody>
          <a:bodyPr/>
          <a:lstStyle/>
          <a:p>
            <a:r>
              <a:rPr lang="en-US" dirty="0"/>
              <a:t>HB 5062 &amp; SB 5033:</a:t>
            </a:r>
            <a:br>
              <a:rPr lang="en-US" dirty="0"/>
            </a:br>
            <a:r>
              <a:rPr lang="en-US" dirty="0"/>
              <a:t>Court authority in criminal cases; prosecutorial discretion to dispose of a criminal case</a:t>
            </a:r>
          </a:p>
        </p:txBody>
      </p:sp>
      <p:sp>
        <p:nvSpPr>
          <p:cNvPr id="3" name="Content Placeholder 2">
            <a:extLst>
              <a:ext uri="{FF2B5EF4-FFF2-40B4-BE49-F238E27FC236}">
                <a16:creationId xmlns:a16="http://schemas.microsoft.com/office/drawing/2014/main" id="{2D30333E-3197-5845-800B-0F0AB102D673}"/>
              </a:ext>
            </a:extLst>
          </p:cNvPr>
          <p:cNvSpPr>
            <a:spLocks noGrp="1"/>
          </p:cNvSpPr>
          <p:nvPr>
            <p:ph idx="1"/>
          </p:nvPr>
        </p:nvSpPr>
        <p:spPr>
          <a:xfrm>
            <a:off x="1144876" y="3429000"/>
            <a:ext cx="9453852" cy="3338944"/>
          </a:xfrm>
        </p:spPr>
        <p:txBody>
          <a:bodyPr>
            <a:normAutofit/>
          </a:bodyPr>
          <a:lstStyle/>
          <a:p>
            <a:r>
              <a:rPr lang="en-US" sz="2800" dirty="0"/>
              <a:t>Accomplish two things</a:t>
            </a:r>
          </a:p>
          <a:p>
            <a:pPr marL="457200" indent="-457200">
              <a:buFont typeface="+mj-lt"/>
              <a:buAutoNum type="arabicPeriod"/>
            </a:pPr>
            <a:r>
              <a:rPr lang="en-US" sz="2800" dirty="0"/>
              <a:t>Creates a right to dismissal by the Commonwealth when the defendant consents.</a:t>
            </a:r>
          </a:p>
          <a:p>
            <a:pPr marL="457200" indent="-457200">
              <a:buFont typeface="+mj-lt"/>
              <a:buAutoNum type="arabicPeriod"/>
            </a:pPr>
            <a:r>
              <a:rPr lang="en-US" sz="2800" dirty="0"/>
              <a:t>Creates a new method of deferred disposition, when the Commonwealth and defendant agree.</a:t>
            </a:r>
          </a:p>
        </p:txBody>
      </p:sp>
    </p:spTree>
    <p:extLst>
      <p:ext uri="{BB962C8B-B14F-4D97-AF65-F5344CB8AC3E}">
        <p14:creationId xmlns:p14="http://schemas.microsoft.com/office/powerpoint/2010/main" val="1812653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52EF-6EAF-714A-A285-77252B289E3D}"/>
              </a:ext>
            </a:extLst>
          </p:cNvPr>
          <p:cNvSpPr>
            <a:spLocks noGrp="1"/>
          </p:cNvSpPr>
          <p:nvPr>
            <p:ph type="title"/>
          </p:nvPr>
        </p:nvSpPr>
        <p:spPr/>
        <p:txBody>
          <a:bodyPr/>
          <a:lstStyle/>
          <a:p>
            <a:r>
              <a:rPr lang="en-US" dirty="0"/>
              <a:t>19.2-265.6: Dismissal by Right</a:t>
            </a:r>
          </a:p>
        </p:txBody>
      </p:sp>
      <p:sp>
        <p:nvSpPr>
          <p:cNvPr id="3" name="Content Placeholder 2">
            <a:extLst>
              <a:ext uri="{FF2B5EF4-FFF2-40B4-BE49-F238E27FC236}">
                <a16:creationId xmlns:a16="http://schemas.microsoft.com/office/drawing/2014/main" id="{BBB56BE3-B260-5440-800F-A38155C71D1F}"/>
              </a:ext>
            </a:extLst>
          </p:cNvPr>
          <p:cNvSpPr>
            <a:spLocks noGrp="1"/>
          </p:cNvSpPr>
          <p:nvPr>
            <p:ph idx="1"/>
          </p:nvPr>
        </p:nvSpPr>
        <p:spPr>
          <a:xfrm>
            <a:off x="1103312" y="2052918"/>
            <a:ext cx="9980324" cy="4500282"/>
          </a:xfrm>
        </p:spPr>
        <p:txBody>
          <a:bodyPr>
            <a:normAutofit/>
          </a:bodyPr>
          <a:lstStyle/>
          <a:p>
            <a:r>
              <a:rPr lang="en-US" sz="2800" dirty="0"/>
              <a:t>“A. Upon motion of the Commonwealth to dismiss a charge, whether with or without prejudice, and with the consent of the defendant, a court shall grant the motion unless the court finds by clear and convincing evidence that the motion was made as the result of (</a:t>
            </a:r>
            <a:r>
              <a:rPr lang="en-US" sz="2800" dirty="0" err="1"/>
              <a:t>i</a:t>
            </a:r>
            <a:r>
              <a:rPr lang="en-US" sz="2800" dirty="0"/>
              <a:t>) bribery or (ii) bias or prejudice toward a victim as defined in </a:t>
            </a:r>
            <a:r>
              <a:rPr lang="az-Cyrl-AZ" sz="2800" dirty="0"/>
              <a:t>з 19.2-11.01 </a:t>
            </a:r>
            <a:r>
              <a:rPr lang="en-US" sz="2800" dirty="0"/>
              <a:t>because of the race, religious conviction, gender, disability, gender identity, sexual orientation, color, or national origin of the victim.</a:t>
            </a:r>
          </a:p>
          <a:p>
            <a:r>
              <a:rPr lang="en-US" sz="2800" dirty="0"/>
              <a:t>Not necessarily a dismissal with prejudice.</a:t>
            </a:r>
          </a:p>
        </p:txBody>
      </p:sp>
    </p:spTree>
    <p:extLst>
      <p:ext uri="{BB962C8B-B14F-4D97-AF65-F5344CB8AC3E}">
        <p14:creationId xmlns:p14="http://schemas.microsoft.com/office/powerpoint/2010/main" val="927447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C4C0-8F71-544C-9E87-594067B0CA19}"/>
              </a:ext>
            </a:extLst>
          </p:cNvPr>
          <p:cNvSpPr>
            <a:spLocks noGrp="1"/>
          </p:cNvSpPr>
          <p:nvPr>
            <p:ph type="title"/>
          </p:nvPr>
        </p:nvSpPr>
        <p:spPr>
          <a:xfrm>
            <a:off x="646111" y="452718"/>
            <a:ext cx="10312834" cy="1400530"/>
          </a:xfrm>
        </p:spPr>
        <p:txBody>
          <a:bodyPr/>
          <a:lstStyle/>
          <a:p>
            <a:r>
              <a:rPr lang="en-US" dirty="0"/>
              <a:t>19.2-298.02: New Deferred Disposition</a:t>
            </a:r>
          </a:p>
        </p:txBody>
      </p:sp>
      <p:sp>
        <p:nvSpPr>
          <p:cNvPr id="3" name="Content Placeholder 2">
            <a:extLst>
              <a:ext uri="{FF2B5EF4-FFF2-40B4-BE49-F238E27FC236}">
                <a16:creationId xmlns:a16="http://schemas.microsoft.com/office/drawing/2014/main" id="{A9354747-6F7D-BC45-850C-AF913EB2AC39}"/>
              </a:ext>
            </a:extLst>
          </p:cNvPr>
          <p:cNvSpPr>
            <a:spLocks noGrp="1"/>
          </p:cNvSpPr>
          <p:nvPr>
            <p:ph idx="1"/>
          </p:nvPr>
        </p:nvSpPr>
        <p:spPr>
          <a:xfrm>
            <a:off x="886692" y="1399309"/>
            <a:ext cx="11014364" cy="5306291"/>
          </a:xfrm>
        </p:spPr>
        <p:txBody>
          <a:bodyPr>
            <a:noAutofit/>
          </a:bodyPr>
          <a:lstStyle/>
          <a:p>
            <a:r>
              <a:rPr lang="en-US" sz="2600" dirty="0"/>
              <a:t>A. A trial court presiding in a criminal case </a:t>
            </a:r>
            <a:r>
              <a:rPr lang="en-US" sz="2600" b="1" i="1" dirty="0"/>
              <a:t>may</a:t>
            </a:r>
            <a:r>
              <a:rPr lang="en-US" sz="2600" dirty="0"/>
              <a:t>, with the agreement of the defendant and the Commonwealth, after any plea or trial, with or without a determination, finding, or pronouncement of guilt, and notwithstanding the entry of a conviction order, upon consideration of the facts and circumstances of the case, including (</a:t>
            </a:r>
            <a:r>
              <a:rPr lang="en-US" sz="2600" dirty="0" err="1"/>
              <a:t>i</a:t>
            </a:r>
            <a:r>
              <a:rPr lang="en-US" sz="2600" dirty="0"/>
              <a:t>) mitigating factors relating to the defendant or the offense, (ii) the request of the victim, or (iii) any other appropriate factors, defer proceedings, defer entry of a conviction order, if none, or defer entry of a final order, and continue the case for final disposition, on such reasonable terms and conditions as may be agreed upon by the parties and placed on the record, or if there is no agreement, as may be imposed by the court. </a:t>
            </a:r>
          </a:p>
        </p:txBody>
      </p:sp>
    </p:spTree>
    <p:extLst>
      <p:ext uri="{BB962C8B-B14F-4D97-AF65-F5344CB8AC3E}">
        <p14:creationId xmlns:p14="http://schemas.microsoft.com/office/powerpoint/2010/main" val="2926221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062B-FF6C-9C4E-AC29-E3BD21AB7534}"/>
              </a:ext>
            </a:extLst>
          </p:cNvPr>
          <p:cNvSpPr>
            <a:spLocks noGrp="1"/>
          </p:cNvSpPr>
          <p:nvPr>
            <p:ph type="title"/>
          </p:nvPr>
        </p:nvSpPr>
        <p:spPr/>
        <p:txBody>
          <a:bodyPr/>
          <a:lstStyle/>
          <a:p>
            <a:r>
              <a:rPr lang="en-US" dirty="0"/>
              <a:t>Dispositions</a:t>
            </a:r>
          </a:p>
        </p:txBody>
      </p:sp>
      <p:sp>
        <p:nvSpPr>
          <p:cNvPr id="3" name="Content Placeholder 2">
            <a:extLst>
              <a:ext uri="{FF2B5EF4-FFF2-40B4-BE49-F238E27FC236}">
                <a16:creationId xmlns:a16="http://schemas.microsoft.com/office/drawing/2014/main" id="{46880358-7B89-5041-98BF-B81F8DEC647C}"/>
              </a:ext>
            </a:extLst>
          </p:cNvPr>
          <p:cNvSpPr>
            <a:spLocks noGrp="1"/>
          </p:cNvSpPr>
          <p:nvPr>
            <p:ph idx="1"/>
          </p:nvPr>
        </p:nvSpPr>
        <p:spPr>
          <a:xfrm>
            <a:off x="1025237" y="1542337"/>
            <a:ext cx="10986654" cy="4862945"/>
          </a:xfrm>
        </p:spPr>
        <p:txBody>
          <a:bodyPr>
            <a:noAutofit/>
          </a:bodyPr>
          <a:lstStyle/>
          <a:p>
            <a:r>
              <a:rPr lang="en-US" sz="2400" dirty="0"/>
              <a:t>Final disposition may include </a:t>
            </a:r>
          </a:p>
          <a:p>
            <a:pPr marL="457200" indent="-457200">
              <a:buFont typeface="+mj-lt"/>
              <a:buAutoNum type="alphaLcParenR"/>
            </a:pPr>
            <a:r>
              <a:rPr lang="en-US" sz="2400" dirty="0"/>
              <a:t>conviction of the original charge, </a:t>
            </a:r>
          </a:p>
          <a:p>
            <a:pPr marL="457200" indent="-457200">
              <a:buFont typeface="+mj-lt"/>
              <a:buAutoNum type="alphaLcParenR"/>
            </a:pPr>
            <a:r>
              <a:rPr lang="en-US" sz="2400" dirty="0"/>
              <a:t>conviction of an alternative charge, or </a:t>
            </a:r>
          </a:p>
          <a:p>
            <a:pPr marL="457200" indent="-457200">
              <a:buFont typeface="+mj-lt"/>
              <a:buAutoNum type="alphaLcParenR"/>
            </a:pPr>
            <a:r>
              <a:rPr lang="en-US" sz="2400" dirty="0"/>
              <a:t>dismissal of the proceedings.</a:t>
            </a:r>
          </a:p>
          <a:p>
            <a:r>
              <a:rPr lang="en-US" sz="2400" dirty="0"/>
              <a:t>B. Upon violation of a term or condition, the court may enter an adjudication of guilt, if not already entered, and make any final disposition of the case provided by subsection A. </a:t>
            </a:r>
          </a:p>
          <a:p>
            <a:r>
              <a:rPr lang="en-US" sz="2400" dirty="0"/>
              <a:t>Upon fulfillment of the terms and conditions, the court shall adjudicate the matter consistent with the agreement of the parties or, if none, by conviction of an alternative charge or dismissal of the case.</a:t>
            </a:r>
          </a:p>
          <a:p>
            <a:endParaRPr lang="en-US" sz="2400" dirty="0"/>
          </a:p>
        </p:txBody>
      </p:sp>
    </p:spTree>
    <p:extLst>
      <p:ext uri="{BB962C8B-B14F-4D97-AF65-F5344CB8AC3E}">
        <p14:creationId xmlns:p14="http://schemas.microsoft.com/office/powerpoint/2010/main" val="643497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D986-4404-E54B-95B4-B38A30CE5F9E}"/>
              </a:ext>
            </a:extLst>
          </p:cNvPr>
          <p:cNvSpPr>
            <a:spLocks noGrp="1"/>
          </p:cNvSpPr>
          <p:nvPr>
            <p:ph type="title"/>
          </p:nvPr>
        </p:nvSpPr>
        <p:spPr/>
        <p:txBody>
          <a:bodyPr/>
          <a:lstStyle/>
          <a:p>
            <a:r>
              <a:rPr lang="en-US" dirty="0"/>
              <a:t>Appeal, Expungement</a:t>
            </a:r>
          </a:p>
        </p:txBody>
      </p:sp>
      <p:sp>
        <p:nvSpPr>
          <p:cNvPr id="3" name="Content Placeholder 2">
            <a:extLst>
              <a:ext uri="{FF2B5EF4-FFF2-40B4-BE49-F238E27FC236}">
                <a16:creationId xmlns:a16="http://schemas.microsoft.com/office/drawing/2014/main" id="{6F2E99C6-66EF-EB44-B681-7C289BB38775}"/>
              </a:ext>
            </a:extLst>
          </p:cNvPr>
          <p:cNvSpPr>
            <a:spLocks noGrp="1"/>
          </p:cNvSpPr>
          <p:nvPr>
            <p:ph idx="1"/>
          </p:nvPr>
        </p:nvSpPr>
        <p:spPr>
          <a:xfrm>
            <a:off x="886691" y="1662546"/>
            <a:ext cx="10806545" cy="4959928"/>
          </a:xfrm>
        </p:spPr>
        <p:txBody>
          <a:bodyPr>
            <a:noAutofit/>
          </a:bodyPr>
          <a:lstStyle/>
          <a:p>
            <a:r>
              <a:rPr lang="en-US" sz="2600" dirty="0"/>
              <a:t>C. By consenting to and receiving a deferral of proceedings or a deferral of entry of a final order of guilt and fulfilling the conditions as specified by the court as provided by subsection A, the </a:t>
            </a:r>
            <a:r>
              <a:rPr lang="en-US" sz="2600" b="1" u="sng" dirty="0"/>
              <a:t>defendant waives </a:t>
            </a:r>
            <a:r>
              <a:rPr lang="en-US" sz="2600" dirty="0"/>
              <a:t>his right to appeal such entry of a final order of guilt.</a:t>
            </a:r>
          </a:p>
          <a:p>
            <a:r>
              <a:rPr lang="en-US" sz="2600" dirty="0"/>
              <a:t>D. Upon agreement of all parties, a charge that is dismissed pursuant to this section </a:t>
            </a:r>
            <a:r>
              <a:rPr lang="en-US" sz="2600" b="1" i="1" dirty="0"/>
              <a:t>may</a:t>
            </a:r>
            <a:r>
              <a:rPr lang="en-US" sz="2600" dirty="0"/>
              <a:t> be considered as otherwise dismissed for purposes of expungement of police and court records in accordance with </a:t>
            </a:r>
            <a:r>
              <a:rPr lang="az-Cyrl-AZ" sz="2600" dirty="0"/>
              <a:t>з 19.2-392.2, </a:t>
            </a:r>
            <a:r>
              <a:rPr lang="en-US" sz="2600" dirty="0"/>
              <a:t>and such agreement of all parties and expungement eligibility shall be indicated in the final disposition order.</a:t>
            </a:r>
          </a:p>
        </p:txBody>
      </p:sp>
    </p:spTree>
    <p:extLst>
      <p:ext uri="{BB962C8B-B14F-4D97-AF65-F5344CB8AC3E}">
        <p14:creationId xmlns:p14="http://schemas.microsoft.com/office/powerpoint/2010/main" val="2968072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6DA9E-895C-3142-B958-4F16FB11C242}"/>
              </a:ext>
            </a:extLst>
          </p:cNvPr>
          <p:cNvSpPr>
            <a:spLocks noGrp="1"/>
          </p:cNvSpPr>
          <p:nvPr>
            <p:ph type="title"/>
          </p:nvPr>
        </p:nvSpPr>
        <p:spPr/>
        <p:txBody>
          <a:bodyPr/>
          <a:lstStyle/>
          <a:p>
            <a:r>
              <a:rPr lang="en-US" sz="5400" dirty="0"/>
              <a:t>Crimes &amp; Offenses</a:t>
            </a:r>
          </a:p>
        </p:txBody>
      </p:sp>
    </p:spTree>
    <p:extLst>
      <p:ext uri="{BB962C8B-B14F-4D97-AF65-F5344CB8AC3E}">
        <p14:creationId xmlns:p14="http://schemas.microsoft.com/office/powerpoint/2010/main" val="4109412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774D-0B8E-704C-ABEE-B61F4858472B}"/>
              </a:ext>
            </a:extLst>
          </p:cNvPr>
          <p:cNvSpPr>
            <a:spLocks noGrp="1"/>
          </p:cNvSpPr>
          <p:nvPr>
            <p:ph type="title"/>
          </p:nvPr>
        </p:nvSpPr>
        <p:spPr/>
        <p:txBody>
          <a:bodyPr/>
          <a:lstStyle/>
          <a:p>
            <a:r>
              <a:rPr lang="en-US" dirty="0"/>
              <a:t>HB 5045 &amp; SB 5030: Carnal Knowledge of a Detainee</a:t>
            </a:r>
          </a:p>
        </p:txBody>
      </p:sp>
      <p:sp>
        <p:nvSpPr>
          <p:cNvPr id="3" name="Content Placeholder 2">
            <a:extLst>
              <a:ext uri="{FF2B5EF4-FFF2-40B4-BE49-F238E27FC236}">
                <a16:creationId xmlns:a16="http://schemas.microsoft.com/office/drawing/2014/main" id="{2DCD8BB0-1C48-A94D-B376-C9A0CAE02C1D}"/>
              </a:ext>
            </a:extLst>
          </p:cNvPr>
          <p:cNvSpPr>
            <a:spLocks noGrp="1"/>
          </p:cNvSpPr>
          <p:nvPr>
            <p:ph idx="1"/>
          </p:nvPr>
        </p:nvSpPr>
        <p:spPr/>
        <p:txBody>
          <a:bodyPr>
            <a:normAutofit/>
          </a:bodyPr>
          <a:lstStyle/>
          <a:p>
            <a:r>
              <a:rPr lang="en-US" sz="2800" dirty="0"/>
              <a:t>Adds a new offense under § 18.2-64.2 for carnal knowledge of a person under the authority of, detained or arrested by, in the custody of a law-enforcement officer, including inmates, arrestees, etc.</a:t>
            </a:r>
          </a:p>
          <a:p>
            <a:r>
              <a:rPr lang="en-US" sz="2800" dirty="0"/>
              <a:t>"Law-enforcement officer" means the same as that term is defined in § 9.1-101. </a:t>
            </a:r>
          </a:p>
        </p:txBody>
      </p:sp>
    </p:spTree>
    <p:extLst>
      <p:ext uri="{BB962C8B-B14F-4D97-AF65-F5344CB8AC3E}">
        <p14:creationId xmlns:p14="http://schemas.microsoft.com/office/powerpoint/2010/main" val="1612038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4D0E-77C6-0C49-828D-AF9C7C58E264}"/>
              </a:ext>
            </a:extLst>
          </p:cNvPr>
          <p:cNvSpPr>
            <a:spLocks noGrp="1"/>
          </p:cNvSpPr>
          <p:nvPr>
            <p:ph type="title"/>
          </p:nvPr>
        </p:nvSpPr>
        <p:spPr>
          <a:xfrm>
            <a:off x="634235" y="167711"/>
            <a:ext cx="9404723" cy="1400530"/>
          </a:xfrm>
        </p:spPr>
        <p:txBody>
          <a:bodyPr/>
          <a:lstStyle/>
          <a:p>
            <a:r>
              <a:rPr lang="en-US" dirty="0"/>
              <a:t>HB 5093: New Potential Punishment for Violation of Emergency Order</a:t>
            </a:r>
          </a:p>
        </p:txBody>
      </p:sp>
      <p:sp>
        <p:nvSpPr>
          <p:cNvPr id="3" name="Content Placeholder 2">
            <a:extLst>
              <a:ext uri="{FF2B5EF4-FFF2-40B4-BE49-F238E27FC236}">
                <a16:creationId xmlns:a16="http://schemas.microsoft.com/office/drawing/2014/main" id="{A1A5A3D4-2D6B-9247-919E-3D8447084468}"/>
              </a:ext>
            </a:extLst>
          </p:cNvPr>
          <p:cNvSpPr>
            <a:spLocks noGrp="1"/>
          </p:cNvSpPr>
          <p:nvPr>
            <p:ph idx="1"/>
          </p:nvPr>
        </p:nvSpPr>
        <p:spPr>
          <a:xfrm>
            <a:off x="391886" y="1568241"/>
            <a:ext cx="11800114" cy="5289759"/>
          </a:xfrm>
        </p:spPr>
        <p:txBody>
          <a:bodyPr>
            <a:normAutofit/>
          </a:bodyPr>
          <a:lstStyle/>
          <a:p>
            <a:r>
              <a:rPr lang="en-US" sz="2600" dirty="0"/>
              <a:t>Executive orders, to include those declaring a state of emergency and directing evacuation, shall have the force and effect of law and the violation thereof shall be punishable as a </a:t>
            </a:r>
            <a:r>
              <a:rPr lang="en-US" sz="2600" b="1" i="1" u="sng" dirty="0"/>
              <a:t>civil penalty of not more than $500 or</a:t>
            </a:r>
            <a:r>
              <a:rPr lang="en-US" sz="2600" dirty="0"/>
              <a:t> as a Class 1 misdemeanor in every case where the executive order declares that its violation shall have such force and effect. </a:t>
            </a:r>
          </a:p>
          <a:p>
            <a:r>
              <a:rPr lang="en-US" sz="2600" dirty="0"/>
              <a:t>Where an executive order declares a violation shall be punishable as a civil penalty, such violation </a:t>
            </a:r>
            <a:r>
              <a:rPr lang="en-US" sz="2600" i="1" dirty="0"/>
              <a:t>shall be charged by summons </a:t>
            </a:r>
            <a:r>
              <a:rPr lang="en-US" sz="2600" dirty="0"/>
              <a:t>and may be executed by a law-enforcement officer when such violation is observed by the officer. </a:t>
            </a:r>
          </a:p>
          <a:p>
            <a:pPr lvl="1"/>
            <a:r>
              <a:rPr lang="en-US" sz="2600" dirty="0"/>
              <a:t>The summons is the same as a standard VUS.</a:t>
            </a:r>
          </a:p>
          <a:p>
            <a:r>
              <a:rPr lang="en-US" sz="2600" dirty="0"/>
              <a:t>This bill expires on June 30, 2023.</a:t>
            </a:r>
          </a:p>
        </p:txBody>
      </p:sp>
    </p:spTree>
    <p:extLst>
      <p:ext uri="{BB962C8B-B14F-4D97-AF65-F5344CB8AC3E}">
        <p14:creationId xmlns:p14="http://schemas.microsoft.com/office/powerpoint/2010/main" val="508991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2F20-547E-154C-A018-85E6CA7A09D8}"/>
              </a:ext>
            </a:extLst>
          </p:cNvPr>
          <p:cNvSpPr>
            <a:spLocks noGrp="1"/>
          </p:cNvSpPr>
          <p:nvPr>
            <p:ph type="title"/>
          </p:nvPr>
        </p:nvSpPr>
        <p:spPr/>
        <p:txBody>
          <a:bodyPr/>
          <a:lstStyle/>
          <a:p>
            <a:r>
              <a:rPr lang="en-US" dirty="0"/>
              <a:t>HB 5098: False Report Hate Crime</a:t>
            </a:r>
          </a:p>
        </p:txBody>
      </p:sp>
      <p:sp>
        <p:nvSpPr>
          <p:cNvPr id="3" name="Content Placeholder 2">
            <a:extLst>
              <a:ext uri="{FF2B5EF4-FFF2-40B4-BE49-F238E27FC236}">
                <a16:creationId xmlns:a16="http://schemas.microsoft.com/office/drawing/2014/main" id="{6D6BA859-9BB3-434F-A4C2-975B78D8E209}"/>
              </a:ext>
            </a:extLst>
          </p:cNvPr>
          <p:cNvSpPr>
            <a:spLocks noGrp="1"/>
          </p:cNvSpPr>
          <p:nvPr>
            <p:ph idx="1"/>
          </p:nvPr>
        </p:nvSpPr>
        <p:spPr>
          <a:xfrm>
            <a:off x="1103312" y="2052918"/>
            <a:ext cx="10936288" cy="4527991"/>
          </a:xfrm>
        </p:spPr>
        <p:txBody>
          <a:bodyPr>
            <a:noAutofit/>
          </a:bodyPr>
          <a:lstStyle/>
          <a:p>
            <a:r>
              <a:rPr lang="en-US" sz="2600" dirty="0"/>
              <a:t>Adds the following to the False Report Code Section, § 18.2-461:</a:t>
            </a:r>
          </a:p>
          <a:p>
            <a:r>
              <a:rPr lang="en-US" sz="2800" dirty="0"/>
              <a:t>However, if a person intentionally gives a false report as to the commission of any crime to any law-enforcement official, causes another to give a false report to any law-enforcement official, or calls or summons any law-enforcement official against another person because of his race, religious conviction, gender, disability, gender identity, sexual orientation, color, or national origin, the person is guilty of a Class 6 felony.</a:t>
            </a:r>
          </a:p>
        </p:txBody>
      </p:sp>
    </p:spTree>
    <p:extLst>
      <p:ext uri="{BB962C8B-B14F-4D97-AF65-F5344CB8AC3E}">
        <p14:creationId xmlns:p14="http://schemas.microsoft.com/office/powerpoint/2010/main" val="1137507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CC1E-F3BD-AB40-AF53-0A0929710365}"/>
              </a:ext>
            </a:extLst>
          </p:cNvPr>
          <p:cNvSpPr>
            <a:spLocks noGrp="1"/>
          </p:cNvSpPr>
          <p:nvPr>
            <p:ph type="title"/>
          </p:nvPr>
        </p:nvSpPr>
        <p:spPr/>
        <p:txBody>
          <a:bodyPr/>
          <a:lstStyle/>
          <a:p>
            <a:r>
              <a:rPr lang="en-US" dirty="0"/>
              <a:t>SB 5013 – Marijuana Possession Prepayable</a:t>
            </a:r>
          </a:p>
        </p:txBody>
      </p:sp>
      <p:sp>
        <p:nvSpPr>
          <p:cNvPr id="3" name="Content Placeholder 2">
            <a:extLst>
              <a:ext uri="{FF2B5EF4-FFF2-40B4-BE49-F238E27FC236}">
                <a16:creationId xmlns:a16="http://schemas.microsoft.com/office/drawing/2014/main" id="{185D4779-B328-B24F-8B3B-189C7DDA4378}"/>
              </a:ext>
            </a:extLst>
          </p:cNvPr>
          <p:cNvSpPr>
            <a:spLocks noGrp="1"/>
          </p:cNvSpPr>
          <p:nvPr>
            <p:ph idx="1"/>
          </p:nvPr>
        </p:nvSpPr>
        <p:spPr>
          <a:xfrm>
            <a:off x="1103312" y="2909455"/>
            <a:ext cx="8946541" cy="3338944"/>
          </a:xfrm>
        </p:spPr>
        <p:txBody>
          <a:bodyPr>
            <a:normAutofit/>
          </a:bodyPr>
          <a:lstStyle/>
          <a:p>
            <a:r>
              <a:rPr lang="en-US" sz="3200" dirty="0"/>
              <a:t>SB 5013 provides that a violation of possession of marijuana by an adult shall be a prepayable offense.</a:t>
            </a:r>
          </a:p>
        </p:txBody>
      </p:sp>
    </p:spTree>
    <p:extLst>
      <p:ext uri="{BB962C8B-B14F-4D97-AF65-F5344CB8AC3E}">
        <p14:creationId xmlns:p14="http://schemas.microsoft.com/office/powerpoint/2010/main" val="394712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5BB8-D51B-9F44-B0AD-65DFEF219D13}"/>
              </a:ext>
            </a:extLst>
          </p:cNvPr>
          <p:cNvSpPr>
            <a:spLocks noGrp="1"/>
          </p:cNvSpPr>
          <p:nvPr>
            <p:ph type="title"/>
          </p:nvPr>
        </p:nvSpPr>
        <p:spPr>
          <a:xfrm>
            <a:off x="826851" y="787941"/>
            <a:ext cx="10107039" cy="2908570"/>
          </a:xfrm>
        </p:spPr>
        <p:txBody>
          <a:bodyPr/>
          <a:lstStyle/>
          <a:p>
            <a:r>
              <a:rPr lang="en-US" sz="3800" dirty="0"/>
              <a:t>In determining whether deadly force was proper, the following factors shall be considered:</a:t>
            </a:r>
          </a:p>
        </p:txBody>
      </p:sp>
      <p:sp>
        <p:nvSpPr>
          <p:cNvPr id="3" name="Content Placeholder 2">
            <a:extLst>
              <a:ext uri="{FF2B5EF4-FFF2-40B4-BE49-F238E27FC236}">
                <a16:creationId xmlns:a16="http://schemas.microsoft.com/office/drawing/2014/main" id="{3B8DB999-D94E-EB42-BF15-2D37F9EEEED2}"/>
              </a:ext>
            </a:extLst>
          </p:cNvPr>
          <p:cNvSpPr>
            <a:spLocks noGrp="1"/>
          </p:cNvSpPr>
          <p:nvPr>
            <p:ph idx="1"/>
          </p:nvPr>
        </p:nvSpPr>
        <p:spPr>
          <a:xfrm>
            <a:off x="1702340" y="3190672"/>
            <a:ext cx="10223772" cy="3550596"/>
          </a:xfrm>
        </p:spPr>
        <p:txBody>
          <a:bodyPr>
            <a:normAutofit/>
          </a:bodyPr>
          <a:lstStyle/>
          <a:p>
            <a:r>
              <a:rPr lang="en-US" sz="2800" dirty="0"/>
              <a:t>1. The reasonableness of the law-enforcement officer's belief and actions from the perspective of a reasonable law-enforcement officer on the scene at the time of the incident; and</a:t>
            </a:r>
          </a:p>
          <a:p>
            <a:r>
              <a:rPr lang="en-US" sz="2800" dirty="0"/>
              <a:t>2. The totality of the circumstances.</a:t>
            </a:r>
          </a:p>
          <a:p>
            <a:pPr lvl="1"/>
            <a:r>
              <a:rPr lang="en-US" sz="2600" dirty="0"/>
              <a:t>(See next slide for factors)</a:t>
            </a:r>
          </a:p>
        </p:txBody>
      </p:sp>
    </p:spTree>
    <p:extLst>
      <p:ext uri="{BB962C8B-B14F-4D97-AF65-F5344CB8AC3E}">
        <p14:creationId xmlns:p14="http://schemas.microsoft.com/office/powerpoint/2010/main" val="3482248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87E9-26DF-414F-A6B4-5002825299F8}"/>
              </a:ext>
            </a:extLst>
          </p:cNvPr>
          <p:cNvSpPr>
            <a:spLocks noGrp="1"/>
          </p:cNvSpPr>
          <p:nvPr>
            <p:ph type="title"/>
          </p:nvPr>
        </p:nvSpPr>
        <p:spPr/>
        <p:txBody>
          <a:bodyPr/>
          <a:lstStyle/>
          <a:p>
            <a:r>
              <a:rPr lang="en-US" sz="4800" dirty="0"/>
              <a:t>Sentencing Changes</a:t>
            </a:r>
          </a:p>
        </p:txBody>
      </p:sp>
      <p:sp>
        <p:nvSpPr>
          <p:cNvPr id="3" name="Text Placeholder 2">
            <a:extLst>
              <a:ext uri="{FF2B5EF4-FFF2-40B4-BE49-F238E27FC236}">
                <a16:creationId xmlns:a16="http://schemas.microsoft.com/office/drawing/2014/main" id="{4C012E57-21C9-9E4D-8A89-A02CE3ABE583}"/>
              </a:ext>
            </a:extLst>
          </p:cNvPr>
          <p:cNvSpPr>
            <a:spLocks noGrp="1"/>
          </p:cNvSpPr>
          <p:nvPr>
            <p:ph type="body" idx="1"/>
          </p:nvPr>
        </p:nvSpPr>
        <p:spPr/>
        <p:txBody>
          <a:bodyPr>
            <a:normAutofit/>
          </a:bodyPr>
          <a:lstStyle/>
          <a:p>
            <a:r>
              <a:rPr lang="en-US" sz="2400" dirty="0"/>
              <a:t>Changes to procedure and substantive sentences</a:t>
            </a:r>
          </a:p>
        </p:txBody>
      </p:sp>
    </p:spTree>
    <p:extLst>
      <p:ext uri="{BB962C8B-B14F-4D97-AF65-F5344CB8AC3E}">
        <p14:creationId xmlns:p14="http://schemas.microsoft.com/office/powerpoint/2010/main" val="2806180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5D8E1-CFA4-F141-9FBE-108A1DD284EE}"/>
              </a:ext>
            </a:extLst>
          </p:cNvPr>
          <p:cNvSpPr>
            <a:spLocks noGrp="1"/>
          </p:cNvSpPr>
          <p:nvPr>
            <p:ph type="title"/>
          </p:nvPr>
        </p:nvSpPr>
        <p:spPr/>
        <p:txBody>
          <a:bodyPr/>
          <a:lstStyle/>
          <a:p>
            <a:r>
              <a:rPr lang="en-US" dirty="0"/>
              <a:t>HB 5148/SB 5034</a:t>
            </a:r>
            <a:br>
              <a:rPr lang="en-US" dirty="0"/>
            </a:br>
            <a:r>
              <a:rPr lang="en-US" dirty="0"/>
              <a:t>Earned Sentence Credits</a:t>
            </a:r>
          </a:p>
        </p:txBody>
      </p:sp>
      <p:sp>
        <p:nvSpPr>
          <p:cNvPr id="5" name="Content Placeholder 4">
            <a:extLst>
              <a:ext uri="{FF2B5EF4-FFF2-40B4-BE49-F238E27FC236}">
                <a16:creationId xmlns:a16="http://schemas.microsoft.com/office/drawing/2014/main" id="{8CB2AA19-C8CA-944D-899B-3A9C3EA4F81C}"/>
              </a:ext>
            </a:extLst>
          </p:cNvPr>
          <p:cNvSpPr>
            <a:spLocks noGrp="1"/>
          </p:cNvSpPr>
          <p:nvPr>
            <p:ph idx="1"/>
          </p:nvPr>
        </p:nvSpPr>
        <p:spPr>
          <a:xfrm>
            <a:off x="771896" y="1853248"/>
            <a:ext cx="11530940" cy="5004752"/>
          </a:xfrm>
        </p:spPr>
        <p:txBody>
          <a:bodyPr>
            <a:normAutofit fontScale="92500"/>
          </a:bodyPr>
          <a:lstStyle/>
          <a:p>
            <a:r>
              <a:rPr lang="en-US" sz="3200" dirty="0"/>
              <a:t>Inmates may now earn “credits” based on their behavior and cooperation with programs while incarcerated. </a:t>
            </a:r>
          </a:p>
          <a:p>
            <a:r>
              <a:rPr lang="en-US" sz="3200" dirty="0"/>
              <a:t>These credits range from zero to 15 days that shall be deducted from the person's sentence for every 30 days served. </a:t>
            </a:r>
          </a:p>
          <a:p>
            <a:pPr lvl="1"/>
            <a:r>
              <a:rPr lang="en-US" sz="3000" dirty="0"/>
              <a:t>Inmates classification may be raised or lowered during their incarceration based on participation in and cooperation with programs, job assignments, and educational curriculums.</a:t>
            </a:r>
          </a:p>
          <a:p>
            <a:r>
              <a:rPr lang="en-US" sz="3200" dirty="0"/>
              <a:t>Goes into effect January 1, 2022, but is retroactive.</a:t>
            </a:r>
          </a:p>
        </p:txBody>
      </p:sp>
    </p:spTree>
    <p:extLst>
      <p:ext uri="{BB962C8B-B14F-4D97-AF65-F5344CB8AC3E}">
        <p14:creationId xmlns:p14="http://schemas.microsoft.com/office/powerpoint/2010/main" val="2824570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785D-1F54-104A-8A81-3C9C07680608}"/>
              </a:ext>
            </a:extLst>
          </p:cNvPr>
          <p:cNvSpPr>
            <a:spLocks noGrp="1"/>
          </p:cNvSpPr>
          <p:nvPr>
            <p:ph type="title"/>
          </p:nvPr>
        </p:nvSpPr>
        <p:spPr/>
        <p:txBody>
          <a:bodyPr/>
          <a:lstStyle/>
          <a:p>
            <a:r>
              <a:rPr lang="en-US" dirty="0"/>
              <a:t>Study Required First</a:t>
            </a:r>
          </a:p>
        </p:txBody>
      </p:sp>
      <p:sp>
        <p:nvSpPr>
          <p:cNvPr id="3" name="Content Placeholder 2">
            <a:extLst>
              <a:ext uri="{FF2B5EF4-FFF2-40B4-BE49-F238E27FC236}">
                <a16:creationId xmlns:a16="http://schemas.microsoft.com/office/drawing/2014/main" id="{98D2BE51-22E5-FE49-BC0D-52805F581307}"/>
              </a:ext>
            </a:extLst>
          </p:cNvPr>
          <p:cNvSpPr>
            <a:spLocks noGrp="1"/>
          </p:cNvSpPr>
          <p:nvPr>
            <p:ph idx="1"/>
          </p:nvPr>
        </p:nvSpPr>
        <p:spPr>
          <a:xfrm>
            <a:off x="646111" y="1436915"/>
            <a:ext cx="11123221" cy="5177641"/>
          </a:xfrm>
        </p:spPr>
        <p:txBody>
          <a:bodyPr>
            <a:normAutofit/>
          </a:bodyPr>
          <a:lstStyle/>
          <a:p>
            <a:r>
              <a:rPr lang="en-US" sz="2600" dirty="0"/>
              <a:t>DOC will convene in due course a work group to study the impact of the sentence credit amendments. </a:t>
            </a:r>
          </a:p>
          <a:p>
            <a:r>
              <a:rPr lang="en-US" sz="2600" dirty="0"/>
              <a:t>The bill directs the work group to report to the Governor and the General Assembly by July 1, 2021, and to report its finding and conclusions to the Governor and the General Assembly by December 1, 2022. </a:t>
            </a:r>
          </a:p>
          <a:p>
            <a:r>
              <a:rPr lang="en-US" sz="2600" dirty="0"/>
              <a:t>The remainder of the bill has a delayed effective date of January 1, 2022, and requires the calculation of earned sentence credits to apply retroactively to the entire sentence of any inmate who is confined in a state correctional facility and participating in the earned sentence credit system on January 1, 2022.</a:t>
            </a:r>
          </a:p>
          <a:p>
            <a:endParaRPr lang="en-US" sz="2600" dirty="0"/>
          </a:p>
        </p:txBody>
      </p:sp>
    </p:spTree>
    <p:extLst>
      <p:ext uri="{BB962C8B-B14F-4D97-AF65-F5344CB8AC3E}">
        <p14:creationId xmlns:p14="http://schemas.microsoft.com/office/powerpoint/2010/main" val="26646167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26EA-3DAB-C040-9D60-060CE0EA81FF}"/>
              </a:ext>
            </a:extLst>
          </p:cNvPr>
          <p:cNvSpPr>
            <a:spLocks noGrp="1"/>
          </p:cNvSpPr>
          <p:nvPr>
            <p:ph type="title"/>
          </p:nvPr>
        </p:nvSpPr>
        <p:spPr/>
        <p:txBody>
          <a:bodyPr/>
          <a:lstStyle/>
          <a:p>
            <a:r>
              <a:rPr lang="en-US" dirty="0"/>
              <a:t>SB 5034: Conditional release of terminally ill prisoners.</a:t>
            </a:r>
            <a:br>
              <a:rPr lang="en-US" dirty="0"/>
            </a:br>
            <a:endParaRPr lang="en-US" dirty="0"/>
          </a:p>
        </p:txBody>
      </p:sp>
      <p:sp>
        <p:nvSpPr>
          <p:cNvPr id="3" name="Content Placeholder 2">
            <a:extLst>
              <a:ext uri="{FF2B5EF4-FFF2-40B4-BE49-F238E27FC236}">
                <a16:creationId xmlns:a16="http://schemas.microsoft.com/office/drawing/2014/main" id="{BFDF58C7-CE34-4C4B-83C7-F9A4653D28A5}"/>
              </a:ext>
            </a:extLst>
          </p:cNvPr>
          <p:cNvSpPr>
            <a:spLocks noGrp="1"/>
          </p:cNvSpPr>
          <p:nvPr>
            <p:ph idx="1"/>
          </p:nvPr>
        </p:nvSpPr>
        <p:spPr>
          <a:xfrm>
            <a:off x="1103312" y="2052918"/>
            <a:ext cx="10154496" cy="4195481"/>
          </a:xfrm>
        </p:spPr>
        <p:txBody>
          <a:bodyPr>
            <a:noAutofit/>
          </a:bodyPr>
          <a:lstStyle/>
          <a:p>
            <a:r>
              <a:rPr lang="en-US" sz="3200" dirty="0"/>
              <a:t>”Terminally ill" means having a chronic or progressive medical condition caused by injury, disease, or illness where the medical prognosis is the person's death within 12 months.</a:t>
            </a:r>
          </a:p>
          <a:p>
            <a:r>
              <a:rPr lang="en-US" sz="3200" dirty="0"/>
              <a:t>Any person serving a sentence imposed upon a conviction for a felony offense, except as provided, who is terminally ill may petition the Parole Board for conditional release.</a:t>
            </a:r>
          </a:p>
        </p:txBody>
      </p:sp>
    </p:spTree>
    <p:extLst>
      <p:ext uri="{BB962C8B-B14F-4D97-AF65-F5344CB8AC3E}">
        <p14:creationId xmlns:p14="http://schemas.microsoft.com/office/powerpoint/2010/main" val="26009850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25D7EC-B89F-9C47-8CC5-BD6898215EBC}"/>
              </a:ext>
            </a:extLst>
          </p:cNvPr>
          <p:cNvSpPr>
            <a:spLocks noGrp="1"/>
          </p:cNvSpPr>
          <p:nvPr>
            <p:ph type="title"/>
          </p:nvPr>
        </p:nvSpPr>
        <p:spPr/>
        <p:txBody>
          <a:bodyPr/>
          <a:lstStyle/>
          <a:p>
            <a:r>
              <a:rPr lang="en-US" dirty="0"/>
              <a:t>Both Changes Do Not Apply To:</a:t>
            </a:r>
            <a:br>
              <a:rPr lang="en-US" dirty="0"/>
            </a:br>
            <a:r>
              <a:rPr lang="en-US" sz="3000" dirty="0"/>
              <a:t>A list of certain violent crimes, including:</a:t>
            </a:r>
            <a:br>
              <a:rPr lang="en-US" sz="3000" dirty="0"/>
            </a:br>
            <a:endParaRPr lang="en-US" sz="3000" dirty="0"/>
          </a:p>
        </p:txBody>
      </p:sp>
      <p:sp>
        <p:nvSpPr>
          <p:cNvPr id="7" name="Content Placeholder 6">
            <a:extLst>
              <a:ext uri="{FF2B5EF4-FFF2-40B4-BE49-F238E27FC236}">
                <a16:creationId xmlns:a16="http://schemas.microsoft.com/office/drawing/2014/main" id="{131647D2-6585-5C41-A855-B885654B899D}"/>
              </a:ext>
            </a:extLst>
          </p:cNvPr>
          <p:cNvSpPr>
            <a:spLocks noGrp="1"/>
          </p:cNvSpPr>
          <p:nvPr>
            <p:ph sz="half" idx="1"/>
          </p:nvPr>
        </p:nvSpPr>
        <p:spPr>
          <a:xfrm>
            <a:off x="646111" y="1961231"/>
            <a:ext cx="5612185" cy="4195763"/>
          </a:xfrm>
        </p:spPr>
        <p:txBody>
          <a:bodyPr>
            <a:noAutofit/>
          </a:bodyPr>
          <a:lstStyle/>
          <a:p>
            <a:r>
              <a:rPr lang="en-US" sz="2200" dirty="0"/>
              <a:t>Class 1 (Capital) felonies</a:t>
            </a:r>
          </a:p>
          <a:p>
            <a:r>
              <a:rPr lang="en-US" sz="2200" dirty="0"/>
              <a:t>First &amp; second degree murder</a:t>
            </a:r>
          </a:p>
          <a:p>
            <a:r>
              <a:rPr lang="en-US" sz="2200" dirty="0"/>
              <a:t>Felony murder</a:t>
            </a:r>
          </a:p>
          <a:p>
            <a:r>
              <a:rPr lang="en-US" sz="2200" dirty="0"/>
              <a:t>Kidnapping &amp; abduction</a:t>
            </a:r>
          </a:p>
          <a:p>
            <a:r>
              <a:rPr lang="en-US" sz="2200" dirty="0"/>
              <a:t>Malicious wounding </a:t>
            </a:r>
          </a:p>
          <a:p>
            <a:r>
              <a:rPr lang="en-US" sz="2200" dirty="0"/>
              <a:t>Felony stalking</a:t>
            </a:r>
          </a:p>
          <a:p>
            <a:r>
              <a:rPr lang="en-US" sz="2200" dirty="0"/>
              <a:t>Felony protective order violation</a:t>
            </a:r>
          </a:p>
          <a:p>
            <a:r>
              <a:rPr lang="en-US" sz="2200" dirty="0"/>
              <a:t>Robbery</a:t>
            </a:r>
          </a:p>
          <a:p>
            <a:r>
              <a:rPr lang="en-US" sz="2200" dirty="0"/>
              <a:t>Carjacking</a:t>
            </a:r>
          </a:p>
          <a:p>
            <a:endParaRPr lang="en-US" sz="2200" dirty="0"/>
          </a:p>
          <a:p>
            <a:endParaRPr lang="en-US" sz="2200" dirty="0"/>
          </a:p>
        </p:txBody>
      </p:sp>
      <p:sp>
        <p:nvSpPr>
          <p:cNvPr id="8" name="Content Placeholder 7">
            <a:extLst>
              <a:ext uri="{FF2B5EF4-FFF2-40B4-BE49-F238E27FC236}">
                <a16:creationId xmlns:a16="http://schemas.microsoft.com/office/drawing/2014/main" id="{EE92E08D-F3FB-7448-8A1A-BFB070D3D0D8}"/>
              </a:ext>
            </a:extLst>
          </p:cNvPr>
          <p:cNvSpPr>
            <a:spLocks noGrp="1"/>
          </p:cNvSpPr>
          <p:nvPr>
            <p:ph sz="half" idx="2"/>
          </p:nvPr>
        </p:nvSpPr>
        <p:spPr>
          <a:xfrm>
            <a:off x="6592644" y="1956749"/>
            <a:ext cx="5247055" cy="4200245"/>
          </a:xfrm>
        </p:spPr>
        <p:txBody>
          <a:bodyPr>
            <a:noAutofit/>
          </a:bodyPr>
          <a:lstStyle/>
          <a:p>
            <a:r>
              <a:rPr lang="en-US" sz="2200" dirty="0"/>
              <a:t>Rape </a:t>
            </a:r>
          </a:p>
          <a:p>
            <a:r>
              <a:rPr lang="en-US" sz="2200" dirty="0"/>
              <a:t>Certain sexual assaults</a:t>
            </a:r>
          </a:p>
          <a:p>
            <a:r>
              <a:rPr lang="en-US" sz="2200" dirty="0"/>
              <a:t>Burglary with intent to commit murder, rape, robbery, arson</a:t>
            </a:r>
          </a:p>
          <a:p>
            <a:r>
              <a:rPr lang="en-US" sz="2200" dirty="0"/>
              <a:t>Child prostitution </a:t>
            </a:r>
          </a:p>
          <a:p>
            <a:r>
              <a:rPr lang="en-US" sz="2200" dirty="0"/>
              <a:t>Child pornography (except 1</a:t>
            </a:r>
            <a:r>
              <a:rPr lang="en-US" sz="2200" baseline="30000" dirty="0"/>
              <a:t>st</a:t>
            </a:r>
            <a:r>
              <a:rPr lang="en-US" sz="2200" dirty="0"/>
              <a:t> offense possession)</a:t>
            </a:r>
          </a:p>
          <a:p>
            <a:r>
              <a:rPr lang="en-US" sz="2200" dirty="0"/>
              <a:t>Some felony child abuse </a:t>
            </a:r>
          </a:p>
          <a:p>
            <a:r>
              <a:rPr lang="en-US" sz="2200" dirty="0"/>
              <a:t>Felony animal cruelty</a:t>
            </a:r>
          </a:p>
        </p:txBody>
      </p:sp>
      <p:sp>
        <p:nvSpPr>
          <p:cNvPr id="9" name="TextBox 8">
            <a:extLst>
              <a:ext uri="{FF2B5EF4-FFF2-40B4-BE49-F238E27FC236}">
                <a16:creationId xmlns:a16="http://schemas.microsoft.com/office/drawing/2014/main" id="{6C0145A1-189A-B74E-9213-256F3ED9371A}"/>
              </a:ext>
            </a:extLst>
          </p:cNvPr>
          <p:cNvSpPr txBox="1"/>
          <p:nvPr/>
        </p:nvSpPr>
        <p:spPr>
          <a:xfrm>
            <a:off x="3452203" y="6260495"/>
            <a:ext cx="4961615" cy="523220"/>
          </a:xfrm>
          <a:prstGeom prst="rect">
            <a:avLst/>
          </a:prstGeom>
          <a:noFill/>
        </p:spPr>
        <p:txBody>
          <a:bodyPr wrap="none" rtlCol="0">
            <a:spAutoFit/>
          </a:bodyPr>
          <a:lstStyle/>
          <a:p>
            <a:r>
              <a:rPr lang="en-US" sz="2800" dirty="0"/>
              <a:t>See the code for the full list.</a:t>
            </a:r>
          </a:p>
        </p:txBody>
      </p:sp>
    </p:spTree>
    <p:extLst>
      <p:ext uri="{BB962C8B-B14F-4D97-AF65-F5344CB8AC3E}">
        <p14:creationId xmlns:p14="http://schemas.microsoft.com/office/powerpoint/2010/main" val="16566041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9DEA8-6AA7-3045-AD61-49CF01AAE106}"/>
              </a:ext>
            </a:extLst>
          </p:cNvPr>
          <p:cNvSpPr>
            <a:spLocks noGrp="1"/>
          </p:cNvSpPr>
          <p:nvPr>
            <p:ph type="title"/>
          </p:nvPr>
        </p:nvSpPr>
        <p:spPr/>
        <p:txBody>
          <a:bodyPr/>
          <a:lstStyle/>
          <a:p>
            <a:r>
              <a:rPr lang="en-US" sz="5400" dirty="0"/>
              <a:t>Restrictions on Equipment</a:t>
            </a:r>
          </a:p>
        </p:txBody>
      </p:sp>
    </p:spTree>
    <p:extLst>
      <p:ext uri="{BB962C8B-B14F-4D97-AF65-F5344CB8AC3E}">
        <p14:creationId xmlns:p14="http://schemas.microsoft.com/office/powerpoint/2010/main" val="35563979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9FD0-E77D-724A-BB34-DBD060BF2ADF}"/>
              </a:ext>
            </a:extLst>
          </p:cNvPr>
          <p:cNvSpPr>
            <a:spLocks noGrp="1"/>
          </p:cNvSpPr>
          <p:nvPr>
            <p:ph type="title"/>
          </p:nvPr>
        </p:nvSpPr>
        <p:spPr>
          <a:xfrm>
            <a:off x="373737" y="112249"/>
            <a:ext cx="10725523" cy="1414993"/>
          </a:xfrm>
        </p:spPr>
        <p:txBody>
          <a:bodyPr/>
          <a:lstStyle/>
          <a:p>
            <a:r>
              <a:rPr lang="en-US" sz="4400" dirty="0"/>
              <a:t>SB 5030: Restrictions on Equipment:</a:t>
            </a:r>
          </a:p>
        </p:txBody>
      </p:sp>
      <p:sp>
        <p:nvSpPr>
          <p:cNvPr id="3" name="Content Placeholder 2">
            <a:extLst>
              <a:ext uri="{FF2B5EF4-FFF2-40B4-BE49-F238E27FC236}">
                <a16:creationId xmlns:a16="http://schemas.microsoft.com/office/drawing/2014/main" id="{CFEBA477-33D4-FD45-B653-B6366C1E19FD}"/>
              </a:ext>
            </a:extLst>
          </p:cNvPr>
          <p:cNvSpPr>
            <a:spLocks noGrp="1"/>
          </p:cNvSpPr>
          <p:nvPr>
            <p:ph idx="1"/>
          </p:nvPr>
        </p:nvSpPr>
        <p:spPr>
          <a:xfrm>
            <a:off x="1103312" y="1011677"/>
            <a:ext cx="11088688" cy="5846323"/>
          </a:xfrm>
        </p:spPr>
        <p:txBody>
          <a:bodyPr>
            <a:noAutofit/>
          </a:bodyPr>
          <a:lstStyle/>
          <a:p>
            <a:r>
              <a:rPr lang="en-US" sz="2400" dirty="0"/>
              <a:t>Prohibits Law Enforcement Purchasing or Employing: </a:t>
            </a:r>
          </a:p>
          <a:p>
            <a:pPr marL="514350" indent="-514350">
              <a:buFont typeface="+mj-lt"/>
              <a:buAutoNum type="romanLcPeriod"/>
            </a:pPr>
            <a:r>
              <a:rPr lang="en-US" sz="2400" dirty="0"/>
              <a:t>weaponized unmanned aerial vehicles; </a:t>
            </a:r>
          </a:p>
          <a:p>
            <a:pPr marL="514350" indent="-514350">
              <a:buFont typeface="+mj-lt"/>
              <a:buAutoNum type="romanLcPeriod"/>
            </a:pPr>
            <a:r>
              <a:rPr lang="en-US" sz="2400" dirty="0"/>
              <a:t>aircraft that are configured for combat or are combat-coded and have no established commercial flight application; </a:t>
            </a:r>
          </a:p>
          <a:p>
            <a:pPr marL="514350" indent="-514350">
              <a:buFont typeface="+mj-lt"/>
              <a:buAutoNum type="romanLcPeriod"/>
            </a:pPr>
            <a:r>
              <a:rPr lang="en-US" sz="2400" dirty="0"/>
              <a:t>grenades or similar explosives or grenade launchers from a surplus program operated by the federal government; </a:t>
            </a:r>
          </a:p>
          <a:p>
            <a:pPr marL="514350" indent="-514350">
              <a:buFont typeface="+mj-lt"/>
              <a:buAutoNum type="romanLcPeriod"/>
            </a:pPr>
            <a:r>
              <a:rPr lang="en-US" sz="2400" dirty="0"/>
              <a:t>armored multi-wheeled vehicles that are mine-resistant, ambush-protected, and configured for combat, also known as MRAPs, from a surplus program operated by the federal government; </a:t>
            </a:r>
          </a:p>
          <a:p>
            <a:pPr marL="514350" indent="-514350">
              <a:buFont typeface="+mj-lt"/>
              <a:buAutoNum type="romanLcPeriod"/>
            </a:pPr>
            <a:r>
              <a:rPr lang="en-US" sz="2400" dirty="0"/>
              <a:t>bayonets; </a:t>
            </a:r>
          </a:p>
          <a:p>
            <a:pPr marL="514350" indent="-514350">
              <a:buFont typeface="+mj-lt"/>
              <a:buAutoNum type="romanLcPeriod"/>
            </a:pPr>
            <a:r>
              <a:rPr lang="en-US" sz="2400" dirty="0"/>
              <a:t>firearms of .50 caliber or higher; </a:t>
            </a:r>
          </a:p>
          <a:p>
            <a:pPr marL="514350" indent="-514350">
              <a:buFont typeface="+mj-lt"/>
              <a:buAutoNum type="romanLcPeriod"/>
            </a:pPr>
            <a:r>
              <a:rPr lang="en-US" sz="2400" dirty="0"/>
              <a:t>ammunition of .50 caliber or higher; or </a:t>
            </a:r>
          </a:p>
          <a:p>
            <a:pPr marL="514350" indent="-514350">
              <a:buFont typeface="+mj-lt"/>
              <a:buAutoNum type="romanLcPeriod"/>
            </a:pPr>
            <a:r>
              <a:rPr lang="en-US" sz="2400" dirty="0"/>
              <a:t>weaponized tracked armored vehicles.</a:t>
            </a:r>
          </a:p>
        </p:txBody>
      </p:sp>
    </p:spTree>
    <p:extLst>
      <p:ext uri="{BB962C8B-B14F-4D97-AF65-F5344CB8AC3E}">
        <p14:creationId xmlns:p14="http://schemas.microsoft.com/office/powerpoint/2010/main" val="16370760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CE48-B811-6842-85D3-D7F95FE822DD}"/>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B61E0648-5D49-264B-B76C-0CFB688297AE}"/>
              </a:ext>
            </a:extLst>
          </p:cNvPr>
          <p:cNvSpPr>
            <a:spLocks noGrp="1"/>
          </p:cNvSpPr>
          <p:nvPr>
            <p:ph idx="1"/>
          </p:nvPr>
        </p:nvSpPr>
        <p:spPr/>
        <p:txBody>
          <a:bodyPr>
            <a:normAutofit/>
          </a:bodyPr>
          <a:lstStyle/>
          <a:p>
            <a:r>
              <a:rPr lang="en-US" sz="3200" dirty="0"/>
              <a:t>Property Seized by Asset Forfeiture </a:t>
            </a:r>
          </a:p>
          <a:p>
            <a:r>
              <a:rPr lang="en-US" sz="3200" dirty="0"/>
              <a:t>Armored high mobility multi-purpose wheeled vehicles</a:t>
            </a:r>
          </a:p>
          <a:p>
            <a:r>
              <a:rPr lang="en-US" sz="3200" dirty="0"/>
              <a:t>Waiver from DCJS for Special Operations Units. </a:t>
            </a:r>
          </a:p>
        </p:txBody>
      </p:sp>
    </p:spTree>
    <p:extLst>
      <p:ext uri="{BB962C8B-B14F-4D97-AF65-F5344CB8AC3E}">
        <p14:creationId xmlns:p14="http://schemas.microsoft.com/office/powerpoint/2010/main" val="5173125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7725-CCE8-8F47-BF03-998CF991FD00}"/>
              </a:ext>
            </a:extLst>
          </p:cNvPr>
          <p:cNvSpPr>
            <a:spLocks noGrp="1"/>
          </p:cNvSpPr>
          <p:nvPr>
            <p:ph type="title"/>
          </p:nvPr>
        </p:nvSpPr>
        <p:spPr/>
        <p:txBody>
          <a:bodyPr/>
          <a:lstStyle/>
          <a:p>
            <a:pPr algn="ctr"/>
            <a:r>
              <a:rPr lang="en-US" dirty="0"/>
              <a:t>Reminder!</a:t>
            </a:r>
          </a:p>
        </p:txBody>
      </p:sp>
      <p:sp>
        <p:nvSpPr>
          <p:cNvPr id="3" name="Content Placeholder 2">
            <a:extLst>
              <a:ext uri="{FF2B5EF4-FFF2-40B4-BE49-F238E27FC236}">
                <a16:creationId xmlns:a16="http://schemas.microsoft.com/office/drawing/2014/main" id="{0E37F3FD-7CB9-5D40-8F3B-E803F98A2FC3}"/>
              </a:ext>
            </a:extLst>
          </p:cNvPr>
          <p:cNvSpPr>
            <a:spLocks noGrp="1"/>
          </p:cNvSpPr>
          <p:nvPr>
            <p:ph idx="1"/>
          </p:nvPr>
        </p:nvSpPr>
        <p:spPr/>
        <p:txBody>
          <a:bodyPr>
            <a:normAutofit/>
          </a:bodyPr>
          <a:lstStyle/>
          <a:p>
            <a:r>
              <a:rPr lang="en-US" sz="2800" dirty="0"/>
              <a:t>This </a:t>
            </a:r>
            <a:r>
              <a:rPr lang="en-US" sz="2800" dirty="0" err="1"/>
              <a:t>powerpoint</a:t>
            </a:r>
            <a:r>
              <a:rPr lang="en-US" sz="2800" dirty="0"/>
              <a:t> only highlights certain new statutes of note. </a:t>
            </a:r>
          </a:p>
          <a:p>
            <a:r>
              <a:rPr lang="en-US" sz="2800" dirty="0"/>
              <a:t>Please see CASC’s “2020 Legislative Update - Special Session Fall 2020 Master List” outline for a more complete listing of bills, along with hyperlinks to the text of the legislation.</a:t>
            </a:r>
          </a:p>
          <a:p>
            <a:r>
              <a:rPr lang="en-US" sz="2800" dirty="0"/>
              <a:t>For complete information, please read the full text of the new legislation.</a:t>
            </a:r>
          </a:p>
        </p:txBody>
      </p:sp>
    </p:spTree>
    <p:extLst>
      <p:ext uri="{BB962C8B-B14F-4D97-AF65-F5344CB8AC3E}">
        <p14:creationId xmlns:p14="http://schemas.microsoft.com/office/powerpoint/2010/main" val="23945244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1294-625B-DD4C-951F-DEE248506830}"/>
              </a:ext>
            </a:extLst>
          </p:cNvPr>
          <p:cNvSpPr>
            <a:spLocks noGrp="1"/>
          </p:cNvSpPr>
          <p:nvPr>
            <p:ph type="title"/>
          </p:nvPr>
        </p:nvSpPr>
        <p:spPr>
          <a:xfrm>
            <a:off x="509923" y="228982"/>
            <a:ext cx="9404723" cy="1400530"/>
          </a:xfrm>
        </p:spPr>
        <p:txBody>
          <a:bodyPr/>
          <a:lstStyle/>
          <a:p>
            <a:r>
              <a:rPr lang="en-US" dirty="0"/>
              <a:t>Questions?</a:t>
            </a:r>
          </a:p>
        </p:txBody>
      </p:sp>
      <p:sp>
        <p:nvSpPr>
          <p:cNvPr id="3" name="Content Placeholder 2">
            <a:extLst>
              <a:ext uri="{FF2B5EF4-FFF2-40B4-BE49-F238E27FC236}">
                <a16:creationId xmlns:a16="http://schemas.microsoft.com/office/drawing/2014/main" id="{305EBCD1-7E98-F043-B97A-46B25CEE103F}"/>
              </a:ext>
            </a:extLst>
          </p:cNvPr>
          <p:cNvSpPr>
            <a:spLocks noGrp="1"/>
          </p:cNvSpPr>
          <p:nvPr>
            <p:ph idx="1"/>
          </p:nvPr>
        </p:nvSpPr>
        <p:spPr>
          <a:xfrm>
            <a:off x="1104293" y="1331259"/>
            <a:ext cx="6201179" cy="5389822"/>
          </a:xfrm>
        </p:spPr>
        <p:txBody>
          <a:bodyPr>
            <a:noAutofit/>
          </a:bodyPr>
          <a:lstStyle/>
          <a:p>
            <a:r>
              <a:rPr lang="en-US" sz="2600" dirty="0"/>
              <a:t>Elliott Casey</a:t>
            </a:r>
          </a:p>
          <a:p>
            <a:r>
              <a:rPr lang="en-US" sz="2600" dirty="0"/>
              <a:t>Staff Attorney</a:t>
            </a:r>
          </a:p>
          <a:p>
            <a:r>
              <a:rPr lang="en-US" sz="2600" dirty="0"/>
              <a:t>Commonwealth’s Attorneys’ Services Council</a:t>
            </a:r>
          </a:p>
          <a:p>
            <a:r>
              <a:rPr lang="en-US" sz="2600" dirty="0"/>
              <a:t>William and Mary Law School, Room 220</a:t>
            </a:r>
          </a:p>
          <a:p>
            <a:r>
              <a:rPr lang="en-US" sz="2600" dirty="0"/>
              <a:t>613 South Henry Street</a:t>
            </a:r>
          </a:p>
          <a:p>
            <a:r>
              <a:rPr lang="en-US" sz="2600" dirty="0" err="1"/>
              <a:t>P.O.Box</a:t>
            </a:r>
            <a:r>
              <a:rPr lang="en-US" sz="2600" dirty="0"/>
              <a:t> 3549</a:t>
            </a:r>
          </a:p>
          <a:p>
            <a:r>
              <a:rPr lang="en-US" sz="2600" dirty="0"/>
              <a:t>Williamsburg, Virginia 23187</a:t>
            </a:r>
          </a:p>
          <a:p>
            <a:r>
              <a:rPr lang="en-US" sz="2600" dirty="0"/>
              <a:t>757.585.4370</a:t>
            </a:r>
          </a:p>
          <a:p>
            <a:r>
              <a:rPr lang="en-US" sz="2600" dirty="0" err="1"/>
              <a:t>ejcasey@wm.edu</a:t>
            </a:r>
            <a:endParaRPr lang="en-US" sz="2600" dirty="0"/>
          </a:p>
        </p:txBody>
      </p:sp>
      <p:pic>
        <p:nvPicPr>
          <p:cNvPr id="5" name="Picture 4">
            <a:extLst>
              <a:ext uri="{FF2B5EF4-FFF2-40B4-BE49-F238E27FC236}">
                <a16:creationId xmlns:a16="http://schemas.microsoft.com/office/drawing/2014/main" id="{BB0486FF-B71B-3443-85E6-E1F020073403}"/>
              </a:ext>
            </a:extLst>
          </p:cNvPr>
          <p:cNvPicPr>
            <a:picLocks noChangeAspect="1"/>
          </p:cNvPicPr>
          <p:nvPr/>
        </p:nvPicPr>
        <p:blipFill>
          <a:blip r:embed="rId2"/>
          <a:stretch>
            <a:fillRect/>
          </a:stretch>
        </p:blipFill>
        <p:spPr>
          <a:xfrm>
            <a:off x="7117977" y="1152983"/>
            <a:ext cx="5074023" cy="5074023"/>
          </a:xfrm>
          <a:prstGeom prst="rect">
            <a:avLst/>
          </a:prstGeom>
        </p:spPr>
      </p:pic>
    </p:spTree>
    <p:extLst>
      <p:ext uri="{BB962C8B-B14F-4D97-AF65-F5344CB8AC3E}">
        <p14:creationId xmlns:p14="http://schemas.microsoft.com/office/powerpoint/2010/main" val="143833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25F6-5EC7-D248-8AB5-EC34069F4CD0}"/>
              </a:ext>
            </a:extLst>
          </p:cNvPr>
          <p:cNvSpPr>
            <a:spLocks noGrp="1"/>
          </p:cNvSpPr>
          <p:nvPr>
            <p:ph type="title"/>
          </p:nvPr>
        </p:nvSpPr>
        <p:spPr>
          <a:xfrm>
            <a:off x="91634" y="0"/>
            <a:ext cx="10939531" cy="1400530"/>
          </a:xfrm>
        </p:spPr>
        <p:txBody>
          <a:bodyPr/>
          <a:lstStyle/>
          <a:p>
            <a:r>
              <a:rPr lang="en-US" dirty="0"/>
              <a:t>”Totality of the Circumstances” includes:</a:t>
            </a:r>
          </a:p>
        </p:txBody>
      </p:sp>
      <p:sp>
        <p:nvSpPr>
          <p:cNvPr id="3" name="Content Placeholder 2">
            <a:extLst>
              <a:ext uri="{FF2B5EF4-FFF2-40B4-BE49-F238E27FC236}">
                <a16:creationId xmlns:a16="http://schemas.microsoft.com/office/drawing/2014/main" id="{90FBE6DC-10EB-7E44-B8EC-91FE5D14111B}"/>
              </a:ext>
            </a:extLst>
          </p:cNvPr>
          <p:cNvSpPr>
            <a:spLocks noGrp="1"/>
          </p:cNvSpPr>
          <p:nvPr>
            <p:ph idx="1"/>
          </p:nvPr>
        </p:nvSpPr>
        <p:spPr>
          <a:xfrm>
            <a:off x="603115" y="783330"/>
            <a:ext cx="11497251" cy="6074670"/>
          </a:xfrm>
        </p:spPr>
        <p:txBody>
          <a:bodyPr>
            <a:noAutofit/>
          </a:bodyPr>
          <a:lstStyle/>
          <a:p>
            <a:pPr marL="514350" indent="-514350">
              <a:buFont typeface="+mj-lt"/>
              <a:buAutoNum type="romanLcPeriod"/>
            </a:pPr>
            <a:r>
              <a:rPr lang="en-US" sz="2400" dirty="0"/>
              <a:t>the amount of time available to the law-enforcement officer to make a decision; </a:t>
            </a:r>
          </a:p>
          <a:p>
            <a:pPr marL="514350" indent="-514350">
              <a:buFont typeface="+mj-lt"/>
              <a:buAutoNum type="romanLcPeriod"/>
            </a:pPr>
            <a:r>
              <a:rPr lang="en-US" sz="2400" dirty="0"/>
              <a:t>whether the subject of the use of deadly force (a) possessed or appeared to possess a deadly weapon and (b) refused to comply with the law-enforcement officer's lawful order to surrender an object believed to be a deadly weapon prior to the law-enforcement officer using deadly force; </a:t>
            </a:r>
          </a:p>
          <a:p>
            <a:pPr marL="514350" indent="-514350">
              <a:buFont typeface="+mj-lt"/>
              <a:buAutoNum type="romanLcPeriod"/>
            </a:pPr>
            <a:r>
              <a:rPr lang="en-US" sz="2400" dirty="0"/>
              <a:t>whether the law-enforcement officer engaged in de-escalation measures prior to the use of deadly force, including taking cover, waiting for backup, trying to calm the subject prior to the use of force, or using non-deadly force prior to the use of deadly force; </a:t>
            </a:r>
          </a:p>
          <a:p>
            <a:pPr marL="514350" indent="-514350">
              <a:buFont typeface="+mj-lt"/>
              <a:buAutoNum type="romanLcPeriod"/>
            </a:pPr>
            <a:r>
              <a:rPr lang="en-US" sz="2400" dirty="0"/>
              <a:t>whether any conduct by the law-enforcement officer prior to the use of deadly force intentionally increased the risk of a confrontation resulting in deadly force being used; and </a:t>
            </a:r>
          </a:p>
          <a:p>
            <a:pPr marL="514350" indent="-514350">
              <a:buFont typeface="+mj-lt"/>
              <a:buAutoNum type="romanLcPeriod"/>
            </a:pPr>
            <a:r>
              <a:rPr lang="en-US" sz="2400" dirty="0"/>
              <a:t>the seriousness of the suspected crime.</a:t>
            </a:r>
          </a:p>
          <a:p>
            <a:endParaRPr lang="en-US" sz="2400" dirty="0"/>
          </a:p>
        </p:txBody>
      </p:sp>
    </p:spTree>
    <p:extLst>
      <p:ext uri="{BB962C8B-B14F-4D97-AF65-F5344CB8AC3E}">
        <p14:creationId xmlns:p14="http://schemas.microsoft.com/office/powerpoint/2010/main" val="22481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{FC4EFC08-F2A2-3149-83AA-6F9098BDD2B5}tf10001062</Template>
  <TotalTime>588</TotalTime>
  <Words>6408</Words>
  <Application>Microsoft Macintosh PowerPoint</Application>
  <PresentationFormat>Widescreen</PresentationFormat>
  <Paragraphs>350</Paragraphs>
  <Slides>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Century Gothic</vt:lpstr>
      <vt:lpstr>Wingdings 3</vt:lpstr>
      <vt:lpstr>Ion</vt:lpstr>
      <vt:lpstr>CASC 2020  Legislative Update: Special Session Fall 2020</vt:lpstr>
      <vt:lpstr>Materials</vt:lpstr>
      <vt:lpstr>Materials</vt:lpstr>
      <vt:lpstr>Topics for this Presentation</vt:lpstr>
      <vt:lpstr>Note: Effective Date of Legislation</vt:lpstr>
      <vt:lpstr>Use of Force</vt:lpstr>
      <vt:lpstr>SB 5030: Use of Deadly Force</vt:lpstr>
      <vt:lpstr>In determining whether deadly force was proper, the following factors shall be considered:</vt:lpstr>
      <vt:lpstr>”Totality of the Circumstances” includes:</vt:lpstr>
      <vt:lpstr>SB 5030: Prohibited Acts</vt:lpstr>
      <vt:lpstr>Penalty for Violation</vt:lpstr>
      <vt:lpstr>HB 5069 / SB 5030: Prohibition on Neck Restraints</vt:lpstr>
      <vt:lpstr>Prohibition in HB 5069</vt:lpstr>
      <vt:lpstr>SB 5030 Further Expands Restriction</vt:lpstr>
      <vt:lpstr>HB 5029 / SB 5030: Intervention in Excessive Force</vt:lpstr>
      <vt:lpstr>HB 5029/ SB 5030 (con’d): Req’t to Intervene</vt:lpstr>
      <vt:lpstr>HB 5029 (con’d): Req’t to Report</vt:lpstr>
      <vt:lpstr>HB 5029: Penalties for Failure to Intervene / Report</vt:lpstr>
      <vt:lpstr>Traffic Stops</vt:lpstr>
      <vt:lpstr>HB 5058 / SB5029: Limitations on Traffic Stops</vt:lpstr>
      <vt:lpstr>Offenses on this list:</vt:lpstr>
      <vt:lpstr>Offenses on this list: (con’d)</vt:lpstr>
      <vt:lpstr>Change to Brake Light Requirement</vt:lpstr>
      <vt:lpstr>Change to Headlight Requirement</vt:lpstr>
      <vt:lpstr>Change to Defective Equipment</vt:lpstr>
      <vt:lpstr>Change to Expired Registration</vt:lpstr>
      <vt:lpstr>Change to Inspection Requirement</vt:lpstr>
      <vt:lpstr>Jaywalking – 46.2-923 and 46.2-926. Non-Enforcement</vt:lpstr>
      <vt:lpstr>Limitations on Local Ordinances</vt:lpstr>
      <vt:lpstr>Marijuana Stops and Searches</vt:lpstr>
      <vt:lpstr>HB 5058 / SB5029:  Limitation on “Plain Smell”</vt:lpstr>
      <vt:lpstr>Where “Plain Smell” Still Applies:</vt:lpstr>
      <vt:lpstr>Search Warrants</vt:lpstr>
      <vt:lpstr>HB 5099 / SB 5030– Prohibition on No-Knock Search Warrants.</vt:lpstr>
      <vt:lpstr>New Requirements for Service</vt:lpstr>
      <vt:lpstr>Limitations on Time of Day</vt:lpstr>
      <vt:lpstr>Non-Compliance</vt:lpstr>
      <vt:lpstr>Hiring and Decertification</vt:lpstr>
      <vt:lpstr>HB 5051 / SB 5030: Decertification of a Law Enforcement Officer</vt:lpstr>
      <vt:lpstr>LEO agency shall notify the Board in writing within 48hrs of becoming aware that any employee who resigned or was if any certified law-enforcement or jail officer currently employed by his agency:</vt:lpstr>
      <vt:lpstr>HB 5051 (Con’d): New Process for Board-Initiated Decertification</vt:lpstr>
      <vt:lpstr>HB 5104 &amp; SB 5030: Minimum Standards &amp; Disclosure of Information</vt:lpstr>
      <vt:lpstr>Requirement to Disclose</vt:lpstr>
      <vt:lpstr>Psychological Examination</vt:lpstr>
      <vt:lpstr>Civilian Review Boards</vt:lpstr>
      <vt:lpstr>HB 5055 / SB 5035: Civilian Review Boards</vt:lpstr>
      <vt:lpstr>Civilian Review Boards May:</vt:lpstr>
      <vt:lpstr>Civilian Review Boards &amp; Internal Affairs</vt:lpstr>
      <vt:lpstr>Civilian Review Boards May:</vt:lpstr>
      <vt:lpstr>”Catchall” Power:</vt:lpstr>
      <vt:lpstr>Powers During Investigations</vt:lpstr>
      <vt:lpstr>Power to Hire Legal Counsel</vt:lpstr>
      <vt:lpstr>Due Process </vt:lpstr>
      <vt:lpstr>Effective Date</vt:lpstr>
      <vt:lpstr>Mandatory Training, Standards, and DCJS Changes.</vt:lpstr>
      <vt:lpstr>SB 5014 – New Compulsory Training</vt:lpstr>
      <vt:lpstr>New Compulsory Training (con’d)</vt:lpstr>
      <vt:lpstr>SB 5030: Compulsory Training</vt:lpstr>
      <vt:lpstr>Uniform, Statewide Curriculum </vt:lpstr>
      <vt:lpstr>SB 5030: New Members of DCJS Board</vt:lpstr>
      <vt:lpstr>New Members of DCJS Training Board</vt:lpstr>
      <vt:lpstr>SB 5017: Minimum Standards for Local Correctional Facilities</vt:lpstr>
      <vt:lpstr>Data Collection</vt:lpstr>
      <vt:lpstr>SB 5030: Data Collection on Stops &amp; Arrests</vt:lpstr>
      <vt:lpstr>Data Must be Posted Online</vt:lpstr>
      <vt:lpstr>Criminal Procedure</vt:lpstr>
      <vt:lpstr>SB 5007 –  Limitations on Jury Sentencing</vt:lpstr>
      <vt:lpstr>SB 5030: Commonwealth’s Attorney Access to IA Records   </vt:lpstr>
      <vt:lpstr>Garrity &amp; HIPAA Exceptions </vt:lpstr>
      <vt:lpstr>HB 5062 &amp; SB 5033: Court authority in criminal cases; prosecutorial discretion to dispose of a criminal case</vt:lpstr>
      <vt:lpstr>19.2-265.6: Dismissal by Right</vt:lpstr>
      <vt:lpstr>19.2-298.02: New Deferred Disposition</vt:lpstr>
      <vt:lpstr>Dispositions</vt:lpstr>
      <vt:lpstr>Appeal, Expungement</vt:lpstr>
      <vt:lpstr>Crimes &amp; Offenses</vt:lpstr>
      <vt:lpstr>HB 5045 &amp; SB 5030: Carnal Knowledge of a Detainee</vt:lpstr>
      <vt:lpstr>HB 5093: New Potential Punishment for Violation of Emergency Order</vt:lpstr>
      <vt:lpstr>HB 5098: False Report Hate Crime</vt:lpstr>
      <vt:lpstr>SB 5013 – Marijuana Possession Prepayable</vt:lpstr>
      <vt:lpstr>Sentencing Changes</vt:lpstr>
      <vt:lpstr>HB 5148/SB 5034 Earned Sentence Credits</vt:lpstr>
      <vt:lpstr>Study Required First</vt:lpstr>
      <vt:lpstr>SB 5034: Conditional release of terminally ill prisoners. </vt:lpstr>
      <vt:lpstr>Both Changes Do Not Apply To: A list of certain violent crimes, including: </vt:lpstr>
      <vt:lpstr>Restrictions on Equipment</vt:lpstr>
      <vt:lpstr>SB 5030: Restrictions on Equipment:</vt:lpstr>
      <vt:lpstr>Exceptions</vt:lpstr>
      <vt:lpstr>Reminder!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 2020  Legislative Update: Special Session Fall 2020</dc:title>
  <dc:creator>Casey, Elliott</dc:creator>
  <cp:lastModifiedBy>Casey, Elliott</cp:lastModifiedBy>
  <cp:revision>20</cp:revision>
  <dcterms:created xsi:type="dcterms:W3CDTF">2020-10-26T17:34:22Z</dcterms:created>
  <dcterms:modified xsi:type="dcterms:W3CDTF">2020-11-17T18:04:03Z</dcterms:modified>
</cp:coreProperties>
</file>