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0"/>
  </p:notesMasterIdLst>
  <p:handoutMasterIdLst>
    <p:handoutMasterId r:id="rId91"/>
  </p:handoutMasterIdLst>
  <p:sldIdLst>
    <p:sldId id="1578" r:id="rId2"/>
    <p:sldId id="1797" r:id="rId3"/>
    <p:sldId id="259" r:id="rId4"/>
    <p:sldId id="1782" r:id="rId5"/>
    <p:sldId id="1589" r:id="rId6"/>
    <p:sldId id="1590" r:id="rId7"/>
    <p:sldId id="1591" r:id="rId8"/>
    <p:sldId id="1592" r:id="rId9"/>
    <p:sldId id="1897" r:id="rId10"/>
    <p:sldId id="1898" r:id="rId11"/>
    <p:sldId id="1899" r:id="rId12"/>
    <p:sldId id="1900" r:id="rId13"/>
    <p:sldId id="1915" r:id="rId14"/>
    <p:sldId id="1916" r:id="rId15"/>
    <p:sldId id="1917" r:id="rId16"/>
    <p:sldId id="1918" r:id="rId17"/>
    <p:sldId id="573" r:id="rId18"/>
    <p:sldId id="1856" r:id="rId19"/>
    <p:sldId id="1857" r:id="rId20"/>
    <p:sldId id="1607" r:id="rId21"/>
    <p:sldId id="1855" r:id="rId22"/>
    <p:sldId id="1803" r:id="rId23"/>
    <p:sldId id="1804" r:id="rId24"/>
    <p:sldId id="1805" r:id="rId25"/>
    <p:sldId id="1828" r:id="rId26"/>
    <p:sldId id="1829" r:id="rId27"/>
    <p:sldId id="1830" r:id="rId28"/>
    <p:sldId id="1901" r:id="rId29"/>
    <p:sldId id="1902" r:id="rId30"/>
    <p:sldId id="1903" r:id="rId31"/>
    <p:sldId id="1904" r:id="rId32"/>
    <p:sldId id="1905" r:id="rId33"/>
    <p:sldId id="1714" r:id="rId34"/>
    <p:sldId id="1784" r:id="rId35"/>
    <p:sldId id="1785" r:id="rId36"/>
    <p:sldId id="1786" r:id="rId37"/>
    <p:sldId id="1787" r:id="rId38"/>
    <p:sldId id="1788" r:id="rId39"/>
    <p:sldId id="1615" r:id="rId40"/>
    <p:sldId id="303" r:id="rId41"/>
    <p:sldId id="1392" r:id="rId42"/>
    <p:sldId id="1393" r:id="rId43"/>
    <p:sldId id="1394" r:id="rId44"/>
    <p:sldId id="313" r:id="rId45"/>
    <p:sldId id="1810" r:id="rId46"/>
    <p:sldId id="1601" r:id="rId47"/>
    <p:sldId id="1602" r:id="rId48"/>
    <p:sldId id="1811" r:id="rId49"/>
    <p:sldId id="1812" r:id="rId50"/>
    <p:sldId id="1816" r:id="rId51"/>
    <p:sldId id="1817" r:id="rId52"/>
    <p:sldId id="1820" r:id="rId53"/>
    <p:sldId id="1821" r:id="rId54"/>
    <p:sldId id="370" r:id="rId55"/>
    <p:sldId id="1635" r:id="rId56"/>
    <p:sldId id="1636" r:id="rId57"/>
    <p:sldId id="1637" r:id="rId58"/>
    <p:sldId id="1822" r:id="rId59"/>
    <p:sldId id="1854" r:id="rId60"/>
    <p:sldId id="1823" r:id="rId61"/>
    <p:sldId id="1824" r:id="rId62"/>
    <p:sldId id="1889" r:id="rId63"/>
    <p:sldId id="1867" r:id="rId64"/>
    <p:sldId id="1545" r:id="rId65"/>
    <p:sldId id="1869" r:id="rId66"/>
    <p:sldId id="1910" r:id="rId67"/>
    <p:sldId id="1911" r:id="rId68"/>
    <p:sldId id="1912" r:id="rId69"/>
    <p:sldId id="1870" r:id="rId70"/>
    <p:sldId id="1871" r:id="rId71"/>
    <p:sldId id="1906" r:id="rId72"/>
    <p:sldId id="1872" r:id="rId73"/>
    <p:sldId id="1873" r:id="rId74"/>
    <p:sldId id="1874" r:id="rId75"/>
    <p:sldId id="1907" r:id="rId76"/>
    <p:sldId id="1908" r:id="rId77"/>
    <p:sldId id="1909" r:id="rId78"/>
    <p:sldId id="1922" r:id="rId79"/>
    <p:sldId id="1923" r:id="rId80"/>
    <p:sldId id="1924" r:id="rId81"/>
    <p:sldId id="1919" r:id="rId82"/>
    <p:sldId id="1920" r:id="rId83"/>
    <p:sldId id="1921" r:id="rId84"/>
    <p:sldId id="1757" r:id="rId85"/>
    <p:sldId id="1875" r:id="rId86"/>
    <p:sldId id="1876" r:id="rId87"/>
    <p:sldId id="1877" r:id="rId88"/>
    <p:sldId id="1583" r:id="rId8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67" autoAdjust="0"/>
    <p:restoredTop sz="79355"/>
  </p:normalViewPr>
  <p:slideViewPr>
    <p:cSldViewPr snapToGrid="0" snapToObjects="1">
      <p:cViewPr varScale="1">
        <p:scale>
          <a:sx n="129" d="100"/>
          <a:sy n="129" d="100"/>
        </p:scale>
        <p:origin x="1864" y="192"/>
      </p:cViewPr>
      <p:guideLst>
        <p:guide orient="horz" pos="2160"/>
        <p:guide pos="3840"/>
      </p:guideLst>
    </p:cSldViewPr>
  </p:slideViewPr>
  <p:notesTextViewPr>
    <p:cViewPr>
      <p:scale>
        <a:sx n="1" d="1"/>
        <a:sy n="1" d="1"/>
      </p:scale>
      <p:origin x="0" y="0"/>
    </p:cViewPr>
  </p:notesTextViewPr>
  <p:sorterViewPr>
    <p:cViewPr>
      <p:scale>
        <a:sx n="66" d="100"/>
        <a:sy n="66" d="100"/>
      </p:scale>
      <p:origin x="0" y="8344"/>
    </p:cViewPr>
  </p:sorterViewPr>
  <p:notesViewPr>
    <p:cSldViewPr snapToGrid="0" snapToObjects="1">
      <p:cViewPr varScale="1">
        <p:scale>
          <a:sx n="115" d="100"/>
          <a:sy n="115" d="100"/>
        </p:scale>
        <p:origin x="5488" y="2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1550AAA-383F-9146-9AFD-3982A7B354E4}" type="datetimeFigureOut">
              <a:rPr lang="en-US" smtClean="0"/>
              <a:t>6/1/25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A7B263F-0313-5248-9040-D88FF9305612}" type="slidenum">
              <a:rPr lang="en-US" smtClean="0"/>
              <a:t>‹#›</a:t>
            </a:fld>
            <a:endParaRPr lang="en-US"/>
          </a:p>
        </p:txBody>
      </p:sp>
    </p:spTree>
    <p:extLst>
      <p:ext uri="{BB962C8B-B14F-4D97-AF65-F5344CB8AC3E}">
        <p14:creationId xmlns:p14="http://schemas.microsoft.com/office/powerpoint/2010/main" val="1240412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8D18BBF-F148-3340-88D3-32488222CAE1}" type="datetimeFigureOut">
              <a:rPr lang="en-US" smtClean="0"/>
              <a:t>6/1/25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7A65536E-680E-9947-8BD9-C310D075C644}" type="slidenum">
              <a:rPr lang="en-US" smtClean="0"/>
              <a:t>‹#›</a:t>
            </a:fld>
            <a:endParaRPr lang="en-US"/>
          </a:p>
        </p:txBody>
      </p:sp>
    </p:spTree>
    <p:extLst>
      <p:ext uri="{BB962C8B-B14F-4D97-AF65-F5344CB8AC3E}">
        <p14:creationId xmlns:p14="http://schemas.microsoft.com/office/powerpoint/2010/main" val="37796938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pe.nypti.org/wiki/Special:NYPTI_Decisions?public=H1P9uiW3J20SFp%2bGCG%2bxLXJelhFdVcxv6CJb%2bNh5e9MoiCCaH2GfiC0vLgwC%2fxANpD0v2GUS7aSFNxBAkLqRdw%3d%3d"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pe.nypti.org/wiki/Special:NYPTI_Decisions?public=waZtJvSA54UAurM2rmIZz%2fS9EXLRuRjYQuMX60WTOwjc40iaD%2f578UDDDohYkEkdm7O0FuPqSGdQ4Zhs%2b%2bH11w%3d%3d"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pe.nypti.org/wiki/Special:NYPTI_Decisions?public=H1P9uiW3J20SFp%2bGCG%2bxLXJelhFdVcxv6CJb%2bNh5e9MoiCCaH2GfiC0vLgwC%2fxANpD0v2GUS7aSFNxBAkLqRdw%3d%3d" TargetMode="External"/><Relationship Id="rId2" Type="http://schemas.openxmlformats.org/officeDocument/2006/relationships/slide" Target="../slides/slide60.xml"/><Relationship Id="rId1" Type="http://schemas.openxmlformats.org/officeDocument/2006/relationships/notesMaster" Target="../notesMasters/notesMaster1.xml"/><Relationship Id="rId4" Type="http://schemas.openxmlformats.org/officeDocument/2006/relationships/hyperlink" Target="https://pe.nypti.org/wiki/Special:NYPTI_Decisions?public=waZtJvSA54UAurM2rmIZz%2fS9EXLRuRjYQuMX60WTOwjc40iaD%2f578UDDDohYkEkdm7O0FuPqSGdQ4Zhs%2b%2bH11w%3d%3d" TargetMode="Externa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714375"/>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65536E-680E-9947-8BD9-C310D075C644}" type="slidenum">
              <a:rPr lang="en-US" smtClean="0"/>
              <a:t>1</a:t>
            </a:fld>
            <a:endParaRPr lang="en-US"/>
          </a:p>
        </p:txBody>
      </p:sp>
    </p:spTree>
    <p:extLst>
      <p:ext uri="{BB962C8B-B14F-4D97-AF65-F5344CB8AC3E}">
        <p14:creationId xmlns:p14="http://schemas.microsoft.com/office/powerpoint/2010/main" val="3973546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98720-E6FA-52C9-0BD0-6D75346BA9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7701D1-2B38-895C-DD58-18AF7BCD22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DC0DCE-FBBC-E9A5-040C-FA38B593C74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AB256BA-B893-94FF-D7EB-FC65DBB22C64}"/>
              </a:ext>
            </a:extLst>
          </p:cNvPr>
          <p:cNvSpPr>
            <a:spLocks noGrp="1"/>
          </p:cNvSpPr>
          <p:nvPr>
            <p:ph type="sldNum" sz="quarter" idx="5"/>
          </p:nvPr>
        </p:nvSpPr>
        <p:spPr/>
        <p:txBody>
          <a:bodyPr/>
          <a:lstStyle/>
          <a:p>
            <a:fld id="{7A65536E-680E-9947-8BD9-C310D075C644}" type="slidenum">
              <a:rPr lang="en-US" smtClean="0"/>
              <a:t>18</a:t>
            </a:fld>
            <a:endParaRPr lang="en-US"/>
          </a:p>
        </p:txBody>
      </p:sp>
    </p:spTree>
    <p:extLst>
      <p:ext uri="{BB962C8B-B14F-4D97-AF65-F5344CB8AC3E}">
        <p14:creationId xmlns:p14="http://schemas.microsoft.com/office/powerpoint/2010/main" val="2650196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err="1"/>
              <a:t>Hinesly</a:t>
            </a:r>
            <a:r>
              <a:rPr lang="en-US" sz="1800" dirty="0"/>
              <a:t> Also found </a:t>
            </a:r>
            <a:r>
              <a:rPr lang="en-US" sz="1800" dirty="0">
                <a:effectLst/>
                <a:latin typeface="Calibri" panose="020F0502020204030204" pitchFamily="34" charset="0"/>
                <a:ea typeface="Yu Mincho" panose="02020400000000000000" pitchFamily="18" charset="-128"/>
              </a:rPr>
              <a:t>stop for failure to signal was not in violation of § 46.2-1003(C). </a:t>
            </a:r>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19</a:t>
            </a:fld>
            <a:endParaRPr lang="en-US"/>
          </a:p>
        </p:txBody>
      </p:sp>
    </p:spTree>
    <p:extLst>
      <p:ext uri="{BB962C8B-B14F-4D97-AF65-F5344CB8AC3E}">
        <p14:creationId xmlns:p14="http://schemas.microsoft.com/office/powerpoint/2010/main" val="971393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5536E-680E-9947-8BD9-C310D075C644}" type="slidenum">
              <a:rPr lang="en-US" smtClean="0"/>
              <a:t>20</a:t>
            </a:fld>
            <a:endParaRPr lang="en-US"/>
          </a:p>
        </p:txBody>
      </p:sp>
    </p:spTree>
    <p:extLst>
      <p:ext uri="{BB962C8B-B14F-4D97-AF65-F5344CB8AC3E}">
        <p14:creationId xmlns:p14="http://schemas.microsoft.com/office/powerpoint/2010/main" val="2851855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Johnson – Unpublished 2020 case ““Thus, we do not presume that an individual carrying a concealed firearm must be in violation of the law in doing so.”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i="1" u="sng" dirty="0">
                <a:effectLst/>
                <a:latin typeface="Calibri" panose="020F0502020204030204" pitchFamily="34" charset="0"/>
                <a:ea typeface="Yu Mincho" panose="02020400000000000000" pitchFamily="18" charset="-128"/>
                <a:cs typeface="Calibri" panose="020F0502020204030204" pitchFamily="34" charset="0"/>
              </a:rPr>
              <a:t>McRae v. Commonwealth</a:t>
            </a:r>
            <a:r>
              <a:rPr lang="en-US" sz="1800" dirty="0">
                <a:effectLst/>
                <a:latin typeface="Calibri" panose="020F0502020204030204" pitchFamily="34" charset="0"/>
                <a:ea typeface="Yu Mincho" panose="02020400000000000000" pitchFamily="18" charset="-128"/>
                <a:cs typeface="Calibri" panose="020F0502020204030204" pitchFamily="34" charset="0"/>
              </a:rPr>
              <a:t>: November 19, 2024- Norfolk- </a:t>
            </a:r>
            <a:r>
              <a:rPr lang="en-US" sz="1800" dirty="0">
                <a:effectLst/>
                <a:latin typeface="Calibri" panose="020F0502020204030204" pitchFamily="34" charset="0"/>
                <a:ea typeface="Yu Mincho" panose="02020400000000000000" pitchFamily="18" charset="-128"/>
              </a:rPr>
              <a:t>officer’s observation of the firearm gave him a basis to extend the stop for a reasonable amount of time to determine whether the defendant was in lawful possession of the loaded weapon and “confirm or dispel” the suspicion that the defendant possessed the concealed weapon unlawfully. The Court also ruled that, seeking to isolate the weapon so that it was not in reach of either the defendant or his passenger, the officer was also justified in asking the defendant and his passenger to step out of the car</a:t>
            </a:r>
            <a:r>
              <a:rPr lang="en-US" sz="2800" dirty="0">
                <a:effectLst/>
              </a:rPr>
              <a:t> </a:t>
            </a: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i="1" u="sng" dirty="0">
                <a:effectLst/>
                <a:latin typeface="Calibri" panose="020F0502020204030204" pitchFamily="34" charset="0"/>
                <a:ea typeface="Yu Mincho" panose="02020400000000000000" pitchFamily="18" charset="-128"/>
                <a:cs typeface="Calibri" panose="020F0502020204030204" pitchFamily="34" charset="0"/>
              </a:rPr>
              <a:t>Anthony v. Commonwealth</a:t>
            </a:r>
            <a:r>
              <a:rPr lang="en-US" sz="1800" dirty="0">
                <a:effectLst/>
                <a:latin typeface="Calibri" panose="020F0502020204030204" pitchFamily="34" charset="0"/>
                <a:ea typeface="Yu Mincho" panose="02020400000000000000" pitchFamily="18" charset="-128"/>
                <a:cs typeface="Calibri" panose="020F0502020204030204" pitchFamily="34" charset="0"/>
              </a:rPr>
              <a:t>: September 3, 2024</a:t>
            </a:r>
            <a:r>
              <a:rPr lang="en-US" sz="1800" dirty="0">
                <a:effectLst/>
                <a:latin typeface="Calibri" panose="020F0502020204030204" pitchFamily="34" charset="0"/>
                <a:ea typeface="Yu Mincho" panose="02020400000000000000" pitchFamily="18" charset="-128"/>
                <a:cs typeface="Arial" panose="020B0604020202020204" pitchFamily="34" charset="0"/>
              </a:rPr>
              <a:t> Newport News</a:t>
            </a:r>
            <a:r>
              <a:rPr lang="en-US" sz="1800" dirty="0"/>
              <a:t>: </a:t>
            </a:r>
            <a:r>
              <a:rPr lang="en-US" sz="1800" dirty="0">
                <a:effectLst/>
                <a:latin typeface="Calibri" panose="020F0502020204030204" pitchFamily="34" charset="0"/>
                <a:ea typeface="Yu Mincho" panose="02020400000000000000" pitchFamily="18" charset="-128"/>
                <a:cs typeface="Calibri" panose="020F0502020204030204" pitchFamily="34" charset="0"/>
              </a:rPr>
              <a:t>In a footnote, the Court explained that while neither officer had any knowledge at the time as to the defendant’s status as a former felon or whether he had a valid concealed carry permit, as the Virginia Supreme Court held in </a:t>
            </a:r>
            <a:r>
              <a:rPr lang="en-US" sz="1800" i="1" dirty="0">
                <a:effectLst/>
                <a:latin typeface="Calibri" panose="020F0502020204030204" pitchFamily="34" charset="0"/>
                <a:ea typeface="Yu Mincho" panose="02020400000000000000" pitchFamily="18" charset="-128"/>
                <a:cs typeface="Calibri" panose="020F0502020204030204" pitchFamily="34" charset="0"/>
              </a:rPr>
              <a:t>Whitaker</a:t>
            </a:r>
            <a:r>
              <a:rPr lang="en-US" sz="1800" dirty="0">
                <a:effectLst/>
                <a:latin typeface="Calibri" panose="020F0502020204030204" pitchFamily="34" charset="0"/>
                <a:ea typeface="Yu Mincho" panose="02020400000000000000" pitchFamily="18" charset="-128"/>
                <a:cs typeface="Calibri" panose="020F0502020204030204" pitchFamily="34" charset="0"/>
              </a:rPr>
              <a:t>, previously, that fact was immaterial. In Whitaker, the Court had found that when police learned that a suspect had a firearm “in his pocket,” they had probable cause to arrest him for carrying a concealed weapon. </a:t>
            </a: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p>
          <a:p>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21</a:t>
            </a:fld>
            <a:endParaRPr lang="en-US"/>
          </a:p>
        </p:txBody>
      </p:sp>
    </p:spTree>
    <p:extLst>
      <p:ext uri="{BB962C8B-B14F-4D97-AF65-F5344CB8AC3E}">
        <p14:creationId xmlns:p14="http://schemas.microsoft.com/office/powerpoint/2010/main" val="3074829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5536E-680E-9947-8BD9-C310D075C644}" type="slidenum">
              <a:rPr lang="en-US" smtClean="0"/>
              <a:t>22</a:t>
            </a:fld>
            <a:endParaRPr lang="en-US"/>
          </a:p>
        </p:txBody>
      </p:sp>
    </p:spTree>
    <p:extLst>
      <p:ext uri="{BB962C8B-B14F-4D97-AF65-F5344CB8AC3E}">
        <p14:creationId xmlns:p14="http://schemas.microsoft.com/office/powerpoint/2010/main" val="3409193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5536E-680E-9947-8BD9-C310D075C644}" type="slidenum">
              <a:rPr lang="en-US" smtClean="0"/>
              <a:t>23</a:t>
            </a:fld>
            <a:endParaRPr lang="en-US"/>
          </a:p>
        </p:txBody>
      </p:sp>
    </p:spTree>
    <p:extLst>
      <p:ext uri="{BB962C8B-B14F-4D97-AF65-F5344CB8AC3E}">
        <p14:creationId xmlns:p14="http://schemas.microsoft.com/office/powerpoint/2010/main" val="3255919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5536E-680E-9947-8BD9-C310D075C644}" type="slidenum">
              <a:rPr lang="en-US" smtClean="0"/>
              <a:t>24</a:t>
            </a:fld>
            <a:endParaRPr lang="en-US"/>
          </a:p>
        </p:txBody>
      </p:sp>
    </p:spTree>
    <p:extLst>
      <p:ext uri="{BB962C8B-B14F-4D97-AF65-F5344CB8AC3E}">
        <p14:creationId xmlns:p14="http://schemas.microsoft.com/office/powerpoint/2010/main" val="2983599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Yu Mincho" panose="02020400000000000000" pitchFamily="18" charset="-128"/>
              </a:rPr>
              <a:t>Virginia Beach</a:t>
            </a:r>
            <a:r>
              <a:rPr lang="en-US" sz="1800" dirty="0">
                <a:effectLst/>
              </a:rPr>
              <a:t> </a:t>
            </a:r>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25</a:t>
            </a:fld>
            <a:endParaRPr lang="en-US"/>
          </a:p>
        </p:txBody>
      </p:sp>
    </p:spTree>
    <p:extLst>
      <p:ext uri="{BB962C8B-B14F-4D97-AF65-F5344CB8AC3E}">
        <p14:creationId xmlns:p14="http://schemas.microsoft.com/office/powerpoint/2010/main" val="2498642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5536E-680E-9947-8BD9-C310D075C644}" type="slidenum">
              <a:rPr lang="en-US" smtClean="0"/>
              <a:t>26</a:t>
            </a:fld>
            <a:endParaRPr lang="en-US"/>
          </a:p>
        </p:txBody>
      </p:sp>
    </p:spTree>
    <p:extLst>
      <p:ext uri="{BB962C8B-B14F-4D97-AF65-F5344CB8AC3E}">
        <p14:creationId xmlns:p14="http://schemas.microsoft.com/office/powerpoint/2010/main" val="725527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Yu Mincho" panose="02020400000000000000" pitchFamily="18" charset="-128"/>
                <a:cs typeface="Calibri" panose="020F0502020204030204" pitchFamily="34" charset="0"/>
              </a:rPr>
              <a:t>T he Court agreed that the totality of the circumstances provided the officers with a reasonable suspicion that the defendant possessed a firearm. The Court pointed out that the officers saw the defendant walking in an area of recently increased gun-related violence with a companion who was carrying a concealed firearm. The Court then noted that when the defendant’s companion refused to cooperate with the officers’ investigation, the defendant tried to distance himself from the ensuing scuffle. The Court pointed to the fact that when the defendant stumbled, he revealed to the officer what looked like the outline of a gun on his body. The Court concluded that the officers possessed reasonable suspicion to not only detain the defendant but also conduct a pat down of his person and retrieve the firearm concealed in his pants.</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endParaRPr lang="en-US" sz="18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Johnson (not the 2020 Johnson) – also Richmond, like the 1</a:t>
            </a:r>
            <a:r>
              <a:rPr lang="en-US" sz="1800" baseline="30000" dirty="0"/>
              <a:t>st</a:t>
            </a:r>
            <a:r>
              <a:rPr lang="en-US" sz="1800" dirty="0"/>
              <a:t> Johnson - Cou</a:t>
            </a:r>
            <a:r>
              <a:rPr lang="en-US" sz="1800" dirty="0">
                <a:solidFill>
                  <a:srgbClr val="000000"/>
                </a:solidFill>
                <a:effectLst/>
                <a:latin typeface="Calibri" panose="020F0502020204030204" pitchFamily="34" charset="0"/>
                <a:ea typeface="Arial Unicode MS" panose="020B0604020202020204" pitchFamily="34" charset="-128"/>
              </a:rPr>
              <a:t>rt cited the U.S. Supreme Court ruling </a:t>
            </a:r>
            <a:r>
              <a:rPr lang="en-US" sz="1800" i="1" dirty="0">
                <a:solidFill>
                  <a:srgbClr val="000000"/>
                </a:solidFill>
                <a:effectLst/>
                <a:latin typeface="Calibri" panose="020F0502020204030204" pitchFamily="34" charset="0"/>
                <a:ea typeface="Arial Unicode MS" panose="020B0604020202020204" pitchFamily="34" charset="-128"/>
              </a:rPr>
              <a:t>Adams v. Williams</a:t>
            </a:r>
            <a:r>
              <a:rPr lang="en-US" sz="1800" dirty="0">
                <a:solidFill>
                  <a:srgbClr val="000000"/>
                </a:solidFill>
                <a:effectLst/>
                <a:latin typeface="Calibri" panose="020F0502020204030204" pitchFamily="34" charset="0"/>
                <a:ea typeface="Arial Unicode MS" panose="020B0604020202020204" pitchFamily="34" charset="-128"/>
              </a:rPr>
              <a:t> and the 4</a:t>
            </a:r>
            <a:r>
              <a:rPr lang="en-US" sz="1800" baseline="30000" dirty="0">
                <a:solidFill>
                  <a:srgbClr val="000000"/>
                </a:solidFill>
                <a:effectLst/>
                <a:latin typeface="Calibri" panose="020F0502020204030204" pitchFamily="34" charset="0"/>
                <a:ea typeface="Arial Unicode MS" panose="020B0604020202020204" pitchFamily="34" charset="-128"/>
              </a:rPr>
              <a:t>th</a:t>
            </a:r>
            <a:r>
              <a:rPr lang="en-US" sz="1800" dirty="0">
                <a:solidFill>
                  <a:srgbClr val="000000"/>
                </a:solidFill>
                <a:effectLst/>
                <a:latin typeface="Calibri" panose="020F0502020204030204" pitchFamily="34" charset="0"/>
                <a:ea typeface="Arial Unicode MS" panose="020B0604020202020204" pitchFamily="34" charset="-128"/>
              </a:rPr>
              <a:t> Circuit’s </a:t>
            </a:r>
            <a:r>
              <a:rPr lang="en-US" sz="1800" i="1" dirty="0">
                <a:solidFill>
                  <a:srgbClr val="000000"/>
                </a:solidFill>
                <a:effectLst/>
                <a:latin typeface="Calibri" panose="020F0502020204030204" pitchFamily="34" charset="0"/>
                <a:ea typeface="Arial Unicode MS" panose="020B0604020202020204" pitchFamily="34" charset="-128"/>
              </a:rPr>
              <a:t>Robinson</a:t>
            </a:r>
            <a:r>
              <a:rPr lang="en-US" sz="1800" dirty="0">
                <a:solidFill>
                  <a:srgbClr val="000000"/>
                </a:solidFill>
                <a:effectLst/>
                <a:latin typeface="Calibri" panose="020F0502020204030204" pitchFamily="34" charset="0"/>
                <a:ea typeface="Arial Unicode MS" panose="020B0604020202020204" pitchFamily="34" charset="-128"/>
              </a:rPr>
              <a:t> ruling. During traffic stop, defendant said he had a firearm. Court allowed pat down and protective sweep of a car “</a:t>
            </a: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a reasonable officer would have had reasonable suspicion to believe that appellant was armed and dangerous, thus justifying the protective sweep of the car.”</a:t>
            </a: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endParaRPr lang="en-US" sz="1800" dirty="0"/>
          </a:p>
        </p:txBody>
      </p:sp>
      <p:sp>
        <p:nvSpPr>
          <p:cNvPr id="4" name="Slide Number Placeholder 3"/>
          <p:cNvSpPr>
            <a:spLocks noGrp="1"/>
          </p:cNvSpPr>
          <p:nvPr>
            <p:ph type="sldNum" sz="quarter" idx="5"/>
          </p:nvPr>
        </p:nvSpPr>
        <p:spPr/>
        <p:txBody>
          <a:bodyPr/>
          <a:lstStyle/>
          <a:p>
            <a:pPr>
              <a:defRPr/>
            </a:pPr>
            <a:fld id="{C3397768-F828-EB46-BB02-A43175A1DF70}" type="slidenum">
              <a:rPr lang="en-US" altLang="en-US" smtClean="0"/>
              <a:pPr>
                <a:defRPr/>
              </a:pPr>
              <a:t>27</a:t>
            </a:fld>
            <a:endParaRPr lang="en-US" altLang="en-US"/>
          </a:p>
        </p:txBody>
      </p:sp>
    </p:spTree>
    <p:extLst>
      <p:ext uri="{BB962C8B-B14F-4D97-AF65-F5344CB8AC3E}">
        <p14:creationId xmlns:p14="http://schemas.microsoft.com/office/powerpoint/2010/main" val="431947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65536E-680E-9947-8BD9-C310D075C644}" type="slidenum">
              <a:rPr lang="en-US" smtClean="0"/>
              <a:t>2</a:t>
            </a:fld>
            <a:endParaRPr lang="en-US"/>
          </a:p>
        </p:txBody>
      </p:sp>
    </p:spTree>
    <p:extLst>
      <p:ext uri="{BB962C8B-B14F-4D97-AF65-F5344CB8AC3E}">
        <p14:creationId xmlns:p14="http://schemas.microsoft.com/office/powerpoint/2010/main" val="1740386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0258A-95A8-E9D6-8FFD-34337FD56C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E43E43-6C6D-06D9-F3ED-9BADF802DF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67FBE1-F857-E8ED-76C4-3B9CEB5F4E2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89130E5-41B4-AFAA-21D9-F972B81D0DDF}"/>
              </a:ext>
            </a:extLst>
          </p:cNvPr>
          <p:cNvSpPr>
            <a:spLocks noGrp="1"/>
          </p:cNvSpPr>
          <p:nvPr>
            <p:ph type="sldNum" sz="quarter" idx="5"/>
          </p:nvPr>
        </p:nvSpPr>
        <p:spPr/>
        <p:txBody>
          <a:bodyPr/>
          <a:lstStyle/>
          <a:p>
            <a:fld id="{7A65536E-680E-9947-8BD9-C310D075C644}" type="slidenum">
              <a:rPr lang="en-US" smtClean="0"/>
              <a:t>33</a:t>
            </a:fld>
            <a:endParaRPr lang="en-US"/>
          </a:p>
        </p:txBody>
      </p:sp>
    </p:spTree>
    <p:extLst>
      <p:ext uri="{BB962C8B-B14F-4D97-AF65-F5344CB8AC3E}">
        <p14:creationId xmlns:p14="http://schemas.microsoft.com/office/powerpoint/2010/main" val="1045051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5536E-680E-9947-8BD9-C310D075C644}" type="slidenum">
              <a:rPr lang="en-US" smtClean="0"/>
              <a:t>34</a:t>
            </a:fld>
            <a:endParaRPr lang="en-US"/>
          </a:p>
        </p:txBody>
      </p:sp>
    </p:spTree>
    <p:extLst>
      <p:ext uri="{BB962C8B-B14F-4D97-AF65-F5344CB8AC3E}">
        <p14:creationId xmlns:p14="http://schemas.microsoft.com/office/powerpoint/2010/main" val="3980295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5536E-680E-9947-8BD9-C310D075C644}" type="slidenum">
              <a:rPr lang="en-US" smtClean="0"/>
              <a:t>35</a:t>
            </a:fld>
            <a:endParaRPr lang="en-US"/>
          </a:p>
        </p:txBody>
      </p:sp>
    </p:spTree>
    <p:extLst>
      <p:ext uri="{BB962C8B-B14F-4D97-AF65-F5344CB8AC3E}">
        <p14:creationId xmlns:p14="http://schemas.microsoft.com/office/powerpoint/2010/main" val="1165530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E667A-A2EB-127E-97FC-0477C9408B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B48803-FBD8-0756-AF11-20F65DD000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432D48-EA30-1879-8201-BFAEF9DC236B}"/>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Yu Mincho" panose="02020400000000000000" pitchFamily="18" charset="-128"/>
                <a:cs typeface="Calibri" panose="020F0502020204030204" pitchFamily="34" charset="0"/>
              </a:rPr>
              <a:t>At the motion to suppress, the officer attested that he was concerned that if the defendant was allowed to leave with his phone, he would destroy any evidence that the device contained. The police did not search the contents of the phone until after they obtained a second search warrant, specific to the phone. </a:t>
            </a: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D8DE053A-14B3-2C63-9540-0C61C1011838}"/>
              </a:ext>
            </a:extLst>
          </p:cNvPr>
          <p:cNvSpPr>
            <a:spLocks noGrp="1"/>
          </p:cNvSpPr>
          <p:nvPr>
            <p:ph type="sldNum" sz="quarter" idx="5"/>
          </p:nvPr>
        </p:nvSpPr>
        <p:spPr/>
        <p:txBody>
          <a:bodyPr/>
          <a:lstStyle/>
          <a:p>
            <a:pPr>
              <a:defRPr/>
            </a:pPr>
            <a:fld id="{9CAB5759-E1FF-C949-B82D-D2EF54BD31A8}" type="slidenum">
              <a:rPr lang="en-US" altLang="en-US" smtClean="0"/>
              <a:pPr>
                <a:defRPr/>
              </a:pPr>
              <a:t>36</a:t>
            </a:fld>
            <a:endParaRPr lang="en-US" altLang="en-US"/>
          </a:p>
        </p:txBody>
      </p:sp>
    </p:spTree>
    <p:extLst>
      <p:ext uri="{BB962C8B-B14F-4D97-AF65-F5344CB8AC3E}">
        <p14:creationId xmlns:p14="http://schemas.microsoft.com/office/powerpoint/2010/main" val="193911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A908F-EDB1-F2AB-157C-8F66037850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58D37B-CF3E-F81B-2BEB-9E42F4D74F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A2E3C0-A2FB-CABB-0CAC-16602F9B61B3}"/>
              </a:ext>
            </a:extLst>
          </p:cNvPr>
          <p:cNvSpPr>
            <a:spLocks noGrp="1"/>
          </p:cNvSpPr>
          <p:nvPr>
            <p:ph type="body" idx="1"/>
          </p:nvPr>
        </p:nvSpPr>
        <p:spPr/>
        <p:txBody>
          <a:bodyPr/>
          <a:lstStyle/>
          <a:p>
            <a:r>
              <a:rPr lang="en-US" sz="1800" dirty="0"/>
              <a:t>Court began by agreeing that the search warrant did not authorize the seizure of the defendant’s phone at the police station. </a:t>
            </a:r>
          </a:p>
        </p:txBody>
      </p:sp>
      <p:sp>
        <p:nvSpPr>
          <p:cNvPr id="4" name="Slide Number Placeholder 3">
            <a:extLst>
              <a:ext uri="{FF2B5EF4-FFF2-40B4-BE49-F238E27FC236}">
                <a16:creationId xmlns:a16="http://schemas.microsoft.com/office/drawing/2014/main" id="{2D59ADEA-76DD-E006-00DF-CF6E36DAB232}"/>
              </a:ext>
            </a:extLst>
          </p:cNvPr>
          <p:cNvSpPr>
            <a:spLocks noGrp="1"/>
          </p:cNvSpPr>
          <p:nvPr>
            <p:ph type="sldNum" sz="quarter" idx="5"/>
          </p:nvPr>
        </p:nvSpPr>
        <p:spPr/>
        <p:txBody>
          <a:bodyPr/>
          <a:lstStyle/>
          <a:p>
            <a:pPr>
              <a:defRPr/>
            </a:pPr>
            <a:fld id="{9CAB5759-E1FF-C949-B82D-D2EF54BD31A8}" type="slidenum">
              <a:rPr lang="en-US" altLang="en-US" smtClean="0"/>
              <a:pPr>
                <a:defRPr/>
              </a:pPr>
              <a:t>37</a:t>
            </a:fld>
            <a:endParaRPr lang="en-US" altLang="en-US"/>
          </a:p>
        </p:txBody>
      </p:sp>
    </p:spTree>
    <p:extLst>
      <p:ext uri="{BB962C8B-B14F-4D97-AF65-F5344CB8AC3E}">
        <p14:creationId xmlns:p14="http://schemas.microsoft.com/office/powerpoint/2010/main" val="25072561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5536E-680E-9947-8BD9-C310D075C644}" type="slidenum">
              <a:rPr lang="en-US" smtClean="0"/>
              <a:t>38</a:t>
            </a:fld>
            <a:endParaRPr lang="en-US"/>
          </a:p>
        </p:txBody>
      </p:sp>
    </p:spTree>
    <p:extLst>
      <p:ext uri="{BB962C8B-B14F-4D97-AF65-F5344CB8AC3E}">
        <p14:creationId xmlns:p14="http://schemas.microsoft.com/office/powerpoint/2010/main" val="2701790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5536E-680E-9947-8BD9-C310D075C644}" type="slidenum">
              <a:rPr lang="en-US" smtClean="0"/>
              <a:t>39</a:t>
            </a:fld>
            <a:endParaRPr lang="en-US"/>
          </a:p>
        </p:txBody>
      </p:sp>
    </p:spTree>
    <p:extLst>
      <p:ext uri="{BB962C8B-B14F-4D97-AF65-F5344CB8AC3E}">
        <p14:creationId xmlns:p14="http://schemas.microsoft.com/office/powerpoint/2010/main" val="18759463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5536E-680E-9947-8BD9-C310D075C644}" type="slidenum">
              <a:rPr lang="en-US" smtClean="0"/>
              <a:t>40</a:t>
            </a:fld>
            <a:endParaRPr lang="en-US"/>
          </a:p>
        </p:txBody>
      </p:sp>
    </p:spTree>
    <p:extLst>
      <p:ext uri="{BB962C8B-B14F-4D97-AF65-F5344CB8AC3E}">
        <p14:creationId xmlns:p14="http://schemas.microsoft.com/office/powerpoint/2010/main" val="33711091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5536E-680E-9947-8BD9-C310D075C644}" type="slidenum">
              <a:rPr lang="en-US" smtClean="0"/>
              <a:t>41</a:t>
            </a:fld>
            <a:endParaRPr lang="en-US"/>
          </a:p>
        </p:txBody>
      </p:sp>
    </p:spTree>
    <p:extLst>
      <p:ext uri="{BB962C8B-B14F-4D97-AF65-F5344CB8AC3E}">
        <p14:creationId xmlns:p14="http://schemas.microsoft.com/office/powerpoint/2010/main" val="11869552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5536E-680E-9947-8BD9-C310D075C644}" type="slidenum">
              <a:rPr lang="en-US" smtClean="0"/>
              <a:t>42</a:t>
            </a:fld>
            <a:endParaRPr lang="en-US"/>
          </a:p>
        </p:txBody>
      </p:sp>
    </p:spTree>
    <p:extLst>
      <p:ext uri="{BB962C8B-B14F-4D97-AF65-F5344CB8AC3E}">
        <p14:creationId xmlns:p14="http://schemas.microsoft.com/office/powerpoint/2010/main" val="3912093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65536E-680E-9947-8BD9-C310D075C644}" type="slidenum">
              <a:rPr lang="en-US" smtClean="0"/>
              <a:t>3</a:t>
            </a:fld>
            <a:endParaRPr lang="en-US"/>
          </a:p>
        </p:txBody>
      </p:sp>
    </p:spTree>
    <p:extLst>
      <p:ext uri="{BB962C8B-B14F-4D97-AF65-F5344CB8AC3E}">
        <p14:creationId xmlns:p14="http://schemas.microsoft.com/office/powerpoint/2010/main" val="41609586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5536E-680E-9947-8BD9-C310D075C644}" type="slidenum">
              <a:rPr lang="en-US" smtClean="0"/>
              <a:t>43</a:t>
            </a:fld>
            <a:endParaRPr lang="en-US"/>
          </a:p>
        </p:txBody>
      </p:sp>
    </p:spTree>
    <p:extLst>
      <p:ext uri="{BB962C8B-B14F-4D97-AF65-F5344CB8AC3E}">
        <p14:creationId xmlns:p14="http://schemas.microsoft.com/office/powerpoint/2010/main" val="31996872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C6F8D-0285-C05C-72EE-E5F64F334F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F36998-039A-419B-406E-08A4E79DA9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C27EC2-794A-1363-40E6-30F8F58813C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Prior to Gant, the law was that when a person is arrested inside or next to a vehicle, the scope of the search incident to arrest extends to the passenger compartment and all closed containers that are in that passenger compartment, including the glove box. New York v. Belton, </a:t>
            </a:r>
            <a:r>
              <a:rPr lang="en-US" sz="1800" dirty="0">
                <a:hlinkClick r:id="rId3"/>
              </a:rPr>
              <a:t>453 U.S. 454</a:t>
            </a:r>
            <a:r>
              <a:rPr lang="en-US" sz="1800" dirty="0"/>
              <a:t> (1981); Thornton v. United States, </a:t>
            </a:r>
            <a:r>
              <a:rPr lang="en-US" sz="1800" dirty="0">
                <a:hlinkClick r:id="rId4"/>
              </a:rPr>
              <a:t>541 U.S. 615</a:t>
            </a:r>
            <a:r>
              <a:rPr lang="en-US" sz="1800" dirty="0"/>
              <a:t> (2004). </a:t>
            </a:r>
          </a:p>
          <a:p>
            <a:endParaRPr lang="en-US" dirty="0"/>
          </a:p>
        </p:txBody>
      </p:sp>
      <p:sp>
        <p:nvSpPr>
          <p:cNvPr id="4" name="Slide Number Placeholder 3">
            <a:extLst>
              <a:ext uri="{FF2B5EF4-FFF2-40B4-BE49-F238E27FC236}">
                <a16:creationId xmlns:a16="http://schemas.microsoft.com/office/drawing/2014/main" id="{29BCE381-7D03-D8B0-1C61-E13702D08130}"/>
              </a:ext>
            </a:extLst>
          </p:cNvPr>
          <p:cNvSpPr>
            <a:spLocks noGrp="1"/>
          </p:cNvSpPr>
          <p:nvPr>
            <p:ph type="sldNum" sz="quarter" idx="5"/>
          </p:nvPr>
        </p:nvSpPr>
        <p:spPr/>
        <p:txBody>
          <a:bodyPr/>
          <a:lstStyle/>
          <a:p>
            <a:fld id="{C7D52D18-1A53-9047-8D70-305D7E704F64}" type="slidenum">
              <a:rPr lang="en-US" smtClean="0"/>
              <a:t>44</a:t>
            </a:fld>
            <a:endParaRPr lang="en-US"/>
          </a:p>
        </p:txBody>
      </p:sp>
    </p:spTree>
    <p:extLst>
      <p:ext uri="{BB962C8B-B14F-4D97-AF65-F5344CB8AC3E}">
        <p14:creationId xmlns:p14="http://schemas.microsoft.com/office/powerpoint/2010/main" val="28698659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5536E-680E-9947-8BD9-C310D075C644}" type="slidenum">
              <a:rPr lang="en-US" smtClean="0"/>
              <a:t>45</a:t>
            </a:fld>
            <a:endParaRPr lang="en-US"/>
          </a:p>
        </p:txBody>
      </p:sp>
    </p:spTree>
    <p:extLst>
      <p:ext uri="{BB962C8B-B14F-4D97-AF65-F5344CB8AC3E}">
        <p14:creationId xmlns:p14="http://schemas.microsoft.com/office/powerpoint/2010/main" val="38299779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5536E-680E-9947-8BD9-C310D075C644}" type="slidenum">
              <a:rPr lang="en-US" smtClean="0"/>
              <a:t>46</a:t>
            </a:fld>
            <a:endParaRPr lang="en-US"/>
          </a:p>
        </p:txBody>
      </p:sp>
    </p:spTree>
    <p:extLst>
      <p:ext uri="{BB962C8B-B14F-4D97-AF65-F5344CB8AC3E}">
        <p14:creationId xmlns:p14="http://schemas.microsoft.com/office/powerpoint/2010/main" val="29669502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47</a:t>
            </a:fld>
            <a:endParaRPr lang="en-US"/>
          </a:p>
        </p:txBody>
      </p:sp>
    </p:spTree>
    <p:extLst>
      <p:ext uri="{BB962C8B-B14F-4D97-AF65-F5344CB8AC3E}">
        <p14:creationId xmlns:p14="http://schemas.microsoft.com/office/powerpoint/2010/main" val="24381984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5536E-680E-9947-8BD9-C310D075C644}" type="slidenum">
              <a:rPr lang="en-US" smtClean="0"/>
              <a:t>48</a:t>
            </a:fld>
            <a:endParaRPr lang="en-US"/>
          </a:p>
        </p:txBody>
      </p:sp>
    </p:spTree>
    <p:extLst>
      <p:ext uri="{BB962C8B-B14F-4D97-AF65-F5344CB8AC3E}">
        <p14:creationId xmlns:p14="http://schemas.microsoft.com/office/powerpoint/2010/main" val="17973643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49</a:t>
            </a:fld>
            <a:endParaRPr lang="en-US"/>
          </a:p>
        </p:txBody>
      </p:sp>
    </p:spTree>
    <p:extLst>
      <p:ext uri="{BB962C8B-B14F-4D97-AF65-F5344CB8AC3E}">
        <p14:creationId xmlns:p14="http://schemas.microsoft.com/office/powerpoint/2010/main" val="36986873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5536E-680E-9947-8BD9-C310D075C644}" type="slidenum">
              <a:rPr lang="en-US" smtClean="0"/>
              <a:t>50</a:t>
            </a:fld>
            <a:endParaRPr lang="en-US"/>
          </a:p>
        </p:txBody>
      </p:sp>
    </p:spTree>
    <p:extLst>
      <p:ext uri="{BB962C8B-B14F-4D97-AF65-F5344CB8AC3E}">
        <p14:creationId xmlns:p14="http://schemas.microsoft.com/office/powerpoint/2010/main" val="40689652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5536E-680E-9947-8BD9-C310D075C644}" type="slidenum">
              <a:rPr lang="en-US" smtClean="0"/>
              <a:t>51</a:t>
            </a:fld>
            <a:endParaRPr lang="en-US"/>
          </a:p>
        </p:txBody>
      </p:sp>
    </p:spTree>
    <p:extLst>
      <p:ext uri="{BB962C8B-B14F-4D97-AF65-F5344CB8AC3E}">
        <p14:creationId xmlns:p14="http://schemas.microsoft.com/office/powerpoint/2010/main" val="6223256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5536E-680E-9947-8BD9-C310D075C644}" type="slidenum">
              <a:rPr lang="en-US" smtClean="0"/>
              <a:t>52</a:t>
            </a:fld>
            <a:endParaRPr lang="en-US"/>
          </a:p>
        </p:txBody>
      </p:sp>
    </p:spTree>
    <p:extLst>
      <p:ext uri="{BB962C8B-B14F-4D97-AF65-F5344CB8AC3E}">
        <p14:creationId xmlns:p14="http://schemas.microsoft.com/office/powerpoint/2010/main" val="2412910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F87B6-86BF-15DC-518A-C1F9414DE0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46A534-66EE-22CD-B9F8-49220A087A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21AE69-A4F1-0646-0000-57C4F8ACDE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30E369-0754-F342-9C9A-39238372EBA2}"/>
              </a:ext>
            </a:extLst>
          </p:cNvPr>
          <p:cNvSpPr>
            <a:spLocks noGrp="1"/>
          </p:cNvSpPr>
          <p:nvPr>
            <p:ph type="sldNum" sz="quarter" idx="10"/>
          </p:nvPr>
        </p:nvSpPr>
        <p:spPr/>
        <p:txBody>
          <a:bodyPr/>
          <a:lstStyle/>
          <a:p>
            <a:fld id="{7A65536E-680E-9947-8BD9-C310D075C644}" type="slidenum">
              <a:rPr lang="en-US" smtClean="0"/>
              <a:t>4</a:t>
            </a:fld>
            <a:endParaRPr lang="en-US"/>
          </a:p>
        </p:txBody>
      </p:sp>
    </p:spTree>
    <p:extLst>
      <p:ext uri="{BB962C8B-B14F-4D97-AF65-F5344CB8AC3E}">
        <p14:creationId xmlns:p14="http://schemas.microsoft.com/office/powerpoint/2010/main" val="39203675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5536E-680E-9947-8BD9-C310D075C644}" type="slidenum">
              <a:rPr lang="en-US" smtClean="0"/>
              <a:t>53</a:t>
            </a:fld>
            <a:endParaRPr lang="en-US"/>
          </a:p>
        </p:txBody>
      </p:sp>
    </p:spTree>
    <p:extLst>
      <p:ext uri="{BB962C8B-B14F-4D97-AF65-F5344CB8AC3E}">
        <p14:creationId xmlns:p14="http://schemas.microsoft.com/office/powerpoint/2010/main" val="26303647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5536E-680E-9947-8BD9-C310D075C644}" type="slidenum">
              <a:rPr lang="en-US" smtClean="0"/>
              <a:t>54</a:t>
            </a:fld>
            <a:endParaRPr lang="en-US"/>
          </a:p>
        </p:txBody>
      </p:sp>
    </p:spTree>
    <p:extLst>
      <p:ext uri="{BB962C8B-B14F-4D97-AF65-F5344CB8AC3E}">
        <p14:creationId xmlns:p14="http://schemas.microsoft.com/office/powerpoint/2010/main" val="1949995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5536E-680E-9947-8BD9-C310D075C644}" type="slidenum">
              <a:rPr lang="en-US" smtClean="0"/>
              <a:t>55</a:t>
            </a:fld>
            <a:endParaRPr lang="en-US"/>
          </a:p>
        </p:txBody>
      </p:sp>
    </p:spTree>
    <p:extLst>
      <p:ext uri="{BB962C8B-B14F-4D97-AF65-F5344CB8AC3E}">
        <p14:creationId xmlns:p14="http://schemas.microsoft.com/office/powerpoint/2010/main" val="22533134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5536E-680E-9947-8BD9-C310D075C644}" type="slidenum">
              <a:rPr lang="en-US" smtClean="0"/>
              <a:t>56</a:t>
            </a:fld>
            <a:endParaRPr lang="en-US"/>
          </a:p>
        </p:txBody>
      </p:sp>
    </p:spTree>
    <p:extLst>
      <p:ext uri="{BB962C8B-B14F-4D97-AF65-F5344CB8AC3E}">
        <p14:creationId xmlns:p14="http://schemas.microsoft.com/office/powerpoint/2010/main" val="14059856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5536E-680E-9947-8BD9-C310D075C644}" type="slidenum">
              <a:rPr lang="en-US" smtClean="0"/>
              <a:t>57</a:t>
            </a:fld>
            <a:endParaRPr lang="en-US"/>
          </a:p>
        </p:txBody>
      </p:sp>
    </p:spTree>
    <p:extLst>
      <p:ext uri="{BB962C8B-B14F-4D97-AF65-F5344CB8AC3E}">
        <p14:creationId xmlns:p14="http://schemas.microsoft.com/office/powerpoint/2010/main" val="5118494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721EB-34DB-1924-A327-629134D510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DA2A09-7F6B-DBBC-23A7-90F1E4737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F4E67D-0D92-E360-23A2-D8F5B69208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2C787F-195A-2730-F38D-A97EE36226E4}"/>
              </a:ext>
            </a:extLst>
          </p:cNvPr>
          <p:cNvSpPr>
            <a:spLocks noGrp="1"/>
          </p:cNvSpPr>
          <p:nvPr>
            <p:ph type="sldNum" sz="quarter" idx="5"/>
          </p:nvPr>
        </p:nvSpPr>
        <p:spPr/>
        <p:txBody>
          <a:bodyPr/>
          <a:lstStyle/>
          <a:p>
            <a:fld id="{7A65536E-680E-9947-8BD9-C310D075C644}" type="slidenum">
              <a:rPr lang="en-US" smtClean="0"/>
              <a:t>58</a:t>
            </a:fld>
            <a:endParaRPr lang="en-US"/>
          </a:p>
        </p:txBody>
      </p:sp>
    </p:spTree>
    <p:extLst>
      <p:ext uri="{BB962C8B-B14F-4D97-AF65-F5344CB8AC3E}">
        <p14:creationId xmlns:p14="http://schemas.microsoft.com/office/powerpoint/2010/main" val="242394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Virginia Beach: </a:t>
            </a:r>
            <a:r>
              <a:rPr lang="en-US" sz="1800" dirty="0">
                <a:solidFill>
                  <a:srgbClr val="000000"/>
                </a:solidFill>
                <a:effectLst/>
                <a:latin typeface="Calibri" panose="020F0502020204030204" pitchFamily="34" charset="0"/>
                <a:ea typeface="Arial Unicode MS" panose="020B0604020202020204" pitchFamily="34" charset="-128"/>
              </a:rPr>
              <a:t>officers’ compliance with that policy was flawed, the Court found that the defendant failed to show that the inventory search was a pretext for a criminal investigation. The Court repeated that minor departures from the inventory-search policy do not invalidate the search itself. In a footnote, the Court elucidated that that an inventory search that is not otherwise pretextual is not rendered invalid simply because the officer failed to strictly follow department procedures.</a:t>
            </a:r>
            <a:r>
              <a:rPr lang="en-US" sz="1800" dirty="0">
                <a:effectLst/>
              </a:rPr>
              <a:t> </a:t>
            </a:r>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59</a:t>
            </a:fld>
            <a:endParaRPr lang="en-US"/>
          </a:p>
        </p:txBody>
      </p:sp>
    </p:spTree>
    <p:extLst>
      <p:ext uri="{BB962C8B-B14F-4D97-AF65-F5344CB8AC3E}">
        <p14:creationId xmlns:p14="http://schemas.microsoft.com/office/powerpoint/2010/main" val="28093463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8E9E5-666C-540B-484A-D369B0AD0E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4A9585-2A4D-B07D-B7F7-DDD55795F9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E91456-43EC-89C0-CFD4-E1772E5AA44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Prior to Gant, the law was that when a person is arrested inside or next to a vehicle, the scope of the search incident to arrest extends to the passenger compartment and all closed containers that are in that passenger compartment, including the glove box. New York v. Belton, </a:t>
            </a:r>
            <a:r>
              <a:rPr lang="en-US" sz="1800" dirty="0">
                <a:hlinkClick r:id="rId3"/>
              </a:rPr>
              <a:t>453 U.S. 454</a:t>
            </a:r>
            <a:r>
              <a:rPr lang="en-US" sz="1800" dirty="0"/>
              <a:t> (1981); Thornton v. United States, </a:t>
            </a:r>
            <a:r>
              <a:rPr lang="en-US" sz="1800" dirty="0">
                <a:hlinkClick r:id="rId4"/>
              </a:rPr>
              <a:t>541 U.S. 615</a:t>
            </a:r>
            <a:r>
              <a:rPr lang="en-US" sz="1800" dirty="0"/>
              <a:t> (2004). </a:t>
            </a:r>
          </a:p>
          <a:p>
            <a:endParaRPr lang="en-US" dirty="0"/>
          </a:p>
        </p:txBody>
      </p:sp>
      <p:sp>
        <p:nvSpPr>
          <p:cNvPr id="4" name="Slide Number Placeholder 3">
            <a:extLst>
              <a:ext uri="{FF2B5EF4-FFF2-40B4-BE49-F238E27FC236}">
                <a16:creationId xmlns:a16="http://schemas.microsoft.com/office/drawing/2014/main" id="{20F7881E-77E5-3F8B-DAD2-E47986BD887C}"/>
              </a:ext>
            </a:extLst>
          </p:cNvPr>
          <p:cNvSpPr>
            <a:spLocks noGrp="1"/>
          </p:cNvSpPr>
          <p:nvPr>
            <p:ph type="sldNum" sz="quarter" idx="5"/>
          </p:nvPr>
        </p:nvSpPr>
        <p:spPr/>
        <p:txBody>
          <a:bodyPr/>
          <a:lstStyle/>
          <a:p>
            <a:fld id="{C7D52D18-1A53-9047-8D70-305D7E704F64}" type="slidenum">
              <a:rPr lang="en-US" smtClean="0"/>
              <a:t>60</a:t>
            </a:fld>
            <a:endParaRPr lang="en-US"/>
          </a:p>
        </p:txBody>
      </p:sp>
    </p:spTree>
    <p:extLst>
      <p:ext uri="{BB962C8B-B14F-4D97-AF65-F5344CB8AC3E}">
        <p14:creationId xmlns:p14="http://schemas.microsoft.com/office/powerpoint/2010/main" val="22793713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4325B-4A14-CEEE-9FAB-3030E9D188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6F2115-D4AB-199E-B666-42BDF7BB7A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7FCE47-59F9-7392-3308-F18A249AE6A9}"/>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North Carolina: </a:t>
            </a:r>
            <a:r>
              <a:rPr lang="en-US" sz="1800" dirty="0">
                <a:solidFill>
                  <a:srgbClr val="000000"/>
                </a:solidFill>
                <a:effectLst/>
                <a:latin typeface="Calibri" panose="020F0502020204030204" pitchFamily="34" charset="0"/>
                <a:ea typeface="Arial Unicode MS" panose="020B0604020202020204" pitchFamily="34" charset="-128"/>
              </a:rPr>
              <a:t>defendant, a convicted felon, stole a firearm</a:t>
            </a:r>
            <a:r>
              <a:rPr lang="en-US" sz="1800" dirty="0">
                <a:effectLst/>
              </a:rPr>
              <a:t> Officers learn that gun is in his car, arrest the defendant for the theft, and then search the car. </a:t>
            </a: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Court reasoned that because the automobile exception allows for a warrantless search of a vehicle for any contraband or evidence on a showing of probable cause, reading </a:t>
            </a:r>
            <a:r>
              <a:rPr lang="en-US" sz="1800" i="1"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Gant</a:t>
            </a: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also to require probable cause would render its search-incident-to-arrest exception largely redundant. However, refused to go further in explicating </a:t>
            </a:r>
            <a:r>
              <a:rPr lang="en-US" sz="1800" i="1"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Gant</a:t>
            </a: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’s “reasonable to believe” standard – considering, for instance, how it relates to the “reasonable suspicion” standard associated with </a:t>
            </a:r>
            <a:r>
              <a:rPr lang="en-US" sz="1800" i="1"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Terry v. Ohio</a:t>
            </a: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Instead, the Court found that whatever the precise contours of </a:t>
            </a:r>
            <a:r>
              <a:rPr lang="en-US" sz="1800" i="1"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Gant</a:t>
            </a: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’s “reasonable to believe” standard, that standard is met here.</a:t>
            </a:r>
            <a:r>
              <a:rPr lang="en-US" sz="1800"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 </a:t>
            </a:r>
            <a:r>
              <a:rPr lang="en-US" sz="1800" dirty="0"/>
              <a:t>Under Gant, is enough to permit a search of the passenger compartment of the car incident to the defendant’s lawful arrest on the outstanding warrant for theft of a gun.</a:t>
            </a:r>
          </a:p>
          <a:p>
            <a:endParaRPr lang="en-US" sz="1800" dirty="0"/>
          </a:p>
        </p:txBody>
      </p:sp>
      <p:sp>
        <p:nvSpPr>
          <p:cNvPr id="4" name="Slide Number Placeholder 3">
            <a:extLst>
              <a:ext uri="{FF2B5EF4-FFF2-40B4-BE49-F238E27FC236}">
                <a16:creationId xmlns:a16="http://schemas.microsoft.com/office/drawing/2014/main" id="{65ACDFB2-53E5-32BA-E6AE-359CA673D105}"/>
              </a:ext>
            </a:extLst>
          </p:cNvPr>
          <p:cNvSpPr>
            <a:spLocks noGrp="1"/>
          </p:cNvSpPr>
          <p:nvPr>
            <p:ph type="sldNum" sz="quarter" idx="5"/>
          </p:nvPr>
        </p:nvSpPr>
        <p:spPr/>
        <p:txBody>
          <a:bodyPr/>
          <a:lstStyle/>
          <a:p>
            <a:fld id="{7A65536E-680E-9947-8BD9-C310D075C644}" type="slidenum">
              <a:rPr lang="en-US" smtClean="0"/>
              <a:t>61</a:t>
            </a:fld>
            <a:endParaRPr lang="en-US"/>
          </a:p>
        </p:txBody>
      </p:sp>
    </p:spTree>
    <p:extLst>
      <p:ext uri="{BB962C8B-B14F-4D97-AF65-F5344CB8AC3E}">
        <p14:creationId xmlns:p14="http://schemas.microsoft.com/office/powerpoint/2010/main" val="8373421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Yu Mincho" panose="02020400000000000000" pitchFamily="18" charset="-128"/>
                <a:cs typeface="Arial" panose="020B0604020202020204" pitchFamily="34" charset="0"/>
              </a:rPr>
              <a:t>Norfolk</a:t>
            </a:r>
            <a:r>
              <a:rPr lang="en-US" sz="1800" dirty="0">
                <a:effectLst/>
              </a:rPr>
              <a:t> Traffic stop, officer smelled alcohol and saw defendant had been drinking from a cup in car. </a:t>
            </a:r>
            <a:r>
              <a:rPr lang="en-US" sz="1800" dirty="0">
                <a:effectLst/>
                <a:latin typeface="Calibri" panose="020F0502020204030204" pitchFamily="34" charset="0"/>
                <a:ea typeface="Yu Mincho" panose="02020400000000000000" pitchFamily="18" charset="-128"/>
                <a:cs typeface="Arial" panose="020B0604020202020204" pitchFamily="34" charset="0"/>
              </a:rPr>
              <a:t>officer’s objectively reasonable belief that the defendant had been sipping from the cup, coupled with the odor of alcohol and the bottle of liquor in the left rear footwell, gave the officer probable cause to search the vehicle for further evidence of drinking while driving or even driving under the influence of alcohol.</a:t>
            </a:r>
          </a:p>
          <a:p>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62</a:t>
            </a:fld>
            <a:endParaRPr lang="en-US"/>
          </a:p>
        </p:txBody>
      </p:sp>
    </p:spTree>
    <p:extLst>
      <p:ext uri="{BB962C8B-B14F-4D97-AF65-F5344CB8AC3E}">
        <p14:creationId xmlns:p14="http://schemas.microsoft.com/office/powerpoint/2010/main" val="3938166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Calibri" panose="020F0502020204030204" pitchFamily="34" charset="0"/>
                <a:ea typeface="Arial Unicode MS" panose="020B0604020202020204" pitchFamily="34" charset="-128"/>
              </a:rPr>
              <a:t>Richmond</a:t>
            </a:r>
            <a:r>
              <a:rPr lang="en-US" dirty="0">
                <a:effectLst/>
              </a:rPr>
              <a:t> </a:t>
            </a:r>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5</a:t>
            </a:fld>
            <a:endParaRPr lang="en-US"/>
          </a:p>
        </p:txBody>
      </p:sp>
    </p:spTree>
    <p:extLst>
      <p:ext uri="{BB962C8B-B14F-4D97-AF65-F5344CB8AC3E}">
        <p14:creationId xmlns:p14="http://schemas.microsoft.com/office/powerpoint/2010/main" val="36750493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Hope: Pittsylvania: </a:t>
            </a:r>
            <a:r>
              <a:rPr lang="en-US" sz="1800" dirty="0">
                <a:effectLst/>
                <a:latin typeface="Calibri" panose="020F0502020204030204" pitchFamily="34" charset="0"/>
                <a:ea typeface="Yu Mincho" panose="02020400000000000000" pitchFamily="18" charset="-128"/>
                <a:cs typeface="Calibri" panose="020F0502020204030204" pitchFamily="34" charset="0"/>
              </a:rPr>
              <a:t>The officer interviewed the defendant and after being Mirandized, the defendant agreed to speak with the officer. The interview took place in 2020. At trial, the officer acknowledged that the interview was not recorded, and that the defendant had not written a statement. Statute says “</a:t>
            </a:r>
            <a:r>
              <a:rPr lang="en-US" sz="1800" dirty="0"/>
              <a:t>failure may be considered in determining the weight given to such evidence.”</a:t>
            </a: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Yu Mincho" panose="02020400000000000000" pitchFamily="18" charset="-128"/>
                <a:cs typeface="Calibri" panose="020F0502020204030204" pitchFamily="34" charset="0"/>
              </a:rPr>
              <a:t>§ 19.2-390.04(B), which requires law enforcement officers conducting a custodial interrogation to “cause an audiovisual recording of the entirety of such custodial interrogation to be made” or “an audio recording of such custodial interrogation to be made” if “an audiovisual recording” cannot be made. “The failure of a law-enforcement officer to cause an audiovisual or audio recording to be made . . . shall not affect the admissibility of the statements made by the subject of the custodial interrogation, but such failure may be considered in determining the weight given to such evidence.” At the conclusion of the trial, the defendant that a jury instruction pursuant to § 19.2-390.04(B) should be given because his interview with the officer was akin to a custodial interrogation and was not recorded. The trial court denied the instruction. </a:t>
            </a: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endParaRPr lang="en-US" sz="1800" dirty="0"/>
          </a:p>
          <a:p>
            <a:endParaRPr lang="en-US" sz="18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Perez Flores – Alexandria Examining § 46.2-1013, the Court found that subsection A is about visibility of the vehicle, and subsection B is about visibility of the license plate. </a:t>
            </a: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The Court acknowledged that § 46.2-1030(A) also sets out requirements for when the “illuminating devices” required by Article 3 must be lighted and that under that section, taillights must be on “from sunset to sunrise,” and when there is bad weather or reduced visibility. However, in this case the Court noted that the issue was not whether the exclusionary rule in § 46.2-1030(F) should have applied to prevent the evidence from being admitted at trial, and therefore the Court did not attempt to interpret Code § 46.2-1030(F) in this case. </a:t>
            </a: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63</a:t>
            </a:fld>
            <a:endParaRPr lang="en-US"/>
          </a:p>
        </p:txBody>
      </p:sp>
    </p:spTree>
    <p:extLst>
      <p:ext uri="{BB962C8B-B14F-4D97-AF65-F5344CB8AC3E}">
        <p14:creationId xmlns:p14="http://schemas.microsoft.com/office/powerpoint/2010/main" val="37119130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65536E-680E-9947-8BD9-C310D075C644}" type="slidenum">
              <a:rPr lang="en-US" smtClean="0"/>
              <a:t>64</a:t>
            </a:fld>
            <a:endParaRPr lang="en-US"/>
          </a:p>
        </p:txBody>
      </p:sp>
    </p:spTree>
    <p:extLst>
      <p:ext uri="{BB962C8B-B14F-4D97-AF65-F5344CB8AC3E}">
        <p14:creationId xmlns:p14="http://schemas.microsoft.com/office/powerpoint/2010/main" val="29583877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5536E-680E-9947-8BD9-C310D075C644}" type="slidenum">
              <a:rPr lang="en-US" smtClean="0"/>
              <a:t>65</a:t>
            </a:fld>
            <a:endParaRPr lang="en-US"/>
          </a:p>
        </p:txBody>
      </p:sp>
    </p:spTree>
    <p:extLst>
      <p:ext uri="{BB962C8B-B14F-4D97-AF65-F5344CB8AC3E}">
        <p14:creationId xmlns:p14="http://schemas.microsoft.com/office/powerpoint/2010/main" val="4211756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i="1"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Heller</a:t>
            </a: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“extends, prima facie, to all instruments that constitute bearable arms, even those that were not [yet] in existence.” By that same logic, though, the Court explained that the Second Amendment permits more than just those regulations identical to ones that could be found in 1791. The Court elucidated that the appropriate analysis involves considering whether the challenged regulation is consistent with the principles that underpin our regulatory tradition.</a:t>
            </a: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The Court wrote: “Why and how the regulation burdens the right are central to this inquiry. For example, if laws at the founding regulated firearm use to address particular problems, that will be a strong indicator that contemporary laws imposing similar restrictions for similar reasons fall within a permissible category of regulations. Even when a law regulates arms-bearing for a permissible reason, though, it may not be compatible with the right if it does so to an extent beyond what was done at the founding. And when a challenged regulation does not precisely match its historical precursors, “it still may be analogous enough to pass constitutional muster.” The law must comport with the principles underlying the Second Amendment, but it need not be a “dead ringer” or a “historical twin.””</a:t>
            </a: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69</a:t>
            </a:fld>
            <a:endParaRPr lang="en-US"/>
          </a:p>
        </p:txBody>
      </p:sp>
    </p:spTree>
    <p:extLst>
      <p:ext uri="{BB962C8B-B14F-4D97-AF65-F5344CB8AC3E}">
        <p14:creationId xmlns:p14="http://schemas.microsoft.com/office/powerpoint/2010/main" val="22301605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Hunt: </a:t>
            </a: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The Court noted that in early America, “a determination of dangerousness was sometimes made by status, like “[r]</a:t>
            </a:r>
            <a:r>
              <a:rPr lang="en-US" sz="1800" dirty="0" err="1">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eligious</a:t>
            </a: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minorities, such as Catholics,” or “Native Americans,” and sometimes by conduct, like non-oath-takers… Those historical restrictions swept broadly, disarming all people belonging to groups that were, in the judgment of those early legislatures, potentially violent or dangerous.” The Court repeated the Supreme Court’s language from </a:t>
            </a:r>
            <a:r>
              <a:rPr lang="en-US" sz="1800" i="1"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Rahimi</a:t>
            </a: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“if imprisonment was permissible to respond to the use of guns to threaten the physical safety of others, then the lesser restriction of temporary disarmament . . . is also permissible.” The Court also quoted the D.C. Circuit’s explanation that “it is difficult to conclude that the public, in 1791, would have understood someone facing death and estate forfeiture to be within the scope of those entitled to possess arms.”</a:t>
            </a: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70</a:t>
            </a:fld>
            <a:endParaRPr lang="en-US"/>
          </a:p>
        </p:txBody>
      </p:sp>
    </p:spTree>
    <p:extLst>
      <p:ext uri="{BB962C8B-B14F-4D97-AF65-F5344CB8AC3E}">
        <p14:creationId xmlns:p14="http://schemas.microsoft.com/office/powerpoint/2010/main" val="40545293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244AA-44B0-1B11-2CC7-48A49EDDFF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AAA06D-A0E4-9729-FACE-7C46CD7EEE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473926-66EB-01D0-D8E5-8F02E87527DC}"/>
              </a:ext>
            </a:extLst>
          </p:cNvPr>
          <p:cNvSpPr>
            <a:spLocks noGrp="1"/>
          </p:cNvSpPr>
          <p:nvPr>
            <p:ph type="body" idx="1"/>
          </p:nvPr>
        </p:nvSpPr>
        <p:spPr/>
        <p:txBody>
          <a:bodyPr/>
          <a:lstStyle/>
          <a:p>
            <a:pPr marL="0" marR="0" lvl="0" indent="457200" algn="l" defTabSz="457200" rtl="0" eaLnBrk="1" fontAlgn="auto" latinLnBrk="0" hangingPunct="1">
              <a:lnSpc>
                <a:spcPct val="115000"/>
              </a:lnSpc>
              <a:spcBef>
                <a:spcPts val="0"/>
              </a:spcBef>
              <a:spcAft>
                <a:spcPts val="0"/>
              </a:spcAft>
              <a:buClrTx/>
              <a:buSzTx/>
              <a:buFontTx/>
              <a:buNone/>
              <a:tabLst/>
              <a:defRPr/>
            </a:pPr>
            <a:r>
              <a:rPr lang="en-US" sz="1800" dirty="0" err="1"/>
              <a:t>Ginevan</a:t>
            </a:r>
            <a:r>
              <a:rPr lang="en-US" sz="1800" dirty="0"/>
              <a:t>: </a:t>
            </a: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Court pronounced that “the question of whether non-dangerous felons can be stripped of their gun rights, however, is a debate into which we need not wade because [the defendant] is not simply a felon—but has been adjudicated a violent felon by virtue of his previous 2018 conviction for possessing ammunition as a convicted felon in violation of Code § 18.2-308.2.”</a:t>
            </a: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pPr marL="0" marR="0" lvl="0" indent="457200" algn="l" defTabSz="457200" rtl="0" eaLnBrk="1" fontAlgn="auto" latinLnBrk="0" hangingPunct="1">
              <a:lnSpc>
                <a:spcPct val="115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The Court then examined laws in England prior to the colonization of the Americas as well as laws enacted during the founding era of the United States, noting laws that banned the possession of arms by juveniles, people with mental illnesses, and the homeless. The Court concluded that the English and American tradition was to disarm people who were viewed as dangerous to the public or the stability of government. The Court found that its review of English history, the American period prior to the Founding, and our post-civil war era demonstrated persuasively that restrictions on gun possession were broadly permitted against those who were judged to pose a danger to the public.</a:t>
            </a:r>
          </a:p>
          <a:p>
            <a:pPr marL="0" marR="0" lvl="0" indent="457200" algn="l" defTabSz="457200" rtl="0" eaLnBrk="1" fontAlgn="auto" latinLnBrk="0" hangingPunct="1">
              <a:lnSpc>
                <a:spcPct val="115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The Court acknowledged that the federal law prohibiting felons from possessing firearms was not enacted until 1961 and it was not until 1989 that the General Assembly amended § 18.2-308.2 to prohibit any felon from possessing a firearm. However, in a footnote, the Court wrote: “it is somewhat illogical to expect restrictions based on felony status at the Founding because there was no need to disarm felons in early America, as felons generally would have been punished by death or been considered “civilly dead,” losing all of their legal rights, anyway.”</a:t>
            </a: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pPr marL="0" marR="0" lvl="0" indent="457200" algn="l" defTabSz="457200" rtl="0" eaLnBrk="1" fontAlgn="auto" latinLnBrk="0" hangingPunct="1">
              <a:lnSpc>
                <a:spcPct val="115000"/>
              </a:lnSpc>
              <a:spcBef>
                <a:spcPts val="0"/>
              </a:spcBef>
              <a:spcAft>
                <a:spcPts val="0"/>
              </a:spcAft>
              <a:buClrTx/>
              <a:buSzTx/>
              <a:buFontTx/>
              <a:buNone/>
              <a:tabLst/>
              <a:defRPr/>
            </a:pP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pPr marL="0" marR="0" indent="457200">
              <a:lnSpc>
                <a:spcPct val="115000"/>
              </a:lnSpc>
            </a:pPr>
            <a:endParaRPr lang="en-US" sz="1800" dirty="0"/>
          </a:p>
          <a:p>
            <a:pPr marL="0" marR="0" indent="457200">
              <a:lnSpc>
                <a:spcPct val="115000"/>
              </a:lnSpc>
            </a:pPr>
            <a:r>
              <a:rPr lang="en-US" sz="1800" dirty="0"/>
              <a:t>Watkins: Court found that </a:t>
            </a:r>
            <a:r>
              <a:rPr lang="en-US" sz="1800" dirty="0" err="1"/>
              <a:t>Ginevan</a:t>
            </a:r>
            <a:r>
              <a:rPr lang="en-US" sz="1800" dirty="0"/>
              <a:t> ruling foreclosed challenge to felon in </a:t>
            </a:r>
            <a:r>
              <a:rPr lang="en-US" sz="1800" dirty="0" err="1"/>
              <a:t>poss’n</a:t>
            </a:r>
            <a:r>
              <a:rPr lang="en-US" sz="1800" dirty="0"/>
              <a:t>, </a:t>
            </a: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Court found that § 18.2-308.4 — when applied to a current drug user — is relevantly similar to founding-era regulations aimed at preventing dangerous or untrustworthy persons from possessing firearms. Thus, the Court concluded that § 18.2-308.4 is constitutional as applied to the defendant, an admitted user of cocaine.</a:t>
            </a: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pPr marL="0" marR="0" indent="457200">
              <a:lnSpc>
                <a:spcPct val="115000"/>
              </a:lnSpc>
            </a:pP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In a footnote, the Court wrote: “We leave for a future case the question of whether there are sufficient historical analogues to disarm everyone else who merely possesses (either actually or constructively) both a controlled substance and a firearm.”</a:t>
            </a: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endParaRPr lang="en-US" sz="1800" dirty="0"/>
          </a:p>
        </p:txBody>
      </p:sp>
      <p:sp>
        <p:nvSpPr>
          <p:cNvPr id="4" name="Slide Number Placeholder 3">
            <a:extLst>
              <a:ext uri="{FF2B5EF4-FFF2-40B4-BE49-F238E27FC236}">
                <a16:creationId xmlns:a16="http://schemas.microsoft.com/office/drawing/2014/main" id="{237DC444-0D39-C49D-213F-0DB00308901A}"/>
              </a:ext>
            </a:extLst>
          </p:cNvPr>
          <p:cNvSpPr>
            <a:spLocks noGrp="1"/>
          </p:cNvSpPr>
          <p:nvPr>
            <p:ph type="sldNum" sz="quarter" idx="5"/>
          </p:nvPr>
        </p:nvSpPr>
        <p:spPr/>
        <p:txBody>
          <a:bodyPr/>
          <a:lstStyle/>
          <a:p>
            <a:fld id="{7A65536E-680E-9947-8BD9-C310D075C644}" type="slidenum">
              <a:rPr lang="en-US" smtClean="0"/>
              <a:t>72</a:t>
            </a:fld>
            <a:endParaRPr lang="en-US"/>
          </a:p>
        </p:txBody>
      </p:sp>
    </p:spTree>
    <p:extLst>
      <p:ext uri="{BB962C8B-B14F-4D97-AF65-F5344CB8AC3E}">
        <p14:creationId xmlns:p14="http://schemas.microsoft.com/office/powerpoint/2010/main" val="31403172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5536E-680E-9947-8BD9-C310D075C644}" type="slidenum">
              <a:rPr lang="en-US" smtClean="0"/>
              <a:t>73</a:t>
            </a:fld>
            <a:endParaRPr lang="en-US"/>
          </a:p>
        </p:txBody>
      </p:sp>
    </p:spTree>
    <p:extLst>
      <p:ext uri="{BB962C8B-B14F-4D97-AF65-F5344CB8AC3E}">
        <p14:creationId xmlns:p14="http://schemas.microsoft.com/office/powerpoint/2010/main" val="39802552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800" dirty="0">
                <a:effectLst/>
                <a:latin typeface="Calibri" panose="020F0502020204030204" pitchFamily="34" charset="0"/>
                <a:ea typeface="Yu Mincho" panose="02020400000000000000" pitchFamily="18" charset="-128"/>
                <a:cs typeface="Calibri" panose="020F0502020204030204" pitchFamily="34" charset="0"/>
              </a:rPr>
              <a:t>Roanoke County: [</a:t>
            </a:r>
            <a:r>
              <a:rPr lang="en-US" sz="1800" i="1" dirty="0">
                <a:effectLst/>
                <a:latin typeface="Calibri" panose="020F0502020204030204" pitchFamily="34" charset="0"/>
                <a:ea typeface="Yu Mincho" panose="02020400000000000000" pitchFamily="18" charset="-128"/>
                <a:cs typeface="Calibri" panose="020F0502020204030204" pitchFamily="34" charset="0"/>
              </a:rPr>
              <a:t>Great job to Nate Griffith and Beth Oates, ACAs, who tried this case – EJC]</a:t>
            </a:r>
            <a:r>
              <a:rPr lang="en-US" sz="1800" i="1" dirty="0">
                <a:effectLst/>
                <a:latin typeface="Calibri" panose="020F0502020204030204" pitchFamily="34" charset="0"/>
                <a:ea typeface="Yu Mincho" panose="02020400000000000000" pitchFamily="18" charset="-128"/>
                <a:cs typeface="Arial" panose="020B0604020202020204" pitchFamily="34" charset="0"/>
              </a:rPr>
              <a:t> </a:t>
            </a:r>
            <a:r>
              <a:rPr lang="en-US" sz="1800" dirty="0">
                <a:effectLst/>
                <a:latin typeface="Calibri" panose="020F0502020204030204" pitchFamily="34" charset="0"/>
                <a:ea typeface="Yu Mincho" panose="02020400000000000000" pitchFamily="18" charset="-128"/>
                <a:cs typeface="Calibri" panose="020F0502020204030204" pitchFamily="34" charset="0"/>
              </a:rPr>
              <a:t>Defendant’s 10 year old child shot and killed the defendant. Court reviewed the many threats that the defendant made in the child’s presence, who was then given easy access to the weapon.  	The Court concluded that the record supported the conclusion that the defendant should have known of the danger and physical harm inherent in her actions. The Court explained that Virginia’s case law does not require explicit instructions to a child to kill someone. Instead, the Court found that it was sufficient that the defendant “knew or should have known of the danger and probable physical harm inherent in the situation and that this danger was heightened” by her actions and conduct throughout the day.</a:t>
            </a: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74</a:t>
            </a:fld>
            <a:endParaRPr lang="en-US"/>
          </a:p>
        </p:txBody>
      </p:sp>
    </p:spTree>
    <p:extLst>
      <p:ext uri="{BB962C8B-B14F-4D97-AF65-F5344CB8AC3E}">
        <p14:creationId xmlns:p14="http://schemas.microsoft.com/office/powerpoint/2010/main" val="34530524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5536E-680E-9947-8BD9-C310D075C644}" type="slidenum">
              <a:rPr lang="en-US" smtClean="0"/>
              <a:t>84</a:t>
            </a:fld>
            <a:endParaRPr lang="en-US"/>
          </a:p>
        </p:txBody>
      </p:sp>
    </p:spTree>
    <p:extLst>
      <p:ext uri="{BB962C8B-B14F-4D97-AF65-F5344CB8AC3E}">
        <p14:creationId xmlns:p14="http://schemas.microsoft.com/office/powerpoint/2010/main" val="18477992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Dotson: Henry - </a:t>
            </a:r>
            <a:r>
              <a:rPr lang="en-US" sz="1800" dirty="0">
                <a:effectLst/>
                <a:latin typeface="Calibri" panose="020F0502020204030204" pitchFamily="34" charset="0"/>
                <a:ea typeface="Yu Mincho" panose="02020400000000000000" pitchFamily="18" charset="-128"/>
                <a:cs typeface="Calibri" panose="020F0502020204030204" pitchFamily="34" charset="0"/>
              </a:rPr>
              <a:t>Commonwealth admitted a photograph of the check that the defendant tried to cash, a photograph of the defendant’s photo identification card, a photograph of the new customer form that the defendant filled out that evening, and a photograph of the clerk’s computer screen that depicted the database with the defendant’s photograph and a photograph of the check. under Virginia Rule of Evidence 2:1005(g), a photograph of a document qualifies as a copy for purposes of the best evidence rule. The Court pointed out that although the defendant objected to the photographs’ admission at trial under the best evidence rule, he never explicitly argued that the photographs were inaccurate or that they had been manipulated. Instead, the defendant continuously requested that the original of each image be produced and that the Commonwealth articulate why it could not present the original in strict application of Virginia Rule of Evidence 2:1002.</a:t>
            </a: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85</a:t>
            </a:fld>
            <a:endParaRPr lang="en-US"/>
          </a:p>
        </p:txBody>
      </p:sp>
    </p:spTree>
    <p:extLst>
      <p:ext uri="{BB962C8B-B14F-4D97-AF65-F5344CB8AC3E}">
        <p14:creationId xmlns:p14="http://schemas.microsoft.com/office/powerpoint/2010/main" val="3522822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5536E-680E-9947-8BD9-C310D075C644}" type="slidenum">
              <a:rPr lang="en-US" smtClean="0"/>
              <a:t>6</a:t>
            </a:fld>
            <a:endParaRPr lang="en-US"/>
          </a:p>
        </p:txBody>
      </p:sp>
    </p:spTree>
    <p:extLst>
      <p:ext uri="{BB962C8B-B14F-4D97-AF65-F5344CB8AC3E}">
        <p14:creationId xmlns:p14="http://schemas.microsoft.com/office/powerpoint/2010/main" val="40997125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pPr>
            <a:r>
              <a:rPr lang="en-US" sz="1800" dirty="0"/>
              <a:t>Baez – Lynchburg: </a:t>
            </a:r>
            <a:r>
              <a:rPr lang="en-US" sz="1800" dirty="0">
                <a:solidFill>
                  <a:srgbClr val="000000"/>
                </a:solidFill>
                <a:effectLst/>
                <a:latin typeface="Calibri" panose="020F0502020204030204" pitchFamily="34" charset="0"/>
                <a:ea typeface="Arial Unicode MS" panose="020B0604020202020204" pitchFamily="34" charset="-128"/>
              </a:rPr>
              <a:t>At trial, the backup officer who searched the defendant did not testify. Instead, the Commonwealth introduced her body-worn camera footage. defendant objected to the admission of the body-worn camera footage, arguing that it violated the Confrontation Clause</a:t>
            </a:r>
            <a:r>
              <a:rPr lang="en-US" sz="1800" dirty="0">
                <a:effectLst/>
              </a:rPr>
              <a:t> </a:t>
            </a:r>
            <a:r>
              <a:rPr lang="en-US" sz="1800" dirty="0">
                <a:solidFill>
                  <a:srgbClr val="000000"/>
                </a:solidFill>
                <a:effectLst/>
                <a:latin typeface="Calibri" panose="020F0502020204030204" pitchFamily="34" charset="0"/>
                <a:ea typeface="Arial Unicode MS" panose="020B0604020202020204" pitchFamily="34" charset="-128"/>
              </a:rPr>
              <a:t>defendant also argued that the video was not properly authenticated under Virginia Rule of Evidence 2:901. Court found that the video objectively supported the trial court’s determination that the officer’s actions were not intended as an assertion, and therefore they were not hearsay implicating the Confrontation Clause. </a:t>
            </a: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Court pointed out that the officer affirmed that the video accurately depicted the events that took place during the course of the stop and arrest. While the officer did not create the video, the Court repeated that the video’s accuracy can be affirmed by someone other than the person who made it. The Court concluded that the officer’s testimony was therefore sufficient to support a finding that the “thing in question,” being the body-worn camera footage, was what its proponent claimed as required by Rule 2:901, and the video was adequately authenticated as an illustrative aid to his testimony.</a:t>
            </a: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pPr marL="0" marR="0">
              <a:lnSpc>
                <a:spcPct val="115000"/>
              </a:lnSpc>
            </a:pP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The Court then turned to the “silent witness” theory of admissibility. The Court found that the officer’s descriptions of using the body-worn cameras, particularly the binary nature of control and the automated upload process, were sufficient in combination with the rest of his testimony to assure the trial court of the “accuracy of the process producing” the video. The Court concluded that the officer’s testimony was therefore sufficient for the trial court to determine that the video had been authenticated for use as an independent silent witness as well.</a:t>
            </a: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pPr marL="0" marR="0">
              <a:lnSpc>
                <a:spcPct val="115000"/>
              </a:lnSpc>
            </a:pPr>
            <a:endParaRPr lang="en-US" sz="1800" dirty="0"/>
          </a:p>
          <a:p>
            <a:pPr marL="0" marR="0">
              <a:lnSpc>
                <a:spcPct val="115000"/>
              </a:lnSpc>
            </a:pPr>
            <a:endParaRPr lang="en-US" sz="1800" dirty="0"/>
          </a:p>
          <a:p>
            <a:pPr marL="0" marR="0">
              <a:lnSpc>
                <a:spcPct val="115000"/>
              </a:lnSpc>
            </a:pPr>
            <a:r>
              <a:rPr lang="en-US" sz="1800" dirty="0"/>
              <a:t>Cunningham: Alexandria: </a:t>
            </a: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Commonwealth introduced video surveillance footage from the victim’s apartment complex. The cameras were installed and maintained by a separate company from the apartment complex. The victim’s property manager testified regarding how the video system operated. She downloaded the surveillance footage from the computer system and transferred it to a flash drive, which she provided to the police. When asked how sensitive the motion activation was, the type of software used, how long the system retained the footage, or how often the system was updated, the manager answered that she did not “know the exact details.”</a:t>
            </a: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pPr marL="0" marR="0" indent="457200">
              <a:lnSpc>
                <a:spcPct val="115000"/>
              </a:lnSpc>
            </a:pP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The defendant objected, arguing that the Commonwealth failed to prove the accuracy of the video footage because the property manager did not know the details of the recording process, which was known only to other witnesses who also had access to the software.</a:t>
            </a: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endParaRPr lang="en-US" sz="1800" dirty="0"/>
          </a:p>
          <a:p>
            <a:endParaRPr lang="en-US" sz="1800" dirty="0"/>
          </a:p>
          <a:p>
            <a:pPr marL="0" marR="0" indent="457200">
              <a:lnSpc>
                <a:spcPct val="115000"/>
              </a:lnSpc>
            </a:pPr>
            <a:r>
              <a:rPr lang="en-US" sz="1800" dirty="0"/>
              <a:t>Syed: Loudoun </a:t>
            </a:r>
            <a:r>
              <a:rPr lang="en-US" sz="1800" dirty="0">
                <a:effectLst/>
                <a:latin typeface="Calibri" panose="020F0502020204030204" pitchFamily="34" charset="0"/>
                <a:ea typeface="Yu Mincho" panose="02020400000000000000" pitchFamily="18" charset="-128"/>
                <a:cs typeface="Calibri" panose="020F0502020204030204" pitchFamily="34" charset="0"/>
              </a:rPr>
              <a:t>the Commonwealth sought to introduce evidence from a neighbor who had four surveillance cameras installed outside her home. At the time of the killing, the neighbor was in Mexico. She had provided the police with her username, password, and authentication code to allow them to view the recordings from her home’s cameras that had been uploaded and stored on her Ring account.</a:t>
            </a: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r>
              <a:rPr lang="en-US" sz="1800" dirty="0">
                <a:effectLst/>
                <a:latin typeface="Calibri" panose="020F0502020204030204" pitchFamily="34" charset="0"/>
                <a:ea typeface="Yu Mincho" panose="02020400000000000000" pitchFamily="18" charset="-128"/>
              </a:rPr>
              <a:t>At trial, the neighbor testified that still photographs from the videos recorded on during the events accurately reflected the views from her front door and her garage. She reviewed the videos either while she was still in Mexico or after her return, and she did not alter or manipulate them. The defendant objected to the photo and video evidence on the grounds that the neighbor lacked personal knowledge and for a lack of foundation. </a:t>
            </a:r>
            <a:endParaRPr lang="en-US" sz="1800" dirty="0"/>
          </a:p>
        </p:txBody>
      </p:sp>
      <p:sp>
        <p:nvSpPr>
          <p:cNvPr id="4" name="Slide Number Placeholder 3"/>
          <p:cNvSpPr>
            <a:spLocks noGrp="1"/>
          </p:cNvSpPr>
          <p:nvPr>
            <p:ph type="sldNum" sz="quarter" idx="5"/>
          </p:nvPr>
        </p:nvSpPr>
        <p:spPr/>
        <p:txBody>
          <a:bodyPr/>
          <a:lstStyle/>
          <a:p>
            <a:fld id="{7A65536E-680E-9947-8BD9-C310D075C644}" type="slidenum">
              <a:rPr lang="en-US" smtClean="0"/>
              <a:t>86</a:t>
            </a:fld>
            <a:endParaRPr lang="en-US"/>
          </a:p>
        </p:txBody>
      </p:sp>
    </p:spTree>
    <p:extLst>
      <p:ext uri="{BB962C8B-B14F-4D97-AF65-F5344CB8AC3E}">
        <p14:creationId xmlns:p14="http://schemas.microsoft.com/office/powerpoint/2010/main" val="25520873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i="0" dirty="0"/>
              <a:t>Muhammad – Arlington- </a:t>
            </a:r>
            <a:r>
              <a:rPr lang="en-US" sz="1800" dirty="0">
                <a:effectLst/>
                <a:latin typeface="Calibri" panose="020F0502020204030204" pitchFamily="34" charset="0"/>
                <a:ea typeface="Yu Mincho" panose="02020400000000000000" pitchFamily="18" charset="-128"/>
              </a:rPr>
              <a:t>transport officer did not testify. A DFS forensic firearms examiner identified the items listed on the RFLEs as the same pieces of evidence she tested. Both RFLEs indicated that an officer returned all items from the lab to property and evidence. The defendant objected to the testimony of the DFS firearms examiner. The defendant objected that the Commonwealth failed to establish a chain of custody for the firearms and casings collected at the scene and for the bullet recovered from the victim, arguing that the chain was broken at the time of transport from property and evidence to the lab.</a:t>
            </a:r>
            <a:r>
              <a:rPr lang="en-US" sz="1800" dirty="0">
                <a:effectLst/>
              </a:rPr>
              <a:t> </a:t>
            </a:r>
            <a:r>
              <a:rPr lang="en-US" sz="1800" dirty="0">
                <a:effectLst/>
                <a:latin typeface="Calibri" panose="020F0502020204030204" pitchFamily="34" charset="0"/>
                <a:ea typeface="Yu Mincho" panose="02020400000000000000" pitchFamily="18" charset="-128"/>
                <a:cs typeface="Calibri" panose="020F0502020204030204" pitchFamily="34" charset="0"/>
              </a:rPr>
              <a:t>Court noted that there was nothing to indicate that the physical evidence was tampered with in any way. The Court noted that the record did not reflect an unaccounted period, a broken seal, nor any indication of substitution. Because there is no evidence of tampering or alteration, the Court ruled that the trial judge properly left to the jury the decision of what—if any—weight to give to the transport officer’s absence at trial. The Court ruled that the trial court did not abuse its discretion in overruling the objection as to the chain of custody, and thus did not err in allowing the forensic scientist’s testimony and in admitting the certificates of analysis into evidence.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Yu Mincho" panose="02020400000000000000" pitchFamily="18" charset="-128"/>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Yu Mincho" panose="02020400000000000000" pitchFamily="18" charset="-128"/>
                <a:cs typeface="Calibri" panose="020F0502020204030204" pitchFamily="34" charset="0"/>
              </a:rPr>
              <a:t>Ward – Washington County – Transport officer did not testify.</a:t>
            </a: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Regarding the certificates of analysis, the Court found that, given the witness testimony, the trial court did not need to hear from “every witness who physically handled the samples for the evidence to be admissible.” The Court found that the prosecution provided reasonable assurance that the evidence obtained by the police was the same evidence tested.</a:t>
            </a: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endParaRPr lang="en-US" sz="1800" i="0" dirty="0"/>
          </a:p>
        </p:txBody>
      </p:sp>
      <p:sp>
        <p:nvSpPr>
          <p:cNvPr id="4" name="Slide Number Placeholder 3"/>
          <p:cNvSpPr>
            <a:spLocks noGrp="1"/>
          </p:cNvSpPr>
          <p:nvPr>
            <p:ph type="sldNum" sz="quarter" idx="5"/>
          </p:nvPr>
        </p:nvSpPr>
        <p:spPr/>
        <p:txBody>
          <a:bodyPr/>
          <a:lstStyle/>
          <a:p>
            <a:fld id="{7A65536E-680E-9947-8BD9-C310D075C644}" type="slidenum">
              <a:rPr lang="en-US" smtClean="0"/>
              <a:t>87</a:t>
            </a:fld>
            <a:endParaRPr lang="en-US"/>
          </a:p>
        </p:txBody>
      </p:sp>
    </p:spTree>
    <p:extLst>
      <p:ext uri="{BB962C8B-B14F-4D97-AF65-F5344CB8AC3E}">
        <p14:creationId xmlns:p14="http://schemas.microsoft.com/office/powerpoint/2010/main" val="27522448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65536E-680E-9947-8BD9-C310D075C644}" type="slidenum">
              <a:rPr lang="en-US" smtClean="0"/>
              <a:t>88</a:t>
            </a:fld>
            <a:endParaRPr lang="en-US"/>
          </a:p>
        </p:txBody>
      </p:sp>
    </p:spTree>
    <p:extLst>
      <p:ext uri="{BB962C8B-B14F-4D97-AF65-F5344CB8AC3E}">
        <p14:creationId xmlns:p14="http://schemas.microsoft.com/office/powerpoint/2010/main" val="1557521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lnSpc>
                <a:spcPct val="115000"/>
              </a:lnSpc>
            </a:pP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The defendant then agreed to speak again and confessed to killing the victim. </a:t>
            </a: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r>
              <a:rPr lang="en-US" sz="1800" dirty="0">
                <a:solidFill>
                  <a:srgbClr val="000000"/>
                </a:solidFill>
                <a:effectLst/>
                <a:latin typeface="Calibri" panose="020F0502020204030204" pitchFamily="34" charset="0"/>
                <a:ea typeface="Arial Unicode MS" panose="020B0604020202020204" pitchFamily="34" charset="-128"/>
              </a:rPr>
              <a:t>The defendant moved to suppress his statement, but the trial court denied the motion</a:t>
            </a:r>
            <a:r>
              <a:rPr lang="en-US" dirty="0">
                <a:effectLst/>
              </a:rPr>
              <a:t> </a:t>
            </a:r>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7</a:t>
            </a:fld>
            <a:endParaRPr lang="en-US"/>
          </a:p>
        </p:txBody>
      </p:sp>
    </p:spTree>
    <p:extLst>
      <p:ext uri="{BB962C8B-B14F-4D97-AF65-F5344CB8AC3E}">
        <p14:creationId xmlns:p14="http://schemas.microsoft.com/office/powerpoint/2010/main" val="4010784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The Court first repeated that the statement, “I do not want to answer any more questions” is the exemplar of an unambiguous invocation of the right to remain silent. The Court found that the defendant’s statement, “I don’t </a:t>
            </a:r>
            <a:r>
              <a:rPr lang="en-US" sz="1800" dirty="0" err="1">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wanna</a:t>
            </a:r>
            <a:r>
              <a:rPr lang="en-US" sz="1800" dirty="0">
                <a:solidFill>
                  <a:srgbClr val="000000"/>
                </a:solidFill>
                <a:effectLst/>
                <a:latin typeface="Calibri" panose="020F0502020204030204" pitchFamily="34" charset="0"/>
                <a:ea typeface="Arial Unicode MS" panose="020B0604020202020204" pitchFamily="34" charset="-128"/>
                <a:cs typeface="Calibri" panose="020F0502020204030204" pitchFamily="34" charset="0"/>
              </a:rPr>
              <a:t> talk no more,” was similarly unambiguous.</a:t>
            </a:r>
            <a:r>
              <a:rPr lang="en-US" sz="1800" dirty="0">
                <a:solidFill>
                  <a:srgbClr val="000000"/>
                </a:solidFill>
                <a:effectLst/>
                <a:latin typeface="Calibri" panose="020F0502020204030204" pitchFamily="34" charset="0"/>
                <a:ea typeface="Arial Unicode MS" panose="020B0604020202020204" pitchFamily="34" charset="-128"/>
              </a:rPr>
              <a:t> The Court then rejected the Commonwealth’s contention that the defendant voluntarily re-initiated the conversation by stating “Sir. . . . What?” </a:t>
            </a:r>
            <a:endParaRPr lang="en-US" sz="1800" dirty="0">
              <a:effectLst/>
              <a:latin typeface="Calibri" panose="020F0502020204030204" pitchFamily="34" charset="0"/>
              <a:ea typeface="Yu Mincho" panose="02020400000000000000" pitchFamily="18" charset="-128"/>
              <a:cs typeface="Arial" panose="020B0604020202020204" pitchFamily="34" charset="0"/>
            </a:endParaRPr>
          </a:p>
          <a:p>
            <a:r>
              <a:rPr lang="en-US" sz="1800" dirty="0">
                <a:solidFill>
                  <a:srgbClr val="000000"/>
                </a:solidFill>
                <a:effectLst/>
                <a:latin typeface="Calibri" panose="020F0502020204030204" pitchFamily="34" charset="0"/>
                <a:ea typeface="Arial Unicode MS" panose="020B0604020202020204" pitchFamily="34" charset="-128"/>
              </a:rPr>
              <a:t>Court also ruled that the defendant did not waive his objection to the admission of incriminating statements by testifying at trial about the interrogation.</a:t>
            </a:r>
            <a:r>
              <a:rPr lang="en-US" sz="1800" dirty="0">
                <a:effectLst/>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rPr>
              <a:t>Contrast: </a:t>
            </a:r>
            <a:r>
              <a:rPr lang="en-US" sz="1800" i="1" u="sng" dirty="0">
                <a:effectLst/>
                <a:latin typeface="Calibri" panose="020F0502020204030204" pitchFamily="34" charset="0"/>
                <a:ea typeface="Yu Mincho" panose="02020400000000000000" pitchFamily="18" charset="-128"/>
                <a:cs typeface="Calibri" panose="020F0502020204030204" pitchFamily="34" charset="0"/>
              </a:rPr>
              <a:t>Wilson v. Commonwealth</a:t>
            </a:r>
            <a:r>
              <a:rPr lang="en-US" sz="1800" dirty="0">
                <a:effectLst/>
                <a:latin typeface="Calibri" panose="020F0502020204030204" pitchFamily="34" charset="0"/>
                <a:ea typeface="Yu Mincho" panose="02020400000000000000" pitchFamily="18" charset="-128"/>
                <a:cs typeface="Calibri" panose="020F0502020204030204" pitchFamily="34" charset="0"/>
              </a:rPr>
              <a:t>: January 14, 2025 </a:t>
            </a:r>
            <a:r>
              <a:rPr lang="en-US" sz="1800" dirty="0" err="1">
                <a:effectLst/>
                <a:latin typeface="Calibri" panose="020F0502020204030204" pitchFamily="34" charset="0"/>
                <a:ea typeface="Yu Mincho" panose="02020400000000000000" pitchFamily="18" charset="-128"/>
                <a:cs typeface="Calibri" panose="020F0502020204030204" pitchFamily="34" charset="0"/>
              </a:rPr>
              <a:t>va.</a:t>
            </a:r>
            <a:r>
              <a:rPr lang="en-US" sz="1800" dirty="0">
                <a:effectLst/>
                <a:latin typeface="Calibri" panose="020F0502020204030204" pitchFamily="34" charset="0"/>
                <a:ea typeface="Yu Mincho" panose="02020400000000000000" pitchFamily="18" charset="-128"/>
                <a:cs typeface="Calibri" panose="020F0502020204030204" pitchFamily="34" charset="0"/>
              </a:rPr>
              <a:t> beach p. 52 of long outline, where </a:t>
            </a:r>
            <a:r>
              <a:rPr lang="en-US" sz="1800" dirty="0">
                <a:effectLst/>
                <a:latin typeface="Calibri" panose="020F0502020204030204" pitchFamily="34" charset="0"/>
                <a:ea typeface="Yu Mincho" panose="02020400000000000000" pitchFamily="18" charset="-128"/>
              </a:rPr>
              <a:t>officers did not continue to interrogate the defendant after he had invoked his right to counsel, as they only resumed their interrogation after the defendant affirmatively indicated that he wished to initiate a conversation about his arrest and charges</a:t>
            </a:r>
            <a:r>
              <a:rPr lang="en-US" sz="1800" dirty="0">
                <a:effectLst/>
                <a:latin typeface="Calibri" panose="020F0502020204030204" pitchFamily="34" charset="0"/>
                <a:ea typeface="Yu Mincho" panose="02020400000000000000" pitchFamily="18" charset="-128"/>
                <a:cs typeface="Arial" panose="020B0604020202020204" pitchFamily="34" charset="0"/>
              </a:rPr>
              <a:t>.</a:t>
            </a:r>
          </a:p>
        </p:txBody>
      </p:sp>
      <p:sp>
        <p:nvSpPr>
          <p:cNvPr id="4" name="Slide Number Placeholder 3"/>
          <p:cNvSpPr>
            <a:spLocks noGrp="1"/>
          </p:cNvSpPr>
          <p:nvPr>
            <p:ph type="sldNum" sz="quarter" idx="5"/>
          </p:nvPr>
        </p:nvSpPr>
        <p:spPr/>
        <p:txBody>
          <a:bodyPr/>
          <a:lstStyle/>
          <a:p>
            <a:fld id="{7A65536E-680E-9947-8BD9-C310D075C644}" type="slidenum">
              <a:rPr lang="en-US" smtClean="0"/>
              <a:t>8</a:t>
            </a:fld>
            <a:endParaRPr lang="en-US"/>
          </a:p>
        </p:txBody>
      </p:sp>
    </p:spTree>
    <p:extLst>
      <p:ext uri="{BB962C8B-B14F-4D97-AF65-F5344CB8AC3E}">
        <p14:creationId xmlns:p14="http://schemas.microsoft.com/office/powerpoint/2010/main" val="676030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65536E-680E-9947-8BD9-C310D075C644}" type="slidenum">
              <a:rPr lang="en-US" smtClean="0"/>
              <a:t>17</a:t>
            </a:fld>
            <a:endParaRPr lang="en-US"/>
          </a:p>
        </p:txBody>
      </p:sp>
    </p:spTree>
    <p:extLst>
      <p:ext uri="{BB962C8B-B14F-4D97-AF65-F5344CB8AC3E}">
        <p14:creationId xmlns:p14="http://schemas.microsoft.com/office/powerpoint/2010/main" val="17132479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6/1/25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8" name="Slide Number"/>
          <p:cNvSpPr txBox="1">
            <a:spLocks noGrp="1"/>
          </p:cNvSpPr>
          <p:nvPr>
            <p:ph type="sldNum" sz="quarter" idx="2"/>
          </p:nvPr>
        </p:nvSpPr>
        <p:spPr>
          <a:prstGeom prst="rect">
            <a:avLst/>
          </a:prstGeom>
        </p:spPr>
        <p:txBody>
          <a:bodyPr/>
          <a:lstStyle/>
          <a:p>
            <a:fld id="{FC5DB6EB-5BD7-7A47-BD9D-F4E1A640A229}" type="slidenum">
              <a:rPr lang="en-US" smtClean="0"/>
              <a:t>‹#›</a:t>
            </a:fld>
            <a:endParaRPr lang="en-US"/>
          </a:p>
        </p:txBody>
      </p:sp>
    </p:spTree>
    <p:extLst>
      <p:ext uri="{BB962C8B-B14F-4D97-AF65-F5344CB8AC3E}">
        <p14:creationId xmlns:p14="http://schemas.microsoft.com/office/powerpoint/2010/main" val="111762695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6/1/25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 id="2147483670"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mailto:ejcasey@wm.edu" TargetMode="External"/><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08266" y="1341941"/>
            <a:ext cx="7575468" cy="2087059"/>
          </a:xfrm>
        </p:spPr>
        <p:txBody>
          <a:bodyPr/>
          <a:lstStyle/>
          <a:p>
            <a:r>
              <a:rPr lang="en-US" dirty="0"/>
              <a:t>Appellate Update</a:t>
            </a:r>
            <a:br>
              <a:rPr lang="en-US" dirty="0"/>
            </a:br>
            <a:r>
              <a:rPr lang="en-US" dirty="0"/>
              <a:t>for Law Enforcement</a:t>
            </a:r>
          </a:p>
        </p:txBody>
      </p:sp>
      <p:sp>
        <p:nvSpPr>
          <p:cNvPr id="7" name="Subtitle 6">
            <a:extLst>
              <a:ext uri="{FF2B5EF4-FFF2-40B4-BE49-F238E27FC236}">
                <a16:creationId xmlns:a16="http://schemas.microsoft.com/office/drawing/2014/main" id="{FCFA1858-03E2-2546-B3B5-891EF1F12AAA}"/>
              </a:ext>
            </a:extLst>
          </p:cNvPr>
          <p:cNvSpPr>
            <a:spLocks noGrp="1"/>
          </p:cNvSpPr>
          <p:nvPr>
            <p:ph type="subTitle" idx="1"/>
          </p:nvPr>
        </p:nvSpPr>
        <p:spPr>
          <a:xfrm>
            <a:off x="2308266" y="3670122"/>
            <a:ext cx="7575468" cy="1741121"/>
          </a:xfrm>
        </p:spPr>
        <p:txBody>
          <a:bodyPr>
            <a:noAutofit/>
          </a:bodyPr>
          <a:lstStyle/>
          <a:p>
            <a:pPr>
              <a:spcBef>
                <a:spcPts val="300"/>
              </a:spcBef>
              <a:spcAft>
                <a:spcPts val="300"/>
              </a:spcAft>
            </a:pPr>
            <a:r>
              <a:rPr lang="en-US" sz="3200" dirty="0"/>
              <a:t>2024-2025</a:t>
            </a:r>
          </a:p>
          <a:p>
            <a:pPr>
              <a:spcBef>
                <a:spcPts val="300"/>
              </a:spcBef>
              <a:spcAft>
                <a:spcPts val="300"/>
              </a:spcAft>
            </a:pPr>
            <a:r>
              <a:rPr lang="en-US" sz="3000" dirty="0"/>
              <a:t>Commonwealth’s Attorneys’ Services Council</a:t>
            </a:r>
          </a:p>
        </p:txBody>
      </p:sp>
      <p:pic>
        <p:nvPicPr>
          <p:cNvPr id="4" name="Picture 3">
            <a:extLst>
              <a:ext uri="{FF2B5EF4-FFF2-40B4-BE49-F238E27FC236}">
                <a16:creationId xmlns:a16="http://schemas.microsoft.com/office/drawing/2014/main" id="{BDB4E320-4D1D-F846-9293-42C2CF3EBD77}"/>
              </a:ext>
            </a:extLst>
          </p:cNvPr>
          <p:cNvPicPr>
            <a:picLocks noChangeAspect="1"/>
          </p:cNvPicPr>
          <p:nvPr/>
        </p:nvPicPr>
        <p:blipFill>
          <a:blip r:embed="rId3"/>
          <a:stretch>
            <a:fillRect/>
          </a:stretch>
        </p:blipFill>
        <p:spPr>
          <a:xfrm>
            <a:off x="2308266" y="10504"/>
            <a:ext cx="7575468" cy="1331437"/>
          </a:xfrm>
          <a:prstGeom prst="rect">
            <a:avLst/>
          </a:prstGeom>
          <a:solidFill>
            <a:schemeClr val="bg1"/>
          </a:solidFill>
        </p:spPr>
      </p:pic>
      <p:sp>
        <p:nvSpPr>
          <p:cNvPr id="3" name="TextBox 2">
            <a:extLst>
              <a:ext uri="{FF2B5EF4-FFF2-40B4-BE49-F238E27FC236}">
                <a16:creationId xmlns:a16="http://schemas.microsoft.com/office/drawing/2014/main" id="{F6DF0F4F-79D5-4940-9E8B-B5B1702183A0}"/>
              </a:ext>
            </a:extLst>
          </p:cNvPr>
          <p:cNvSpPr txBox="1"/>
          <p:nvPr/>
        </p:nvSpPr>
        <p:spPr>
          <a:xfrm>
            <a:off x="1213188" y="6108400"/>
            <a:ext cx="9765622" cy="923330"/>
          </a:xfrm>
          <a:prstGeom prst="rect">
            <a:avLst/>
          </a:prstGeom>
          <a:noFill/>
        </p:spPr>
        <p:txBody>
          <a:bodyPr wrap="none" rtlCol="0">
            <a:spAutoFit/>
          </a:bodyPr>
          <a:lstStyle/>
          <a:p>
            <a:pPr algn="ctr"/>
            <a:r>
              <a:rPr lang="en-US" dirty="0"/>
              <a:t>This document was prepared by the Virginia Commonwealth’s Attorneys’ Services Council </a:t>
            </a:r>
          </a:p>
          <a:p>
            <a:pPr algn="ctr"/>
            <a:r>
              <a:rPr lang="en-US" dirty="0"/>
              <a:t>pursuant to Va. Code § 2.2-3705.7(29) for the training of state prosecutors and law enforcement personnel.</a:t>
            </a:r>
          </a:p>
          <a:p>
            <a:pPr algn="ctr"/>
            <a:endParaRPr lang="en-US" dirty="0"/>
          </a:p>
        </p:txBody>
      </p:sp>
    </p:spTree>
    <p:extLst>
      <p:ext uri="{BB962C8B-B14F-4D97-AF65-F5344CB8AC3E}">
        <p14:creationId xmlns:p14="http://schemas.microsoft.com/office/powerpoint/2010/main" val="1239285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5E050-A4B1-1D9C-CB22-E6B8A0B9AB2E}"/>
              </a:ext>
            </a:extLst>
          </p:cNvPr>
          <p:cNvSpPr>
            <a:spLocks noGrp="1"/>
          </p:cNvSpPr>
          <p:nvPr>
            <p:ph type="title"/>
          </p:nvPr>
        </p:nvSpPr>
        <p:spPr/>
        <p:txBody>
          <a:bodyPr>
            <a:normAutofit fontScale="90000"/>
          </a:bodyPr>
          <a:lstStyle/>
          <a:p>
            <a:r>
              <a:rPr lang="en-US" i="1" dirty="0"/>
              <a:t>Fayne v. Commonwealth</a:t>
            </a:r>
            <a:r>
              <a:rPr lang="en-US" dirty="0"/>
              <a:t>, 83 Va. App. 686 (2025)</a:t>
            </a:r>
            <a:endParaRPr lang="en-US" i="1" dirty="0"/>
          </a:p>
        </p:txBody>
      </p:sp>
      <p:sp>
        <p:nvSpPr>
          <p:cNvPr id="3" name="Content Placeholder 2">
            <a:extLst>
              <a:ext uri="{FF2B5EF4-FFF2-40B4-BE49-F238E27FC236}">
                <a16:creationId xmlns:a16="http://schemas.microsoft.com/office/drawing/2014/main" id="{FF221EBD-A737-2D65-A6EE-9DE8A789DF6C}"/>
              </a:ext>
            </a:extLst>
          </p:cNvPr>
          <p:cNvSpPr>
            <a:spLocks noGrp="1"/>
          </p:cNvSpPr>
          <p:nvPr>
            <p:ph idx="1"/>
          </p:nvPr>
        </p:nvSpPr>
        <p:spPr>
          <a:xfrm>
            <a:off x="1043189" y="2562896"/>
            <a:ext cx="10509160" cy="3312972"/>
          </a:xfrm>
        </p:spPr>
        <p:txBody>
          <a:bodyPr>
            <a:noAutofit/>
          </a:bodyPr>
          <a:lstStyle/>
          <a:p>
            <a:r>
              <a:rPr lang="en-US" sz="2500" dirty="0">
                <a:latin typeface="+mj-lt"/>
                <a:ea typeface="Yu Mincho" panose="02020400000000000000" pitchFamily="18" charset="-128"/>
              </a:rPr>
              <a:t>D</a:t>
            </a:r>
            <a:r>
              <a:rPr lang="en-US" sz="2500" dirty="0">
                <a:effectLst/>
                <a:latin typeface="+mj-lt"/>
                <a:ea typeface="Yu Mincho" panose="02020400000000000000" pitchFamily="18" charset="-128"/>
              </a:rPr>
              <a:t>efendant was accused to shooting and killing his pregnant girlfriend and wounding another man after a dispute in a parking lot. </a:t>
            </a:r>
            <a:br>
              <a:rPr lang="en-US" sz="2500" dirty="0">
                <a:effectLst/>
                <a:latin typeface="+mj-lt"/>
                <a:ea typeface="Yu Mincho" panose="02020400000000000000" pitchFamily="18" charset="-128"/>
              </a:rPr>
            </a:br>
            <a:endParaRPr lang="en-US" sz="2500" dirty="0">
              <a:effectLst/>
              <a:latin typeface="+mj-lt"/>
              <a:ea typeface="Yu Mincho" panose="02020400000000000000" pitchFamily="18" charset="-128"/>
            </a:endParaRPr>
          </a:p>
          <a:p>
            <a:r>
              <a:rPr lang="en-US" sz="2500" dirty="0">
                <a:effectLst/>
                <a:latin typeface="+mj-lt"/>
                <a:ea typeface="Yu Mincho" panose="02020400000000000000" pitchFamily="18" charset="-128"/>
              </a:rPr>
              <a:t>During interrogation, the defendant unequivocally requested an attorney: </a:t>
            </a:r>
            <a:br>
              <a:rPr lang="en-US" sz="2500" dirty="0">
                <a:effectLst/>
                <a:latin typeface="+mj-lt"/>
                <a:ea typeface="Yu Mincho" panose="02020400000000000000" pitchFamily="18" charset="-128"/>
              </a:rPr>
            </a:br>
            <a:endParaRPr lang="en-US" sz="2500" dirty="0">
              <a:effectLst/>
              <a:latin typeface="+mj-lt"/>
              <a:ea typeface="Yu Mincho" panose="02020400000000000000" pitchFamily="18" charset="-128"/>
            </a:endParaRPr>
          </a:p>
          <a:p>
            <a:r>
              <a:rPr lang="en-US" sz="2500" dirty="0">
                <a:effectLst/>
                <a:latin typeface="+mj-lt"/>
                <a:ea typeface="Yu Mincho" panose="02020400000000000000" pitchFamily="18" charset="-128"/>
              </a:rPr>
              <a:t>“I feel like this is a waste of your time, my time or my money towards a lawyer. And that’s why I strongly request him here. I hate to do this in front, but before I give a statement I’m going to give, even before talking to him, I just want him.”</a:t>
            </a:r>
            <a:br>
              <a:rPr lang="en-US" sz="2500" dirty="0">
                <a:effectLst/>
                <a:latin typeface="Times New Roman" panose="02020603050405020304" pitchFamily="18" charset="0"/>
                <a:ea typeface="Yu Mincho" panose="02020400000000000000" pitchFamily="18" charset="-128"/>
              </a:rPr>
            </a:br>
            <a:endParaRPr lang="en-US" sz="2500" dirty="0">
              <a:effectLst/>
              <a:latin typeface="Times New Roman" panose="02020603050405020304" pitchFamily="18" charset="0"/>
              <a:ea typeface="Yu Mincho" panose="02020400000000000000" pitchFamily="18" charset="-128"/>
            </a:endParaRPr>
          </a:p>
          <a:p>
            <a:endParaRPr lang="en-US" sz="2500" dirty="0"/>
          </a:p>
        </p:txBody>
      </p:sp>
    </p:spTree>
    <p:extLst>
      <p:ext uri="{BB962C8B-B14F-4D97-AF65-F5344CB8AC3E}">
        <p14:creationId xmlns:p14="http://schemas.microsoft.com/office/powerpoint/2010/main" val="1803163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FBB6C-FD2C-C833-4C9B-FC265C98793A}"/>
              </a:ext>
            </a:extLst>
          </p:cNvPr>
          <p:cNvSpPr>
            <a:spLocks noGrp="1"/>
          </p:cNvSpPr>
          <p:nvPr>
            <p:ph type="title"/>
          </p:nvPr>
        </p:nvSpPr>
        <p:spPr/>
        <p:txBody>
          <a:bodyPr/>
          <a:lstStyle/>
          <a:p>
            <a:r>
              <a:rPr lang="en-US" dirty="0"/>
              <a:t>Detective’s Response</a:t>
            </a:r>
          </a:p>
        </p:txBody>
      </p:sp>
      <p:sp>
        <p:nvSpPr>
          <p:cNvPr id="3" name="Content Placeholder 2">
            <a:extLst>
              <a:ext uri="{FF2B5EF4-FFF2-40B4-BE49-F238E27FC236}">
                <a16:creationId xmlns:a16="http://schemas.microsoft.com/office/drawing/2014/main" id="{5A3FF8AE-9736-D5C5-3432-2A08A46D5C03}"/>
              </a:ext>
            </a:extLst>
          </p:cNvPr>
          <p:cNvSpPr>
            <a:spLocks noGrp="1"/>
          </p:cNvSpPr>
          <p:nvPr>
            <p:ph idx="1"/>
          </p:nvPr>
        </p:nvSpPr>
        <p:spPr>
          <a:xfrm>
            <a:off x="572550" y="2524538"/>
            <a:ext cx="11230378" cy="3812146"/>
          </a:xfrm>
        </p:spPr>
        <p:txBody>
          <a:bodyPr>
            <a:noAutofit/>
          </a:bodyPr>
          <a:lstStyle/>
          <a:p>
            <a:r>
              <a:rPr lang="en-US" dirty="0">
                <a:effectLst/>
                <a:latin typeface="+mj-lt"/>
                <a:ea typeface="Yu Mincho" panose="02020400000000000000" pitchFamily="18" charset="-128"/>
                <a:cs typeface="Arial" panose="020B0604020202020204" pitchFamily="34" charset="0"/>
              </a:rPr>
              <a:t>Detective acknowledged that it was the defendant’s right to request an attorney but warned that once counsel was involved it would be difficult for the defendant to make a statement. </a:t>
            </a:r>
            <a:endParaRPr lang="en-US" dirty="0">
              <a:latin typeface="+mj-lt"/>
              <a:ea typeface="Yu Mincho" panose="02020400000000000000" pitchFamily="18" charset="-128"/>
              <a:cs typeface="Arial" panose="020B0604020202020204" pitchFamily="34" charset="0"/>
            </a:endParaRPr>
          </a:p>
          <a:p>
            <a:r>
              <a:rPr lang="en-US" dirty="0">
                <a:effectLst/>
                <a:latin typeface="+mj-lt"/>
                <a:ea typeface="Yu Mincho" panose="02020400000000000000" pitchFamily="18" charset="-128"/>
                <a:cs typeface="Arial" panose="020B0604020202020204" pitchFamily="34" charset="0"/>
              </a:rPr>
              <a:t>Detectives continued to press him despite his request for a lawyer. </a:t>
            </a:r>
          </a:p>
          <a:p>
            <a:r>
              <a:rPr lang="en-US" dirty="0">
                <a:effectLst/>
                <a:latin typeface="+mj-lt"/>
                <a:ea typeface="Yu Mincho" panose="02020400000000000000" pitchFamily="18" charset="-128"/>
                <a:cs typeface="Arial" panose="020B0604020202020204" pitchFamily="34" charset="0"/>
              </a:rPr>
              <a:t>Defendant responded, “I don’t want to really say nothing.” </a:t>
            </a:r>
          </a:p>
          <a:p>
            <a:r>
              <a:rPr lang="en-US" dirty="0">
                <a:effectLst/>
                <a:latin typeface="+mj-lt"/>
                <a:ea typeface="Yu Mincho" panose="02020400000000000000" pitchFamily="18" charset="-128"/>
                <a:cs typeface="Arial" panose="020B0604020202020204" pitchFamily="34" charset="0"/>
              </a:rPr>
              <a:t>After about 30 minutes </a:t>
            </a:r>
            <a:r>
              <a:rPr lang="en-US" dirty="0">
                <a:latin typeface="+mj-lt"/>
                <a:ea typeface="Yu Mincho" panose="02020400000000000000" pitchFamily="18" charset="-128"/>
                <a:cs typeface="Arial" panose="020B0604020202020204" pitchFamily="34" charset="0"/>
              </a:rPr>
              <a:t>more interrogation</a:t>
            </a:r>
            <a:r>
              <a:rPr lang="en-US" dirty="0">
                <a:effectLst/>
                <a:latin typeface="+mj-lt"/>
                <a:ea typeface="Yu Mincho" panose="02020400000000000000" pitchFamily="18" charset="-128"/>
                <a:cs typeface="Arial" panose="020B0604020202020204" pitchFamily="34" charset="0"/>
              </a:rPr>
              <a:t>, a third detective replaced the earlier detectives and interrogated the defendant for another 40 minutes. When he finished, the defendant asked for the earlier detective who returned and coaxed a confession from the defendant after another 35 minutes of interrogation.</a:t>
            </a:r>
            <a:endParaRPr lang="en-US" dirty="0">
              <a:latin typeface="+mj-lt"/>
              <a:ea typeface="Yu Mincho" panose="02020400000000000000" pitchFamily="18" charset="-128"/>
              <a:cs typeface="Arial" panose="020B0604020202020204" pitchFamily="34" charset="0"/>
            </a:endParaRPr>
          </a:p>
          <a:p>
            <a:endParaRPr lang="en-US" dirty="0">
              <a:latin typeface="Times New Roman" panose="02020603050405020304" pitchFamily="18" charset="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304084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0D149-4D4B-97CC-46A4-A4F66ABF7EC7}"/>
              </a:ext>
            </a:extLst>
          </p:cNvPr>
          <p:cNvSpPr>
            <a:spLocks noGrp="1"/>
          </p:cNvSpPr>
          <p:nvPr>
            <p:ph type="title"/>
          </p:nvPr>
        </p:nvSpPr>
        <p:spPr/>
        <p:txBody>
          <a:bodyPr/>
          <a:lstStyle/>
          <a:p>
            <a:r>
              <a:rPr lang="en-US" dirty="0"/>
              <a:t>Court of Appeals Holding</a:t>
            </a:r>
          </a:p>
        </p:txBody>
      </p:sp>
      <p:sp>
        <p:nvSpPr>
          <p:cNvPr id="3" name="Content Placeholder 2">
            <a:extLst>
              <a:ext uri="{FF2B5EF4-FFF2-40B4-BE49-F238E27FC236}">
                <a16:creationId xmlns:a16="http://schemas.microsoft.com/office/drawing/2014/main" id="{70AB8C4F-DCC0-0AD0-8FBE-9A72C9A7A732}"/>
              </a:ext>
            </a:extLst>
          </p:cNvPr>
          <p:cNvSpPr>
            <a:spLocks noGrp="1"/>
          </p:cNvSpPr>
          <p:nvPr>
            <p:ph idx="1"/>
          </p:nvPr>
        </p:nvSpPr>
        <p:spPr/>
        <p:txBody>
          <a:bodyPr>
            <a:normAutofit/>
          </a:bodyPr>
          <a:lstStyle/>
          <a:p>
            <a:r>
              <a:rPr lang="en-US" sz="2600" dirty="0">
                <a:effectLst/>
                <a:latin typeface="+mj-lt"/>
                <a:ea typeface="Yu Mincho" panose="02020400000000000000" pitchFamily="18" charset="-128"/>
                <a:cs typeface="Arial" panose="020B0604020202020204" pitchFamily="34" charset="0"/>
              </a:rPr>
              <a:t>The Court suppressed the statements made after the defendant’s request for any attorney as he made a clear invocation that was not honored by the officers and any confession he made was tainted by the police misconduct while he remained in police custody.</a:t>
            </a:r>
          </a:p>
          <a:p>
            <a:r>
              <a:rPr lang="en-US" sz="2600" dirty="0">
                <a:latin typeface="+mj-lt"/>
              </a:rPr>
              <a:t>The Court rejected any argument of reinitiation by the defendant because the officers never paused the interrogation after the defendant’s clear invocation.</a:t>
            </a:r>
          </a:p>
        </p:txBody>
      </p:sp>
    </p:spTree>
    <p:extLst>
      <p:ext uri="{BB962C8B-B14F-4D97-AF65-F5344CB8AC3E}">
        <p14:creationId xmlns:p14="http://schemas.microsoft.com/office/powerpoint/2010/main" val="1440860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88332-39EC-E662-9B16-06052DF2C5FA}"/>
              </a:ext>
            </a:extLst>
          </p:cNvPr>
          <p:cNvSpPr>
            <a:spLocks noGrp="1"/>
          </p:cNvSpPr>
          <p:nvPr>
            <p:ph type="title"/>
          </p:nvPr>
        </p:nvSpPr>
        <p:spPr/>
        <p:txBody>
          <a:bodyPr>
            <a:normAutofit fontScale="90000"/>
          </a:bodyPr>
          <a:lstStyle/>
          <a:p>
            <a:r>
              <a:rPr lang="en-US" dirty="0"/>
              <a:t>Good Example of Honoring an Invocation and the Defendant Reinitiating the Questioning</a:t>
            </a:r>
          </a:p>
        </p:txBody>
      </p:sp>
      <p:sp>
        <p:nvSpPr>
          <p:cNvPr id="3" name="Content Placeholder 2">
            <a:extLst>
              <a:ext uri="{FF2B5EF4-FFF2-40B4-BE49-F238E27FC236}">
                <a16:creationId xmlns:a16="http://schemas.microsoft.com/office/drawing/2014/main" id="{C7779480-D5A9-6C12-D25D-56C8964338E1}"/>
              </a:ext>
            </a:extLst>
          </p:cNvPr>
          <p:cNvSpPr>
            <a:spLocks noGrp="1"/>
          </p:cNvSpPr>
          <p:nvPr>
            <p:ph idx="1"/>
          </p:nvPr>
        </p:nvSpPr>
        <p:spPr/>
        <p:txBody>
          <a:bodyPr>
            <a:normAutofit/>
          </a:bodyPr>
          <a:lstStyle/>
          <a:p>
            <a:r>
              <a:rPr lang="en-US" sz="2800" i="1" dirty="0"/>
              <a:t>Wilson v. Commonwealth</a:t>
            </a:r>
            <a:r>
              <a:rPr lang="en-US" sz="2800" dirty="0"/>
              <a:t>, January 14, 2025 (</a:t>
            </a:r>
            <a:r>
              <a:rPr lang="en-US" sz="2800" dirty="0" err="1"/>
              <a:t>unpub</a:t>
            </a:r>
            <a:r>
              <a:rPr lang="en-US" sz="2800" dirty="0"/>
              <a:t>.): The defendant shot and killed the victim. </a:t>
            </a:r>
          </a:p>
          <a:p>
            <a:r>
              <a:rPr lang="en-US" sz="2800" dirty="0"/>
              <a:t>Officers detained the defendant and questioned him after advising him of his Miranda rights. </a:t>
            </a:r>
          </a:p>
          <a:p>
            <a:r>
              <a:rPr lang="en-US" sz="2800" dirty="0"/>
              <a:t>The defendant requested an attorney, and the officers ended their questioning.</a:t>
            </a:r>
            <a:endParaRPr lang="en-US" sz="2800" i="1" dirty="0"/>
          </a:p>
        </p:txBody>
      </p:sp>
    </p:spTree>
    <p:extLst>
      <p:ext uri="{BB962C8B-B14F-4D97-AF65-F5344CB8AC3E}">
        <p14:creationId xmlns:p14="http://schemas.microsoft.com/office/powerpoint/2010/main" val="2600055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E852A-3309-6D28-DBEE-6D0C512D5529}"/>
              </a:ext>
            </a:extLst>
          </p:cNvPr>
          <p:cNvSpPr>
            <a:spLocks noGrp="1"/>
          </p:cNvSpPr>
          <p:nvPr>
            <p:ph type="title"/>
          </p:nvPr>
        </p:nvSpPr>
        <p:spPr/>
        <p:txBody>
          <a:bodyPr/>
          <a:lstStyle/>
          <a:p>
            <a:r>
              <a:rPr lang="en-US" dirty="0"/>
              <a:t>Reinitiation</a:t>
            </a:r>
          </a:p>
        </p:txBody>
      </p:sp>
      <p:sp>
        <p:nvSpPr>
          <p:cNvPr id="3" name="Content Placeholder 2">
            <a:extLst>
              <a:ext uri="{FF2B5EF4-FFF2-40B4-BE49-F238E27FC236}">
                <a16:creationId xmlns:a16="http://schemas.microsoft.com/office/drawing/2014/main" id="{40D4B89A-7BB1-0D76-9F57-9CBC5653BDD2}"/>
              </a:ext>
            </a:extLst>
          </p:cNvPr>
          <p:cNvSpPr>
            <a:spLocks noGrp="1"/>
          </p:cNvSpPr>
          <p:nvPr>
            <p:ph idx="1"/>
          </p:nvPr>
        </p:nvSpPr>
        <p:spPr>
          <a:xfrm>
            <a:off x="1106557" y="2405270"/>
            <a:ext cx="10224051" cy="3470598"/>
          </a:xfrm>
        </p:spPr>
        <p:txBody>
          <a:bodyPr>
            <a:noAutofit/>
          </a:bodyPr>
          <a:lstStyle/>
          <a:p>
            <a:r>
              <a:rPr lang="en-US" sz="2800" dirty="0"/>
              <a:t>Approximately eight to nine minutes later, an officer re-entered the room to ask the defendant if he would like anything to eat because the process may take a while and made it clear that the defendant was not being questioned. </a:t>
            </a:r>
          </a:p>
          <a:p>
            <a:r>
              <a:rPr lang="en-US" sz="2800" dirty="0"/>
              <a:t>As the officer was leaving, the defendant asked, “Why am I here?” The officer again explained to the defendant that he was going to be charged with murder. </a:t>
            </a:r>
          </a:p>
          <a:p>
            <a:r>
              <a:rPr lang="en-US" sz="2800" dirty="0"/>
              <a:t>The defendant then asked, “Can I talk to you?” </a:t>
            </a:r>
          </a:p>
        </p:txBody>
      </p:sp>
    </p:spTree>
    <p:extLst>
      <p:ext uri="{BB962C8B-B14F-4D97-AF65-F5344CB8AC3E}">
        <p14:creationId xmlns:p14="http://schemas.microsoft.com/office/powerpoint/2010/main" val="3945784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965AB-BDBA-2A47-D2B6-BDB3C5D9DE83}"/>
              </a:ext>
            </a:extLst>
          </p:cNvPr>
          <p:cNvSpPr>
            <a:spLocks noGrp="1"/>
          </p:cNvSpPr>
          <p:nvPr>
            <p:ph type="title"/>
          </p:nvPr>
        </p:nvSpPr>
        <p:spPr/>
        <p:txBody>
          <a:bodyPr/>
          <a:lstStyle/>
          <a:p>
            <a:r>
              <a:rPr lang="en-US" dirty="0"/>
              <a:t>Officer Response</a:t>
            </a:r>
          </a:p>
        </p:txBody>
      </p:sp>
      <p:sp>
        <p:nvSpPr>
          <p:cNvPr id="3" name="Content Placeholder 2">
            <a:extLst>
              <a:ext uri="{FF2B5EF4-FFF2-40B4-BE49-F238E27FC236}">
                <a16:creationId xmlns:a16="http://schemas.microsoft.com/office/drawing/2014/main" id="{FF49C8AF-5E83-3D14-411B-6810D3338B46}"/>
              </a:ext>
            </a:extLst>
          </p:cNvPr>
          <p:cNvSpPr>
            <a:spLocks noGrp="1"/>
          </p:cNvSpPr>
          <p:nvPr>
            <p:ph idx="1"/>
          </p:nvPr>
        </p:nvSpPr>
        <p:spPr>
          <a:xfrm>
            <a:off x="1043608" y="2524539"/>
            <a:ext cx="10296939" cy="3351329"/>
          </a:xfrm>
        </p:spPr>
        <p:txBody>
          <a:bodyPr>
            <a:noAutofit/>
          </a:bodyPr>
          <a:lstStyle/>
          <a:p>
            <a:r>
              <a:rPr lang="en-US" sz="2600" dirty="0"/>
              <a:t>After both detectives returned to the interview room, they reminded the defendant that he had previously invoked his right to counsel. </a:t>
            </a:r>
          </a:p>
          <a:p>
            <a:r>
              <a:rPr lang="en-US" sz="2600" dirty="0"/>
              <a:t>The detectives then expressly informed the defendant that he had the right to an attorney and that he did not have to answer any of their questions. </a:t>
            </a:r>
          </a:p>
          <a:p>
            <a:r>
              <a:rPr lang="en-US" sz="2600" dirty="0"/>
              <a:t>After hearing multiple recitations of his rights from the detectives, the defendant stated unambiguously, “I want to talk about why I’m here.” </a:t>
            </a:r>
          </a:p>
          <a:p>
            <a:r>
              <a:rPr lang="en-US" sz="2600" dirty="0"/>
              <a:t>The defendant then confessed to shooting the victim.</a:t>
            </a:r>
          </a:p>
        </p:txBody>
      </p:sp>
    </p:spTree>
    <p:extLst>
      <p:ext uri="{BB962C8B-B14F-4D97-AF65-F5344CB8AC3E}">
        <p14:creationId xmlns:p14="http://schemas.microsoft.com/office/powerpoint/2010/main" val="2146840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8010F-3574-1EF9-7219-756AA26EBE4B}"/>
              </a:ext>
            </a:extLst>
          </p:cNvPr>
          <p:cNvSpPr>
            <a:spLocks noGrp="1"/>
          </p:cNvSpPr>
          <p:nvPr>
            <p:ph type="title"/>
          </p:nvPr>
        </p:nvSpPr>
        <p:spPr/>
        <p:txBody>
          <a:bodyPr/>
          <a:lstStyle/>
          <a:p>
            <a:r>
              <a:rPr lang="en-US" dirty="0"/>
              <a:t>Court of Appeals Holding</a:t>
            </a:r>
          </a:p>
        </p:txBody>
      </p:sp>
      <p:sp>
        <p:nvSpPr>
          <p:cNvPr id="3" name="Content Placeholder 2">
            <a:extLst>
              <a:ext uri="{FF2B5EF4-FFF2-40B4-BE49-F238E27FC236}">
                <a16:creationId xmlns:a16="http://schemas.microsoft.com/office/drawing/2014/main" id="{CE481667-F0BA-1652-6A46-3CAB3388322B}"/>
              </a:ext>
            </a:extLst>
          </p:cNvPr>
          <p:cNvSpPr>
            <a:spLocks noGrp="1"/>
          </p:cNvSpPr>
          <p:nvPr>
            <p:ph idx="1"/>
          </p:nvPr>
        </p:nvSpPr>
        <p:spPr/>
        <p:txBody>
          <a:bodyPr>
            <a:normAutofit/>
          </a:bodyPr>
          <a:lstStyle/>
          <a:p>
            <a:r>
              <a:rPr lang="en-US" sz="2600" dirty="0"/>
              <a:t>The Court of Appeals held that the officers honored his original invocation by ceasing interrogation.</a:t>
            </a:r>
          </a:p>
          <a:p>
            <a:r>
              <a:rPr lang="en-US" sz="2600" dirty="0"/>
              <a:t>The Court noted that the defendant clearly </a:t>
            </a:r>
            <a:r>
              <a:rPr lang="en-US" sz="2600" dirty="0" err="1"/>
              <a:t>staed</a:t>
            </a:r>
            <a:r>
              <a:rPr lang="en-US" sz="2600" dirty="0"/>
              <a:t> he wanted to talk with the officers after he invoked his right.</a:t>
            </a:r>
          </a:p>
          <a:p>
            <a:r>
              <a:rPr lang="en-US" sz="2600" dirty="0"/>
              <a:t>However, the officers did not immediately resume questioning but instead re-read him his rights and confirmed he wished to waive his rights prior to resuming their interrogation.</a:t>
            </a:r>
          </a:p>
        </p:txBody>
      </p:sp>
    </p:spTree>
    <p:extLst>
      <p:ext uri="{BB962C8B-B14F-4D97-AF65-F5344CB8AC3E}">
        <p14:creationId xmlns:p14="http://schemas.microsoft.com/office/powerpoint/2010/main" val="2701922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8000" dirty="0"/>
              <a:t>Fourth Amendment</a:t>
            </a:r>
          </a:p>
        </p:txBody>
      </p:sp>
      <p:sp>
        <p:nvSpPr>
          <p:cNvPr id="5" name="Text Placeholder 4"/>
          <p:cNvSpPr>
            <a:spLocks noGrp="1"/>
          </p:cNvSpPr>
          <p:nvPr>
            <p:ph type="body" idx="1"/>
          </p:nvPr>
        </p:nvSpPr>
        <p:spPr/>
        <p:txBody>
          <a:bodyPr>
            <a:noAutofit/>
          </a:bodyPr>
          <a:lstStyle/>
          <a:p>
            <a:r>
              <a:rPr lang="en-US" sz="5400" dirty="0"/>
              <a:t>Search and Seizure</a:t>
            </a:r>
          </a:p>
        </p:txBody>
      </p:sp>
    </p:spTree>
    <p:extLst>
      <p:ext uri="{BB962C8B-B14F-4D97-AF65-F5344CB8AC3E}">
        <p14:creationId xmlns:p14="http://schemas.microsoft.com/office/powerpoint/2010/main" val="4086991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520EA-4D3E-6DD1-5C44-49F73D69575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51175BD-A228-6A74-252E-EA1C75A12AB3}"/>
              </a:ext>
            </a:extLst>
          </p:cNvPr>
          <p:cNvSpPr>
            <a:spLocks noGrp="1"/>
          </p:cNvSpPr>
          <p:nvPr>
            <p:ph type="title"/>
          </p:nvPr>
        </p:nvSpPr>
        <p:spPr/>
        <p:txBody>
          <a:bodyPr>
            <a:normAutofit/>
          </a:bodyPr>
          <a:lstStyle/>
          <a:p>
            <a:r>
              <a:rPr lang="en-US" sz="4800" dirty="0"/>
              <a:t>Investigative Detention</a:t>
            </a:r>
          </a:p>
        </p:txBody>
      </p:sp>
      <p:sp>
        <p:nvSpPr>
          <p:cNvPr id="7" name="Text Placeholder 6">
            <a:extLst>
              <a:ext uri="{FF2B5EF4-FFF2-40B4-BE49-F238E27FC236}">
                <a16:creationId xmlns:a16="http://schemas.microsoft.com/office/drawing/2014/main" id="{625256EA-4C45-7844-9A03-E89FC8B24565}"/>
              </a:ext>
            </a:extLst>
          </p:cNvPr>
          <p:cNvSpPr>
            <a:spLocks noGrp="1"/>
          </p:cNvSpPr>
          <p:nvPr>
            <p:ph type="body" idx="1"/>
          </p:nvPr>
        </p:nvSpPr>
        <p:spPr/>
        <p:txBody>
          <a:bodyPr>
            <a:noAutofit/>
          </a:bodyPr>
          <a:lstStyle/>
          <a:p>
            <a:r>
              <a:rPr lang="en-US" sz="3200" dirty="0"/>
              <a:t>RAS for Stops </a:t>
            </a:r>
          </a:p>
          <a:p>
            <a:r>
              <a:rPr lang="en-US" sz="3200" dirty="0"/>
              <a:t>RAS for Frisks</a:t>
            </a:r>
          </a:p>
        </p:txBody>
      </p:sp>
    </p:spTree>
    <p:extLst>
      <p:ext uri="{BB962C8B-B14F-4D97-AF65-F5344CB8AC3E}">
        <p14:creationId xmlns:p14="http://schemas.microsoft.com/office/powerpoint/2010/main" val="3513015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3F0669-5DB1-E021-F3BC-618C296BEAFE}"/>
              </a:ext>
            </a:extLst>
          </p:cNvPr>
          <p:cNvSpPr>
            <a:spLocks noGrp="1"/>
          </p:cNvSpPr>
          <p:nvPr>
            <p:ph type="title"/>
          </p:nvPr>
        </p:nvSpPr>
        <p:spPr/>
        <p:txBody>
          <a:bodyPr>
            <a:normAutofit fontScale="90000"/>
          </a:bodyPr>
          <a:lstStyle/>
          <a:p>
            <a:r>
              <a:rPr lang="en-US" dirty="0"/>
              <a:t>Traffic Stops</a:t>
            </a:r>
            <a:br>
              <a:rPr lang="en-US" dirty="0"/>
            </a:br>
            <a:endParaRPr lang="en-US" dirty="0"/>
          </a:p>
        </p:txBody>
      </p:sp>
      <p:sp>
        <p:nvSpPr>
          <p:cNvPr id="5" name="Content Placeholder 4">
            <a:extLst>
              <a:ext uri="{FF2B5EF4-FFF2-40B4-BE49-F238E27FC236}">
                <a16:creationId xmlns:a16="http://schemas.microsoft.com/office/drawing/2014/main" id="{78C85F93-5EF7-6718-5904-9EFCC556C8AB}"/>
              </a:ext>
            </a:extLst>
          </p:cNvPr>
          <p:cNvSpPr>
            <a:spLocks noGrp="1"/>
          </p:cNvSpPr>
          <p:nvPr>
            <p:ph idx="1"/>
          </p:nvPr>
        </p:nvSpPr>
        <p:spPr/>
        <p:txBody>
          <a:bodyPr>
            <a:normAutofit/>
          </a:bodyPr>
          <a:lstStyle/>
          <a:p>
            <a:r>
              <a:rPr lang="en-US" sz="2900" i="1" dirty="0"/>
              <a:t>Hinsley v. Commonwealth, </a:t>
            </a:r>
            <a:r>
              <a:rPr lang="en-US" sz="2900" dirty="0"/>
              <a:t>October 8, 2024 (Unp.): Stop for §46.2-848 lawful where defendant’s failure to use her turn signal may have impacted the officer’s vehicle on the road; whether it actually impacted the vehicle or not was not material for a violation of the statute.</a:t>
            </a:r>
          </a:p>
        </p:txBody>
      </p:sp>
    </p:spTree>
    <p:extLst>
      <p:ext uri="{BB962C8B-B14F-4D97-AF65-F5344CB8AC3E}">
        <p14:creationId xmlns:p14="http://schemas.microsoft.com/office/powerpoint/2010/main" val="1322298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Presentation is Only an </a:t>
            </a:r>
            <a:r>
              <a:rPr lang="en-US" i="1" dirty="0"/>
              <a:t>OVERVIEW</a:t>
            </a:r>
            <a:r>
              <a:rPr lang="en-US" dirty="0"/>
              <a:t> </a:t>
            </a:r>
          </a:p>
        </p:txBody>
      </p:sp>
      <p:sp>
        <p:nvSpPr>
          <p:cNvPr id="3" name="Content Placeholder 2"/>
          <p:cNvSpPr>
            <a:spLocks noGrp="1"/>
          </p:cNvSpPr>
          <p:nvPr>
            <p:ph idx="1"/>
          </p:nvPr>
        </p:nvSpPr>
        <p:spPr>
          <a:xfrm>
            <a:off x="1295400" y="2556931"/>
            <a:ext cx="9869713" cy="3608157"/>
          </a:xfrm>
        </p:spPr>
        <p:txBody>
          <a:bodyPr>
            <a:normAutofit fontScale="92500" lnSpcReduction="10000"/>
          </a:bodyPr>
          <a:lstStyle/>
          <a:p>
            <a:r>
              <a:rPr lang="en-US" sz="3600" dirty="0"/>
              <a:t>For a complete summary of all cases, including the facts and holdings, please see the full “2024-2025 Appellate Update Case List” by CASC. (786 pages)</a:t>
            </a:r>
          </a:p>
          <a:p>
            <a:r>
              <a:rPr lang="en-US" sz="3600" dirty="0"/>
              <a:t>The case list has cases broken down by topic and court, with citations when available at time of print.</a:t>
            </a:r>
          </a:p>
          <a:p>
            <a:pPr lvl="1"/>
            <a:r>
              <a:rPr lang="en-US" sz="3200" i="1" dirty="0"/>
              <a:t>(Note to instructors: The notes field in PowerPoint has additional information accompanying some of these sides.)</a:t>
            </a:r>
          </a:p>
        </p:txBody>
      </p:sp>
    </p:spTree>
    <p:extLst>
      <p:ext uri="{BB962C8B-B14F-4D97-AF65-F5344CB8AC3E}">
        <p14:creationId xmlns:p14="http://schemas.microsoft.com/office/powerpoint/2010/main" val="3398790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1D54-E02B-7B3A-6102-440223C0AF43}"/>
              </a:ext>
            </a:extLst>
          </p:cNvPr>
          <p:cNvSpPr>
            <a:spLocks noGrp="1"/>
          </p:cNvSpPr>
          <p:nvPr>
            <p:ph type="title"/>
          </p:nvPr>
        </p:nvSpPr>
        <p:spPr/>
        <p:txBody>
          <a:bodyPr>
            <a:normAutofit/>
          </a:bodyPr>
          <a:lstStyle/>
          <a:p>
            <a:pPr algn="l"/>
            <a:r>
              <a:rPr lang="en-US" sz="5200" dirty="0"/>
              <a:t>Pat-Downs</a:t>
            </a:r>
          </a:p>
        </p:txBody>
      </p:sp>
      <p:sp>
        <p:nvSpPr>
          <p:cNvPr id="3" name="Text Placeholder 2">
            <a:extLst>
              <a:ext uri="{FF2B5EF4-FFF2-40B4-BE49-F238E27FC236}">
                <a16:creationId xmlns:a16="http://schemas.microsoft.com/office/drawing/2014/main" id="{9646AC9A-7893-EB89-4716-E5D73C9660FB}"/>
              </a:ext>
            </a:extLst>
          </p:cNvPr>
          <p:cNvSpPr>
            <a:spLocks noGrp="1"/>
          </p:cNvSpPr>
          <p:nvPr>
            <p:ph type="body" idx="1"/>
          </p:nvPr>
        </p:nvSpPr>
        <p:spPr/>
        <p:txBody>
          <a:bodyPr>
            <a:normAutofit/>
          </a:bodyPr>
          <a:lstStyle/>
          <a:p>
            <a:pPr algn="l"/>
            <a:r>
              <a:rPr lang="en-US" sz="3600" dirty="0"/>
              <a:t>Scope of Lawful Frisks</a:t>
            </a:r>
          </a:p>
        </p:txBody>
      </p:sp>
    </p:spTree>
    <p:extLst>
      <p:ext uri="{BB962C8B-B14F-4D97-AF65-F5344CB8AC3E}">
        <p14:creationId xmlns:p14="http://schemas.microsoft.com/office/powerpoint/2010/main" val="2250119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3AA5C-2AED-64C5-66FA-A2FC8E9A9BBD}"/>
              </a:ext>
            </a:extLst>
          </p:cNvPr>
          <p:cNvSpPr>
            <a:spLocks noGrp="1"/>
          </p:cNvSpPr>
          <p:nvPr>
            <p:ph type="title"/>
          </p:nvPr>
        </p:nvSpPr>
        <p:spPr>
          <a:xfrm>
            <a:off x="742122" y="770097"/>
            <a:ext cx="10154476" cy="1303867"/>
          </a:xfrm>
        </p:spPr>
        <p:txBody>
          <a:bodyPr>
            <a:normAutofit fontScale="90000"/>
          </a:bodyPr>
          <a:lstStyle/>
          <a:p>
            <a:r>
              <a:rPr lang="en-US" dirty="0"/>
              <a:t>Carrying a Concealed Weapon and </a:t>
            </a:r>
            <a:br>
              <a:rPr lang="en-US" dirty="0"/>
            </a:br>
            <a:r>
              <a:rPr lang="en-US" dirty="0"/>
              <a:t>the 4</a:t>
            </a:r>
            <a:r>
              <a:rPr lang="en-US" baseline="30000" dirty="0"/>
              <a:t>th</a:t>
            </a:r>
            <a:r>
              <a:rPr lang="en-US" dirty="0"/>
              <a:t> Amendment</a:t>
            </a:r>
          </a:p>
        </p:txBody>
      </p:sp>
      <p:sp>
        <p:nvSpPr>
          <p:cNvPr id="3" name="Content Placeholder 2">
            <a:extLst>
              <a:ext uri="{FF2B5EF4-FFF2-40B4-BE49-F238E27FC236}">
                <a16:creationId xmlns:a16="http://schemas.microsoft.com/office/drawing/2014/main" id="{D91E022B-6AB9-F428-1146-666EE8FEDA1C}"/>
              </a:ext>
            </a:extLst>
          </p:cNvPr>
          <p:cNvSpPr>
            <a:spLocks noGrp="1"/>
          </p:cNvSpPr>
          <p:nvPr>
            <p:ph idx="1"/>
          </p:nvPr>
        </p:nvSpPr>
        <p:spPr>
          <a:xfrm>
            <a:off x="742122" y="2498037"/>
            <a:ext cx="10986052" cy="4147930"/>
          </a:xfrm>
        </p:spPr>
        <p:txBody>
          <a:bodyPr>
            <a:noAutofit/>
          </a:bodyPr>
          <a:lstStyle/>
          <a:p>
            <a:r>
              <a:rPr lang="en-US" sz="2500" i="1" dirty="0"/>
              <a:t>Smith v. Commonwealth, </a:t>
            </a:r>
            <a:r>
              <a:rPr lang="en-US" sz="2500" dirty="0"/>
              <a:t>December 3, 2024 (</a:t>
            </a:r>
            <a:r>
              <a:rPr lang="en-US" sz="2500" dirty="0" err="1"/>
              <a:t>Unpub</a:t>
            </a:r>
            <a:r>
              <a:rPr lang="en-US" sz="2500" dirty="0"/>
              <a:t>.) </a:t>
            </a:r>
          </a:p>
          <a:p>
            <a:r>
              <a:rPr lang="en-US" sz="2500" dirty="0"/>
              <a:t>Court: Under Virginia law, it is illegal for an individual to carry a concealed firearm unless the individual falls within an enumerated exception or has a valid permit. </a:t>
            </a:r>
          </a:p>
          <a:p>
            <a:r>
              <a:rPr lang="en-US" sz="2500" dirty="0"/>
              <a:t>Court: carrying a concealed weapon in Virginia is presumptively criminal until the individual establishes that an exception applies or presents a permit. </a:t>
            </a:r>
          </a:p>
          <a:p>
            <a:r>
              <a:rPr lang="en-US" sz="2500" dirty="0"/>
              <a:t>Officer was permitted to reasonably suspect that the weapon was contraband even without knowing whether the defendant had a valid permit.</a:t>
            </a:r>
          </a:p>
          <a:p>
            <a:r>
              <a:rPr lang="en-US" sz="2500" dirty="0"/>
              <a:t>Also: </a:t>
            </a:r>
            <a:r>
              <a:rPr lang="en-US" sz="2500" i="1" dirty="0"/>
              <a:t>McRae v. C/w,</a:t>
            </a:r>
            <a:r>
              <a:rPr lang="en-US" sz="2500" dirty="0"/>
              <a:t> November 19, 2024 (</a:t>
            </a:r>
            <a:r>
              <a:rPr lang="en-US" sz="2500" dirty="0" err="1"/>
              <a:t>Unpub</a:t>
            </a:r>
            <a:r>
              <a:rPr lang="en-US" sz="2500" dirty="0"/>
              <a:t>.), </a:t>
            </a:r>
            <a:r>
              <a:rPr lang="en-US" sz="2500" i="1" dirty="0"/>
              <a:t>Anthony v. C/w</a:t>
            </a:r>
            <a:r>
              <a:rPr lang="en-US" sz="2500" dirty="0"/>
              <a:t>: September 3, 2024</a:t>
            </a:r>
          </a:p>
        </p:txBody>
      </p:sp>
    </p:spTree>
    <p:extLst>
      <p:ext uri="{BB962C8B-B14F-4D97-AF65-F5344CB8AC3E}">
        <p14:creationId xmlns:p14="http://schemas.microsoft.com/office/powerpoint/2010/main" val="4266051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a:extLst>
              <a:ext uri="{FF2B5EF4-FFF2-40B4-BE49-F238E27FC236}">
                <a16:creationId xmlns:a16="http://schemas.microsoft.com/office/drawing/2014/main" id="{97954970-AF0E-2759-768D-624FB6B08DA1}"/>
              </a:ext>
            </a:extLst>
          </p:cNvPr>
          <p:cNvSpPr>
            <a:spLocks noGrp="1" noChangeArrowheads="1"/>
          </p:cNvSpPr>
          <p:nvPr>
            <p:ph type="title"/>
          </p:nvPr>
        </p:nvSpPr>
        <p:spPr>
          <a:xfrm>
            <a:off x="1295401" y="609600"/>
            <a:ext cx="9601196" cy="1303867"/>
          </a:xfrm>
        </p:spPr>
        <p:txBody>
          <a:bodyPr/>
          <a:lstStyle/>
          <a:p>
            <a:r>
              <a:rPr lang="en-US" altLang="en-US" i="1" dirty="0">
                <a:ea typeface="ＭＳ Ｐゴシック" panose="020B0600070205080204" pitchFamily="34" charset="-128"/>
              </a:rPr>
              <a:t>Alvin v. C/w, </a:t>
            </a:r>
            <a:r>
              <a:rPr lang="en-US" altLang="en-US" dirty="0">
                <a:ea typeface="ＭＳ Ｐゴシック" panose="020B0600070205080204" pitchFamily="34" charset="-128"/>
              </a:rPr>
              <a:t>April 23, 2024</a:t>
            </a:r>
            <a:endParaRPr lang="en-US" altLang="en-US" i="1" dirty="0">
              <a:ea typeface="ＭＳ Ｐゴシック" panose="020B0600070205080204" pitchFamily="34" charset="-128"/>
            </a:endParaRPr>
          </a:p>
        </p:txBody>
      </p:sp>
      <p:sp>
        <p:nvSpPr>
          <p:cNvPr id="101378" name="Content Placeholder 2">
            <a:extLst>
              <a:ext uri="{FF2B5EF4-FFF2-40B4-BE49-F238E27FC236}">
                <a16:creationId xmlns:a16="http://schemas.microsoft.com/office/drawing/2014/main" id="{9B3F03DC-9757-EDDC-D180-D6C5E3B1A071}"/>
              </a:ext>
            </a:extLst>
          </p:cNvPr>
          <p:cNvSpPr>
            <a:spLocks noGrp="1" noChangeArrowheads="1"/>
          </p:cNvSpPr>
          <p:nvPr>
            <p:ph idx="1"/>
          </p:nvPr>
        </p:nvSpPr>
        <p:spPr>
          <a:xfrm>
            <a:off x="706781" y="1854200"/>
            <a:ext cx="10778435" cy="4394200"/>
          </a:xfrm>
        </p:spPr>
        <p:txBody>
          <a:bodyPr>
            <a:noAutofit/>
          </a:bodyPr>
          <a:lstStyle/>
          <a:p>
            <a:r>
              <a:rPr lang="en-US" altLang="en-US" sz="2800" dirty="0">
                <a:ea typeface="ＭＳ Ｐゴシック" panose="020B0600070205080204" pitchFamily="34" charset="-128"/>
              </a:rPr>
              <a:t>Defendant, a convicted felon, carried a concealed firearm on his person. </a:t>
            </a:r>
          </a:p>
          <a:p>
            <a:r>
              <a:rPr lang="en-US" altLang="en-US" sz="2800" dirty="0">
                <a:ea typeface="ＭＳ Ｐゴシック" panose="020B0600070205080204" pitchFamily="34" charset="-128"/>
              </a:rPr>
              <a:t>While on patrol in a high crime area, officer saw the defendant walking with a heavy object swinging in his right pocket every time he made a step forward. </a:t>
            </a:r>
          </a:p>
          <a:p>
            <a:r>
              <a:rPr lang="en-US" altLang="en-US" sz="2800" dirty="0">
                <a:ea typeface="ＭＳ Ｐゴシック" panose="020B0600070205080204" pitchFamily="34" charset="-128"/>
              </a:rPr>
              <a:t>The officer observed that the object “appeared heavier than a cellphone would be.” </a:t>
            </a:r>
          </a:p>
          <a:p>
            <a:r>
              <a:rPr lang="en-US" altLang="en-US" sz="2800" dirty="0">
                <a:ea typeface="ＭＳ Ｐゴシック" panose="020B0600070205080204" pitchFamily="34" charset="-128"/>
              </a:rPr>
              <a:t>Officer could see the object pressed against the inside of his pants pocket on the right side, between the pants pocket and his leg, each time the defendant stepped. </a:t>
            </a:r>
          </a:p>
          <a:p>
            <a:endParaRPr lang="en-US" altLang="en-US" sz="2800" dirty="0">
              <a:ea typeface="ＭＳ Ｐゴシック" panose="020B0600070205080204" pitchFamily="34"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a:extLst>
              <a:ext uri="{FF2B5EF4-FFF2-40B4-BE49-F238E27FC236}">
                <a16:creationId xmlns:a16="http://schemas.microsoft.com/office/drawing/2014/main" id="{70519E9A-D3AD-FE7F-A583-C22903C63EF8}"/>
              </a:ext>
            </a:extLst>
          </p:cNvPr>
          <p:cNvSpPr>
            <a:spLocks noGrp="1" noChangeArrowheads="1"/>
          </p:cNvSpPr>
          <p:nvPr>
            <p:ph type="title"/>
          </p:nvPr>
        </p:nvSpPr>
        <p:spPr>
          <a:xfrm>
            <a:off x="1295402" y="452045"/>
            <a:ext cx="9601196" cy="1303867"/>
          </a:xfrm>
        </p:spPr>
        <p:txBody>
          <a:bodyPr/>
          <a:lstStyle/>
          <a:p>
            <a:r>
              <a:rPr lang="en-US" altLang="en-US" dirty="0">
                <a:ea typeface="ＭＳ Ｐゴシック" panose="020B0600070205080204" pitchFamily="34" charset="-128"/>
              </a:rPr>
              <a:t>Observations as Articulated</a:t>
            </a:r>
          </a:p>
        </p:txBody>
      </p:sp>
      <p:sp>
        <p:nvSpPr>
          <p:cNvPr id="102402" name="Content Placeholder 2">
            <a:extLst>
              <a:ext uri="{FF2B5EF4-FFF2-40B4-BE49-F238E27FC236}">
                <a16:creationId xmlns:a16="http://schemas.microsoft.com/office/drawing/2014/main" id="{B3DD9A07-3668-DC4A-82E5-A05E95BB9858}"/>
              </a:ext>
            </a:extLst>
          </p:cNvPr>
          <p:cNvSpPr>
            <a:spLocks noGrp="1" noChangeArrowheads="1"/>
          </p:cNvSpPr>
          <p:nvPr>
            <p:ph idx="1"/>
          </p:nvPr>
        </p:nvSpPr>
        <p:spPr>
          <a:xfrm>
            <a:off x="748747" y="1997766"/>
            <a:ext cx="10694505" cy="4111488"/>
          </a:xfrm>
        </p:spPr>
        <p:txBody>
          <a:bodyPr>
            <a:normAutofit/>
          </a:bodyPr>
          <a:lstStyle/>
          <a:p>
            <a:r>
              <a:rPr lang="en-US" altLang="en-US" sz="2600" dirty="0">
                <a:ea typeface="ＭＳ Ｐゴシック" panose="020B0600070205080204" pitchFamily="34" charset="-128"/>
              </a:rPr>
              <a:t>Through the thin fabric of the defendant’s pants, the officer could clearly see an outline of a firearm against the defendant’s leg. He specified that this included the handle of the firearm and the barrel of the firearm.</a:t>
            </a:r>
          </a:p>
          <a:p>
            <a:r>
              <a:rPr lang="en-US" altLang="en-US" sz="2600" dirty="0">
                <a:ea typeface="ＭＳ Ｐゴシック" panose="020B0600070205080204" pitchFamily="34" charset="-128"/>
              </a:rPr>
              <a:t>Officer knew that the area was a “high crime” neighborhood in which arrests involving weapons and narcotics had been made. </a:t>
            </a:r>
          </a:p>
          <a:p>
            <a:r>
              <a:rPr lang="en-US" altLang="en-US" sz="2600" dirty="0">
                <a:ea typeface="ＭＳ Ｐゴシック" panose="020B0600070205080204" pitchFamily="34" charset="-128"/>
              </a:rPr>
              <a:t>Specifically, the defendant walking next to an apartment complex at which the officer had made several arrests involving weapons, narcotics, and stolen autos. The block that the defendant was “walking from” had been the location of a shooting during a very recent traffic stop.</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a:extLst>
              <a:ext uri="{FF2B5EF4-FFF2-40B4-BE49-F238E27FC236}">
                <a16:creationId xmlns:a16="http://schemas.microsoft.com/office/drawing/2014/main" id="{BCC16531-5059-99CD-5C37-40A93025F207}"/>
              </a:ext>
            </a:extLst>
          </p:cNvPr>
          <p:cNvSpPr>
            <a:spLocks noGrp="1" noChangeArrowheads="1"/>
          </p:cNvSpPr>
          <p:nvPr>
            <p:ph type="title"/>
          </p:nvPr>
        </p:nvSpPr>
        <p:spPr>
          <a:xfrm>
            <a:off x="646111" y="651500"/>
            <a:ext cx="10660321" cy="1400530"/>
          </a:xfrm>
        </p:spPr>
        <p:txBody>
          <a:bodyPr>
            <a:normAutofit fontScale="90000"/>
          </a:bodyPr>
          <a:lstStyle/>
          <a:p>
            <a:r>
              <a:rPr lang="en-US" altLang="en-US" dirty="0">
                <a:ea typeface="ＭＳ Ｐゴシック" panose="020B0600070205080204" pitchFamily="34" charset="-128"/>
              </a:rPr>
              <a:t>Court: Officer Lawfully Stopped and Patted Down Defendant for a Firearm</a:t>
            </a:r>
          </a:p>
        </p:txBody>
      </p:sp>
      <p:sp>
        <p:nvSpPr>
          <p:cNvPr id="103426" name="Content Placeholder 2">
            <a:extLst>
              <a:ext uri="{FF2B5EF4-FFF2-40B4-BE49-F238E27FC236}">
                <a16:creationId xmlns:a16="http://schemas.microsoft.com/office/drawing/2014/main" id="{167B5259-7135-583B-90B9-EE689AB21228}"/>
              </a:ext>
            </a:extLst>
          </p:cNvPr>
          <p:cNvSpPr>
            <a:spLocks noGrp="1" noChangeArrowheads="1"/>
          </p:cNvSpPr>
          <p:nvPr>
            <p:ph idx="1"/>
          </p:nvPr>
        </p:nvSpPr>
        <p:spPr>
          <a:xfrm>
            <a:off x="887896" y="2491409"/>
            <a:ext cx="10418536" cy="4127693"/>
          </a:xfrm>
        </p:spPr>
        <p:txBody>
          <a:bodyPr>
            <a:noAutofit/>
          </a:bodyPr>
          <a:lstStyle/>
          <a:p>
            <a:r>
              <a:rPr lang="en-US" altLang="en-US" sz="2900" dirty="0">
                <a:ea typeface="ＭＳ Ｐゴシック" panose="020B0600070205080204" pitchFamily="34" charset="-128"/>
              </a:rPr>
              <a:t>Court held that the officer had reasonable suspicion to seize and then pat down the defendant for concealed weapons.</a:t>
            </a:r>
          </a:p>
          <a:p>
            <a:r>
              <a:rPr lang="en-US" altLang="en-US" sz="2900" dirty="0">
                <a:ea typeface="ＭＳ Ｐゴシック" panose="020B0600070205080204" pitchFamily="34" charset="-128"/>
              </a:rPr>
              <a:t>The Court found that the totality of these circumstances, officer reasonably believed the defendant was carrying a concealed weapon, a criminal offense. </a:t>
            </a:r>
          </a:p>
          <a:p>
            <a:r>
              <a:rPr lang="en-US" altLang="en-US" sz="2900" dirty="0">
                <a:ea typeface="ＭＳ Ｐゴシック" panose="020B0600070205080204" pitchFamily="34" charset="-128"/>
              </a:rPr>
              <a:t>Court noted that the Supreme Court of Virginia held in </a:t>
            </a:r>
            <a:r>
              <a:rPr lang="en-US" altLang="en-US" sz="2900" i="1" dirty="0">
                <a:ea typeface="ＭＳ Ｐゴシック" panose="020B0600070205080204" pitchFamily="34" charset="-128"/>
              </a:rPr>
              <a:t>Whitaker</a:t>
            </a:r>
            <a:r>
              <a:rPr lang="en-US" altLang="en-US" sz="2900" dirty="0">
                <a:ea typeface="ＭＳ Ｐゴシック" panose="020B0600070205080204" pitchFamily="34" charset="-128"/>
              </a:rPr>
              <a:t> that carrying a concealed weapon provides probable cause to arrest.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2F894-C674-ED67-8CEF-4110FCBB8B4A}"/>
              </a:ext>
            </a:extLst>
          </p:cNvPr>
          <p:cNvSpPr>
            <a:spLocks noGrp="1"/>
          </p:cNvSpPr>
          <p:nvPr>
            <p:ph type="title"/>
          </p:nvPr>
        </p:nvSpPr>
        <p:spPr>
          <a:xfrm>
            <a:off x="902120" y="638248"/>
            <a:ext cx="10387760" cy="1400530"/>
          </a:xfrm>
        </p:spPr>
        <p:txBody>
          <a:bodyPr/>
          <a:lstStyle/>
          <a:p>
            <a:r>
              <a:rPr lang="en-US" dirty="0"/>
              <a:t>Similar: </a:t>
            </a:r>
            <a:r>
              <a:rPr lang="en-US" i="1" dirty="0"/>
              <a:t>Humphrey v. C/w</a:t>
            </a:r>
            <a:r>
              <a:rPr lang="en-US" dirty="0"/>
              <a:t>, July 2, 2024</a:t>
            </a:r>
          </a:p>
        </p:txBody>
      </p:sp>
      <p:sp>
        <p:nvSpPr>
          <p:cNvPr id="3" name="Content Placeholder 2">
            <a:extLst>
              <a:ext uri="{FF2B5EF4-FFF2-40B4-BE49-F238E27FC236}">
                <a16:creationId xmlns:a16="http://schemas.microsoft.com/office/drawing/2014/main" id="{99174000-0115-B09D-1F91-2FCA0DAF8892}"/>
              </a:ext>
            </a:extLst>
          </p:cNvPr>
          <p:cNvSpPr>
            <a:spLocks noGrp="1"/>
          </p:cNvSpPr>
          <p:nvPr>
            <p:ph idx="1"/>
          </p:nvPr>
        </p:nvSpPr>
        <p:spPr>
          <a:xfrm>
            <a:off x="667026" y="2416377"/>
            <a:ext cx="11061148" cy="3971171"/>
          </a:xfrm>
        </p:spPr>
        <p:txBody>
          <a:bodyPr>
            <a:normAutofit lnSpcReduction="10000"/>
          </a:bodyPr>
          <a:lstStyle/>
          <a:p>
            <a:r>
              <a:rPr lang="en-US" sz="2600" dirty="0"/>
              <a:t>Defendant, a felon, carried a concealed handgun. </a:t>
            </a:r>
          </a:p>
          <a:p>
            <a:r>
              <a:rPr lang="en-US" sz="2600" dirty="0"/>
              <a:t>Officers on patrol at the Va. Beach oceanfront due to an increase in gun violence saw the defendant walking with another man who had an outline of a firearm visible through his clothing. </a:t>
            </a:r>
          </a:p>
          <a:p>
            <a:r>
              <a:rPr lang="en-US" sz="2600" dirty="0"/>
              <a:t>Officer approached the defendant’s companion and asked him if he had a concealed weapon permit. </a:t>
            </a:r>
          </a:p>
          <a:p>
            <a:r>
              <a:rPr lang="en-US" sz="2600" dirty="0"/>
              <a:t>Man denied having a firearm. </a:t>
            </a:r>
          </a:p>
          <a:p>
            <a:r>
              <a:rPr lang="en-US" sz="2600" dirty="0"/>
              <a:t>Officers detained the man and, after a brief struggle, removed a gun from his pants.</a:t>
            </a:r>
          </a:p>
        </p:txBody>
      </p:sp>
    </p:spTree>
    <p:extLst>
      <p:ext uri="{BB962C8B-B14F-4D97-AF65-F5344CB8AC3E}">
        <p14:creationId xmlns:p14="http://schemas.microsoft.com/office/powerpoint/2010/main" val="6967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9A23B-64A9-9670-04F8-F9BD373466C5}"/>
              </a:ext>
            </a:extLst>
          </p:cNvPr>
          <p:cNvSpPr>
            <a:spLocks noGrp="1"/>
          </p:cNvSpPr>
          <p:nvPr>
            <p:ph type="title"/>
          </p:nvPr>
        </p:nvSpPr>
        <p:spPr>
          <a:xfrm>
            <a:off x="1295402" y="505054"/>
            <a:ext cx="9601196" cy="1303867"/>
          </a:xfrm>
        </p:spPr>
        <p:txBody>
          <a:bodyPr/>
          <a:lstStyle/>
          <a:p>
            <a:r>
              <a:rPr lang="en-US" dirty="0"/>
              <a:t>Defendant</a:t>
            </a:r>
          </a:p>
        </p:txBody>
      </p:sp>
      <p:sp>
        <p:nvSpPr>
          <p:cNvPr id="3" name="Content Placeholder 2">
            <a:extLst>
              <a:ext uri="{FF2B5EF4-FFF2-40B4-BE49-F238E27FC236}">
                <a16:creationId xmlns:a16="http://schemas.microsoft.com/office/drawing/2014/main" id="{D7D1B041-BF07-334D-656B-F8BE6FCC1C32}"/>
              </a:ext>
            </a:extLst>
          </p:cNvPr>
          <p:cNvSpPr>
            <a:spLocks noGrp="1"/>
          </p:cNvSpPr>
          <p:nvPr>
            <p:ph idx="1"/>
          </p:nvPr>
        </p:nvSpPr>
        <p:spPr>
          <a:xfrm>
            <a:off x="759792" y="1933346"/>
            <a:ext cx="11277600" cy="4419600"/>
          </a:xfrm>
        </p:spPr>
        <p:txBody>
          <a:bodyPr>
            <a:normAutofit/>
          </a:bodyPr>
          <a:lstStyle/>
          <a:p>
            <a:r>
              <a:rPr lang="en-US" sz="2600" dirty="0"/>
              <a:t>Defendant began moving away from the officers. </a:t>
            </a:r>
          </a:p>
          <a:p>
            <a:r>
              <a:rPr lang="en-US" sz="2600" dirty="0"/>
              <a:t>Officer asked defendant if he also possessed a firearm, </a:t>
            </a:r>
          </a:p>
          <a:p>
            <a:r>
              <a:rPr lang="en-US" sz="2600" dirty="0"/>
              <a:t>Defendant responded, “nah, I’m good.” </a:t>
            </a:r>
          </a:p>
          <a:p>
            <a:r>
              <a:rPr lang="en-US" sz="2600" dirty="0"/>
              <a:t>Officer then asked for the defendant’s permission to conduct a pat-down search for weapons and defendant repeated his initial response and continued moving away from the officer. </a:t>
            </a:r>
          </a:p>
          <a:p>
            <a:r>
              <a:rPr lang="en-US" sz="2600" dirty="0"/>
              <a:t>As the defendant backed away, he tripped over a small sign and the officer saw an “angular shape[d]” item on the defendant’s left side, which the officer believed to be a firearm. </a:t>
            </a:r>
          </a:p>
        </p:txBody>
      </p:sp>
    </p:spTree>
    <p:extLst>
      <p:ext uri="{BB962C8B-B14F-4D97-AF65-F5344CB8AC3E}">
        <p14:creationId xmlns:p14="http://schemas.microsoft.com/office/powerpoint/2010/main" val="2323012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C0EF1-3FFD-7090-93E7-AD7A44ADAD45}"/>
              </a:ext>
            </a:extLst>
          </p:cNvPr>
          <p:cNvSpPr>
            <a:spLocks noGrp="1"/>
          </p:cNvSpPr>
          <p:nvPr>
            <p:ph type="title"/>
          </p:nvPr>
        </p:nvSpPr>
        <p:spPr/>
        <p:txBody>
          <a:bodyPr/>
          <a:lstStyle/>
          <a:p>
            <a:r>
              <a:rPr lang="en-US" dirty="0"/>
              <a:t>Pat-Down</a:t>
            </a:r>
          </a:p>
        </p:txBody>
      </p:sp>
      <p:sp>
        <p:nvSpPr>
          <p:cNvPr id="3" name="Content Placeholder 2">
            <a:extLst>
              <a:ext uri="{FF2B5EF4-FFF2-40B4-BE49-F238E27FC236}">
                <a16:creationId xmlns:a16="http://schemas.microsoft.com/office/drawing/2014/main" id="{CF34C084-9E55-3E73-3F47-4DD6F4659326}"/>
              </a:ext>
            </a:extLst>
          </p:cNvPr>
          <p:cNvSpPr>
            <a:spLocks noGrp="1"/>
          </p:cNvSpPr>
          <p:nvPr>
            <p:ph idx="1"/>
          </p:nvPr>
        </p:nvSpPr>
        <p:spPr>
          <a:xfrm>
            <a:off x="1007165" y="2490671"/>
            <a:ext cx="10495722" cy="3883625"/>
          </a:xfrm>
        </p:spPr>
        <p:txBody>
          <a:bodyPr>
            <a:noAutofit/>
          </a:bodyPr>
          <a:lstStyle/>
          <a:p>
            <a:r>
              <a:rPr lang="en-US" sz="3200" dirty="0"/>
              <a:t>When defendant tried to walk away, officers stopped him, handcuffed him, patted him down, and removed his handgun. </a:t>
            </a:r>
          </a:p>
          <a:p>
            <a:r>
              <a:rPr lang="en-US" sz="3200" dirty="0"/>
              <a:t>Court of Appeals: Officers possessed reasonable suspicion to not only detain the defendant but also conduct a pat down of his person and retrieve the firearm concealed in his pants.</a:t>
            </a:r>
          </a:p>
          <a:p>
            <a:r>
              <a:rPr lang="en-US" sz="3200" dirty="0"/>
              <a:t>See also: </a:t>
            </a:r>
            <a:r>
              <a:rPr lang="en-US" sz="3200" i="1" dirty="0"/>
              <a:t>Johnson v. C/w, </a:t>
            </a:r>
            <a:r>
              <a:rPr lang="en-US" sz="3200" dirty="0"/>
              <a:t>April 8, 2024 (Unp.).</a:t>
            </a:r>
          </a:p>
        </p:txBody>
      </p:sp>
    </p:spTree>
    <p:extLst>
      <p:ext uri="{BB962C8B-B14F-4D97-AF65-F5344CB8AC3E}">
        <p14:creationId xmlns:p14="http://schemas.microsoft.com/office/powerpoint/2010/main" val="4139304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675E9-1DB1-ABBB-B633-93B80AC01E51}"/>
              </a:ext>
            </a:extLst>
          </p:cNvPr>
          <p:cNvSpPr>
            <a:spLocks noGrp="1"/>
          </p:cNvSpPr>
          <p:nvPr>
            <p:ph type="title"/>
          </p:nvPr>
        </p:nvSpPr>
        <p:spPr/>
        <p:txBody>
          <a:bodyPr>
            <a:normAutofit fontScale="90000"/>
          </a:bodyPr>
          <a:lstStyle/>
          <a:p>
            <a:r>
              <a:rPr lang="en-US" dirty="0"/>
              <a:t>Geofence Warrants- </a:t>
            </a:r>
            <a:r>
              <a:rPr lang="en-US" i="1" dirty="0"/>
              <a:t>U.S. v. </a:t>
            </a:r>
            <a:r>
              <a:rPr lang="en-US" i="1" dirty="0" err="1"/>
              <a:t>Chatrie</a:t>
            </a:r>
            <a:r>
              <a:rPr lang="en-US" dirty="0"/>
              <a:t>, 4</a:t>
            </a:r>
            <a:r>
              <a:rPr lang="en-US" baseline="30000" dirty="0"/>
              <a:t>th</a:t>
            </a:r>
            <a:r>
              <a:rPr lang="en-US" dirty="0"/>
              <a:t> Circuit </a:t>
            </a:r>
            <a:r>
              <a:rPr lang="en-US" i="1" dirty="0" err="1"/>
              <a:t>en</a:t>
            </a:r>
            <a:r>
              <a:rPr lang="en-US" i="1" dirty="0"/>
              <a:t> banc</a:t>
            </a:r>
            <a:endParaRPr lang="en-US" dirty="0"/>
          </a:p>
        </p:txBody>
      </p:sp>
      <p:sp>
        <p:nvSpPr>
          <p:cNvPr id="3" name="Content Placeholder 2">
            <a:extLst>
              <a:ext uri="{FF2B5EF4-FFF2-40B4-BE49-F238E27FC236}">
                <a16:creationId xmlns:a16="http://schemas.microsoft.com/office/drawing/2014/main" id="{53069950-152D-D04E-B425-81BB2B26B1F0}"/>
              </a:ext>
            </a:extLst>
          </p:cNvPr>
          <p:cNvSpPr>
            <a:spLocks noGrp="1"/>
          </p:cNvSpPr>
          <p:nvPr>
            <p:ph idx="1"/>
          </p:nvPr>
        </p:nvSpPr>
        <p:spPr/>
        <p:txBody>
          <a:bodyPr>
            <a:noAutofit/>
          </a:bodyPr>
          <a:lstStyle/>
          <a:p>
            <a:r>
              <a:rPr lang="en-US" sz="2600" dirty="0">
                <a:effectLst/>
                <a:latin typeface="+mj-lt"/>
                <a:ea typeface="Yu Mincho" panose="02020400000000000000" pitchFamily="18" charset="-128"/>
                <a:cs typeface="Arial" panose="020B0604020202020204" pitchFamily="34" charset="0"/>
              </a:rPr>
              <a:t>The defendant robbed a bank of roughly $200,000 using a gun and a note claiming that he had the teller’s family held hostage. Witnesses stated that the perpetrator had come from a nearby church. Law enforcement knew only that the perpetrator had a cell phone in his right hand and appeared to be speaking with someone on the device. </a:t>
            </a:r>
          </a:p>
          <a:p>
            <a:r>
              <a:rPr lang="en-US" sz="2600" dirty="0">
                <a:effectLst/>
                <a:latin typeface="+mj-lt"/>
                <a:ea typeface="Yu Mincho" panose="02020400000000000000" pitchFamily="18" charset="-128"/>
                <a:cs typeface="Arial" panose="020B0604020202020204" pitchFamily="34" charset="0"/>
              </a:rPr>
              <a:t>After police failed to locate the suspect via reviewing camera footage, speaking with witnesses, and pursuing two leads, law enforcement obtained a “geofence” warrant from Google. </a:t>
            </a:r>
          </a:p>
        </p:txBody>
      </p:sp>
    </p:spTree>
    <p:extLst>
      <p:ext uri="{BB962C8B-B14F-4D97-AF65-F5344CB8AC3E}">
        <p14:creationId xmlns:p14="http://schemas.microsoft.com/office/powerpoint/2010/main" val="25390794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CBA25-6068-6B75-5374-9CC0320C7FFB}"/>
              </a:ext>
            </a:extLst>
          </p:cNvPr>
          <p:cNvSpPr>
            <a:spLocks noGrp="1"/>
          </p:cNvSpPr>
          <p:nvPr>
            <p:ph type="title"/>
          </p:nvPr>
        </p:nvSpPr>
        <p:spPr>
          <a:xfrm>
            <a:off x="1295402" y="479856"/>
            <a:ext cx="9601196" cy="1303867"/>
          </a:xfrm>
        </p:spPr>
        <p:txBody>
          <a:bodyPr/>
          <a:lstStyle/>
          <a:p>
            <a:r>
              <a:rPr lang="en-US" dirty="0"/>
              <a:t>The Warrant</a:t>
            </a:r>
          </a:p>
        </p:txBody>
      </p:sp>
      <p:sp>
        <p:nvSpPr>
          <p:cNvPr id="3" name="Content Placeholder 2">
            <a:extLst>
              <a:ext uri="{FF2B5EF4-FFF2-40B4-BE49-F238E27FC236}">
                <a16:creationId xmlns:a16="http://schemas.microsoft.com/office/drawing/2014/main" id="{E5A4C247-88F2-5A26-75E0-D88A4C23B62E}"/>
              </a:ext>
            </a:extLst>
          </p:cNvPr>
          <p:cNvSpPr>
            <a:spLocks noGrp="1"/>
          </p:cNvSpPr>
          <p:nvPr>
            <p:ph idx="1"/>
          </p:nvPr>
        </p:nvSpPr>
        <p:spPr>
          <a:xfrm>
            <a:off x="564524" y="1983345"/>
            <a:ext cx="11062952" cy="3670479"/>
          </a:xfrm>
        </p:spPr>
        <p:txBody>
          <a:bodyPr>
            <a:noAutofit/>
          </a:bodyPr>
          <a:lstStyle/>
          <a:p>
            <a:r>
              <a:rPr lang="en-US" dirty="0"/>
              <a:t>Step 1: In this step, law enforcement would seek de-identified list of all Google users whose Location History data indicates were within the geofence during a specified timeframe. </a:t>
            </a:r>
          </a:p>
          <a:p>
            <a:r>
              <a:rPr lang="en-US" dirty="0"/>
              <a:t>Step 2: In this step, law enforcement would seek additional de-identified location information for a certain device or devices to determine whether that device or devices are relevant to the investigation, and additional location coordinates beyond the time and geographic scope of the original request to eliminate devices from the investigation. </a:t>
            </a:r>
          </a:p>
          <a:p>
            <a:r>
              <a:rPr lang="en-US" dirty="0"/>
              <a:t>Step 3: In this step, law enforcement would seek account-identifying information for the users the Government determined were relevant to the investigation. The warrant described the three-step process but sought authority for all three steps in one single warrant. </a:t>
            </a:r>
          </a:p>
          <a:p>
            <a:endParaRPr lang="en-US" dirty="0"/>
          </a:p>
        </p:txBody>
      </p:sp>
    </p:spTree>
    <p:extLst>
      <p:ext uri="{BB962C8B-B14F-4D97-AF65-F5344CB8AC3E}">
        <p14:creationId xmlns:p14="http://schemas.microsoft.com/office/powerpoint/2010/main" val="1363149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sz="6000" dirty="0"/>
            </a:br>
            <a:r>
              <a:rPr lang="en-US" sz="6000" dirty="0"/>
              <a:t>PART ONE:</a:t>
            </a:r>
            <a:br>
              <a:rPr lang="en-US" sz="6000" dirty="0"/>
            </a:br>
            <a:r>
              <a:rPr lang="en-US" sz="6000" dirty="0"/>
              <a:t>Criminal Procedure</a:t>
            </a:r>
          </a:p>
        </p:txBody>
      </p:sp>
      <p:sp>
        <p:nvSpPr>
          <p:cNvPr id="3" name="Text Placeholder 2"/>
          <p:cNvSpPr>
            <a:spLocks noGrp="1"/>
          </p:cNvSpPr>
          <p:nvPr>
            <p:ph type="body" idx="1"/>
          </p:nvPr>
        </p:nvSpPr>
        <p:spPr/>
        <p:txBody>
          <a:bodyPr>
            <a:normAutofit/>
          </a:bodyPr>
          <a:lstStyle/>
          <a:p>
            <a:r>
              <a:rPr lang="en-US" sz="3400" dirty="0"/>
              <a:t>Constitutional Law and Virginia Procedure</a:t>
            </a:r>
          </a:p>
        </p:txBody>
      </p:sp>
    </p:spTree>
    <p:extLst>
      <p:ext uri="{BB962C8B-B14F-4D97-AF65-F5344CB8AC3E}">
        <p14:creationId xmlns:p14="http://schemas.microsoft.com/office/powerpoint/2010/main" val="1949704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7F040-6A62-0FDA-F5D3-2D6A0218069E}"/>
              </a:ext>
            </a:extLst>
          </p:cNvPr>
          <p:cNvSpPr>
            <a:spLocks noGrp="1"/>
          </p:cNvSpPr>
          <p:nvPr>
            <p:ph type="title"/>
          </p:nvPr>
        </p:nvSpPr>
        <p:spPr/>
        <p:txBody>
          <a:bodyPr/>
          <a:lstStyle/>
          <a:p>
            <a:r>
              <a:rPr lang="en-US" dirty="0"/>
              <a:t>Holding</a:t>
            </a:r>
          </a:p>
        </p:txBody>
      </p:sp>
      <p:sp>
        <p:nvSpPr>
          <p:cNvPr id="3" name="Content Placeholder 2">
            <a:extLst>
              <a:ext uri="{FF2B5EF4-FFF2-40B4-BE49-F238E27FC236}">
                <a16:creationId xmlns:a16="http://schemas.microsoft.com/office/drawing/2014/main" id="{B9607DA3-D203-B7E8-B403-8635357CFEC7}"/>
              </a:ext>
            </a:extLst>
          </p:cNvPr>
          <p:cNvSpPr>
            <a:spLocks noGrp="1"/>
          </p:cNvSpPr>
          <p:nvPr>
            <p:ph idx="1"/>
          </p:nvPr>
        </p:nvSpPr>
        <p:spPr/>
        <p:txBody>
          <a:bodyPr>
            <a:normAutofit/>
          </a:bodyPr>
          <a:lstStyle/>
          <a:p>
            <a:r>
              <a:rPr lang="en-US" sz="2600" dirty="0"/>
              <a:t>The District Court refused to suppress the fruits of the geofence warrant because the officer acted in good faith.</a:t>
            </a:r>
          </a:p>
          <a:p>
            <a:r>
              <a:rPr lang="en-US" sz="2600" dirty="0"/>
              <a:t>In a 14-1 per </a:t>
            </a:r>
            <a:r>
              <a:rPr lang="en-US" sz="2600" dirty="0" err="1"/>
              <a:t>curiam</a:t>
            </a:r>
            <a:r>
              <a:rPr lang="en-US" sz="2600" dirty="0"/>
              <a:t> ruling, the Court simply wrote: “The judgment of the district court is Affirmed." The justices followed that ruling with 124 pages of separate opinions, consisting of seven concurrences and one dissent.</a:t>
            </a:r>
          </a:p>
          <a:p>
            <a:endParaRPr lang="en-US" sz="2600" dirty="0"/>
          </a:p>
        </p:txBody>
      </p:sp>
    </p:spTree>
    <p:extLst>
      <p:ext uri="{BB962C8B-B14F-4D97-AF65-F5344CB8AC3E}">
        <p14:creationId xmlns:p14="http://schemas.microsoft.com/office/powerpoint/2010/main" val="806941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B388E-3256-3BF0-D94F-2E936C10338C}"/>
              </a:ext>
            </a:extLst>
          </p:cNvPr>
          <p:cNvSpPr>
            <a:spLocks noGrp="1"/>
          </p:cNvSpPr>
          <p:nvPr>
            <p:ph type="title"/>
          </p:nvPr>
        </p:nvSpPr>
        <p:spPr/>
        <p:txBody>
          <a:bodyPr/>
          <a:lstStyle/>
          <a:p>
            <a:r>
              <a:rPr lang="en-US" dirty="0"/>
              <a:t>Useful Analysis from the Opinion</a:t>
            </a:r>
          </a:p>
        </p:txBody>
      </p:sp>
      <p:sp>
        <p:nvSpPr>
          <p:cNvPr id="3" name="Content Placeholder 2">
            <a:extLst>
              <a:ext uri="{FF2B5EF4-FFF2-40B4-BE49-F238E27FC236}">
                <a16:creationId xmlns:a16="http://schemas.microsoft.com/office/drawing/2014/main" id="{70EC3B0C-9C4D-EA13-7AE9-BF3D51915B6B}"/>
              </a:ext>
            </a:extLst>
          </p:cNvPr>
          <p:cNvSpPr>
            <a:spLocks noGrp="1"/>
          </p:cNvSpPr>
          <p:nvPr>
            <p:ph idx="1"/>
          </p:nvPr>
        </p:nvSpPr>
        <p:spPr>
          <a:xfrm>
            <a:off x="875762" y="2472743"/>
            <a:ext cx="10831133" cy="3825025"/>
          </a:xfrm>
        </p:spPr>
        <p:txBody>
          <a:bodyPr>
            <a:noAutofit/>
          </a:bodyPr>
          <a:lstStyle/>
          <a:p>
            <a:r>
              <a:rPr lang="en-US" sz="2600" dirty="0"/>
              <a:t>Despite the unusually divided ruling, this ruling makes clear that a substantial majority of the judges of the 4th Circuit believe that law enforcement may lawfully obtain Geofence warrants. The most useful opinion in this collection is likely Judge Berner’s opinion. Judge Berner’s opinion, joined by five other judges, is that “Step One” of Google’s process is not a search under the fourth amendment. </a:t>
            </a:r>
          </a:p>
          <a:p>
            <a:r>
              <a:rPr lang="en-US" sz="2600" dirty="0"/>
              <a:t>Thus, adding the seven other 6 judges who believe that the entire search is governed by the third-party doctrine, there are a total of 14 judges who agreed that “Step One” of Google’s process is not a Fourth Amendment search. </a:t>
            </a:r>
          </a:p>
        </p:txBody>
      </p:sp>
    </p:spTree>
    <p:extLst>
      <p:ext uri="{BB962C8B-B14F-4D97-AF65-F5344CB8AC3E}">
        <p14:creationId xmlns:p14="http://schemas.microsoft.com/office/powerpoint/2010/main" val="31557989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63909-554E-26DB-6ACE-9FD538C18756}"/>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571E3BFE-7ACA-EBA6-0BBD-AFE3BBEC9F6F}"/>
              </a:ext>
            </a:extLst>
          </p:cNvPr>
          <p:cNvSpPr>
            <a:spLocks noGrp="1"/>
          </p:cNvSpPr>
          <p:nvPr>
            <p:ph idx="1"/>
          </p:nvPr>
        </p:nvSpPr>
        <p:spPr/>
        <p:txBody>
          <a:bodyPr>
            <a:normAutofit/>
          </a:bodyPr>
          <a:lstStyle/>
          <a:p>
            <a:r>
              <a:rPr lang="en-US" sz="2800" dirty="0"/>
              <a:t>The ideal way to obtain a geofence warrant is to seek judicial authorization at each step of the process.</a:t>
            </a:r>
            <a:br>
              <a:rPr lang="en-US" sz="2800" dirty="0"/>
            </a:br>
            <a:endParaRPr lang="en-US" sz="2800" dirty="0"/>
          </a:p>
          <a:p>
            <a:r>
              <a:rPr lang="en-US" sz="2800" dirty="0"/>
              <a:t>Therefore, it is best to seek three separate search warrants as opposed to a single warrant that contains all three steps.</a:t>
            </a:r>
          </a:p>
        </p:txBody>
      </p:sp>
    </p:spTree>
    <p:extLst>
      <p:ext uri="{BB962C8B-B14F-4D97-AF65-F5344CB8AC3E}">
        <p14:creationId xmlns:p14="http://schemas.microsoft.com/office/powerpoint/2010/main" val="3200080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025E2-3F9D-A586-9D57-1353774AB5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0DAF0D-B87C-83FA-B684-A7DD353F13E1}"/>
              </a:ext>
            </a:extLst>
          </p:cNvPr>
          <p:cNvSpPr>
            <a:spLocks noGrp="1"/>
          </p:cNvSpPr>
          <p:nvPr>
            <p:ph type="title"/>
          </p:nvPr>
        </p:nvSpPr>
        <p:spPr/>
        <p:txBody>
          <a:bodyPr>
            <a:noAutofit/>
          </a:bodyPr>
          <a:lstStyle/>
          <a:p>
            <a:r>
              <a:rPr lang="en-US" sz="6000" dirty="0"/>
              <a:t>Exceptions to Warrant Requirement</a:t>
            </a:r>
          </a:p>
        </p:txBody>
      </p:sp>
      <p:sp>
        <p:nvSpPr>
          <p:cNvPr id="3" name="Text Placeholder 2">
            <a:extLst>
              <a:ext uri="{FF2B5EF4-FFF2-40B4-BE49-F238E27FC236}">
                <a16:creationId xmlns:a16="http://schemas.microsoft.com/office/drawing/2014/main" id="{5E37E269-006C-A070-EE85-ABD276E30F0A}"/>
              </a:ext>
            </a:extLst>
          </p:cNvPr>
          <p:cNvSpPr>
            <a:spLocks noGrp="1"/>
          </p:cNvSpPr>
          <p:nvPr>
            <p:ph type="body" idx="1"/>
          </p:nvPr>
        </p:nvSpPr>
        <p:spPr>
          <a:xfrm>
            <a:off x="2015066" y="3846051"/>
            <a:ext cx="8666185" cy="2104175"/>
          </a:xfrm>
        </p:spPr>
        <p:txBody>
          <a:bodyPr>
            <a:normAutofit/>
          </a:bodyPr>
          <a:lstStyle/>
          <a:p>
            <a:pPr>
              <a:spcBef>
                <a:spcPts val="0"/>
              </a:spcBef>
              <a:spcAft>
                <a:spcPts val="0"/>
              </a:spcAft>
            </a:pPr>
            <a:r>
              <a:rPr lang="en-US" sz="3200" dirty="0"/>
              <a:t>Probable Cause </a:t>
            </a:r>
            <a:r>
              <a:rPr lang="en-US" sz="3200" i="1" dirty="0"/>
              <a:t>PLUS ___________________</a:t>
            </a:r>
          </a:p>
          <a:p>
            <a:pPr>
              <a:spcBef>
                <a:spcPts val="0"/>
              </a:spcBef>
              <a:spcAft>
                <a:spcPts val="0"/>
              </a:spcAft>
            </a:pPr>
            <a:r>
              <a:rPr lang="en-US" sz="3200" i="1" dirty="0"/>
              <a:t>                                     </a:t>
            </a:r>
            <a:r>
              <a:rPr lang="en-US" sz="3200" baseline="30000" dirty="0"/>
              <a:t>exception to warrant requirement</a:t>
            </a:r>
          </a:p>
          <a:p>
            <a:endParaRPr lang="en-US" sz="3200" dirty="0"/>
          </a:p>
        </p:txBody>
      </p:sp>
    </p:spTree>
    <p:extLst>
      <p:ext uri="{BB962C8B-B14F-4D97-AF65-F5344CB8AC3E}">
        <p14:creationId xmlns:p14="http://schemas.microsoft.com/office/powerpoint/2010/main" val="2587841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C03C7-0214-45EF-A650-DEBE0A004A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DABE4B-ACBA-3830-618C-C2F08E858A97}"/>
              </a:ext>
            </a:extLst>
          </p:cNvPr>
          <p:cNvSpPr>
            <a:spLocks noGrp="1"/>
          </p:cNvSpPr>
          <p:nvPr>
            <p:ph type="title"/>
          </p:nvPr>
        </p:nvSpPr>
        <p:spPr/>
        <p:txBody>
          <a:bodyPr>
            <a:normAutofit/>
          </a:bodyPr>
          <a:lstStyle/>
          <a:p>
            <a:r>
              <a:rPr lang="en-US" dirty="0"/>
              <a:t>Exigent Circumstances: </a:t>
            </a:r>
            <a:br>
              <a:rPr lang="en-US" dirty="0"/>
            </a:br>
            <a:r>
              <a:rPr lang="en-US" sz="3200" i="1" dirty="0"/>
              <a:t>Fitch v. Commonwealth</a:t>
            </a:r>
            <a:r>
              <a:rPr lang="en-US" sz="3200" dirty="0"/>
              <a:t>, September 24, 2024 (Unp.)</a:t>
            </a:r>
            <a:endParaRPr lang="en-US" sz="3200" i="1" dirty="0"/>
          </a:p>
        </p:txBody>
      </p:sp>
      <p:sp>
        <p:nvSpPr>
          <p:cNvPr id="3" name="Content Placeholder 2">
            <a:extLst>
              <a:ext uri="{FF2B5EF4-FFF2-40B4-BE49-F238E27FC236}">
                <a16:creationId xmlns:a16="http://schemas.microsoft.com/office/drawing/2014/main" id="{6B6620DC-4FDA-C4C8-C607-020934AECBF5}"/>
              </a:ext>
            </a:extLst>
          </p:cNvPr>
          <p:cNvSpPr>
            <a:spLocks noGrp="1"/>
          </p:cNvSpPr>
          <p:nvPr>
            <p:ph idx="1"/>
          </p:nvPr>
        </p:nvSpPr>
        <p:spPr/>
        <p:txBody>
          <a:bodyPr>
            <a:noAutofit/>
          </a:bodyPr>
          <a:lstStyle/>
          <a:p>
            <a:r>
              <a:rPr lang="en-US" sz="2800" dirty="0"/>
              <a:t>Defendant murdered his estranged wife. </a:t>
            </a:r>
          </a:p>
          <a:p>
            <a:r>
              <a:rPr lang="en-US" sz="2800" dirty="0"/>
              <a:t>Police learned that the defendant’s </a:t>
            </a:r>
            <a:r>
              <a:rPr lang="en-US" sz="2800" dirty="0" err="1"/>
              <a:t>cellsite</a:t>
            </a:r>
            <a:r>
              <a:rPr lang="en-US" sz="2800" dirty="0"/>
              <a:t> data placed him at the scene of the crime at the time of the offense. </a:t>
            </a:r>
          </a:p>
          <a:p>
            <a:r>
              <a:rPr lang="en-US" sz="2800" dirty="0"/>
              <a:t>Police obtained a search warrant for the defendant’s residence to search for, among other items, the defendant’s cellphone. </a:t>
            </a:r>
          </a:p>
          <a:p>
            <a:r>
              <a:rPr lang="en-US" sz="2800" dirty="0"/>
              <a:t>The search warrant did not authorize the seizure of the defendant’s phone at any other location. </a:t>
            </a:r>
          </a:p>
        </p:txBody>
      </p:sp>
    </p:spTree>
    <p:extLst>
      <p:ext uri="{BB962C8B-B14F-4D97-AF65-F5344CB8AC3E}">
        <p14:creationId xmlns:p14="http://schemas.microsoft.com/office/powerpoint/2010/main" val="34658699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9D23A-CBCC-7DE2-C0E0-0804E85082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1AFDC4-9DF5-4A17-FB77-14B39161895D}"/>
              </a:ext>
            </a:extLst>
          </p:cNvPr>
          <p:cNvSpPr>
            <a:spLocks noGrp="1"/>
          </p:cNvSpPr>
          <p:nvPr>
            <p:ph type="title"/>
          </p:nvPr>
        </p:nvSpPr>
        <p:spPr/>
        <p:txBody>
          <a:bodyPr/>
          <a:lstStyle/>
          <a:p>
            <a:r>
              <a:rPr lang="en-US" dirty="0"/>
              <a:t>Defendant Appears at Police Department</a:t>
            </a:r>
          </a:p>
        </p:txBody>
      </p:sp>
      <p:sp>
        <p:nvSpPr>
          <p:cNvPr id="3" name="Content Placeholder 2">
            <a:extLst>
              <a:ext uri="{FF2B5EF4-FFF2-40B4-BE49-F238E27FC236}">
                <a16:creationId xmlns:a16="http://schemas.microsoft.com/office/drawing/2014/main" id="{430539D1-02F3-A886-E6E1-515A063BF479}"/>
              </a:ext>
            </a:extLst>
          </p:cNvPr>
          <p:cNvSpPr>
            <a:spLocks noGrp="1"/>
          </p:cNvSpPr>
          <p:nvPr>
            <p:ph idx="1"/>
          </p:nvPr>
        </p:nvSpPr>
        <p:spPr>
          <a:xfrm>
            <a:off x="1046922" y="2556932"/>
            <a:ext cx="10310191" cy="3318936"/>
          </a:xfrm>
        </p:spPr>
        <p:txBody>
          <a:bodyPr>
            <a:noAutofit/>
          </a:bodyPr>
          <a:lstStyle/>
          <a:p>
            <a:r>
              <a:rPr lang="en-US" sz="2800" dirty="0"/>
              <a:t>While officers were preparing to execute the search warrant, the defendant called the Police and asked to speak to an officer. </a:t>
            </a:r>
          </a:p>
          <a:p>
            <a:r>
              <a:rPr lang="en-US" sz="2800" dirty="0"/>
              <a:t>The defendant voluntarily come to the police station for an interview.</a:t>
            </a:r>
          </a:p>
          <a:p>
            <a:r>
              <a:rPr lang="en-US" sz="2800" dirty="0"/>
              <a:t>At the police department, the defendant spoke to an officer. </a:t>
            </a:r>
          </a:p>
          <a:p>
            <a:r>
              <a:rPr lang="en-US" sz="2800" dirty="0"/>
              <a:t>During the interview, the defendant confirmed his cell phone number, that he only had one cell phone, and that he always carried his phone. </a:t>
            </a:r>
          </a:p>
        </p:txBody>
      </p:sp>
    </p:spTree>
    <p:extLst>
      <p:ext uri="{BB962C8B-B14F-4D97-AF65-F5344CB8AC3E}">
        <p14:creationId xmlns:p14="http://schemas.microsoft.com/office/powerpoint/2010/main" val="3877320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B7E36-FF5F-419F-3C5A-2A96DEE257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C57D8E-C0C6-45B2-9C1D-CF0D72525740}"/>
              </a:ext>
            </a:extLst>
          </p:cNvPr>
          <p:cNvSpPr>
            <a:spLocks noGrp="1"/>
          </p:cNvSpPr>
          <p:nvPr>
            <p:ph type="title"/>
          </p:nvPr>
        </p:nvSpPr>
        <p:spPr/>
        <p:txBody>
          <a:bodyPr/>
          <a:lstStyle/>
          <a:p>
            <a:r>
              <a:rPr lang="en-US" dirty="0"/>
              <a:t>Seizure of Phone </a:t>
            </a:r>
          </a:p>
        </p:txBody>
      </p:sp>
      <p:sp>
        <p:nvSpPr>
          <p:cNvPr id="3" name="Content Placeholder 2">
            <a:extLst>
              <a:ext uri="{FF2B5EF4-FFF2-40B4-BE49-F238E27FC236}">
                <a16:creationId xmlns:a16="http://schemas.microsoft.com/office/drawing/2014/main" id="{928F0B9C-9D4C-46DF-DA35-1A3101673E27}"/>
              </a:ext>
            </a:extLst>
          </p:cNvPr>
          <p:cNvSpPr>
            <a:spLocks noGrp="1"/>
          </p:cNvSpPr>
          <p:nvPr>
            <p:ph idx="1"/>
          </p:nvPr>
        </p:nvSpPr>
        <p:spPr>
          <a:xfrm>
            <a:off x="834887" y="2570922"/>
            <a:ext cx="10849113" cy="3525078"/>
          </a:xfrm>
        </p:spPr>
        <p:txBody>
          <a:bodyPr>
            <a:noAutofit/>
          </a:bodyPr>
          <a:lstStyle/>
          <a:p>
            <a:r>
              <a:rPr lang="en-US" sz="2700" dirty="0"/>
              <a:t>Additionally, defendant referenced a video that was on his phone, which he believed depicted the victim cheating on him with another man.</a:t>
            </a:r>
          </a:p>
          <a:p>
            <a:r>
              <a:rPr lang="en-US" sz="2700" dirty="0"/>
              <a:t>Officer informed the defendant that other officers were executing a search warrant at his residence and the warrant authorized the seizure of his phone. </a:t>
            </a:r>
          </a:p>
          <a:p>
            <a:r>
              <a:rPr lang="en-US" sz="2700" dirty="0"/>
              <a:t>Defendant asked to leave, concluding the interview. </a:t>
            </a:r>
          </a:p>
          <a:p>
            <a:r>
              <a:rPr lang="en-US" sz="2700" dirty="0"/>
              <a:t>Officer gave the defendant a copy of the search warrant and seized the defendant’s phone.</a:t>
            </a:r>
          </a:p>
        </p:txBody>
      </p:sp>
    </p:spTree>
    <p:extLst>
      <p:ext uri="{BB962C8B-B14F-4D97-AF65-F5344CB8AC3E}">
        <p14:creationId xmlns:p14="http://schemas.microsoft.com/office/powerpoint/2010/main" val="11214805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00979-732A-7336-77C4-EA94608ACE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3FFA6D-D799-2BD2-3D94-8DBA63F95207}"/>
              </a:ext>
            </a:extLst>
          </p:cNvPr>
          <p:cNvSpPr>
            <a:spLocks noGrp="1"/>
          </p:cNvSpPr>
          <p:nvPr>
            <p:ph type="title"/>
          </p:nvPr>
        </p:nvSpPr>
        <p:spPr/>
        <p:txBody>
          <a:bodyPr>
            <a:normAutofit fontScale="90000"/>
          </a:bodyPr>
          <a:lstStyle/>
          <a:p>
            <a:r>
              <a:rPr lang="en-US" dirty="0"/>
              <a:t>Court: Seizure Lawful as </a:t>
            </a:r>
            <a:br>
              <a:rPr lang="en-US" dirty="0"/>
            </a:br>
            <a:r>
              <a:rPr lang="en-US" dirty="0"/>
              <a:t>“Exigent Circumstances”</a:t>
            </a:r>
          </a:p>
        </p:txBody>
      </p:sp>
      <p:sp>
        <p:nvSpPr>
          <p:cNvPr id="3" name="Content Placeholder 2">
            <a:extLst>
              <a:ext uri="{FF2B5EF4-FFF2-40B4-BE49-F238E27FC236}">
                <a16:creationId xmlns:a16="http://schemas.microsoft.com/office/drawing/2014/main" id="{6BFE30E6-9CE6-9D1B-23D1-48406BBABD36}"/>
              </a:ext>
            </a:extLst>
          </p:cNvPr>
          <p:cNvSpPr>
            <a:spLocks noGrp="1"/>
          </p:cNvSpPr>
          <p:nvPr>
            <p:ph idx="1"/>
          </p:nvPr>
        </p:nvSpPr>
        <p:spPr>
          <a:xfrm>
            <a:off x="901147" y="2763078"/>
            <a:ext cx="10987617" cy="4419600"/>
          </a:xfrm>
        </p:spPr>
        <p:txBody>
          <a:bodyPr>
            <a:normAutofit/>
          </a:bodyPr>
          <a:lstStyle/>
          <a:p>
            <a:r>
              <a:rPr lang="en-US" sz="2800" dirty="0"/>
              <a:t>Court noted that it was likely that the defendant had the phone with him when he killed the victim, based on his statements. </a:t>
            </a:r>
          </a:p>
          <a:p>
            <a:r>
              <a:rPr lang="en-US" sz="2800" dirty="0"/>
              <a:t>Court also pointed out that the video of the victim and the other man could support a motive for the killing. </a:t>
            </a:r>
          </a:p>
          <a:p>
            <a:r>
              <a:rPr lang="en-US" sz="2800" dirty="0"/>
              <a:t>Court reasoned that by the end of the interview, both the defendant and the officer were aware of the incriminating evidence likely present on the defendant’s phone. </a:t>
            </a:r>
          </a:p>
        </p:txBody>
      </p:sp>
    </p:spTree>
    <p:extLst>
      <p:ext uri="{BB962C8B-B14F-4D97-AF65-F5344CB8AC3E}">
        <p14:creationId xmlns:p14="http://schemas.microsoft.com/office/powerpoint/2010/main" val="28581182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12CED-2ED7-7237-1534-9B99F3BC85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93982F-49F1-0B64-D01A-5FAEF82DE8E3}"/>
              </a:ext>
            </a:extLst>
          </p:cNvPr>
          <p:cNvSpPr>
            <a:spLocks noGrp="1"/>
          </p:cNvSpPr>
          <p:nvPr>
            <p:ph type="title"/>
          </p:nvPr>
        </p:nvSpPr>
        <p:spPr/>
        <p:txBody>
          <a:bodyPr>
            <a:normAutofit fontScale="90000"/>
          </a:bodyPr>
          <a:lstStyle/>
          <a:p>
            <a:r>
              <a:rPr lang="en-US" dirty="0"/>
              <a:t>Court: Danger of Destruction of Evidence</a:t>
            </a:r>
          </a:p>
        </p:txBody>
      </p:sp>
      <p:sp>
        <p:nvSpPr>
          <p:cNvPr id="3" name="Content Placeholder 2">
            <a:extLst>
              <a:ext uri="{FF2B5EF4-FFF2-40B4-BE49-F238E27FC236}">
                <a16:creationId xmlns:a16="http://schemas.microsoft.com/office/drawing/2014/main" id="{31C549B6-A332-B4BC-26A7-7C5EE49076E5}"/>
              </a:ext>
            </a:extLst>
          </p:cNvPr>
          <p:cNvSpPr>
            <a:spLocks noGrp="1"/>
          </p:cNvSpPr>
          <p:nvPr>
            <p:ph idx="1"/>
          </p:nvPr>
        </p:nvSpPr>
        <p:spPr>
          <a:xfrm>
            <a:off x="667027" y="2451652"/>
            <a:ext cx="10650330" cy="4572000"/>
          </a:xfrm>
        </p:spPr>
        <p:txBody>
          <a:bodyPr/>
          <a:lstStyle/>
          <a:p>
            <a:r>
              <a:rPr lang="en-US" dirty="0"/>
              <a:t>Court pointed out that the defendant’s discovery that he was a suspect led him to become agitated, and as the possessor of the phone, which contained important incriminating evidence, he was “aware that the police may [have been] on [his] trail,” in the language of </a:t>
            </a:r>
            <a:r>
              <a:rPr lang="en-US" i="1" dirty="0" err="1"/>
              <a:t>Verez</a:t>
            </a:r>
            <a:r>
              <a:rPr lang="en-US" dirty="0"/>
              <a:t>.</a:t>
            </a:r>
          </a:p>
          <a:p>
            <a:r>
              <a:rPr lang="en-US" dirty="0"/>
              <a:t>It was reasonable for the defendant to fear that if the defendant left the police station with his phone, he would remove evidence from it or destroy it altogether. </a:t>
            </a:r>
          </a:p>
          <a:p>
            <a:r>
              <a:rPr lang="en-US" dirty="0"/>
              <a:t>Court agreed that the officer did not have time to get a new warrant allowing him to seize the phone from the defendant at the police station before the defendant left or destroyed the evidence. </a:t>
            </a:r>
          </a:p>
        </p:txBody>
      </p:sp>
    </p:spTree>
    <p:extLst>
      <p:ext uri="{BB962C8B-B14F-4D97-AF65-F5344CB8AC3E}">
        <p14:creationId xmlns:p14="http://schemas.microsoft.com/office/powerpoint/2010/main" val="7308675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A6843-B49E-02E9-0B48-F9777EB950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7D6E4F-69A6-B31B-B746-CB441FE267B7}"/>
              </a:ext>
            </a:extLst>
          </p:cNvPr>
          <p:cNvSpPr>
            <a:spLocks noGrp="1"/>
          </p:cNvSpPr>
          <p:nvPr>
            <p:ph type="title"/>
          </p:nvPr>
        </p:nvSpPr>
        <p:spPr>
          <a:xfrm>
            <a:off x="3696495" y="236070"/>
            <a:ext cx="4799009" cy="3308840"/>
          </a:xfrm>
        </p:spPr>
        <p:txBody>
          <a:bodyPr vert="horz" lIns="91440" tIns="45720" rIns="91440" bIns="45720" rtlCol="0" anchor="b">
            <a:normAutofit/>
          </a:bodyPr>
          <a:lstStyle/>
          <a:p>
            <a:pPr>
              <a:lnSpc>
                <a:spcPct val="90000"/>
              </a:lnSpc>
            </a:pPr>
            <a:r>
              <a:rPr lang="en-US" sz="4500" dirty="0"/>
              <a:t>Probable Cause and </a:t>
            </a:r>
            <a:br>
              <a:rPr lang="en-US" sz="4500" dirty="0"/>
            </a:br>
            <a:r>
              <a:rPr lang="en-US" sz="4500" dirty="0"/>
              <a:t>Search Incident to Arrest</a:t>
            </a:r>
          </a:p>
        </p:txBody>
      </p:sp>
      <p:sp>
        <p:nvSpPr>
          <p:cNvPr id="3" name="Text Placeholder 2">
            <a:extLst>
              <a:ext uri="{FF2B5EF4-FFF2-40B4-BE49-F238E27FC236}">
                <a16:creationId xmlns:a16="http://schemas.microsoft.com/office/drawing/2014/main" id="{056D28F2-0AC2-1711-B970-686E135D2909}"/>
              </a:ext>
            </a:extLst>
          </p:cNvPr>
          <p:cNvSpPr>
            <a:spLocks noGrp="1"/>
          </p:cNvSpPr>
          <p:nvPr>
            <p:ph type="body" idx="1"/>
          </p:nvPr>
        </p:nvSpPr>
        <p:spPr>
          <a:xfrm>
            <a:off x="3563457" y="4366984"/>
            <a:ext cx="4799009" cy="1464378"/>
          </a:xfrm>
        </p:spPr>
        <p:txBody>
          <a:bodyPr vert="horz" lIns="91440" tIns="45720" rIns="91440" bIns="45720" rtlCol="0" anchor="t">
            <a:normAutofit/>
          </a:bodyPr>
          <a:lstStyle/>
          <a:p>
            <a:r>
              <a:rPr lang="en-US" sz="3200" dirty="0"/>
              <a:t>Answer to a 20-Year-Old Question</a:t>
            </a:r>
          </a:p>
        </p:txBody>
      </p:sp>
    </p:spTree>
    <p:extLst>
      <p:ext uri="{BB962C8B-B14F-4D97-AF65-F5344CB8AC3E}">
        <p14:creationId xmlns:p14="http://schemas.microsoft.com/office/powerpoint/2010/main" val="689173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E453D-018B-E763-39AA-47DED067E0D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E83CCD2-2038-A37D-8AD3-014767F51CA1}"/>
              </a:ext>
            </a:extLst>
          </p:cNvPr>
          <p:cNvSpPr>
            <a:spLocks noGrp="1"/>
          </p:cNvSpPr>
          <p:nvPr>
            <p:ph type="title"/>
          </p:nvPr>
        </p:nvSpPr>
        <p:spPr/>
        <p:txBody>
          <a:bodyPr>
            <a:normAutofit/>
          </a:bodyPr>
          <a:lstStyle/>
          <a:p>
            <a:r>
              <a:rPr lang="en-US" sz="8000" dirty="0"/>
              <a:t>Fifth Amendment</a:t>
            </a:r>
          </a:p>
        </p:txBody>
      </p:sp>
      <p:sp>
        <p:nvSpPr>
          <p:cNvPr id="5" name="Text Placeholder 4">
            <a:extLst>
              <a:ext uri="{FF2B5EF4-FFF2-40B4-BE49-F238E27FC236}">
                <a16:creationId xmlns:a16="http://schemas.microsoft.com/office/drawing/2014/main" id="{79CF639A-874F-3F41-CB94-6DDB65685A65}"/>
              </a:ext>
            </a:extLst>
          </p:cNvPr>
          <p:cNvSpPr>
            <a:spLocks noGrp="1"/>
          </p:cNvSpPr>
          <p:nvPr>
            <p:ph type="body" idx="1"/>
          </p:nvPr>
        </p:nvSpPr>
        <p:spPr/>
        <p:txBody>
          <a:bodyPr>
            <a:noAutofit/>
          </a:bodyPr>
          <a:lstStyle/>
          <a:p>
            <a:r>
              <a:rPr lang="en-US" sz="5400" dirty="0"/>
              <a:t>Interviews and Interrogations</a:t>
            </a:r>
          </a:p>
        </p:txBody>
      </p:sp>
    </p:spTree>
    <p:extLst>
      <p:ext uri="{BB962C8B-B14F-4D97-AF65-F5344CB8AC3E}">
        <p14:creationId xmlns:p14="http://schemas.microsoft.com/office/powerpoint/2010/main" val="27447076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9FC244D3-6453-BC56-37C1-2219C3A83710}"/>
            </a:ext>
          </a:extLst>
        </p:cNvPr>
        <p:cNvGrpSpPr/>
        <p:nvPr/>
      </p:nvGrpSpPr>
      <p:grpSpPr>
        <a:xfrm>
          <a:off x="0" y="0"/>
          <a:ext cx="0" cy="0"/>
          <a:chOff x="0" y="0"/>
          <a:chExt cx="0" cy="0"/>
        </a:xfrm>
      </p:grpSpPr>
      <p:sp>
        <p:nvSpPr>
          <p:cNvPr id="69634" name="Rectangle 2">
            <a:extLst>
              <a:ext uri="{FF2B5EF4-FFF2-40B4-BE49-F238E27FC236}">
                <a16:creationId xmlns:a16="http://schemas.microsoft.com/office/drawing/2014/main" id="{DD848811-A1A4-E633-4B40-8DA3CAE8DD69}"/>
              </a:ext>
            </a:extLst>
          </p:cNvPr>
          <p:cNvSpPr>
            <a:spLocks noGrp="1" noChangeArrowheads="1"/>
          </p:cNvSpPr>
          <p:nvPr>
            <p:ph type="title"/>
          </p:nvPr>
        </p:nvSpPr>
        <p:spPr>
          <a:xfrm>
            <a:off x="1417322" y="961346"/>
            <a:ext cx="9601196" cy="1303867"/>
          </a:xfrm>
        </p:spPr>
        <p:txBody>
          <a:bodyPr/>
          <a:lstStyle/>
          <a:p>
            <a:pPr eaLnBrk="1" hangingPunct="1"/>
            <a:r>
              <a:rPr lang="en-US" altLang="en-US" dirty="0">
                <a:ea typeface="ＭＳ Ｐゴシック" panose="020B0600070205080204" pitchFamily="34" charset="-128"/>
              </a:rPr>
              <a:t>Search Incident to Arrest</a:t>
            </a:r>
          </a:p>
        </p:txBody>
      </p:sp>
      <p:sp>
        <p:nvSpPr>
          <p:cNvPr id="69635" name="Rectangle 3">
            <a:extLst>
              <a:ext uri="{FF2B5EF4-FFF2-40B4-BE49-F238E27FC236}">
                <a16:creationId xmlns:a16="http://schemas.microsoft.com/office/drawing/2014/main" id="{CC108D6C-CBEB-7637-EA36-E3C29003B528}"/>
              </a:ext>
            </a:extLst>
          </p:cNvPr>
          <p:cNvSpPr>
            <a:spLocks noGrp="1" noChangeArrowheads="1"/>
          </p:cNvSpPr>
          <p:nvPr>
            <p:ph type="body" idx="1"/>
          </p:nvPr>
        </p:nvSpPr>
        <p:spPr>
          <a:xfrm>
            <a:off x="1243584" y="2757814"/>
            <a:ext cx="9948672" cy="4876800"/>
          </a:xfrm>
        </p:spPr>
        <p:txBody>
          <a:bodyPr>
            <a:normAutofit/>
          </a:bodyPr>
          <a:lstStyle/>
          <a:p>
            <a:pPr eaLnBrk="1" hangingPunct="1"/>
            <a:r>
              <a:rPr lang="en-US" altLang="en-US" sz="2800" dirty="0">
                <a:ea typeface="ＭＳ Ｐゴシック" panose="020B0600070205080204" pitchFamily="34" charset="-128"/>
              </a:rPr>
              <a:t>After arrest, an officer may search a suspect’s entire person (</a:t>
            </a:r>
            <a:r>
              <a:rPr lang="en-US" altLang="en-US" sz="2800" i="1" dirty="0">
                <a:ea typeface="ＭＳ Ｐゴシック" panose="020B0600070205080204" pitchFamily="34" charset="-128"/>
              </a:rPr>
              <a:t>except for body cavities</a:t>
            </a:r>
            <a:r>
              <a:rPr lang="en-US" altLang="en-US" sz="2800" dirty="0">
                <a:ea typeface="ＭＳ Ｐゴシック" panose="020B0600070205080204" pitchFamily="34" charset="-128"/>
              </a:rPr>
              <a:t>).</a:t>
            </a:r>
          </a:p>
          <a:p>
            <a:pPr eaLnBrk="1" hangingPunct="1"/>
            <a:r>
              <a:rPr lang="en-US" altLang="en-US" sz="2800" dirty="0">
                <a:ea typeface="ＭＳ Ｐゴシック" panose="020B0600070205080204" pitchFamily="34" charset="-128"/>
              </a:rPr>
              <a:t>Scope of Search:  The person AND the space around that person from which a weapon could be reached.</a:t>
            </a:r>
          </a:p>
          <a:p>
            <a:r>
              <a:rPr lang="en-US" altLang="en-US" sz="2800" dirty="0">
                <a:ea typeface="ＭＳ Ｐゴシック" panose="020B0600070205080204" pitchFamily="34" charset="-128"/>
              </a:rPr>
              <a:t>An officer may search </a:t>
            </a:r>
            <a:r>
              <a:rPr lang="en-US" altLang="en-US" sz="2800" b="1" i="1" dirty="0">
                <a:ea typeface="ＭＳ Ｐゴシック" panose="020B0600070205080204" pitchFamily="34" charset="-128"/>
              </a:rPr>
              <a:t>an area under someone’s control at the time </a:t>
            </a:r>
            <a:r>
              <a:rPr lang="en-US" altLang="en-US" sz="2800" dirty="0">
                <a:ea typeface="ＭＳ Ｐゴシック" panose="020B0600070205080204" pitchFamily="34" charset="-128"/>
              </a:rPr>
              <a:t>of their arrest.</a:t>
            </a:r>
          </a:p>
          <a:p>
            <a:pPr lvl="1" eaLnBrk="1" hangingPunct="1">
              <a:buFontTx/>
              <a:buNone/>
            </a:pPr>
            <a:endParaRPr lang="en-US" altLang="en-US" sz="2800" i="1" dirty="0">
              <a:ea typeface="ＭＳ Ｐゴシック" panose="020B0600070205080204" pitchFamily="34" charset="-128"/>
            </a:endParaRPr>
          </a:p>
        </p:txBody>
      </p:sp>
    </p:spTree>
    <p:extLst>
      <p:ext uri="{BB962C8B-B14F-4D97-AF65-F5344CB8AC3E}">
        <p14:creationId xmlns:p14="http://schemas.microsoft.com/office/powerpoint/2010/main" val="349517586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fade">
                                      <p:cBhvr>
                                        <p:cTn id="7" dur="1000"/>
                                        <p:tgtEl>
                                          <p:spTgt spid="69634"/>
                                        </p:tgtEl>
                                      </p:cBhvr>
                                    </p:animEffect>
                                    <p:anim calcmode="lin" valueType="num">
                                      <p:cBhvr>
                                        <p:cTn id="8" dur="1000" fill="hold"/>
                                        <p:tgtEl>
                                          <p:spTgt spid="69634"/>
                                        </p:tgtEl>
                                        <p:attrNameLst>
                                          <p:attrName>ppt_x</p:attrName>
                                        </p:attrNameLst>
                                      </p:cBhvr>
                                      <p:tavLst>
                                        <p:tav tm="0">
                                          <p:val>
                                            <p:strVal val="#ppt_x"/>
                                          </p:val>
                                        </p:tav>
                                        <p:tav tm="100000">
                                          <p:val>
                                            <p:strVal val="#ppt_x"/>
                                          </p:val>
                                        </p:tav>
                                      </p:tavLst>
                                    </p:anim>
                                    <p:anim calcmode="lin" valueType="num">
                                      <p:cBhvr>
                                        <p:cTn id="9" dur="898" decel="100000" fill="hold"/>
                                        <p:tgtEl>
                                          <p:spTgt spid="69634"/>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963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9635">
                                            <p:txEl>
                                              <p:pRg st="0" end="0"/>
                                            </p:txEl>
                                          </p:spTgt>
                                        </p:tgtEl>
                                        <p:attrNameLst>
                                          <p:attrName>style.visibility</p:attrName>
                                        </p:attrNameLst>
                                      </p:cBhvr>
                                      <p:to>
                                        <p:strVal val="visible"/>
                                      </p:to>
                                    </p:set>
                                    <p:animEffect transition="in" filter="fade">
                                      <p:cBhvr>
                                        <p:cTn id="15" dur="1000"/>
                                        <p:tgtEl>
                                          <p:spTgt spid="69635">
                                            <p:txEl>
                                              <p:pRg st="0" end="0"/>
                                            </p:txEl>
                                          </p:spTgt>
                                        </p:tgtEl>
                                      </p:cBhvr>
                                    </p:animEffect>
                                    <p:anim calcmode="lin" valueType="num">
                                      <p:cBhvr>
                                        <p:cTn id="16" dur="1000" fill="hold"/>
                                        <p:tgtEl>
                                          <p:spTgt spid="69635">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69635">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6963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69635">
                                            <p:txEl>
                                              <p:pRg st="1" end="1"/>
                                            </p:txEl>
                                          </p:spTgt>
                                        </p:tgtEl>
                                        <p:attrNameLst>
                                          <p:attrName>style.visibility</p:attrName>
                                        </p:attrNameLst>
                                      </p:cBhvr>
                                      <p:to>
                                        <p:strVal val="visible"/>
                                      </p:to>
                                    </p:set>
                                    <p:animEffect transition="in" filter="fade">
                                      <p:cBhvr>
                                        <p:cTn id="23" dur="1000"/>
                                        <p:tgtEl>
                                          <p:spTgt spid="69635">
                                            <p:txEl>
                                              <p:pRg st="1" end="1"/>
                                            </p:txEl>
                                          </p:spTgt>
                                        </p:tgtEl>
                                      </p:cBhvr>
                                    </p:animEffect>
                                    <p:anim calcmode="lin" valueType="num">
                                      <p:cBhvr>
                                        <p:cTn id="24" dur="1000" fill="hold"/>
                                        <p:tgtEl>
                                          <p:spTgt spid="69635">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69635">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6963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69635">
                                            <p:txEl>
                                              <p:pRg st="2" end="2"/>
                                            </p:txEl>
                                          </p:spTgt>
                                        </p:tgtEl>
                                        <p:attrNameLst>
                                          <p:attrName>style.visibility</p:attrName>
                                        </p:attrNameLst>
                                      </p:cBhvr>
                                      <p:to>
                                        <p:strVal val="visible"/>
                                      </p:to>
                                    </p:set>
                                    <p:animEffect transition="in" filter="fade">
                                      <p:cBhvr>
                                        <p:cTn id="31" dur="1000"/>
                                        <p:tgtEl>
                                          <p:spTgt spid="69635">
                                            <p:txEl>
                                              <p:pRg st="2" end="2"/>
                                            </p:txEl>
                                          </p:spTgt>
                                        </p:tgtEl>
                                      </p:cBhvr>
                                    </p:animEffect>
                                    <p:anim calcmode="lin" valueType="num">
                                      <p:cBhvr>
                                        <p:cTn id="32" dur="10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69635">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69635">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P spid="6963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A9A35-DAEB-4055-BF30-0FDB0337E6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2A9DC8-43F0-4DC2-29EF-5EE7F57326EB}"/>
              </a:ext>
            </a:extLst>
          </p:cNvPr>
          <p:cNvSpPr>
            <a:spLocks noGrp="1"/>
          </p:cNvSpPr>
          <p:nvPr>
            <p:ph type="title"/>
          </p:nvPr>
        </p:nvSpPr>
        <p:spPr>
          <a:xfrm>
            <a:off x="646110" y="638249"/>
            <a:ext cx="10581870" cy="1400530"/>
          </a:xfrm>
        </p:spPr>
        <p:txBody>
          <a:bodyPr>
            <a:normAutofit fontScale="90000"/>
          </a:bodyPr>
          <a:lstStyle/>
          <a:p>
            <a:r>
              <a:rPr lang="en-US" i="1" dirty="0"/>
              <a:t>Chimel:</a:t>
            </a:r>
            <a:br>
              <a:rPr lang="en-US" dirty="0"/>
            </a:br>
            <a:r>
              <a:rPr lang="en-US" dirty="0"/>
              <a:t>1969 Ruling on Search Incident to Arrest</a:t>
            </a:r>
            <a:endParaRPr lang="en-US" i="1" dirty="0"/>
          </a:p>
        </p:txBody>
      </p:sp>
      <p:sp>
        <p:nvSpPr>
          <p:cNvPr id="3" name="Content Placeholder 2">
            <a:extLst>
              <a:ext uri="{FF2B5EF4-FFF2-40B4-BE49-F238E27FC236}">
                <a16:creationId xmlns:a16="http://schemas.microsoft.com/office/drawing/2014/main" id="{DF29D917-52C7-60B8-C359-E2D89373BF01}"/>
              </a:ext>
            </a:extLst>
          </p:cNvPr>
          <p:cNvSpPr>
            <a:spLocks noGrp="1"/>
          </p:cNvSpPr>
          <p:nvPr>
            <p:ph idx="1"/>
          </p:nvPr>
        </p:nvSpPr>
        <p:spPr>
          <a:xfrm>
            <a:off x="874711" y="2344465"/>
            <a:ext cx="10124669" cy="4195481"/>
          </a:xfrm>
        </p:spPr>
        <p:txBody>
          <a:bodyPr>
            <a:noAutofit/>
          </a:bodyPr>
          <a:lstStyle/>
          <a:p>
            <a:r>
              <a:rPr lang="en-US" sz="2600" dirty="0"/>
              <a:t>When an officer makes a lawful custodial arrest, he may search the arrestee and the area within his control, his “wingspan.” </a:t>
            </a:r>
          </a:p>
          <a:p>
            <a:pPr lvl="1"/>
            <a:r>
              <a:rPr lang="en-US" i="1" dirty="0"/>
              <a:t>Chimel v. California</a:t>
            </a:r>
            <a:r>
              <a:rPr lang="en-US" dirty="0"/>
              <a:t>, 395 U.S. 752 (1969).  </a:t>
            </a:r>
          </a:p>
          <a:p>
            <a:r>
              <a:rPr lang="en-US" sz="2600" dirty="0"/>
              <a:t>“A custodial arrest of a suspect based on probable cause is a reasonable intrusion under the Fourth Amendment and a search incident to the arrest requires no additional justification, such as the probability in a particular arrest situation that weapons or evidence would in fact be found upon the suspect's person.” </a:t>
            </a:r>
          </a:p>
          <a:p>
            <a:pPr lvl="1"/>
            <a:r>
              <a:rPr lang="en-US" i="1" dirty="0"/>
              <a:t>United States v. Robinson</a:t>
            </a:r>
            <a:r>
              <a:rPr lang="en-US" dirty="0"/>
              <a:t>, 414 U.S. 218 (1973). </a:t>
            </a:r>
          </a:p>
        </p:txBody>
      </p:sp>
    </p:spTree>
    <p:extLst>
      <p:ext uri="{BB962C8B-B14F-4D97-AF65-F5344CB8AC3E}">
        <p14:creationId xmlns:p14="http://schemas.microsoft.com/office/powerpoint/2010/main" val="16574427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28A88-2C3B-F1CD-BA5E-E7576034BC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7C898C-C969-C33A-E789-DCA69D4CC087}"/>
              </a:ext>
            </a:extLst>
          </p:cNvPr>
          <p:cNvSpPr>
            <a:spLocks noGrp="1"/>
          </p:cNvSpPr>
          <p:nvPr>
            <p:ph type="title"/>
          </p:nvPr>
        </p:nvSpPr>
        <p:spPr/>
        <p:txBody>
          <a:bodyPr/>
          <a:lstStyle/>
          <a:p>
            <a:r>
              <a:rPr lang="en-US" dirty="0"/>
              <a:t>Timing of Search</a:t>
            </a:r>
          </a:p>
        </p:txBody>
      </p:sp>
      <p:sp>
        <p:nvSpPr>
          <p:cNvPr id="3" name="Content Placeholder 2">
            <a:extLst>
              <a:ext uri="{FF2B5EF4-FFF2-40B4-BE49-F238E27FC236}">
                <a16:creationId xmlns:a16="http://schemas.microsoft.com/office/drawing/2014/main" id="{31E3F471-2AF8-4B4F-41ED-8F064C319263}"/>
              </a:ext>
            </a:extLst>
          </p:cNvPr>
          <p:cNvSpPr>
            <a:spLocks noGrp="1"/>
          </p:cNvSpPr>
          <p:nvPr>
            <p:ph idx="1"/>
          </p:nvPr>
        </p:nvSpPr>
        <p:spPr>
          <a:xfrm>
            <a:off x="917781" y="2305876"/>
            <a:ext cx="10929662" cy="4129860"/>
          </a:xfrm>
        </p:spPr>
        <p:txBody>
          <a:bodyPr>
            <a:noAutofit/>
          </a:bodyPr>
          <a:lstStyle/>
          <a:p>
            <a:r>
              <a:rPr lang="en-US" sz="3000" dirty="0"/>
              <a:t>If the facts establish probable cause to arrest, law enforcement may conduct a search of the arrestee’s person incident to that arrest.</a:t>
            </a:r>
          </a:p>
          <a:p>
            <a:pPr lvl="1"/>
            <a:r>
              <a:rPr lang="en-US" sz="2200" dirty="0"/>
              <a:t>See, e.g., </a:t>
            </a:r>
            <a:r>
              <a:rPr lang="en-US" sz="2200" i="1" dirty="0"/>
              <a:t>Joyce v. Commonwealth</a:t>
            </a:r>
            <a:r>
              <a:rPr lang="en-US" sz="2200" dirty="0"/>
              <a:t>, 56 Va. App. 646, 657, 696 S.E.2d 237, 242 (2010). </a:t>
            </a:r>
          </a:p>
          <a:p>
            <a:r>
              <a:rPr lang="en-US" sz="3000" dirty="0"/>
              <a:t>It does not matter that “the formal arrest follow[s] quickly on the heels” of the search as long as the officer had probable cause to arrest at the time of the search. </a:t>
            </a:r>
          </a:p>
          <a:p>
            <a:pPr lvl="1"/>
            <a:r>
              <a:rPr lang="en-US" sz="2200" i="1" dirty="0"/>
              <a:t>Rawlings v. Kentucky</a:t>
            </a:r>
            <a:r>
              <a:rPr lang="en-US" sz="2200" dirty="0"/>
              <a:t>, 448 U.S. 98, 111 (1980)). </a:t>
            </a:r>
          </a:p>
        </p:txBody>
      </p:sp>
    </p:spTree>
    <p:extLst>
      <p:ext uri="{BB962C8B-B14F-4D97-AF65-F5344CB8AC3E}">
        <p14:creationId xmlns:p14="http://schemas.microsoft.com/office/powerpoint/2010/main" val="19426825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6623C-1F64-0034-EFED-7FEB8EABEA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EA0E2F-5B46-8EBE-D842-1F6528335C43}"/>
              </a:ext>
            </a:extLst>
          </p:cNvPr>
          <p:cNvSpPr>
            <a:spLocks noGrp="1"/>
          </p:cNvSpPr>
          <p:nvPr>
            <p:ph type="title"/>
          </p:nvPr>
        </p:nvSpPr>
        <p:spPr>
          <a:xfrm>
            <a:off x="1295402" y="191386"/>
            <a:ext cx="9601196" cy="1303867"/>
          </a:xfrm>
        </p:spPr>
        <p:txBody>
          <a:bodyPr/>
          <a:lstStyle/>
          <a:p>
            <a:r>
              <a:rPr lang="en-US" dirty="0"/>
              <a:t>Scope of Search</a:t>
            </a:r>
          </a:p>
        </p:txBody>
      </p:sp>
      <p:sp>
        <p:nvSpPr>
          <p:cNvPr id="3" name="Content Placeholder 2">
            <a:extLst>
              <a:ext uri="{FF2B5EF4-FFF2-40B4-BE49-F238E27FC236}">
                <a16:creationId xmlns:a16="http://schemas.microsoft.com/office/drawing/2014/main" id="{EE0E6347-A5D2-FF37-0ABE-3948BFE53E0B}"/>
              </a:ext>
            </a:extLst>
          </p:cNvPr>
          <p:cNvSpPr>
            <a:spLocks noGrp="1"/>
          </p:cNvSpPr>
          <p:nvPr>
            <p:ph idx="1"/>
          </p:nvPr>
        </p:nvSpPr>
        <p:spPr>
          <a:xfrm>
            <a:off x="933191" y="1446862"/>
            <a:ext cx="10805153" cy="5219752"/>
          </a:xfrm>
        </p:spPr>
        <p:txBody>
          <a:bodyPr>
            <a:noAutofit/>
          </a:bodyPr>
          <a:lstStyle/>
          <a:p>
            <a:r>
              <a:rPr lang="en-US" sz="2600" dirty="0"/>
              <a:t>The scope of a search incident to arrest includes not only the arrestee’s “person” but also “the area ‘within his [or her] immediate control,’” meaning “the area from within which [the arrestee] might gain possession of a weapon or destructible evidence.” </a:t>
            </a:r>
          </a:p>
          <a:p>
            <a:pPr lvl="1"/>
            <a:r>
              <a:rPr lang="en-US" i="1" dirty="0"/>
              <a:t>Chimel v. California</a:t>
            </a:r>
            <a:r>
              <a:rPr lang="en-US" dirty="0"/>
              <a:t>, 395 U.S. 752, 763 (1969); see </a:t>
            </a:r>
            <a:r>
              <a:rPr lang="en-US" i="1" dirty="0"/>
              <a:t>Commonwealth v. Gilmore</a:t>
            </a:r>
            <a:r>
              <a:rPr lang="en-US" dirty="0"/>
              <a:t>, 27 Va. App. 320, 327-28, 498 S.E.2d 464, 468 (1998). </a:t>
            </a:r>
          </a:p>
          <a:p>
            <a:r>
              <a:rPr lang="en-US" sz="2600" dirty="0"/>
              <a:t>The permissible scope also includes containers found on the arrestee’s person or within his or her immediate control as long as the search occurs sufficiently contemporaneously. </a:t>
            </a:r>
          </a:p>
          <a:p>
            <a:pPr lvl="1"/>
            <a:r>
              <a:rPr lang="en-US" dirty="0"/>
              <a:t>See </a:t>
            </a:r>
            <a:r>
              <a:rPr lang="en-US" i="1" dirty="0"/>
              <a:t>Michigan v. Summers</a:t>
            </a:r>
            <a:r>
              <a:rPr lang="en-US" dirty="0"/>
              <a:t>, 452 U.S. 692, 693, 705 (1981) (envelope); United</a:t>
            </a:r>
            <a:r>
              <a:rPr lang="en-US" i="1" dirty="0"/>
              <a:t> States v. Robinson</a:t>
            </a:r>
            <a:r>
              <a:rPr lang="en-US" dirty="0"/>
              <a:t>, 414 U.S. 218, 234-36 (1973) (package of cigarettes). </a:t>
            </a:r>
          </a:p>
        </p:txBody>
      </p:sp>
    </p:spTree>
    <p:extLst>
      <p:ext uri="{BB962C8B-B14F-4D97-AF65-F5344CB8AC3E}">
        <p14:creationId xmlns:p14="http://schemas.microsoft.com/office/powerpoint/2010/main" val="19123463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8F241-6CBB-28CF-EE16-5432EF92837A}"/>
            </a:ext>
          </a:extLst>
        </p:cNvPr>
        <p:cNvGrpSpPr/>
        <p:nvPr/>
      </p:nvGrpSpPr>
      <p:grpSpPr>
        <a:xfrm>
          <a:off x="0" y="0"/>
          <a:ext cx="0" cy="0"/>
          <a:chOff x="0" y="0"/>
          <a:chExt cx="0" cy="0"/>
        </a:xfrm>
      </p:grpSpPr>
      <p:sp>
        <p:nvSpPr>
          <p:cNvPr id="97282" name="Rectangle 2">
            <a:extLst>
              <a:ext uri="{FF2B5EF4-FFF2-40B4-BE49-F238E27FC236}">
                <a16:creationId xmlns:a16="http://schemas.microsoft.com/office/drawing/2014/main" id="{4B7F989C-8349-1F86-2399-6785FD2B5EB6}"/>
              </a:ext>
            </a:extLst>
          </p:cNvPr>
          <p:cNvSpPr txBox="1">
            <a:spLocks noChangeArrowheads="1"/>
          </p:cNvSpPr>
          <p:nvPr/>
        </p:nvSpPr>
        <p:spPr bwMode="auto">
          <a:xfrm>
            <a:off x="813815" y="967673"/>
            <a:ext cx="1041196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US" altLang="en-US" sz="4400" dirty="0">
                <a:solidFill>
                  <a:schemeClr val="tx2"/>
                </a:solidFill>
                <a:latin typeface="+mj-lt"/>
              </a:rPr>
              <a:t>2009: No More Search of a </a:t>
            </a:r>
            <a:r>
              <a:rPr lang="en-US" altLang="en-US" sz="4400" i="1" dirty="0">
                <a:solidFill>
                  <a:schemeClr val="tx2"/>
                </a:solidFill>
                <a:latin typeface="+mj-lt"/>
              </a:rPr>
              <a:t>Vehicle</a:t>
            </a:r>
            <a:r>
              <a:rPr lang="en-US" altLang="en-US" sz="4400" dirty="0">
                <a:solidFill>
                  <a:schemeClr val="tx2"/>
                </a:solidFill>
                <a:latin typeface="+mj-lt"/>
              </a:rPr>
              <a:t> </a:t>
            </a:r>
          </a:p>
          <a:p>
            <a:pPr algn="ctr" eaLnBrk="1" hangingPunct="1"/>
            <a:r>
              <a:rPr lang="en-US" altLang="en-US" sz="4400" dirty="0">
                <a:solidFill>
                  <a:schemeClr val="tx2"/>
                </a:solidFill>
                <a:latin typeface="+mj-lt"/>
              </a:rPr>
              <a:t>Incident to Arrest</a:t>
            </a:r>
          </a:p>
        </p:txBody>
      </p:sp>
      <p:sp>
        <p:nvSpPr>
          <p:cNvPr id="97283" name="Rectangle 3">
            <a:extLst>
              <a:ext uri="{FF2B5EF4-FFF2-40B4-BE49-F238E27FC236}">
                <a16:creationId xmlns:a16="http://schemas.microsoft.com/office/drawing/2014/main" id="{5C924919-C10C-C847-4E33-2552FA3CF03A}"/>
              </a:ext>
            </a:extLst>
          </p:cNvPr>
          <p:cNvSpPr txBox="1">
            <a:spLocks noChangeArrowheads="1"/>
          </p:cNvSpPr>
          <p:nvPr/>
        </p:nvSpPr>
        <p:spPr bwMode="auto">
          <a:xfrm>
            <a:off x="813815" y="2484520"/>
            <a:ext cx="10808342" cy="385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marL="457200" indent="-457200" eaLnBrk="1" hangingPunct="1">
              <a:lnSpc>
                <a:spcPct val="90000"/>
              </a:lnSpc>
              <a:spcBef>
                <a:spcPct val="20000"/>
              </a:spcBef>
              <a:buFont typeface="Arial" panose="020B0604020202020204" pitchFamily="34" charset="0"/>
              <a:buChar char="•"/>
            </a:pPr>
            <a:r>
              <a:rPr lang="en-US" altLang="en-US" sz="2800" dirty="0">
                <a:latin typeface="+mn-lt"/>
              </a:rPr>
              <a:t>Once a person has been removed from the car and is secured in cuffs </a:t>
            </a:r>
            <a:r>
              <a:rPr lang="en-US" altLang="en-US" sz="2800" i="1" dirty="0">
                <a:latin typeface="+mn-lt"/>
              </a:rPr>
              <a:t>the car is no longer under their control </a:t>
            </a:r>
            <a:r>
              <a:rPr lang="en-US" altLang="en-US" sz="2800" dirty="0">
                <a:latin typeface="+mn-lt"/>
              </a:rPr>
              <a:t>and is not subject to a search incident to arrest.</a:t>
            </a:r>
          </a:p>
          <a:p>
            <a:pPr marL="457200" indent="-457200" eaLnBrk="1" hangingPunct="1">
              <a:lnSpc>
                <a:spcPct val="90000"/>
              </a:lnSpc>
              <a:spcBef>
                <a:spcPct val="20000"/>
              </a:spcBef>
              <a:buFont typeface="Arial" panose="020B0604020202020204" pitchFamily="34" charset="0"/>
              <a:buChar char="•"/>
            </a:pPr>
            <a:r>
              <a:rPr lang="en-US" altLang="en-US" sz="2800" dirty="0">
                <a:latin typeface="+mn-lt"/>
              </a:rPr>
              <a:t>Law Enforcement may search the passenger compartment of a car incident to arrest ONLY if it is reasonable to believe that the arrestee might access the car at the time of the search OR that the car contains evidence of the offense.</a:t>
            </a:r>
          </a:p>
          <a:p>
            <a:pPr lvl="1" eaLnBrk="1" hangingPunct="1">
              <a:lnSpc>
                <a:spcPct val="90000"/>
              </a:lnSpc>
              <a:spcBef>
                <a:spcPct val="20000"/>
              </a:spcBef>
              <a:buFontTx/>
              <a:buChar char="–"/>
            </a:pPr>
            <a:r>
              <a:rPr lang="en-US" altLang="en-US" sz="2800" i="1" dirty="0">
                <a:latin typeface="+mn-lt"/>
              </a:rPr>
              <a:t>Arizona v. Gant</a:t>
            </a:r>
            <a:r>
              <a:rPr lang="en-US" altLang="en-US" sz="2800" dirty="0">
                <a:latin typeface="+mn-lt"/>
              </a:rPr>
              <a:t>, 556 U.S. 332 (2009)</a:t>
            </a:r>
            <a:endParaRPr lang="en-US" altLang="en-US" sz="2800" i="1" dirty="0">
              <a:latin typeface="+mn-lt"/>
            </a:endParaRPr>
          </a:p>
        </p:txBody>
      </p:sp>
    </p:spTree>
    <p:extLst>
      <p:ext uri="{BB962C8B-B14F-4D97-AF65-F5344CB8AC3E}">
        <p14:creationId xmlns:p14="http://schemas.microsoft.com/office/powerpoint/2010/main" val="33788605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6DB14-09D6-C6C9-A547-2C358324F206}"/>
            </a:ext>
          </a:extLst>
        </p:cNvPr>
        <p:cNvGrpSpPr/>
        <p:nvPr/>
      </p:nvGrpSpPr>
      <p:grpSpPr>
        <a:xfrm>
          <a:off x="0" y="0"/>
          <a:ext cx="0" cy="0"/>
          <a:chOff x="0" y="0"/>
          <a:chExt cx="0" cy="0"/>
        </a:xfrm>
      </p:grpSpPr>
      <p:sp>
        <p:nvSpPr>
          <p:cNvPr id="130049" name="Title 3">
            <a:extLst>
              <a:ext uri="{FF2B5EF4-FFF2-40B4-BE49-F238E27FC236}">
                <a16:creationId xmlns:a16="http://schemas.microsoft.com/office/drawing/2014/main" id="{34CF1422-F7A1-C227-CD03-B114C63E53F3}"/>
              </a:ext>
            </a:extLst>
          </p:cNvPr>
          <p:cNvSpPr>
            <a:spLocks noGrp="1" noChangeArrowheads="1"/>
          </p:cNvSpPr>
          <p:nvPr>
            <p:ph type="title"/>
          </p:nvPr>
        </p:nvSpPr>
        <p:spPr>
          <a:xfrm>
            <a:off x="1983906" y="950417"/>
            <a:ext cx="8818322" cy="1143000"/>
          </a:xfrm>
        </p:spPr>
        <p:txBody>
          <a:bodyPr>
            <a:normAutofit fontScale="90000"/>
          </a:bodyPr>
          <a:lstStyle/>
          <a:p>
            <a:r>
              <a:rPr lang="en-US" altLang="en-US" i="1" dirty="0">
                <a:ea typeface="ＭＳ Ｐゴシック" panose="020B0600070205080204" pitchFamily="34" charset="-128"/>
              </a:rPr>
              <a:t>U.S. v. Davis, </a:t>
            </a:r>
            <a:r>
              <a:rPr lang="en-US" altLang="en-US" dirty="0">
                <a:ea typeface="ＭＳ Ｐゴシック" panose="020B0600070205080204" pitchFamily="34" charset="-128"/>
              </a:rPr>
              <a:t>997 F.3d 191 </a:t>
            </a:r>
            <a:br>
              <a:rPr lang="en-US" altLang="en-US" dirty="0">
                <a:ea typeface="ＭＳ Ｐゴシック" panose="020B0600070205080204" pitchFamily="34" charset="-128"/>
              </a:rPr>
            </a:br>
            <a:r>
              <a:rPr lang="en-US" altLang="en-US" dirty="0">
                <a:ea typeface="ＭＳ Ｐゴシック" panose="020B0600070205080204" pitchFamily="34" charset="-128"/>
              </a:rPr>
              <a:t>(4th Cir. 2021)</a:t>
            </a:r>
          </a:p>
        </p:txBody>
      </p:sp>
      <p:sp>
        <p:nvSpPr>
          <p:cNvPr id="130050" name="Content Placeholder 4">
            <a:extLst>
              <a:ext uri="{FF2B5EF4-FFF2-40B4-BE49-F238E27FC236}">
                <a16:creationId xmlns:a16="http://schemas.microsoft.com/office/drawing/2014/main" id="{0F626930-E6DC-303B-792F-30047CA3D430}"/>
              </a:ext>
            </a:extLst>
          </p:cNvPr>
          <p:cNvSpPr>
            <a:spLocks noGrp="1" noChangeArrowheads="1"/>
          </p:cNvSpPr>
          <p:nvPr>
            <p:ph idx="1"/>
          </p:nvPr>
        </p:nvSpPr>
        <p:spPr>
          <a:xfrm>
            <a:off x="940903" y="2531165"/>
            <a:ext cx="10575235" cy="3723587"/>
          </a:xfrm>
        </p:spPr>
        <p:txBody>
          <a:bodyPr>
            <a:normAutofit fontScale="92500" lnSpcReduction="10000"/>
          </a:bodyPr>
          <a:lstStyle/>
          <a:p>
            <a:r>
              <a:rPr lang="en-US" altLang="en-US" sz="3467" dirty="0">
                <a:ea typeface="ＭＳ Ｐゴシック" panose="020B0600070205080204" pitchFamily="34" charset="-128"/>
              </a:rPr>
              <a:t>Officers stopped the defendant for a traffic violation. </a:t>
            </a:r>
          </a:p>
          <a:p>
            <a:r>
              <a:rPr lang="en-US" altLang="en-US" sz="3467" dirty="0">
                <a:ea typeface="ＭＳ Ｐゴシック" panose="020B0600070205080204" pitchFamily="34" charset="-128"/>
              </a:rPr>
              <a:t>However, the defendant drove away during the stop and fled police at high speed. </a:t>
            </a:r>
          </a:p>
          <a:p>
            <a:r>
              <a:rPr lang="en-US" altLang="en-US" sz="3467" dirty="0">
                <a:ea typeface="ＭＳ Ｐゴシック" panose="020B0600070205080204" pitchFamily="34" charset="-128"/>
              </a:rPr>
              <a:t>He then escaped from his car and fled on foot, carrying a backpack. </a:t>
            </a:r>
          </a:p>
          <a:p>
            <a:r>
              <a:rPr lang="en-US" altLang="en-US" sz="3467" dirty="0">
                <a:ea typeface="ＭＳ Ｐゴシック" panose="020B0600070205080204" pitchFamily="34" charset="-128"/>
              </a:rPr>
              <a:t>While running, he appeared to discard an object. Police chased him into a swamp, where he surrendered. </a:t>
            </a:r>
          </a:p>
        </p:txBody>
      </p:sp>
    </p:spTree>
    <p:extLst>
      <p:ext uri="{BB962C8B-B14F-4D97-AF65-F5344CB8AC3E}">
        <p14:creationId xmlns:p14="http://schemas.microsoft.com/office/powerpoint/2010/main" val="35195845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DE5DE-3371-A49A-D5F9-526B63B1AE7F}"/>
            </a:ext>
          </a:extLst>
        </p:cNvPr>
        <p:cNvGrpSpPr/>
        <p:nvPr/>
      </p:nvGrpSpPr>
      <p:grpSpPr>
        <a:xfrm>
          <a:off x="0" y="0"/>
          <a:ext cx="0" cy="0"/>
          <a:chOff x="0" y="0"/>
          <a:chExt cx="0" cy="0"/>
        </a:xfrm>
      </p:grpSpPr>
      <p:sp>
        <p:nvSpPr>
          <p:cNvPr id="131073" name="Title 1">
            <a:extLst>
              <a:ext uri="{FF2B5EF4-FFF2-40B4-BE49-F238E27FC236}">
                <a16:creationId xmlns:a16="http://schemas.microsoft.com/office/drawing/2014/main" id="{111AFCAA-7B75-FA43-7110-CEDD529ECC01}"/>
              </a:ext>
            </a:extLst>
          </p:cNvPr>
          <p:cNvSpPr>
            <a:spLocks noGrp="1" noChangeArrowheads="1"/>
          </p:cNvSpPr>
          <p:nvPr>
            <p:ph type="title"/>
          </p:nvPr>
        </p:nvSpPr>
        <p:spPr/>
        <p:txBody>
          <a:bodyPr/>
          <a:lstStyle/>
          <a:p>
            <a:r>
              <a:rPr lang="en-US" altLang="en-US">
                <a:ea typeface="ＭＳ Ｐゴシック" panose="020B0600070205080204" pitchFamily="34" charset="-128"/>
              </a:rPr>
              <a:t>Backpack Search</a:t>
            </a:r>
          </a:p>
        </p:txBody>
      </p:sp>
      <p:sp>
        <p:nvSpPr>
          <p:cNvPr id="131074" name="Content Placeholder 2">
            <a:extLst>
              <a:ext uri="{FF2B5EF4-FFF2-40B4-BE49-F238E27FC236}">
                <a16:creationId xmlns:a16="http://schemas.microsoft.com/office/drawing/2014/main" id="{1F8F7996-109C-EABF-B041-5743498D9C6F}"/>
              </a:ext>
            </a:extLst>
          </p:cNvPr>
          <p:cNvSpPr>
            <a:spLocks noGrp="1" noChangeArrowheads="1"/>
          </p:cNvSpPr>
          <p:nvPr>
            <p:ph idx="1"/>
          </p:nvPr>
        </p:nvSpPr>
        <p:spPr>
          <a:xfrm>
            <a:off x="1010943" y="2662519"/>
            <a:ext cx="10170113" cy="4195481"/>
          </a:xfrm>
        </p:spPr>
        <p:txBody>
          <a:bodyPr>
            <a:normAutofit/>
          </a:bodyPr>
          <a:lstStyle/>
          <a:p>
            <a:r>
              <a:rPr lang="en-US" altLang="en-US" sz="2800" dirty="0">
                <a:ea typeface="ＭＳ Ｐゴシック" panose="020B0600070205080204" pitchFamily="34" charset="-128"/>
              </a:rPr>
              <a:t>Davis exited the swamp, dropped the backpack to the ground, and laid prone on the ground. </a:t>
            </a:r>
          </a:p>
          <a:p>
            <a:r>
              <a:rPr lang="en-US" altLang="en-US" sz="2800" dirty="0">
                <a:ea typeface="ＭＳ Ｐゴシック" panose="020B0600070205080204" pitchFamily="34" charset="-128"/>
              </a:rPr>
              <a:t>Police handcuffed him with his hands behind his back and lying on his stomach, and then an officer searched his nearby backpack. </a:t>
            </a:r>
          </a:p>
          <a:p>
            <a:r>
              <a:rPr lang="en-US" altLang="en-US" sz="2800" dirty="0">
                <a:ea typeface="ＭＳ Ｐゴシック" panose="020B0600070205080204" pitchFamily="34" charset="-128"/>
              </a:rPr>
              <a:t>In the backpack, police discovered cash and two plastic bags of cocaine. </a:t>
            </a:r>
          </a:p>
          <a:p>
            <a:r>
              <a:rPr lang="en-US" altLang="en-US" sz="2800" dirty="0">
                <a:ea typeface="ＭＳ Ｐゴシック" panose="020B0600070205080204" pitchFamily="34" charset="-128"/>
              </a:rPr>
              <a:t>They then searched his car and found more evidence. </a:t>
            </a:r>
          </a:p>
          <a:p>
            <a:endParaRPr lang="en-US" altLang="en-US" sz="2800" dirty="0">
              <a:ea typeface="ＭＳ Ｐゴシック" panose="020B0600070205080204" pitchFamily="34" charset="-128"/>
            </a:endParaRPr>
          </a:p>
        </p:txBody>
      </p:sp>
    </p:spTree>
    <p:extLst>
      <p:ext uri="{BB962C8B-B14F-4D97-AF65-F5344CB8AC3E}">
        <p14:creationId xmlns:p14="http://schemas.microsoft.com/office/powerpoint/2010/main" val="11985660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1DE18-74BF-3771-2144-D542C0D0F786}"/>
            </a:ext>
          </a:extLst>
        </p:cNvPr>
        <p:cNvGrpSpPr/>
        <p:nvPr/>
      </p:nvGrpSpPr>
      <p:grpSpPr>
        <a:xfrm>
          <a:off x="0" y="0"/>
          <a:ext cx="0" cy="0"/>
          <a:chOff x="0" y="0"/>
          <a:chExt cx="0" cy="0"/>
        </a:xfrm>
      </p:grpSpPr>
      <p:sp>
        <p:nvSpPr>
          <p:cNvPr id="132097" name="Title 1">
            <a:extLst>
              <a:ext uri="{FF2B5EF4-FFF2-40B4-BE49-F238E27FC236}">
                <a16:creationId xmlns:a16="http://schemas.microsoft.com/office/drawing/2014/main" id="{15E122BA-2814-A32F-E14D-A71F6DE30BF1}"/>
              </a:ext>
            </a:extLst>
          </p:cNvPr>
          <p:cNvSpPr>
            <a:spLocks noGrp="1" noChangeArrowheads="1"/>
          </p:cNvSpPr>
          <p:nvPr>
            <p:ph type="title"/>
          </p:nvPr>
        </p:nvSpPr>
        <p:spPr/>
        <p:txBody>
          <a:bodyPr/>
          <a:lstStyle/>
          <a:p>
            <a:r>
              <a:rPr lang="en-US" altLang="en-US">
                <a:ea typeface="ＭＳ Ｐゴシック" panose="020B0600070205080204" pitchFamily="34" charset="-128"/>
              </a:rPr>
              <a:t>Court: Search Unlawful</a:t>
            </a:r>
          </a:p>
        </p:txBody>
      </p:sp>
      <p:sp>
        <p:nvSpPr>
          <p:cNvPr id="132098" name="Content Placeholder 2">
            <a:extLst>
              <a:ext uri="{FF2B5EF4-FFF2-40B4-BE49-F238E27FC236}">
                <a16:creationId xmlns:a16="http://schemas.microsoft.com/office/drawing/2014/main" id="{B1CE4941-705A-70B1-B6AB-0F11F00412F4}"/>
              </a:ext>
            </a:extLst>
          </p:cNvPr>
          <p:cNvSpPr>
            <a:spLocks noGrp="1" noChangeArrowheads="1"/>
          </p:cNvSpPr>
          <p:nvPr>
            <p:ph idx="1"/>
          </p:nvPr>
        </p:nvSpPr>
        <p:spPr>
          <a:xfrm>
            <a:off x="1128364" y="2662519"/>
            <a:ext cx="10145061" cy="4195481"/>
          </a:xfrm>
        </p:spPr>
        <p:txBody>
          <a:bodyPr>
            <a:normAutofit/>
          </a:bodyPr>
          <a:lstStyle/>
          <a:p>
            <a:r>
              <a:rPr lang="en-US" altLang="en-US" sz="2800" dirty="0">
                <a:ea typeface="ＭＳ Ｐゴシック" panose="020B0600070205080204" pitchFamily="34" charset="-128"/>
              </a:rPr>
              <a:t>Court decided that the Supreme Court’s holding in </a:t>
            </a:r>
            <a:r>
              <a:rPr lang="en-US" altLang="en-US" sz="2800" i="1" dirty="0">
                <a:ea typeface="ＭＳ Ｐゴシック" panose="020B0600070205080204" pitchFamily="34" charset="-128"/>
              </a:rPr>
              <a:t>Arizona v. Gant</a:t>
            </a:r>
            <a:r>
              <a:rPr lang="en-US" altLang="en-US" sz="2800" dirty="0">
                <a:ea typeface="ＭＳ Ｐゴシック" panose="020B0600070205080204" pitchFamily="34" charset="-128"/>
              </a:rPr>
              <a:t> applies beyond the automobile context to the search of a backpack. </a:t>
            </a:r>
          </a:p>
          <a:p>
            <a:r>
              <a:rPr lang="en-US" altLang="en-US" sz="2800" dirty="0">
                <a:ea typeface="ＭＳ Ｐゴシック" panose="020B0600070205080204" pitchFamily="34" charset="-128"/>
              </a:rPr>
              <a:t>Court concluded that </a:t>
            </a:r>
            <a:r>
              <a:rPr lang="en-US" altLang="en-US" sz="2800" i="1" dirty="0">
                <a:ea typeface="ＭＳ Ｐゴシック" panose="020B0600070205080204" pitchFamily="34" charset="-128"/>
              </a:rPr>
              <a:t>Gant</a:t>
            </a:r>
            <a:r>
              <a:rPr lang="en-US" altLang="en-US" sz="2800" dirty="0">
                <a:ea typeface="ＭＳ Ｐゴシック" panose="020B0600070205080204" pitchFamily="34" charset="-128"/>
              </a:rPr>
              <a:t> applies to searches of non-vehicular containers and concluded that police officers can conduct warrantless searches of non-vehicular containers incident to a lawful arrest “only when the arrestee is unsecured and within reaching distance of the [container] at the time of the search.” </a:t>
            </a:r>
          </a:p>
        </p:txBody>
      </p:sp>
    </p:spTree>
    <p:extLst>
      <p:ext uri="{BB962C8B-B14F-4D97-AF65-F5344CB8AC3E}">
        <p14:creationId xmlns:p14="http://schemas.microsoft.com/office/powerpoint/2010/main" val="2279197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B3F41-8F82-D729-6C7E-D67DBBD06188}"/>
            </a:ext>
          </a:extLst>
        </p:cNvPr>
        <p:cNvGrpSpPr/>
        <p:nvPr/>
      </p:nvGrpSpPr>
      <p:grpSpPr>
        <a:xfrm>
          <a:off x="0" y="0"/>
          <a:ext cx="0" cy="0"/>
          <a:chOff x="0" y="0"/>
          <a:chExt cx="0" cy="0"/>
        </a:xfrm>
      </p:grpSpPr>
      <p:sp>
        <p:nvSpPr>
          <p:cNvPr id="133121" name="Title 1">
            <a:extLst>
              <a:ext uri="{FF2B5EF4-FFF2-40B4-BE49-F238E27FC236}">
                <a16:creationId xmlns:a16="http://schemas.microsoft.com/office/drawing/2014/main" id="{E761903D-8B16-C27D-2D59-4633553AA378}"/>
              </a:ext>
            </a:extLst>
          </p:cNvPr>
          <p:cNvSpPr>
            <a:spLocks noGrp="1" noChangeArrowheads="1"/>
          </p:cNvSpPr>
          <p:nvPr>
            <p:ph type="title"/>
          </p:nvPr>
        </p:nvSpPr>
        <p:spPr/>
        <p:txBody>
          <a:bodyPr/>
          <a:lstStyle/>
          <a:p>
            <a:r>
              <a:rPr lang="en-US" altLang="en-US">
                <a:ea typeface="ＭＳ Ｐゴシック" panose="020B0600070205080204" pitchFamily="34" charset="-128"/>
              </a:rPr>
              <a:t>Searching Cars</a:t>
            </a:r>
          </a:p>
        </p:txBody>
      </p:sp>
      <p:sp>
        <p:nvSpPr>
          <p:cNvPr id="133122" name="Content Placeholder 2">
            <a:extLst>
              <a:ext uri="{FF2B5EF4-FFF2-40B4-BE49-F238E27FC236}">
                <a16:creationId xmlns:a16="http://schemas.microsoft.com/office/drawing/2014/main" id="{B95027EA-6A58-256C-8C29-5BAFBAEA9C57}"/>
              </a:ext>
            </a:extLst>
          </p:cNvPr>
          <p:cNvSpPr>
            <a:spLocks noGrp="1" noChangeArrowheads="1"/>
          </p:cNvSpPr>
          <p:nvPr>
            <p:ph idx="1"/>
          </p:nvPr>
        </p:nvSpPr>
        <p:spPr>
          <a:xfrm>
            <a:off x="675862" y="2285999"/>
            <a:ext cx="10960818" cy="3962400"/>
          </a:xfrm>
        </p:spPr>
        <p:txBody>
          <a:bodyPr>
            <a:normAutofit/>
          </a:bodyPr>
          <a:lstStyle/>
          <a:p>
            <a:r>
              <a:rPr lang="en-US" altLang="en-US" sz="3333" dirty="0">
                <a:ea typeface="ＭＳ Ｐゴシック" panose="020B0600070205080204" pitchFamily="34" charset="-128"/>
              </a:rPr>
              <a:t>Under </a:t>
            </a:r>
            <a:r>
              <a:rPr lang="en-US" altLang="en-US" sz="3333" i="1" dirty="0">
                <a:ea typeface="ＭＳ Ｐゴシック" panose="020B0600070205080204" pitchFamily="34" charset="-128"/>
              </a:rPr>
              <a:t>Chimel</a:t>
            </a:r>
            <a:r>
              <a:rPr lang="en-US" altLang="en-US" sz="3333" dirty="0">
                <a:ea typeface="ＭＳ Ｐゴシック" panose="020B0600070205080204" pitchFamily="34" charset="-128"/>
              </a:rPr>
              <a:t>, police can “search a vehicle incident to a recent occupant’s arrest only when the arrestee is unsecured and within reaching distance of the passenger compartment at the time of the search.” </a:t>
            </a:r>
          </a:p>
          <a:p>
            <a:r>
              <a:rPr lang="en-US" altLang="en-US" sz="3333" dirty="0">
                <a:ea typeface="ＭＳ Ｐゴシック" panose="020B0600070205080204" pitchFamily="34" charset="-128"/>
              </a:rPr>
              <a:t>Court then reasoned that, under </a:t>
            </a:r>
            <a:r>
              <a:rPr lang="en-US" altLang="en-US" sz="3333" i="1" dirty="0">
                <a:ea typeface="ＭＳ Ｐゴシック" panose="020B0600070205080204" pitchFamily="34" charset="-128"/>
              </a:rPr>
              <a:t>Gant</a:t>
            </a:r>
            <a:r>
              <a:rPr lang="en-US" altLang="en-US" sz="3333" dirty="0">
                <a:ea typeface="ＭＳ Ｐゴシック" panose="020B0600070205080204" pitchFamily="34" charset="-128"/>
              </a:rPr>
              <a:t>, an item is not within a person’s immediate control if it is </a:t>
            </a:r>
            <a:r>
              <a:rPr lang="en-US" altLang="en-US" sz="3333" b="1" i="1" dirty="0">
                <a:ea typeface="ＭＳ Ｐゴシック" panose="020B0600070205080204" pitchFamily="34" charset="-128"/>
              </a:rPr>
              <a:t>unreasonable</a:t>
            </a:r>
            <a:r>
              <a:rPr lang="en-US" altLang="en-US" sz="3333" dirty="0">
                <a:ea typeface="ＭＳ Ｐゴシック" panose="020B0600070205080204" pitchFamily="34" charset="-128"/>
              </a:rPr>
              <a:t> to believe that they can access it.</a:t>
            </a:r>
          </a:p>
          <a:p>
            <a:endParaRPr lang="en-US" altLang="en-US" sz="3333" dirty="0">
              <a:ea typeface="ＭＳ Ｐゴシック" panose="020B0600070205080204" pitchFamily="34" charset="-128"/>
            </a:endParaRPr>
          </a:p>
        </p:txBody>
      </p:sp>
    </p:spTree>
    <p:extLst>
      <p:ext uri="{BB962C8B-B14F-4D97-AF65-F5344CB8AC3E}">
        <p14:creationId xmlns:p14="http://schemas.microsoft.com/office/powerpoint/2010/main" val="2967666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48B67-B113-84C5-9987-54C503014298}"/>
            </a:ext>
          </a:extLst>
        </p:cNvPr>
        <p:cNvGrpSpPr/>
        <p:nvPr/>
      </p:nvGrpSpPr>
      <p:grpSpPr>
        <a:xfrm>
          <a:off x="0" y="0"/>
          <a:ext cx="0" cy="0"/>
          <a:chOff x="0" y="0"/>
          <a:chExt cx="0" cy="0"/>
        </a:xfrm>
      </p:grpSpPr>
      <p:sp>
        <p:nvSpPr>
          <p:cNvPr id="134145" name="Title 1">
            <a:extLst>
              <a:ext uri="{FF2B5EF4-FFF2-40B4-BE49-F238E27FC236}">
                <a16:creationId xmlns:a16="http://schemas.microsoft.com/office/drawing/2014/main" id="{34F8927F-DFA2-7322-E330-D289644EB522}"/>
              </a:ext>
            </a:extLst>
          </p:cNvPr>
          <p:cNvSpPr>
            <a:spLocks noGrp="1" noChangeArrowheads="1"/>
          </p:cNvSpPr>
          <p:nvPr>
            <p:ph type="title"/>
          </p:nvPr>
        </p:nvSpPr>
        <p:spPr>
          <a:xfrm>
            <a:off x="1005212" y="589722"/>
            <a:ext cx="10181573" cy="1049867"/>
          </a:xfrm>
        </p:spPr>
        <p:txBody>
          <a:bodyPr/>
          <a:lstStyle/>
          <a:p>
            <a:r>
              <a:rPr lang="en-US" altLang="en-US" dirty="0">
                <a:ea typeface="ＭＳ Ｐゴシック" panose="020B0600070205080204" pitchFamily="34" charset="-128"/>
              </a:rPr>
              <a:t>Could Davis have reached his bag?</a:t>
            </a:r>
          </a:p>
        </p:txBody>
      </p:sp>
      <p:sp>
        <p:nvSpPr>
          <p:cNvPr id="134146" name="Content Placeholder 2">
            <a:extLst>
              <a:ext uri="{FF2B5EF4-FFF2-40B4-BE49-F238E27FC236}">
                <a16:creationId xmlns:a16="http://schemas.microsoft.com/office/drawing/2014/main" id="{43A010EA-1404-5737-F7EC-B09137D377E4}"/>
              </a:ext>
            </a:extLst>
          </p:cNvPr>
          <p:cNvSpPr>
            <a:spLocks noGrp="1" noChangeArrowheads="1"/>
          </p:cNvSpPr>
          <p:nvPr>
            <p:ph idx="1"/>
          </p:nvPr>
        </p:nvSpPr>
        <p:spPr>
          <a:xfrm>
            <a:off x="567845" y="1705395"/>
            <a:ext cx="11056309" cy="4562883"/>
          </a:xfrm>
        </p:spPr>
        <p:txBody>
          <a:bodyPr>
            <a:normAutofit fontScale="92500" lnSpcReduction="20000"/>
          </a:bodyPr>
          <a:lstStyle/>
          <a:p>
            <a:r>
              <a:rPr lang="en-US" altLang="en-US" sz="2933" dirty="0">
                <a:ea typeface="ＭＳ Ｐゴシック" panose="020B0600070205080204" pitchFamily="34" charset="-128"/>
              </a:rPr>
              <a:t>Court noted that the defendant was face down on the ground and handcuffed with his hands behind his back. </a:t>
            </a:r>
          </a:p>
          <a:p>
            <a:r>
              <a:rPr lang="en-US" altLang="en-US" sz="2933" dirty="0">
                <a:ea typeface="ＭＳ Ｐゴシック" panose="020B0600070205080204" pitchFamily="34" charset="-128"/>
              </a:rPr>
              <a:t>“He had just been ordered out of the swamp at gunpoint. The only other individuals within eyesight were officers, who outnumbered him three to one. And while this all took place in a residential area, it appears there was no one else around to distract the officers.” </a:t>
            </a:r>
          </a:p>
          <a:p>
            <a:r>
              <a:rPr lang="en-US" altLang="en-US" sz="2933" dirty="0">
                <a:ea typeface="ＭＳ Ｐゴシック" panose="020B0600070205080204" pitchFamily="34" charset="-128"/>
              </a:rPr>
              <a:t>Court concluded that the defendant “would have had to jump up from the ground or contort his body in order to snatch the backpack away from” the officers. </a:t>
            </a:r>
          </a:p>
          <a:p>
            <a:r>
              <a:rPr lang="en-US" altLang="en-US" sz="2933" dirty="0">
                <a:ea typeface="ＭＳ Ｐゴシック" panose="020B0600070205080204" pitchFamily="34" charset="-128"/>
              </a:rPr>
              <a:t>Thus, the defendant was secure and not within reaching distance of his backpack when the officers searched it</a:t>
            </a:r>
          </a:p>
          <a:p>
            <a:endParaRPr lang="en-US" altLang="en-US" sz="2933" dirty="0">
              <a:ea typeface="ＭＳ Ｐゴシック" panose="020B0600070205080204" pitchFamily="34" charset="-128"/>
            </a:endParaRPr>
          </a:p>
        </p:txBody>
      </p:sp>
    </p:spTree>
    <p:extLst>
      <p:ext uri="{BB962C8B-B14F-4D97-AF65-F5344CB8AC3E}">
        <p14:creationId xmlns:p14="http://schemas.microsoft.com/office/powerpoint/2010/main" val="608397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D4733-F16C-163E-07D9-4F7E317F299C}"/>
              </a:ext>
            </a:extLst>
          </p:cNvPr>
          <p:cNvSpPr>
            <a:spLocks noGrp="1"/>
          </p:cNvSpPr>
          <p:nvPr>
            <p:ph type="title"/>
          </p:nvPr>
        </p:nvSpPr>
        <p:spPr/>
        <p:txBody>
          <a:bodyPr>
            <a:normAutofit fontScale="90000"/>
          </a:bodyPr>
          <a:lstStyle/>
          <a:p>
            <a:r>
              <a:rPr lang="en-US" dirty="0"/>
              <a:t>Right to Remain Silent</a:t>
            </a:r>
            <a:br>
              <a:rPr lang="en-US" dirty="0"/>
            </a:br>
            <a:r>
              <a:rPr lang="en-US" i="1" dirty="0"/>
              <a:t>Paxton v. C/w,</a:t>
            </a:r>
            <a:r>
              <a:rPr lang="en-US" dirty="0"/>
              <a:t> 80 Va. App. 449 (2024)</a:t>
            </a:r>
          </a:p>
        </p:txBody>
      </p:sp>
      <p:sp>
        <p:nvSpPr>
          <p:cNvPr id="3" name="Content Placeholder 2">
            <a:extLst>
              <a:ext uri="{FF2B5EF4-FFF2-40B4-BE49-F238E27FC236}">
                <a16:creationId xmlns:a16="http://schemas.microsoft.com/office/drawing/2014/main" id="{EC3E0014-DA55-8C5F-D366-4979BC934F20}"/>
              </a:ext>
            </a:extLst>
          </p:cNvPr>
          <p:cNvSpPr>
            <a:spLocks noGrp="1"/>
          </p:cNvSpPr>
          <p:nvPr>
            <p:ph idx="1"/>
          </p:nvPr>
        </p:nvSpPr>
        <p:spPr>
          <a:xfrm>
            <a:off x="1295402" y="2806263"/>
            <a:ext cx="9003862" cy="3300248"/>
          </a:xfrm>
        </p:spPr>
        <p:txBody>
          <a:bodyPr>
            <a:normAutofit/>
          </a:bodyPr>
          <a:lstStyle/>
          <a:p>
            <a:r>
              <a:rPr lang="en-US" sz="3000" dirty="0"/>
              <a:t>Defendant shot and killed his girlfriend. </a:t>
            </a:r>
          </a:p>
          <a:p>
            <a:r>
              <a:rPr lang="en-US" sz="3000" dirty="0"/>
              <a:t>Police arrested him, advised him of his </a:t>
            </a:r>
            <a:r>
              <a:rPr lang="en-US" sz="3000" i="1" dirty="0"/>
              <a:t>Miranda</a:t>
            </a:r>
            <a:r>
              <a:rPr lang="en-US" sz="3000" dirty="0"/>
              <a:t> rights, and interviewed him. </a:t>
            </a:r>
          </a:p>
          <a:p>
            <a:r>
              <a:rPr lang="en-US" sz="3000" dirty="0"/>
              <a:t>During the interview, the following exchange took place: </a:t>
            </a:r>
          </a:p>
        </p:txBody>
      </p:sp>
    </p:spTree>
    <p:extLst>
      <p:ext uri="{BB962C8B-B14F-4D97-AF65-F5344CB8AC3E}">
        <p14:creationId xmlns:p14="http://schemas.microsoft.com/office/powerpoint/2010/main" val="31743547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DAD1C-B143-EF98-3507-4D494277C02B}"/>
            </a:ext>
          </a:extLst>
        </p:cNvPr>
        <p:cNvGrpSpPr/>
        <p:nvPr/>
      </p:nvGrpSpPr>
      <p:grpSpPr>
        <a:xfrm>
          <a:off x="0" y="0"/>
          <a:ext cx="0" cy="0"/>
          <a:chOff x="0" y="0"/>
          <a:chExt cx="0" cy="0"/>
        </a:xfrm>
      </p:grpSpPr>
      <p:sp>
        <p:nvSpPr>
          <p:cNvPr id="138241" name="Title 1">
            <a:extLst>
              <a:ext uri="{FF2B5EF4-FFF2-40B4-BE49-F238E27FC236}">
                <a16:creationId xmlns:a16="http://schemas.microsoft.com/office/drawing/2014/main" id="{064072CA-584F-2AA0-5B6C-526C3C4B44EC}"/>
              </a:ext>
            </a:extLst>
          </p:cNvPr>
          <p:cNvSpPr>
            <a:spLocks noGrp="1" noChangeArrowheads="1"/>
          </p:cNvSpPr>
          <p:nvPr>
            <p:ph type="title"/>
          </p:nvPr>
        </p:nvSpPr>
        <p:spPr/>
        <p:txBody>
          <a:bodyPr>
            <a:normAutofit/>
          </a:bodyPr>
          <a:lstStyle/>
          <a:p>
            <a:r>
              <a:rPr lang="en-US" altLang="en-US" i="1" dirty="0">
                <a:ea typeface="ＭＳ Ｐゴシック" panose="020B0600070205080204" pitchFamily="34" charset="-128"/>
              </a:rPr>
              <a:t>Davis</a:t>
            </a:r>
            <a:r>
              <a:rPr lang="en-US" altLang="en-US" dirty="0">
                <a:ea typeface="ＭＳ Ｐゴシック" panose="020B0600070205080204" pitchFamily="34" charset="-128"/>
              </a:rPr>
              <a:t> Applied: </a:t>
            </a:r>
            <a:r>
              <a:rPr lang="en-US" altLang="en-US" i="1" dirty="0">
                <a:ea typeface="ＭＳ Ｐゴシック" panose="020B0600070205080204" pitchFamily="34" charset="-128"/>
              </a:rPr>
              <a:t>U.S. v. Horsely</a:t>
            </a:r>
            <a:r>
              <a:rPr lang="en-US" altLang="en-US" dirty="0">
                <a:ea typeface="ＭＳ Ｐゴシック" panose="020B0600070205080204" pitchFamily="34" charset="-128"/>
              </a:rPr>
              <a:t>, June 24, 2024</a:t>
            </a:r>
            <a:endParaRPr lang="en-US" altLang="en-US" i="1" dirty="0">
              <a:ea typeface="ＭＳ Ｐゴシック" panose="020B0600070205080204" pitchFamily="34" charset="-128"/>
            </a:endParaRPr>
          </a:p>
        </p:txBody>
      </p:sp>
      <p:sp>
        <p:nvSpPr>
          <p:cNvPr id="138242" name="Content Placeholder 2">
            <a:extLst>
              <a:ext uri="{FF2B5EF4-FFF2-40B4-BE49-F238E27FC236}">
                <a16:creationId xmlns:a16="http://schemas.microsoft.com/office/drawing/2014/main" id="{14DC87CA-C9DD-C6DC-76AF-4E45A79100B4}"/>
              </a:ext>
            </a:extLst>
          </p:cNvPr>
          <p:cNvSpPr>
            <a:spLocks noGrp="1" noChangeArrowheads="1"/>
          </p:cNvSpPr>
          <p:nvPr>
            <p:ph idx="1"/>
          </p:nvPr>
        </p:nvSpPr>
        <p:spPr>
          <a:xfrm>
            <a:off x="984042" y="2662519"/>
            <a:ext cx="10730880" cy="3910559"/>
          </a:xfrm>
        </p:spPr>
        <p:txBody>
          <a:bodyPr>
            <a:normAutofit/>
          </a:bodyPr>
          <a:lstStyle/>
          <a:p>
            <a:r>
              <a:rPr lang="en-US" altLang="en-US" sz="2800" dirty="0">
                <a:ea typeface="ＭＳ Ｐゴシック" panose="020B0600070205080204" pitchFamily="34" charset="-128"/>
              </a:rPr>
              <a:t>Officers arrested the defendant for Distribution at a hotel. </a:t>
            </a:r>
          </a:p>
          <a:p>
            <a:r>
              <a:rPr lang="en-US" altLang="en-US" sz="2800" dirty="0">
                <a:ea typeface="ＭＳ Ｐゴシック" panose="020B0600070205080204" pitchFamily="34" charset="-128"/>
              </a:rPr>
              <a:t>When officers visited the hotel room, the defendant answered the door without clothes on. </a:t>
            </a:r>
          </a:p>
          <a:p>
            <a:r>
              <a:rPr lang="en-US" altLang="en-US" sz="2800" dirty="0">
                <a:ea typeface="ＭＳ Ｐゴシック" panose="020B0600070205080204" pitchFamily="34" charset="-128"/>
              </a:rPr>
              <a:t>Officers arrested him and put him in handcuffs while he was standing, cuffing him behind his back. </a:t>
            </a:r>
          </a:p>
          <a:p>
            <a:r>
              <a:rPr lang="en-US" altLang="en-US" sz="2800" dirty="0">
                <a:ea typeface="ＭＳ Ｐゴシック" panose="020B0600070205080204" pitchFamily="34" charset="-128"/>
              </a:rPr>
              <a:t>Officers had positioned the defendant on one side of a queen-sized bed. </a:t>
            </a:r>
          </a:p>
        </p:txBody>
      </p:sp>
    </p:spTree>
    <p:extLst>
      <p:ext uri="{BB962C8B-B14F-4D97-AF65-F5344CB8AC3E}">
        <p14:creationId xmlns:p14="http://schemas.microsoft.com/office/powerpoint/2010/main" val="6495541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09485-23C1-94A7-88DD-FD264FED2C07}"/>
            </a:ext>
          </a:extLst>
        </p:cNvPr>
        <p:cNvGrpSpPr/>
        <p:nvPr/>
      </p:nvGrpSpPr>
      <p:grpSpPr>
        <a:xfrm>
          <a:off x="0" y="0"/>
          <a:ext cx="0" cy="0"/>
          <a:chOff x="0" y="0"/>
          <a:chExt cx="0" cy="0"/>
        </a:xfrm>
      </p:grpSpPr>
      <p:sp>
        <p:nvSpPr>
          <p:cNvPr id="139265" name="Title 1">
            <a:extLst>
              <a:ext uri="{FF2B5EF4-FFF2-40B4-BE49-F238E27FC236}">
                <a16:creationId xmlns:a16="http://schemas.microsoft.com/office/drawing/2014/main" id="{C4870C35-FE6E-D4BA-05A3-382DB0FF9590}"/>
              </a:ext>
            </a:extLst>
          </p:cNvPr>
          <p:cNvSpPr>
            <a:spLocks noGrp="1" noChangeArrowheads="1"/>
          </p:cNvSpPr>
          <p:nvPr>
            <p:ph type="title"/>
          </p:nvPr>
        </p:nvSpPr>
        <p:spPr/>
        <p:txBody>
          <a:bodyPr/>
          <a:lstStyle/>
          <a:p>
            <a:r>
              <a:rPr lang="en-US" altLang="en-US">
                <a:ea typeface="ＭＳ Ｐゴシック" panose="020B0600070205080204" pitchFamily="34" charset="-128"/>
              </a:rPr>
              <a:t>Phone Seizure</a:t>
            </a:r>
          </a:p>
        </p:txBody>
      </p:sp>
      <p:sp>
        <p:nvSpPr>
          <p:cNvPr id="139266" name="Content Placeholder 2">
            <a:extLst>
              <a:ext uri="{FF2B5EF4-FFF2-40B4-BE49-F238E27FC236}">
                <a16:creationId xmlns:a16="http://schemas.microsoft.com/office/drawing/2014/main" id="{D7368FE3-2F06-BC1A-D00E-09A4279D6C47}"/>
              </a:ext>
            </a:extLst>
          </p:cNvPr>
          <p:cNvSpPr>
            <a:spLocks noGrp="1" noChangeArrowheads="1"/>
          </p:cNvSpPr>
          <p:nvPr>
            <p:ph idx="1"/>
          </p:nvPr>
        </p:nvSpPr>
        <p:spPr>
          <a:xfrm>
            <a:off x="705747" y="2285999"/>
            <a:ext cx="10971778" cy="4195481"/>
          </a:xfrm>
        </p:spPr>
        <p:txBody>
          <a:bodyPr>
            <a:noAutofit/>
          </a:bodyPr>
          <a:lstStyle/>
          <a:p>
            <a:r>
              <a:rPr lang="en-US" altLang="en-US" sz="2700" dirty="0">
                <a:ea typeface="ＭＳ Ｐゴシック" panose="020B0600070205080204" pitchFamily="34" charset="-128"/>
              </a:rPr>
              <a:t>On the other side of the queen-sized bed was a cellphone on a table, two to three feet from the edge of the bed. </a:t>
            </a:r>
          </a:p>
          <a:p>
            <a:r>
              <a:rPr lang="en-US" altLang="en-US" sz="2700" dirty="0">
                <a:ea typeface="ＭＳ Ｐゴシック" panose="020B0600070205080204" pitchFamily="34" charset="-128"/>
              </a:rPr>
              <a:t>Several United States marshals were present in the room. </a:t>
            </a:r>
          </a:p>
          <a:p>
            <a:r>
              <a:rPr lang="en-US" altLang="en-US" sz="2700" dirty="0">
                <a:ea typeface="ＭＳ Ｐゴシック" panose="020B0600070205080204" pitchFamily="34" charset="-128"/>
              </a:rPr>
              <a:t>At a motion to suppress, an agent testified that the defendant “could not have reached for the phones because he was under arrest” and that “he couldn’t reach because he was in handcuffs.”</a:t>
            </a:r>
          </a:p>
          <a:p>
            <a:r>
              <a:rPr lang="en-US" altLang="en-US" sz="2700" dirty="0">
                <a:ea typeface="ＭＳ Ｐゴシック" panose="020B0600070205080204" pitchFamily="34" charset="-128"/>
              </a:rPr>
              <a:t>Officers seized the phone and later obtained a search warrant to search the phone.</a:t>
            </a:r>
          </a:p>
        </p:txBody>
      </p:sp>
    </p:spTree>
    <p:extLst>
      <p:ext uri="{BB962C8B-B14F-4D97-AF65-F5344CB8AC3E}">
        <p14:creationId xmlns:p14="http://schemas.microsoft.com/office/powerpoint/2010/main" val="9368220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C6290AD-F0B7-D722-03F0-E614D93A23F5}"/>
            </a:ext>
          </a:extLst>
        </p:cNvPr>
        <p:cNvGrpSpPr/>
        <p:nvPr/>
      </p:nvGrpSpPr>
      <p:grpSpPr>
        <a:xfrm>
          <a:off x="0" y="0"/>
          <a:ext cx="0" cy="0"/>
          <a:chOff x="0" y="0"/>
          <a:chExt cx="0" cy="0"/>
        </a:xfrm>
      </p:grpSpPr>
      <p:grpSp>
        <p:nvGrpSpPr>
          <p:cNvPr id="26" name="Group 25">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1" name="Picture 10">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7" name="Rectangle 26">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4" name="Picture 13">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28" name="Straight Connector 27">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id="{1CD07172-CD61-45EB-BEE3-F644503E5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EADA5DB-ED12-413A-AAB5-6A8D1152E6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5"/>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BA45E5C-ACB9-49E8-B4DB-5255C2376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3B56745-4C96-5659-8EAA-E79F35AB63B2}"/>
              </a:ext>
            </a:extLst>
          </p:cNvPr>
          <p:cNvSpPr>
            <a:spLocks noGrp="1"/>
          </p:cNvSpPr>
          <p:nvPr>
            <p:ph type="title"/>
          </p:nvPr>
        </p:nvSpPr>
        <p:spPr>
          <a:xfrm>
            <a:off x="826852" y="872061"/>
            <a:ext cx="3073940" cy="3436688"/>
          </a:xfrm>
        </p:spPr>
        <p:txBody>
          <a:bodyPr vert="horz" lIns="91440" tIns="45720" rIns="91440" bIns="45720" rtlCol="0" anchor="b">
            <a:normAutofit/>
          </a:bodyPr>
          <a:lstStyle/>
          <a:p>
            <a:r>
              <a:rPr lang="en-US">
                <a:solidFill>
                  <a:srgbClr val="262626"/>
                </a:solidFill>
              </a:rPr>
              <a:t>Phone’s Location in the Hotel Room</a:t>
            </a:r>
          </a:p>
        </p:txBody>
      </p:sp>
      <p:sp useBgFill="1">
        <p:nvSpPr>
          <p:cNvPr id="24" name="Rectangle 23">
            <a:extLst>
              <a:ext uri="{FF2B5EF4-FFF2-40B4-BE49-F238E27FC236}">
                <a16:creationId xmlns:a16="http://schemas.microsoft.com/office/drawing/2014/main" id="{857E618C-1D7B-4A51-90C1-6106CD8A1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iagram of a bed&#10;&#10;Description automatically generated">
            <a:extLst>
              <a:ext uri="{FF2B5EF4-FFF2-40B4-BE49-F238E27FC236}">
                <a16:creationId xmlns:a16="http://schemas.microsoft.com/office/drawing/2014/main" id="{8B2FA54C-1443-1C42-8508-F7A76859B9F2}"/>
              </a:ext>
            </a:extLst>
          </p:cNvPr>
          <p:cNvPicPr>
            <a:picLocks noChangeAspect="1"/>
          </p:cNvPicPr>
          <p:nvPr/>
        </p:nvPicPr>
        <p:blipFill>
          <a:blip r:embed="rId6"/>
          <a:stretch>
            <a:fillRect/>
          </a:stretch>
        </p:blipFill>
        <p:spPr>
          <a:xfrm>
            <a:off x="4921451" y="964496"/>
            <a:ext cx="7854994" cy="4929008"/>
          </a:xfrm>
          <a:prstGeom prst="rect">
            <a:avLst/>
          </a:prstGeom>
        </p:spPr>
      </p:pic>
    </p:spTree>
    <p:extLst>
      <p:ext uri="{BB962C8B-B14F-4D97-AF65-F5344CB8AC3E}">
        <p14:creationId xmlns:p14="http://schemas.microsoft.com/office/powerpoint/2010/main" val="30033998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7F5B7-01A3-E50A-E551-A9EB13ABF55A}"/>
            </a:ext>
          </a:extLst>
        </p:cNvPr>
        <p:cNvGrpSpPr/>
        <p:nvPr/>
      </p:nvGrpSpPr>
      <p:grpSpPr>
        <a:xfrm>
          <a:off x="0" y="0"/>
          <a:ext cx="0" cy="0"/>
          <a:chOff x="0" y="0"/>
          <a:chExt cx="0" cy="0"/>
        </a:xfrm>
      </p:grpSpPr>
      <p:sp>
        <p:nvSpPr>
          <p:cNvPr id="140289" name="Title 1">
            <a:extLst>
              <a:ext uri="{FF2B5EF4-FFF2-40B4-BE49-F238E27FC236}">
                <a16:creationId xmlns:a16="http://schemas.microsoft.com/office/drawing/2014/main" id="{05A0ABCD-435D-E954-0F9B-7BC73D0B6C1E}"/>
              </a:ext>
            </a:extLst>
          </p:cNvPr>
          <p:cNvSpPr>
            <a:spLocks noGrp="1" noChangeArrowheads="1"/>
          </p:cNvSpPr>
          <p:nvPr>
            <p:ph type="title"/>
          </p:nvPr>
        </p:nvSpPr>
        <p:spPr/>
        <p:txBody>
          <a:bodyPr/>
          <a:lstStyle/>
          <a:p>
            <a:r>
              <a:rPr lang="en-US" altLang="en-US">
                <a:ea typeface="ＭＳ Ｐゴシック" panose="020B0600070205080204" pitchFamily="34" charset="-128"/>
              </a:rPr>
              <a:t>Court: Phone Seizure Unlawful</a:t>
            </a:r>
          </a:p>
        </p:txBody>
      </p:sp>
      <p:sp>
        <p:nvSpPr>
          <p:cNvPr id="140290" name="Content Placeholder 2">
            <a:extLst>
              <a:ext uri="{FF2B5EF4-FFF2-40B4-BE49-F238E27FC236}">
                <a16:creationId xmlns:a16="http://schemas.microsoft.com/office/drawing/2014/main" id="{4E5D8272-0018-7A34-DA79-909A076EF38D}"/>
              </a:ext>
            </a:extLst>
          </p:cNvPr>
          <p:cNvSpPr>
            <a:spLocks noGrp="1" noChangeArrowheads="1"/>
          </p:cNvSpPr>
          <p:nvPr>
            <p:ph idx="1"/>
          </p:nvPr>
        </p:nvSpPr>
        <p:spPr>
          <a:xfrm>
            <a:off x="778565" y="2584174"/>
            <a:ext cx="10605051" cy="3543485"/>
          </a:xfrm>
        </p:spPr>
        <p:txBody>
          <a:bodyPr>
            <a:normAutofit/>
          </a:bodyPr>
          <a:lstStyle/>
          <a:p>
            <a:r>
              <a:rPr lang="en-US" altLang="en-US" sz="3000" dirty="0">
                <a:ea typeface="ＭＳ Ｐゴシック" panose="020B0600070205080204" pitchFamily="34" charset="-128"/>
              </a:rPr>
              <a:t>Court: cellphone was improperly seized incident to arrest. </a:t>
            </a:r>
          </a:p>
          <a:p>
            <a:r>
              <a:rPr lang="en-US" altLang="en-US" sz="3000" dirty="0">
                <a:ea typeface="ＭＳ Ｐゴシック" panose="020B0600070205080204" pitchFamily="34" charset="-128"/>
              </a:rPr>
              <a:t>Court found that the defendant was secured, and the cellphone was not within his reach. </a:t>
            </a:r>
          </a:p>
          <a:p>
            <a:r>
              <a:rPr lang="en-US" altLang="en-US" sz="3000" dirty="0">
                <a:ea typeface="ＭＳ Ｐゴシック" panose="020B0600070205080204" pitchFamily="34" charset="-128"/>
              </a:rPr>
              <a:t>Court emphasized that the relevant question is whether it is reasonable for police to believe a defendant could have accessed the item at the time of the search.</a:t>
            </a:r>
          </a:p>
        </p:txBody>
      </p:sp>
    </p:spTree>
    <p:extLst>
      <p:ext uri="{BB962C8B-B14F-4D97-AF65-F5344CB8AC3E}">
        <p14:creationId xmlns:p14="http://schemas.microsoft.com/office/powerpoint/2010/main" val="38605702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6FA50-0E0F-4822-40EB-DB122B372894}"/>
            </a:ext>
          </a:extLst>
        </p:cNvPr>
        <p:cNvGrpSpPr/>
        <p:nvPr/>
      </p:nvGrpSpPr>
      <p:grpSpPr>
        <a:xfrm>
          <a:off x="0" y="0"/>
          <a:ext cx="0" cy="0"/>
          <a:chOff x="0" y="0"/>
          <a:chExt cx="0" cy="0"/>
        </a:xfrm>
      </p:grpSpPr>
      <p:sp>
        <p:nvSpPr>
          <p:cNvPr id="537" name="Administrative and  Inventory Searches">
            <a:extLst>
              <a:ext uri="{FF2B5EF4-FFF2-40B4-BE49-F238E27FC236}">
                <a16:creationId xmlns:a16="http://schemas.microsoft.com/office/drawing/2014/main" id="{30F9923A-7217-2DCC-7560-CC668E2DFD49}"/>
              </a:ext>
            </a:extLst>
          </p:cNvPr>
          <p:cNvSpPr txBox="1">
            <a:spLocks noGrp="1"/>
          </p:cNvSpPr>
          <p:nvPr>
            <p:ph type="title" idx="4294967295"/>
          </p:nvPr>
        </p:nvSpPr>
        <p:spPr>
          <a:xfrm>
            <a:off x="3453406" y="695729"/>
            <a:ext cx="7315200" cy="1600200"/>
          </a:xfrm>
          <a:prstGeom prst="rect">
            <a:avLst/>
          </a:prstGeom>
        </p:spPr>
        <p:txBody>
          <a:bodyPr>
            <a:normAutofit/>
          </a:bodyPr>
          <a:lstStyle/>
          <a:p>
            <a:pPr algn="l"/>
            <a:r>
              <a:rPr dirty="0"/>
              <a:t>Administrative and </a:t>
            </a:r>
            <a:br>
              <a:rPr dirty="0"/>
            </a:br>
            <a:r>
              <a:rPr dirty="0"/>
              <a:t>Inventory Searches</a:t>
            </a:r>
          </a:p>
        </p:txBody>
      </p:sp>
      <p:sp>
        <p:nvSpPr>
          <p:cNvPr id="538" name="No Warrant is required for the search of the personal effects of an arrestee or a vehicle IF it is part of the routine administrative booking procedure or impound procedure">
            <a:extLst>
              <a:ext uri="{FF2B5EF4-FFF2-40B4-BE49-F238E27FC236}">
                <a16:creationId xmlns:a16="http://schemas.microsoft.com/office/drawing/2014/main" id="{C318CB1C-7EFB-BCA9-5ECB-4D22C6D61530}"/>
              </a:ext>
            </a:extLst>
          </p:cNvPr>
          <p:cNvSpPr txBox="1">
            <a:spLocks noGrp="1"/>
          </p:cNvSpPr>
          <p:nvPr>
            <p:ph type="body" sz="half" idx="4294967295"/>
          </p:nvPr>
        </p:nvSpPr>
        <p:spPr>
          <a:xfrm>
            <a:off x="3044504" y="2698944"/>
            <a:ext cx="6102992" cy="3785299"/>
          </a:xfrm>
          <a:prstGeom prst="rect">
            <a:avLst/>
          </a:prstGeom>
        </p:spPr>
        <p:txBody>
          <a:bodyPr>
            <a:noAutofit/>
          </a:bodyPr>
          <a:lstStyle/>
          <a:p>
            <a:pPr marL="0" indent="0" algn="ctr">
              <a:buNone/>
            </a:pPr>
            <a:r>
              <a:rPr sz="3200" dirty="0"/>
              <a:t>No Warrant is required for the search of the personal effects of an arrestee or </a:t>
            </a:r>
            <a:r>
              <a:rPr lang="en-US" sz="3200" dirty="0"/>
              <a:t>of </a:t>
            </a:r>
            <a:r>
              <a:rPr sz="3200" dirty="0"/>
              <a:t>a vehicle </a:t>
            </a:r>
            <a:r>
              <a:rPr sz="3200" b="1" dirty="0"/>
              <a:t>IF</a:t>
            </a:r>
            <a:r>
              <a:rPr sz="3200" dirty="0"/>
              <a:t> </a:t>
            </a:r>
            <a:endParaRPr lang="en-US" sz="3200" dirty="0"/>
          </a:p>
          <a:p>
            <a:pPr marL="0" indent="0" algn="ctr">
              <a:buNone/>
            </a:pPr>
            <a:r>
              <a:rPr sz="3200" dirty="0"/>
              <a:t>it is </a:t>
            </a:r>
            <a:r>
              <a:rPr sz="3200" i="1" dirty="0"/>
              <a:t>part of the routine administrative booking procedure or impound procedure</a:t>
            </a:r>
            <a:r>
              <a:rPr sz="3200" dirty="0"/>
              <a:t> </a:t>
            </a:r>
          </a:p>
        </p:txBody>
      </p:sp>
    </p:spTree>
    <p:extLst>
      <p:ext uri="{BB962C8B-B14F-4D97-AF65-F5344CB8AC3E}">
        <p14:creationId xmlns:p14="http://schemas.microsoft.com/office/powerpoint/2010/main" val="3556895079"/>
      </p:ext>
    </p:extLst>
  </p:cSld>
  <p:clrMapOvr>
    <a:masterClrMapping/>
  </p:clrMapOvr>
  <mc:AlternateContent xmlns:mc="http://schemas.openxmlformats.org/markup-compatibility/2006" xmlns:p14="http://schemas.microsoft.com/office/powerpoint/2010/main">
    <mc:Choice Requires="p14">
      <p:transition spd="slow">
        <p:fade thruBlk="1"/>
      </p:transition>
    </mc:Choice>
    <mc:Fallback xmlns="" xmlns:m="http://schemas.openxmlformats.org/officeDocument/2006/math" xmlns:a14="http://schemas.microsoft.com/office/drawing/2010/main">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0BDF1-02E5-7DAB-FA0F-AF20FAFCBB42}"/>
            </a:ext>
          </a:extLst>
        </p:cNvPr>
        <p:cNvGrpSpPr/>
        <p:nvPr/>
      </p:nvGrpSpPr>
      <p:grpSpPr>
        <a:xfrm>
          <a:off x="0" y="0"/>
          <a:ext cx="0" cy="0"/>
          <a:chOff x="0" y="0"/>
          <a:chExt cx="0" cy="0"/>
        </a:xfrm>
      </p:grpSpPr>
      <p:sp>
        <p:nvSpPr>
          <p:cNvPr id="163841" name="Title 3">
            <a:extLst>
              <a:ext uri="{FF2B5EF4-FFF2-40B4-BE49-F238E27FC236}">
                <a16:creationId xmlns:a16="http://schemas.microsoft.com/office/drawing/2014/main" id="{62790AA4-71F7-F98D-95C5-8C5924E8D70A}"/>
              </a:ext>
            </a:extLst>
          </p:cNvPr>
          <p:cNvSpPr>
            <a:spLocks noGrp="1" noChangeArrowheads="1"/>
          </p:cNvSpPr>
          <p:nvPr>
            <p:ph type="title"/>
          </p:nvPr>
        </p:nvSpPr>
        <p:spPr/>
        <p:txBody>
          <a:bodyPr/>
          <a:lstStyle/>
          <a:p>
            <a:r>
              <a:rPr lang="en-US" altLang="en-US" dirty="0">
                <a:ea typeface="ＭＳ Ｐゴシック" panose="020B0600070205080204" pitchFamily="34" charset="-128"/>
              </a:rPr>
              <a:t>Inventory Searches</a:t>
            </a:r>
          </a:p>
        </p:txBody>
      </p:sp>
      <p:sp>
        <p:nvSpPr>
          <p:cNvPr id="163842" name="Content Placeholder 4">
            <a:extLst>
              <a:ext uri="{FF2B5EF4-FFF2-40B4-BE49-F238E27FC236}">
                <a16:creationId xmlns:a16="http://schemas.microsoft.com/office/drawing/2014/main" id="{BDB92E35-208C-EA3B-0A31-5BC1AFE9987D}"/>
              </a:ext>
            </a:extLst>
          </p:cNvPr>
          <p:cNvSpPr>
            <a:spLocks noGrp="1" noChangeArrowheads="1"/>
          </p:cNvSpPr>
          <p:nvPr>
            <p:ph idx="1"/>
          </p:nvPr>
        </p:nvSpPr>
        <p:spPr>
          <a:xfrm>
            <a:off x="689112" y="2517913"/>
            <a:ext cx="11106693" cy="4015409"/>
          </a:xfrm>
        </p:spPr>
        <p:txBody>
          <a:bodyPr>
            <a:normAutofit/>
          </a:bodyPr>
          <a:lstStyle/>
          <a:p>
            <a:r>
              <a:rPr lang="en-US" altLang="en-US" sz="2800" dirty="0">
                <a:ea typeface="ＭＳ Ｐゴシック" panose="020B0600070205080204" pitchFamily="34" charset="-128"/>
              </a:rPr>
              <a:t>Inventory searches of personal effects of an arrestee at a police station are permissible under the Fourth Amendment. </a:t>
            </a:r>
            <a:r>
              <a:rPr lang="en-US" altLang="en-US" sz="2800" i="1" dirty="0">
                <a:ea typeface="ＭＳ Ｐゴシック" panose="020B0600070205080204" pitchFamily="34" charset="-128"/>
              </a:rPr>
              <a:t>Illinois v. Lafayette</a:t>
            </a:r>
            <a:r>
              <a:rPr lang="en-US" altLang="en-US" sz="2800" dirty="0">
                <a:ea typeface="ＭＳ Ｐゴシック" panose="020B0600070205080204" pitchFamily="34" charset="-128"/>
              </a:rPr>
              <a:t>, 462 U.S. 640 (1983). </a:t>
            </a:r>
          </a:p>
          <a:p>
            <a:r>
              <a:rPr lang="en-US" altLang="en-US" sz="2800" i="1" dirty="0">
                <a:ea typeface="ＭＳ Ｐゴシック" panose="020B0600070205080204" pitchFamily="34" charset="-128"/>
              </a:rPr>
              <a:t>U.S. v. Wilder, </a:t>
            </a:r>
            <a:r>
              <a:rPr lang="en-US" altLang="en-US" sz="2800" dirty="0">
                <a:ea typeface="ＭＳ Ｐゴシック" panose="020B0600070205080204" pitchFamily="34" charset="-128"/>
              </a:rPr>
              <a:t>4</a:t>
            </a:r>
            <a:r>
              <a:rPr lang="en-US" altLang="en-US" sz="2800" baseline="30000" dirty="0">
                <a:ea typeface="ＭＳ Ｐゴシック" panose="020B0600070205080204" pitchFamily="34" charset="-128"/>
              </a:rPr>
              <a:t>th</a:t>
            </a:r>
            <a:r>
              <a:rPr lang="en-US" altLang="en-US" sz="2800" dirty="0">
                <a:ea typeface="ＭＳ Ｐゴシック" panose="020B0600070205080204" pitchFamily="34" charset="-128"/>
              </a:rPr>
              <a:t> Cir. December 31, 2024: Defendant would have been arrested in any event, based on his possession of marijuana, and pursuant to department policy, the defendant’s cross-body bag would have been inventoried. As a result, the firearm and ammunition underlying his conviction would have been inevitably discovered and seized.</a:t>
            </a:r>
          </a:p>
        </p:txBody>
      </p:sp>
    </p:spTree>
    <p:extLst>
      <p:ext uri="{BB962C8B-B14F-4D97-AF65-F5344CB8AC3E}">
        <p14:creationId xmlns:p14="http://schemas.microsoft.com/office/powerpoint/2010/main" val="36239422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B623B-936A-0BDF-2AF6-6215ABBE5514}"/>
            </a:ext>
          </a:extLst>
        </p:cNvPr>
        <p:cNvGrpSpPr/>
        <p:nvPr/>
      </p:nvGrpSpPr>
      <p:grpSpPr>
        <a:xfrm>
          <a:off x="0" y="0"/>
          <a:ext cx="0" cy="0"/>
          <a:chOff x="0" y="0"/>
          <a:chExt cx="0" cy="0"/>
        </a:xfrm>
      </p:grpSpPr>
      <p:sp>
        <p:nvSpPr>
          <p:cNvPr id="164865" name="Title 1">
            <a:extLst>
              <a:ext uri="{FF2B5EF4-FFF2-40B4-BE49-F238E27FC236}">
                <a16:creationId xmlns:a16="http://schemas.microsoft.com/office/drawing/2014/main" id="{2A0112A7-1757-ECEF-3FB6-3806BA04B809}"/>
              </a:ext>
            </a:extLst>
          </p:cNvPr>
          <p:cNvSpPr>
            <a:spLocks noGrp="1" noChangeArrowheads="1"/>
          </p:cNvSpPr>
          <p:nvPr>
            <p:ph type="title"/>
          </p:nvPr>
        </p:nvSpPr>
        <p:spPr/>
        <p:txBody>
          <a:bodyPr>
            <a:normAutofit fontScale="90000"/>
          </a:bodyPr>
          <a:lstStyle/>
          <a:p>
            <a:r>
              <a:rPr lang="en-US" altLang="en-US" dirty="0">
                <a:ea typeface="ＭＳ Ｐゴシック" panose="020B0600070205080204" pitchFamily="34" charset="-128"/>
              </a:rPr>
              <a:t>Inventory Searches are </a:t>
            </a:r>
            <a:r>
              <a:rPr lang="en-US" altLang="en-US" i="1" dirty="0">
                <a:ea typeface="ＭＳ Ｐゴシック" panose="020B0600070205080204" pitchFamily="34" charset="-128"/>
              </a:rPr>
              <a:t>NOT</a:t>
            </a:r>
            <a:r>
              <a:rPr lang="en-US" altLang="en-US" dirty="0">
                <a:ea typeface="ＭＳ Ｐゴシック" panose="020B0600070205080204" pitchFamily="34" charset="-128"/>
              </a:rPr>
              <a:t> </a:t>
            </a:r>
            <a:br>
              <a:rPr lang="en-US" altLang="en-US" dirty="0">
                <a:ea typeface="ＭＳ Ｐゴシック" panose="020B0600070205080204" pitchFamily="34" charset="-128"/>
              </a:rPr>
            </a:br>
            <a:r>
              <a:rPr lang="en-US" altLang="en-US" dirty="0">
                <a:ea typeface="ＭＳ Ｐゴシック" panose="020B0600070205080204" pitchFamily="34" charset="-128"/>
              </a:rPr>
              <a:t>Evidentiary Searches</a:t>
            </a:r>
          </a:p>
        </p:txBody>
      </p:sp>
      <p:sp>
        <p:nvSpPr>
          <p:cNvPr id="3" name="Content Placeholder 2">
            <a:extLst>
              <a:ext uri="{FF2B5EF4-FFF2-40B4-BE49-F238E27FC236}">
                <a16:creationId xmlns:a16="http://schemas.microsoft.com/office/drawing/2014/main" id="{62B42619-E468-5BB9-65A1-2FB877D0D851}"/>
              </a:ext>
            </a:extLst>
          </p:cNvPr>
          <p:cNvSpPr>
            <a:spLocks noGrp="1"/>
          </p:cNvSpPr>
          <p:nvPr>
            <p:ph idx="1"/>
          </p:nvPr>
        </p:nvSpPr>
        <p:spPr>
          <a:xfrm>
            <a:off x="596348" y="2285998"/>
            <a:ext cx="11290851" cy="4207567"/>
          </a:xfrm>
        </p:spPr>
        <p:txBody>
          <a:bodyPr>
            <a:normAutofit/>
          </a:bodyPr>
          <a:lstStyle/>
          <a:p>
            <a:pPr>
              <a:defRPr/>
            </a:pPr>
            <a:r>
              <a:rPr lang="en-US" sz="3500" dirty="0"/>
              <a:t>“An inventory search . . . serves the strong governmental interests in: </a:t>
            </a:r>
          </a:p>
          <a:p>
            <a:pPr marL="685783" lvl="1" indent="-342891">
              <a:buFont typeface="+mj-lt"/>
              <a:buAutoNum type="arabicParenR"/>
              <a:defRPr/>
            </a:pPr>
            <a:r>
              <a:rPr lang="en-US" sz="3200" dirty="0"/>
              <a:t>Protecting an owner's property while it is in police custody, </a:t>
            </a:r>
          </a:p>
          <a:p>
            <a:pPr marL="685783" lvl="1" indent="-342891">
              <a:buFont typeface="+mj-lt"/>
              <a:buAutoNum type="arabicParenR"/>
              <a:defRPr/>
            </a:pPr>
            <a:r>
              <a:rPr lang="en-US" sz="3200" dirty="0"/>
              <a:t>Insuring against claims of lost, stolen, or vandalized property, and </a:t>
            </a:r>
          </a:p>
          <a:p>
            <a:pPr marL="685783" lvl="1" indent="-342891">
              <a:buFont typeface="+mj-lt"/>
              <a:buAutoNum type="arabicParenR"/>
              <a:defRPr/>
            </a:pPr>
            <a:r>
              <a:rPr lang="en-US" sz="3200" dirty="0"/>
              <a:t>Guarding the police from danger.” </a:t>
            </a:r>
          </a:p>
          <a:p>
            <a:pPr lvl="1">
              <a:defRPr/>
            </a:pPr>
            <a:r>
              <a:rPr lang="en-US" sz="2400" i="1" dirty="0"/>
              <a:t>Colorado v. Bertine</a:t>
            </a:r>
            <a:r>
              <a:rPr lang="en-US" sz="2400" dirty="0"/>
              <a:t>, 479 U.S. 367, 367 (1987). See also, </a:t>
            </a:r>
            <a:r>
              <a:rPr lang="en-US" sz="2400" i="1" dirty="0" err="1"/>
              <a:t>Servis</a:t>
            </a:r>
            <a:r>
              <a:rPr lang="en-US" sz="2400" i="1" dirty="0"/>
              <a:t> v. Commonwealth</a:t>
            </a:r>
            <a:r>
              <a:rPr lang="en-US" sz="2400" dirty="0"/>
              <a:t>, 6 Va. App. 507(1988). </a:t>
            </a:r>
          </a:p>
          <a:p>
            <a:pPr>
              <a:defRPr/>
            </a:pPr>
            <a:endParaRPr lang="en-US" dirty="0"/>
          </a:p>
        </p:txBody>
      </p:sp>
    </p:spTree>
    <p:extLst>
      <p:ext uri="{BB962C8B-B14F-4D97-AF65-F5344CB8AC3E}">
        <p14:creationId xmlns:p14="http://schemas.microsoft.com/office/powerpoint/2010/main" val="475238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5754A-A778-4CDB-2CF0-38AB7B90A633}"/>
            </a:ext>
          </a:extLst>
        </p:cNvPr>
        <p:cNvGrpSpPr/>
        <p:nvPr/>
      </p:nvGrpSpPr>
      <p:grpSpPr>
        <a:xfrm>
          <a:off x="0" y="0"/>
          <a:ext cx="0" cy="0"/>
          <a:chOff x="0" y="0"/>
          <a:chExt cx="0" cy="0"/>
        </a:xfrm>
      </p:grpSpPr>
      <p:sp>
        <p:nvSpPr>
          <p:cNvPr id="165889" name="Title 1">
            <a:extLst>
              <a:ext uri="{FF2B5EF4-FFF2-40B4-BE49-F238E27FC236}">
                <a16:creationId xmlns:a16="http://schemas.microsoft.com/office/drawing/2014/main" id="{474CF981-860A-F31F-EEC1-258A5B9378DB}"/>
              </a:ext>
            </a:extLst>
          </p:cNvPr>
          <p:cNvSpPr>
            <a:spLocks noGrp="1" noChangeArrowheads="1"/>
          </p:cNvSpPr>
          <p:nvPr>
            <p:ph type="title"/>
          </p:nvPr>
        </p:nvSpPr>
        <p:spPr>
          <a:xfrm>
            <a:off x="370703" y="465482"/>
            <a:ext cx="11145793" cy="1866900"/>
          </a:xfrm>
        </p:spPr>
        <p:txBody>
          <a:bodyPr/>
          <a:lstStyle/>
          <a:p>
            <a:r>
              <a:rPr lang="en-US" altLang="en-US" dirty="0">
                <a:ea typeface="ＭＳ Ｐゴシック" panose="020B0600070205080204" pitchFamily="34" charset="-128"/>
              </a:rPr>
              <a:t>Key Limitation: </a:t>
            </a:r>
            <a:br>
              <a:rPr lang="en-US" altLang="en-US" dirty="0">
                <a:ea typeface="ＭＳ Ｐゴシック" panose="020B0600070205080204" pitchFamily="34" charset="-128"/>
              </a:rPr>
            </a:br>
            <a:r>
              <a:rPr lang="en-US" altLang="en-US" dirty="0">
                <a:ea typeface="ＭＳ Ｐゴシック" panose="020B0600070205080204" pitchFamily="34" charset="-128"/>
              </a:rPr>
              <a:t>Must Be Based on </a:t>
            </a:r>
            <a:r>
              <a:rPr lang="en-US" altLang="en-US" i="1" dirty="0">
                <a:ea typeface="ＭＳ Ｐゴシック" panose="020B0600070205080204" pitchFamily="34" charset="-128"/>
              </a:rPr>
              <a:t>Established Procedure</a:t>
            </a:r>
            <a:endParaRPr lang="en-US" altLang="en-US" dirty="0">
              <a:ea typeface="ＭＳ Ｐゴシック" panose="020B0600070205080204" pitchFamily="34" charset="-128"/>
            </a:endParaRPr>
          </a:p>
        </p:txBody>
      </p:sp>
      <p:sp>
        <p:nvSpPr>
          <p:cNvPr id="165890" name="Content Placeholder 2">
            <a:extLst>
              <a:ext uri="{FF2B5EF4-FFF2-40B4-BE49-F238E27FC236}">
                <a16:creationId xmlns:a16="http://schemas.microsoft.com/office/drawing/2014/main" id="{552BA695-EC49-2EB3-92BA-297446479E8F}"/>
              </a:ext>
            </a:extLst>
          </p:cNvPr>
          <p:cNvSpPr>
            <a:spLocks noGrp="1" noChangeArrowheads="1"/>
          </p:cNvSpPr>
          <p:nvPr>
            <p:ph idx="1"/>
          </p:nvPr>
        </p:nvSpPr>
        <p:spPr>
          <a:xfrm>
            <a:off x="675504" y="2332382"/>
            <a:ext cx="10602096" cy="4006633"/>
          </a:xfrm>
        </p:spPr>
        <p:txBody>
          <a:bodyPr>
            <a:noAutofit/>
          </a:bodyPr>
          <a:lstStyle/>
          <a:p>
            <a:r>
              <a:rPr lang="en-US" altLang="en-US" sz="2800" dirty="0">
                <a:ea typeface="ＭＳ Ｐゴシック" panose="020B0600070205080204" pitchFamily="34" charset="-128"/>
              </a:rPr>
              <a:t>While it is not necessary for there to be independent probable cause to believe that a vehicle or personal property contains evidence or contraband, a law enforcement agency must have an established inventory procedure, especially when it comes to opening containers.  </a:t>
            </a:r>
          </a:p>
          <a:p>
            <a:r>
              <a:rPr lang="en-US" altLang="en-US" sz="2800" dirty="0">
                <a:ea typeface="ＭＳ Ｐゴシック" panose="020B0600070205080204" pitchFamily="34" charset="-128"/>
              </a:rPr>
              <a:t>“an inventory search must not be a ruse for a general rummaging in order to discover incriminating evidence.” </a:t>
            </a:r>
          </a:p>
          <a:p>
            <a:pPr lvl="1"/>
            <a:r>
              <a:rPr lang="en-US" altLang="en-US" sz="2800" i="1" dirty="0">
                <a:ea typeface="ＭＳ Ｐゴシック" panose="020B0600070205080204" pitchFamily="34" charset="-128"/>
              </a:rPr>
              <a:t>Florida v. Wells</a:t>
            </a:r>
            <a:r>
              <a:rPr lang="en-US" altLang="en-US" sz="2800" dirty="0">
                <a:ea typeface="ＭＳ Ｐゴシック" panose="020B0600070205080204" pitchFamily="34" charset="-128"/>
              </a:rPr>
              <a:t>, 495 U.S. 1, 4 (1990). </a:t>
            </a:r>
          </a:p>
        </p:txBody>
      </p:sp>
    </p:spTree>
    <p:extLst>
      <p:ext uri="{BB962C8B-B14F-4D97-AF65-F5344CB8AC3E}">
        <p14:creationId xmlns:p14="http://schemas.microsoft.com/office/powerpoint/2010/main" val="5222956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FDFCD-91F0-BB47-BA6B-168520D0801D}"/>
            </a:ext>
          </a:extLst>
        </p:cNvPr>
        <p:cNvGrpSpPr/>
        <p:nvPr/>
      </p:nvGrpSpPr>
      <p:grpSpPr>
        <a:xfrm>
          <a:off x="0" y="0"/>
          <a:ext cx="0" cy="0"/>
          <a:chOff x="0" y="0"/>
          <a:chExt cx="0" cy="0"/>
        </a:xfrm>
      </p:grpSpPr>
      <p:sp>
        <p:nvSpPr>
          <p:cNvPr id="166913" name="Title 1">
            <a:extLst>
              <a:ext uri="{FF2B5EF4-FFF2-40B4-BE49-F238E27FC236}">
                <a16:creationId xmlns:a16="http://schemas.microsoft.com/office/drawing/2014/main" id="{24930E6F-06B4-0E8B-2E5D-6C988C2A9198}"/>
              </a:ext>
            </a:extLst>
          </p:cNvPr>
          <p:cNvSpPr>
            <a:spLocks noGrp="1" noChangeArrowheads="1"/>
          </p:cNvSpPr>
          <p:nvPr>
            <p:ph type="title"/>
          </p:nvPr>
        </p:nvSpPr>
        <p:spPr/>
        <p:txBody>
          <a:bodyPr/>
          <a:lstStyle/>
          <a:p>
            <a:r>
              <a:rPr lang="en-US" altLang="en-US">
                <a:ea typeface="ＭＳ Ｐゴシック" panose="020B0600070205080204" pitchFamily="34" charset="-128"/>
              </a:rPr>
              <a:t>Procedure Must Be Standardized</a:t>
            </a:r>
          </a:p>
        </p:txBody>
      </p:sp>
      <p:sp>
        <p:nvSpPr>
          <p:cNvPr id="3" name="Content Placeholder 2">
            <a:extLst>
              <a:ext uri="{FF2B5EF4-FFF2-40B4-BE49-F238E27FC236}">
                <a16:creationId xmlns:a16="http://schemas.microsoft.com/office/drawing/2014/main" id="{0AC37C70-13B6-A664-E0B3-7FE301429249}"/>
              </a:ext>
            </a:extLst>
          </p:cNvPr>
          <p:cNvSpPr>
            <a:spLocks noGrp="1"/>
          </p:cNvSpPr>
          <p:nvPr>
            <p:ph idx="1"/>
          </p:nvPr>
        </p:nvSpPr>
        <p:spPr>
          <a:xfrm>
            <a:off x="768627" y="2285999"/>
            <a:ext cx="10800522" cy="4460790"/>
          </a:xfrm>
        </p:spPr>
        <p:txBody>
          <a:bodyPr>
            <a:noAutofit/>
          </a:bodyPr>
          <a:lstStyle/>
          <a:p>
            <a:pPr>
              <a:defRPr/>
            </a:pPr>
            <a:r>
              <a:rPr lang="en-US" sz="2800" dirty="0"/>
              <a:t>As noted, there must be “‘standardized criteria,’ such as a uniform police department policy,” that “sufficiently limit[ed] [the] searching officer’s discretion[,]” </a:t>
            </a:r>
          </a:p>
          <a:p>
            <a:pPr lvl="1">
              <a:defRPr/>
            </a:pPr>
            <a:r>
              <a:rPr lang="en-US" sz="2400" i="1" dirty="0"/>
              <a:t>Colorado v. Bertine</a:t>
            </a:r>
            <a:r>
              <a:rPr lang="en-US" sz="2400" dirty="0"/>
              <a:t>, 479 U.S. 367, 374 n.6 (1987);</a:t>
            </a:r>
          </a:p>
          <a:p>
            <a:pPr>
              <a:defRPr/>
            </a:pPr>
            <a:r>
              <a:rPr lang="en-US" sz="2800" dirty="0"/>
              <a:t>“For the inventory search exception to apply, the search must have been:</a:t>
            </a:r>
          </a:p>
          <a:p>
            <a:pPr marL="728644" lvl="1" indent="-385753">
              <a:buFont typeface="+mj-lt"/>
              <a:buAutoNum type="arabicParenR"/>
              <a:defRPr/>
            </a:pPr>
            <a:r>
              <a:rPr lang="en-US" sz="2800" dirty="0"/>
              <a:t>Conducted according to standardized criteria AND</a:t>
            </a:r>
          </a:p>
          <a:p>
            <a:pPr marL="728644" lvl="1" indent="-385753">
              <a:buFont typeface="+mj-lt"/>
              <a:buAutoNum type="arabicParenR"/>
              <a:defRPr/>
            </a:pPr>
            <a:r>
              <a:rPr lang="en-US" sz="2800" dirty="0"/>
              <a:t>Performed in good faith.</a:t>
            </a:r>
          </a:p>
          <a:p>
            <a:pPr lvl="1">
              <a:defRPr/>
            </a:pPr>
            <a:r>
              <a:rPr lang="en-US" sz="2400" i="1" dirty="0"/>
              <a:t>United States v. Clarke</a:t>
            </a:r>
            <a:r>
              <a:rPr lang="en-US" sz="2400" dirty="0"/>
              <a:t>, 842 F.3d 288, 293 (4th Cir. 2016)</a:t>
            </a:r>
          </a:p>
        </p:txBody>
      </p:sp>
    </p:spTree>
    <p:extLst>
      <p:ext uri="{BB962C8B-B14F-4D97-AF65-F5344CB8AC3E}">
        <p14:creationId xmlns:p14="http://schemas.microsoft.com/office/powerpoint/2010/main" val="41254910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6FAE8-01EF-DAF4-D184-F65E59B888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849582-EFA2-CB55-D692-6C6FABB6DE26}"/>
              </a:ext>
            </a:extLst>
          </p:cNvPr>
          <p:cNvSpPr>
            <a:spLocks noGrp="1"/>
          </p:cNvSpPr>
          <p:nvPr>
            <p:ph type="title"/>
          </p:nvPr>
        </p:nvSpPr>
        <p:spPr/>
        <p:txBody>
          <a:bodyPr/>
          <a:lstStyle/>
          <a:p>
            <a:r>
              <a:rPr lang="en-US" dirty="0"/>
              <a:t>Case of Note</a:t>
            </a:r>
          </a:p>
        </p:txBody>
      </p:sp>
      <p:sp>
        <p:nvSpPr>
          <p:cNvPr id="3" name="Content Placeholder 2">
            <a:extLst>
              <a:ext uri="{FF2B5EF4-FFF2-40B4-BE49-F238E27FC236}">
                <a16:creationId xmlns:a16="http://schemas.microsoft.com/office/drawing/2014/main" id="{0E708F83-80AC-E0FF-1DC8-8448BCF48103}"/>
              </a:ext>
            </a:extLst>
          </p:cNvPr>
          <p:cNvSpPr>
            <a:spLocks noGrp="1"/>
          </p:cNvSpPr>
          <p:nvPr>
            <p:ph idx="1"/>
          </p:nvPr>
        </p:nvSpPr>
        <p:spPr/>
        <p:txBody>
          <a:bodyPr>
            <a:normAutofit/>
          </a:bodyPr>
          <a:lstStyle/>
          <a:p>
            <a:r>
              <a:rPr lang="en-US" sz="3000" i="1" dirty="0"/>
              <a:t>Stamps v. C/w</a:t>
            </a:r>
            <a:r>
              <a:rPr lang="en-US" sz="3000" dirty="0"/>
              <a:t>, February 18, 2025 (Pub.): An inventory search that is not otherwise pretextual is not rendered invalid simply because the officer failed to strictly follow department procedures.</a:t>
            </a:r>
          </a:p>
          <a:p>
            <a:r>
              <a:rPr lang="en-US" sz="3000" dirty="0"/>
              <a:t>Court: Minor deviations from policy do not invalidate the search itself. </a:t>
            </a:r>
          </a:p>
        </p:txBody>
      </p:sp>
    </p:spTree>
    <p:extLst>
      <p:ext uri="{BB962C8B-B14F-4D97-AF65-F5344CB8AC3E}">
        <p14:creationId xmlns:p14="http://schemas.microsoft.com/office/powerpoint/2010/main" val="707442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C349DF-F47D-7486-FD7E-9D1113574718}"/>
              </a:ext>
            </a:extLst>
          </p:cNvPr>
          <p:cNvSpPr txBox="1"/>
          <p:nvPr/>
        </p:nvSpPr>
        <p:spPr>
          <a:xfrm>
            <a:off x="630621" y="662152"/>
            <a:ext cx="10920248" cy="5155835"/>
          </a:xfrm>
          <a:prstGeom prst="rect">
            <a:avLst/>
          </a:prstGeom>
          <a:noFill/>
        </p:spPr>
        <p:txBody>
          <a:bodyPr wrap="square">
            <a:spAutoFit/>
          </a:bodyPr>
          <a:lstStyle/>
          <a:p>
            <a:pPr marL="609585">
              <a:lnSpc>
                <a:spcPct val="115000"/>
              </a:lnSpc>
            </a:pPr>
            <a:r>
              <a:rPr lang="en-US" sz="3200" u="sng" dirty="0">
                <a:latin typeface="Calibri" panose="020F0502020204030204" pitchFamily="34" charset="0"/>
                <a:ea typeface="Arial Unicode MS" panose="020B0604020202020204" pitchFamily="34" charset="-128"/>
                <a:cs typeface="Calibri" panose="020F0502020204030204" pitchFamily="34" charset="0"/>
              </a:rPr>
              <a:t>Defendant</a:t>
            </a:r>
            <a:r>
              <a:rPr lang="en-US" sz="3200" dirty="0">
                <a:latin typeface="Calibri" panose="020F0502020204030204" pitchFamily="34" charset="0"/>
                <a:ea typeface="Arial Unicode MS" panose="020B0604020202020204" pitchFamily="34" charset="-128"/>
                <a:cs typeface="Calibri" panose="020F0502020204030204" pitchFamily="34" charset="0"/>
              </a:rPr>
              <a:t>: Sir I did not shoot her. </a:t>
            </a:r>
            <a:endParaRPr lang="en-US" sz="3733" dirty="0">
              <a:latin typeface="Calibri" panose="020F0502020204030204" pitchFamily="34" charset="0"/>
              <a:ea typeface="Yu Mincho" panose="02020400000000000000" pitchFamily="18" charset="-128"/>
              <a:cs typeface="Times New Roman" panose="02020603050405020304" pitchFamily="18" charset="0"/>
            </a:endParaRPr>
          </a:p>
          <a:p>
            <a:pPr marL="609585">
              <a:lnSpc>
                <a:spcPct val="115000"/>
              </a:lnSpc>
            </a:pPr>
            <a:r>
              <a:rPr lang="en-US" sz="3200" u="sng" dirty="0">
                <a:latin typeface="Calibri" panose="020F0502020204030204" pitchFamily="34" charset="0"/>
                <a:ea typeface="Arial Unicode MS" panose="020B0604020202020204" pitchFamily="34" charset="-128"/>
                <a:cs typeface="Calibri" panose="020F0502020204030204" pitchFamily="34" charset="0"/>
              </a:rPr>
              <a:t>Officer</a:t>
            </a:r>
            <a:r>
              <a:rPr lang="en-US" sz="3200" dirty="0">
                <a:latin typeface="Calibri" panose="020F0502020204030204" pitchFamily="34" charset="0"/>
                <a:ea typeface="Arial Unicode MS" panose="020B0604020202020204" pitchFamily="34" charset="-128"/>
                <a:cs typeface="Calibri" panose="020F0502020204030204" pitchFamily="34" charset="0"/>
              </a:rPr>
              <a:t>: You did shoot her.</a:t>
            </a:r>
            <a:endParaRPr lang="en-US" sz="3733" dirty="0">
              <a:latin typeface="Calibri" panose="020F0502020204030204" pitchFamily="34" charset="0"/>
              <a:ea typeface="Yu Mincho" panose="02020400000000000000" pitchFamily="18" charset="-128"/>
              <a:cs typeface="Times New Roman" panose="02020603050405020304" pitchFamily="18" charset="0"/>
            </a:endParaRPr>
          </a:p>
          <a:p>
            <a:pPr marL="609585">
              <a:lnSpc>
                <a:spcPct val="115000"/>
              </a:lnSpc>
            </a:pPr>
            <a:r>
              <a:rPr lang="en-US" sz="3200" u="sng" dirty="0">
                <a:latin typeface="Calibri" panose="020F0502020204030204" pitchFamily="34" charset="0"/>
                <a:ea typeface="Arial Unicode MS" panose="020B0604020202020204" pitchFamily="34" charset="-128"/>
                <a:cs typeface="Calibri" panose="020F0502020204030204" pitchFamily="34" charset="0"/>
              </a:rPr>
              <a:t>Defendant</a:t>
            </a:r>
            <a:r>
              <a:rPr lang="en-US" sz="3200" dirty="0">
                <a:latin typeface="Calibri" panose="020F0502020204030204" pitchFamily="34" charset="0"/>
                <a:ea typeface="Arial Unicode MS" panose="020B0604020202020204" pitchFamily="34" charset="-128"/>
                <a:cs typeface="Calibri" panose="020F0502020204030204" pitchFamily="34" charset="0"/>
              </a:rPr>
              <a:t>: I don’t </a:t>
            </a:r>
            <a:r>
              <a:rPr lang="en-US" sz="3200" dirty="0" err="1">
                <a:latin typeface="Calibri" panose="020F0502020204030204" pitchFamily="34" charset="0"/>
                <a:ea typeface="Arial Unicode MS" panose="020B0604020202020204" pitchFamily="34" charset="-128"/>
                <a:cs typeface="Calibri" panose="020F0502020204030204" pitchFamily="34" charset="0"/>
              </a:rPr>
              <a:t>wanna</a:t>
            </a:r>
            <a:r>
              <a:rPr lang="en-US" sz="3200" dirty="0">
                <a:latin typeface="Calibri" panose="020F0502020204030204" pitchFamily="34" charset="0"/>
                <a:ea typeface="Arial Unicode MS" panose="020B0604020202020204" pitchFamily="34" charset="-128"/>
                <a:cs typeface="Calibri" panose="020F0502020204030204" pitchFamily="34" charset="0"/>
              </a:rPr>
              <a:t> talk no more.</a:t>
            </a:r>
            <a:endParaRPr lang="en-US" sz="3733" dirty="0">
              <a:latin typeface="Calibri" panose="020F0502020204030204" pitchFamily="34" charset="0"/>
              <a:ea typeface="Yu Mincho" panose="02020400000000000000" pitchFamily="18" charset="-128"/>
              <a:cs typeface="Times New Roman" panose="02020603050405020304" pitchFamily="18" charset="0"/>
            </a:endParaRPr>
          </a:p>
          <a:p>
            <a:pPr marL="609585">
              <a:lnSpc>
                <a:spcPct val="115000"/>
              </a:lnSpc>
            </a:pPr>
            <a:r>
              <a:rPr lang="en-US" sz="3200" u="sng" dirty="0">
                <a:latin typeface="Calibri" panose="020F0502020204030204" pitchFamily="34" charset="0"/>
                <a:ea typeface="Arial Unicode MS" panose="020B0604020202020204" pitchFamily="34" charset="-128"/>
                <a:cs typeface="Calibri" panose="020F0502020204030204" pitchFamily="34" charset="0"/>
              </a:rPr>
              <a:t>Officer</a:t>
            </a:r>
            <a:r>
              <a:rPr lang="en-US" sz="3200" dirty="0">
                <a:latin typeface="Calibri" panose="020F0502020204030204" pitchFamily="34" charset="0"/>
                <a:ea typeface="Arial Unicode MS" panose="020B0604020202020204" pitchFamily="34" charset="-128"/>
                <a:cs typeface="Calibri" panose="020F0502020204030204" pitchFamily="34" charset="0"/>
              </a:rPr>
              <a:t>: Ok, that’s fair enough, absolutely fair enough. I gave you the opportunity to talk, you didn’t want to talk, and that’s fine, so you’re being charged right now with the carjacking of the car, and use of a firearm in the commission of a felony, and you will be taken to the magistrate and processed.</a:t>
            </a:r>
            <a:endParaRPr lang="en-US" sz="3733" dirty="0">
              <a:latin typeface="Calibri" panose="020F0502020204030204" pitchFamily="34" charset="0"/>
              <a:ea typeface="Yu Mincho"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8616184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468EB-C0EC-1230-0A22-C85B20C585B5}"/>
            </a:ext>
          </a:extLst>
        </p:cNvPr>
        <p:cNvGrpSpPr/>
        <p:nvPr/>
      </p:nvGrpSpPr>
      <p:grpSpPr>
        <a:xfrm>
          <a:off x="0" y="0"/>
          <a:ext cx="0" cy="0"/>
          <a:chOff x="0" y="0"/>
          <a:chExt cx="0" cy="0"/>
        </a:xfrm>
      </p:grpSpPr>
      <p:sp>
        <p:nvSpPr>
          <p:cNvPr id="97282" name="Rectangle 2">
            <a:extLst>
              <a:ext uri="{FF2B5EF4-FFF2-40B4-BE49-F238E27FC236}">
                <a16:creationId xmlns:a16="http://schemas.microsoft.com/office/drawing/2014/main" id="{638A4D4F-A689-37CA-DCEB-F12D4BDBFC57}"/>
              </a:ext>
            </a:extLst>
          </p:cNvPr>
          <p:cNvSpPr txBox="1">
            <a:spLocks noChangeArrowheads="1"/>
          </p:cNvSpPr>
          <p:nvPr/>
        </p:nvSpPr>
        <p:spPr bwMode="auto">
          <a:xfrm>
            <a:off x="813815" y="967673"/>
            <a:ext cx="1041196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US" altLang="en-US" sz="4400" dirty="0">
                <a:solidFill>
                  <a:schemeClr val="tx2"/>
                </a:solidFill>
                <a:latin typeface="+mj-lt"/>
              </a:rPr>
              <a:t>Back to </a:t>
            </a:r>
            <a:r>
              <a:rPr lang="en-US" altLang="en-US" sz="4400" i="1" dirty="0">
                <a:solidFill>
                  <a:schemeClr val="tx2"/>
                </a:solidFill>
                <a:latin typeface="+mj-lt"/>
              </a:rPr>
              <a:t>Gant</a:t>
            </a:r>
            <a:r>
              <a:rPr lang="en-US" altLang="en-US" sz="4400" dirty="0">
                <a:solidFill>
                  <a:schemeClr val="tx2"/>
                </a:solidFill>
                <a:latin typeface="+mj-lt"/>
              </a:rPr>
              <a:t>:</a:t>
            </a:r>
          </a:p>
          <a:p>
            <a:pPr algn="ctr" eaLnBrk="1" hangingPunct="1"/>
            <a:r>
              <a:rPr lang="en-US" altLang="en-US" sz="4400" dirty="0">
                <a:solidFill>
                  <a:schemeClr val="tx2"/>
                </a:solidFill>
                <a:latin typeface="+mj-lt"/>
              </a:rPr>
              <a:t>What is “</a:t>
            </a:r>
            <a:r>
              <a:rPr lang="en-US" altLang="en-US" sz="4400" i="1" dirty="0">
                <a:solidFill>
                  <a:schemeClr val="tx2"/>
                </a:solidFill>
                <a:latin typeface="+mj-lt"/>
              </a:rPr>
              <a:t>reasonable to believe"</a:t>
            </a:r>
            <a:endParaRPr lang="en-US" altLang="en-US" sz="4400" dirty="0">
              <a:solidFill>
                <a:schemeClr val="tx2"/>
              </a:solidFill>
              <a:latin typeface="+mj-lt"/>
            </a:endParaRPr>
          </a:p>
        </p:txBody>
      </p:sp>
      <p:sp>
        <p:nvSpPr>
          <p:cNvPr id="97283" name="Rectangle 3">
            <a:extLst>
              <a:ext uri="{FF2B5EF4-FFF2-40B4-BE49-F238E27FC236}">
                <a16:creationId xmlns:a16="http://schemas.microsoft.com/office/drawing/2014/main" id="{239CE0EF-F8C3-2A86-F1B5-C0AD692848CE}"/>
              </a:ext>
            </a:extLst>
          </p:cNvPr>
          <p:cNvSpPr txBox="1">
            <a:spLocks noChangeArrowheads="1"/>
          </p:cNvSpPr>
          <p:nvPr/>
        </p:nvSpPr>
        <p:spPr bwMode="auto">
          <a:xfrm>
            <a:off x="813815" y="2544417"/>
            <a:ext cx="10874602" cy="431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marL="457200" indent="-457200" eaLnBrk="1" hangingPunct="1">
              <a:lnSpc>
                <a:spcPct val="90000"/>
              </a:lnSpc>
              <a:spcBef>
                <a:spcPct val="20000"/>
              </a:spcBef>
              <a:buFont typeface="Arial" panose="020B0604020202020204" pitchFamily="34" charset="0"/>
              <a:buChar char="•"/>
            </a:pPr>
            <a:r>
              <a:rPr lang="en-US" altLang="en-US" sz="2800" dirty="0">
                <a:latin typeface="+mn-lt"/>
              </a:rPr>
              <a:t>Once a person has been removed from the car and is secured in cuffs </a:t>
            </a:r>
            <a:r>
              <a:rPr lang="en-US" altLang="en-US" sz="2800" i="1" dirty="0">
                <a:latin typeface="+mn-lt"/>
              </a:rPr>
              <a:t>the car is no longer under their control </a:t>
            </a:r>
            <a:r>
              <a:rPr lang="en-US" altLang="en-US" sz="2800" dirty="0">
                <a:latin typeface="+mn-lt"/>
              </a:rPr>
              <a:t>and is not subject to a search incident to arrest.</a:t>
            </a:r>
          </a:p>
          <a:p>
            <a:pPr marL="457200" indent="-457200" eaLnBrk="1" hangingPunct="1">
              <a:lnSpc>
                <a:spcPct val="90000"/>
              </a:lnSpc>
              <a:spcBef>
                <a:spcPct val="20000"/>
              </a:spcBef>
              <a:buFont typeface="Arial" panose="020B0604020202020204" pitchFamily="34" charset="0"/>
              <a:buChar char="•"/>
            </a:pPr>
            <a:r>
              <a:rPr lang="en-US" altLang="en-US" sz="2800" dirty="0">
                <a:latin typeface="+mn-lt"/>
              </a:rPr>
              <a:t>Law Enforcement may search the passenger compartment of a car incident to arrest ONLY if it is </a:t>
            </a:r>
            <a:r>
              <a:rPr lang="en-US" altLang="en-US" sz="2800" b="1" i="1" dirty="0">
                <a:latin typeface="+mn-lt"/>
              </a:rPr>
              <a:t>reasonable to believe </a:t>
            </a:r>
            <a:r>
              <a:rPr lang="en-US" altLang="en-US" sz="2800" dirty="0">
                <a:latin typeface="+mn-lt"/>
              </a:rPr>
              <a:t>that the arrestee might access the car at the time of the search OR that the car contains evidence of the offense.</a:t>
            </a:r>
          </a:p>
          <a:p>
            <a:pPr lvl="1" eaLnBrk="1" hangingPunct="1">
              <a:lnSpc>
                <a:spcPct val="90000"/>
              </a:lnSpc>
              <a:spcBef>
                <a:spcPct val="20000"/>
              </a:spcBef>
              <a:buFontTx/>
              <a:buChar char="–"/>
            </a:pPr>
            <a:r>
              <a:rPr lang="en-US" altLang="en-US" sz="2800" i="1" dirty="0">
                <a:latin typeface="+mn-lt"/>
              </a:rPr>
              <a:t>Arizona v. Gant</a:t>
            </a:r>
            <a:r>
              <a:rPr lang="en-US" altLang="en-US" sz="2800" dirty="0">
                <a:latin typeface="+mn-lt"/>
              </a:rPr>
              <a:t>, 556 U.S. 332 (2009)</a:t>
            </a:r>
            <a:endParaRPr lang="en-US" altLang="en-US" sz="2800" i="1" dirty="0">
              <a:latin typeface="+mn-lt"/>
            </a:endParaRPr>
          </a:p>
        </p:txBody>
      </p:sp>
    </p:spTree>
    <p:extLst>
      <p:ext uri="{BB962C8B-B14F-4D97-AF65-F5344CB8AC3E}">
        <p14:creationId xmlns:p14="http://schemas.microsoft.com/office/powerpoint/2010/main" val="10956929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1F6F1-5B94-449F-3F16-59816000DC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AB8E69-FC52-570F-5B18-365CAA58DF0E}"/>
              </a:ext>
            </a:extLst>
          </p:cNvPr>
          <p:cNvSpPr>
            <a:spLocks noGrp="1"/>
          </p:cNvSpPr>
          <p:nvPr>
            <p:ph type="title"/>
          </p:nvPr>
        </p:nvSpPr>
        <p:spPr/>
        <p:txBody>
          <a:bodyPr/>
          <a:lstStyle/>
          <a:p>
            <a:r>
              <a:rPr lang="en-US" i="1" dirty="0"/>
              <a:t>U.S. v. Turner</a:t>
            </a:r>
            <a:r>
              <a:rPr lang="en-US" dirty="0"/>
              <a:t>, 4</a:t>
            </a:r>
            <a:r>
              <a:rPr lang="en-US" baseline="30000" dirty="0"/>
              <a:t>th</a:t>
            </a:r>
            <a:r>
              <a:rPr lang="en-US" dirty="0"/>
              <a:t> Cir., December 4, 2024</a:t>
            </a:r>
          </a:p>
        </p:txBody>
      </p:sp>
      <p:sp>
        <p:nvSpPr>
          <p:cNvPr id="3" name="Content Placeholder 2">
            <a:extLst>
              <a:ext uri="{FF2B5EF4-FFF2-40B4-BE49-F238E27FC236}">
                <a16:creationId xmlns:a16="http://schemas.microsoft.com/office/drawing/2014/main" id="{A81000BA-EAB5-25DE-434C-A6063685728F}"/>
              </a:ext>
            </a:extLst>
          </p:cNvPr>
          <p:cNvSpPr>
            <a:spLocks noGrp="1"/>
          </p:cNvSpPr>
          <p:nvPr>
            <p:ph idx="1"/>
          </p:nvPr>
        </p:nvSpPr>
        <p:spPr>
          <a:xfrm>
            <a:off x="932622" y="2556932"/>
            <a:ext cx="10326756" cy="3318936"/>
          </a:xfrm>
        </p:spPr>
        <p:txBody>
          <a:bodyPr>
            <a:noAutofit/>
          </a:bodyPr>
          <a:lstStyle/>
          <a:p>
            <a:r>
              <a:rPr lang="en-US" sz="2800" dirty="0"/>
              <a:t>Court: Under the automobile exception, police may search only “on a showing of probable cause,” rather than the “mere reasonable belief” that will justify a search incident to arrest under </a:t>
            </a:r>
            <a:r>
              <a:rPr lang="en-US" sz="2800" i="1" dirty="0"/>
              <a:t>Gant</a:t>
            </a:r>
            <a:r>
              <a:rPr lang="en-US" sz="2800" dirty="0"/>
              <a:t>. </a:t>
            </a:r>
          </a:p>
          <a:p>
            <a:r>
              <a:rPr lang="en-US" sz="2800" dirty="0"/>
              <a:t>Court concluded that </a:t>
            </a:r>
            <a:r>
              <a:rPr lang="en-US" sz="2800" i="1" dirty="0"/>
              <a:t>Gant’s </a:t>
            </a:r>
            <a:r>
              <a:rPr lang="en-US" sz="2800" dirty="0"/>
              <a:t>“reasonable to believe” standard can be satisfied with something less than probable cause.</a:t>
            </a:r>
          </a:p>
          <a:p>
            <a:r>
              <a:rPr lang="en-US" sz="2800" dirty="0"/>
              <a:t>What is the standard? </a:t>
            </a:r>
          </a:p>
          <a:p>
            <a:r>
              <a:rPr lang="en-US" sz="2800" i="1" dirty="0"/>
              <a:t>TBD….</a:t>
            </a:r>
          </a:p>
        </p:txBody>
      </p:sp>
    </p:spTree>
    <p:extLst>
      <p:ext uri="{BB962C8B-B14F-4D97-AF65-F5344CB8AC3E}">
        <p14:creationId xmlns:p14="http://schemas.microsoft.com/office/powerpoint/2010/main" val="10134266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3A1E3B-F76F-83FB-BEA6-3449CF839296}"/>
              </a:ext>
            </a:extLst>
          </p:cNvPr>
          <p:cNvSpPr>
            <a:spLocks noGrp="1"/>
          </p:cNvSpPr>
          <p:nvPr>
            <p:ph type="title"/>
          </p:nvPr>
        </p:nvSpPr>
        <p:spPr>
          <a:xfrm>
            <a:off x="934278" y="982132"/>
            <a:ext cx="10323443" cy="1303867"/>
          </a:xfrm>
        </p:spPr>
        <p:txBody>
          <a:bodyPr>
            <a:normAutofit fontScale="90000"/>
          </a:bodyPr>
          <a:lstStyle/>
          <a:p>
            <a:r>
              <a:rPr lang="en-US" dirty="0"/>
              <a:t>Probable Cause is NOT “More Likely Than Not”</a:t>
            </a:r>
            <a:br>
              <a:rPr lang="en-US" dirty="0"/>
            </a:br>
            <a:r>
              <a:rPr lang="en-US" i="1" dirty="0"/>
              <a:t>Durham v. C/w</a:t>
            </a:r>
            <a:r>
              <a:rPr lang="en-US" dirty="0"/>
              <a:t>, 904 S.E.2d 203 (2024)</a:t>
            </a:r>
          </a:p>
        </p:txBody>
      </p:sp>
      <p:sp>
        <p:nvSpPr>
          <p:cNvPr id="5" name="Content Placeholder 4">
            <a:extLst>
              <a:ext uri="{FF2B5EF4-FFF2-40B4-BE49-F238E27FC236}">
                <a16:creationId xmlns:a16="http://schemas.microsoft.com/office/drawing/2014/main" id="{183FE85F-57CE-8AE0-80FB-AFE7C55E3378}"/>
              </a:ext>
            </a:extLst>
          </p:cNvPr>
          <p:cNvSpPr>
            <a:spLocks noGrp="1"/>
          </p:cNvSpPr>
          <p:nvPr>
            <p:ph idx="1"/>
          </p:nvPr>
        </p:nvSpPr>
        <p:spPr>
          <a:xfrm>
            <a:off x="980660" y="2531165"/>
            <a:ext cx="10323443" cy="3472070"/>
          </a:xfrm>
        </p:spPr>
        <p:txBody>
          <a:bodyPr>
            <a:noAutofit/>
          </a:bodyPr>
          <a:lstStyle/>
          <a:p>
            <a:r>
              <a:rPr lang="en-US" sz="2800" dirty="0"/>
              <a:t>Court: Probable cause can be found where there is a reasonable ground for belief of guilt, particularized with respect to the person to be searched or seized, or where there is a fair probability that contraband or evidence of a crime will be found in a particular place. </a:t>
            </a:r>
          </a:p>
          <a:p>
            <a:r>
              <a:rPr lang="en-US" sz="2800" dirty="0"/>
              <a:t>Court: Probable cause “is certainly less demanding than a preponderance of the evidence standard, and it does not require that an officer believe that the search’s subject is more likely guilty than innocent.”</a:t>
            </a:r>
          </a:p>
          <a:p>
            <a:endParaRPr lang="en-US" sz="2800" dirty="0"/>
          </a:p>
          <a:p>
            <a:endParaRPr lang="en-US" sz="2800" dirty="0"/>
          </a:p>
        </p:txBody>
      </p:sp>
    </p:spTree>
    <p:extLst>
      <p:ext uri="{BB962C8B-B14F-4D97-AF65-F5344CB8AC3E}">
        <p14:creationId xmlns:p14="http://schemas.microsoft.com/office/powerpoint/2010/main" val="12515144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2CAD1-C24F-E209-CE8C-8C7F821B78A2}"/>
              </a:ext>
            </a:extLst>
          </p:cNvPr>
          <p:cNvSpPr>
            <a:spLocks noGrp="1"/>
          </p:cNvSpPr>
          <p:nvPr>
            <p:ph type="title"/>
          </p:nvPr>
        </p:nvSpPr>
        <p:spPr/>
        <p:txBody>
          <a:bodyPr/>
          <a:lstStyle/>
          <a:p>
            <a:r>
              <a:rPr lang="en-US" dirty="0"/>
              <a:t>Statutory Exclusionary Rules</a:t>
            </a:r>
          </a:p>
        </p:txBody>
      </p:sp>
      <p:sp>
        <p:nvSpPr>
          <p:cNvPr id="3" name="Content Placeholder 2">
            <a:extLst>
              <a:ext uri="{FF2B5EF4-FFF2-40B4-BE49-F238E27FC236}">
                <a16:creationId xmlns:a16="http://schemas.microsoft.com/office/drawing/2014/main" id="{F2A04EE8-022D-B4C0-19E3-4673E0E779A7}"/>
              </a:ext>
            </a:extLst>
          </p:cNvPr>
          <p:cNvSpPr>
            <a:spLocks noGrp="1"/>
          </p:cNvSpPr>
          <p:nvPr>
            <p:ph idx="1"/>
          </p:nvPr>
        </p:nvSpPr>
        <p:spPr>
          <a:xfrm>
            <a:off x="809297" y="2522483"/>
            <a:ext cx="10857186" cy="3752193"/>
          </a:xfrm>
        </p:spPr>
        <p:txBody>
          <a:bodyPr>
            <a:normAutofit/>
          </a:bodyPr>
          <a:lstStyle/>
          <a:p>
            <a:r>
              <a:rPr lang="en-US" sz="2700" i="1" dirty="0"/>
              <a:t>Hope v. Commonwealth,</a:t>
            </a:r>
            <a:r>
              <a:rPr lang="en-US" sz="2700" dirty="0"/>
              <a:t> October 22, 2024 (Unp.): Trial court did not err when it declined to instruct the jury of the considerations contained in § 19.2-390.04 as it was not in effect at the time of the interview.</a:t>
            </a:r>
          </a:p>
          <a:p>
            <a:r>
              <a:rPr lang="en-US" sz="2700" i="1" dirty="0"/>
              <a:t>Perez-Flores v. C/w,</a:t>
            </a:r>
            <a:r>
              <a:rPr lang="en-US" sz="2700" dirty="0"/>
              <a:t> 82 Va. App. 249, 906 S.E.2d 165 (2024) Statutory exclusionary rule in the taillight statute, § 46.2-1013(B), applies </a:t>
            </a:r>
            <a:r>
              <a:rPr lang="en-US" sz="2700" b="1" u="sng" dirty="0"/>
              <a:t>only</a:t>
            </a:r>
            <a:r>
              <a:rPr lang="en-US" sz="2700" dirty="0"/>
              <a:t> to violations of that subsection. Examining § 46.2-1013, the Court found that subsection A is about visibility of the vehicle, and subsection B is about visibility of the license plate. </a:t>
            </a:r>
          </a:p>
        </p:txBody>
      </p:sp>
    </p:spTree>
    <p:extLst>
      <p:ext uri="{BB962C8B-B14F-4D97-AF65-F5344CB8AC3E}">
        <p14:creationId xmlns:p14="http://schemas.microsoft.com/office/powerpoint/2010/main" val="25979845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sz="6000" dirty="0"/>
            </a:br>
            <a:r>
              <a:rPr lang="en-US" sz="6000" dirty="0"/>
              <a:t>PART TWO:</a:t>
            </a:r>
            <a:br>
              <a:rPr lang="en-US" sz="6000" dirty="0"/>
            </a:br>
            <a:r>
              <a:rPr lang="en-US" sz="6000" dirty="0"/>
              <a:t>Crimes &amp; Offenses</a:t>
            </a:r>
          </a:p>
        </p:txBody>
      </p:sp>
      <p:sp>
        <p:nvSpPr>
          <p:cNvPr id="3" name="Text Placeholder 2"/>
          <p:cNvSpPr>
            <a:spLocks noGrp="1"/>
          </p:cNvSpPr>
          <p:nvPr>
            <p:ph type="body" idx="1"/>
          </p:nvPr>
        </p:nvSpPr>
        <p:spPr/>
        <p:txBody>
          <a:bodyPr>
            <a:normAutofit/>
          </a:bodyPr>
          <a:lstStyle/>
          <a:p>
            <a:r>
              <a:rPr lang="en-US" sz="3400" dirty="0"/>
              <a:t>New Cases Worth Noting</a:t>
            </a:r>
          </a:p>
        </p:txBody>
      </p:sp>
    </p:spTree>
    <p:extLst>
      <p:ext uri="{BB962C8B-B14F-4D97-AF65-F5344CB8AC3E}">
        <p14:creationId xmlns:p14="http://schemas.microsoft.com/office/powerpoint/2010/main" val="30850472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628EA-2D7A-CDAD-D6B8-9BE96F4052D5}"/>
              </a:ext>
            </a:extLst>
          </p:cNvPr>
          <p:cNvSpPr>
            <a:spLocks noGrp="1"/>
          </p:cNvSpPr>
          <p:nvPr>
            <p:ph type="title"/>
          </p:nvPr>
        </p:nvSpPr>
        <p:spPr/>
        <p:txBody>
          <a:bodyPr/>
          <a:lstStyle/>
          <a:p>
            <a:r>
              <a:rPr lang="en-US" dirty="0"/>
              <a:t>Weapons &amp;</a:t>
            </a:r>
            <a:br>
              <a:rPr lang="en-US" dirty="0"/>
            </a:br>
            <a:r>
              <a:rPr lang="en-US" dirty="0"/>
              <a:t>The Second Amendment</a:t>
            </a:r>
          </a:p>
        </p:txBody>
      </p:sp>
      <p:sp>
        <p:nvSpPr>
          <p:cNvPr id="3" name="Text Placeholder 2">
            <a:extLst>
              <a:ext uri="{FF2B5EF4-FFF2-40B4-BE49-F238E27FC236}">
                <a16:creationId xmlns:a16="http://schemas.microsoft.com/office/drawing/2014/main" id="{D7188AB7-9E53-160B-DACE-ED61244D3492}"/>
              </a:ext>
            </a:extLst>
          </p:cNvPr>
          <p:cNvSpPr>
            <a:spLocks noGrp="1"/>
          </p:cNvSpPr>
          <p:nvPr>
            <p:ph type="body" idx="1"/>
          </p:nvPr>
        </p:nvSpPr>
        <p:spPr/>
        <p:txBody>
          <a:bodyPr>
            <a:normAutofit/>
          </a:bodyPr>
          <a:lstStyle/>
          <a:p>
            <a:r>
              <a:rPr lang="en-US" sz="3400" i="1" dirty="0"/>
              <a:t>Bruen, Rahimi, </a:t>
            </a:r>
            <a:r>
              <a:rPr lang="en-US" sz="3400" dirty="0"/>
              <a:t>and Firearm Offenses</a:t>
            </a:r>
            <a:endParaRPr lang="en-US" sz="3400" i="1" dirty="0"/>
          </a:p>
        </p:txBody>
      </p:sp>
    </p:spTree>
    <p:extLst>
      <p:ext uri="{BB962C8B-B14F-4D97-AF65-F5344CB8AC3E}">
        <p14:creationId xmlns:p14="http://schemas.microsoft.com/office/powerpoint/2010/main" val="11415076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15659-AEE4-ABDF-6C7C-C5E42EC0A162}"/>
              </a:ext>
            </a:extLst>
          </p:cNvPr>
          <p:cNvSpPr>
            <a:spLocks noGrp="1"/>
          </p:cNvSpPr>
          <p:nvPr>
            <p:ph type="title"/>
          </p:nvPr>
        </p:nvSpPr>
        <p:spPr/>
        <p:txBody>
          <a:bodyPr>
            <a:normAutofit fontScale="90000"/>
          </a:bodyPr>
          <a:lstStyle/>
          <a:p>
            <a:r>
              <a:rPr lang="en-US" dirty="0"/>
              <a:t>Ghost Gun Kits- </a:t>
            </a:r>
            <a:br>
              <a:rPr lang="en-US" dirty="0"/>
            </a:br>
            <a:r>
              <a:rPr lang="en-US" i="1" dirty="0"/>
              <a:t>Bondi v. </a:t>
            </a:r>
            <a:r>
              <a:rPr lang="en-US" i="1" dirty="0" err="1"/>
              <a:t>Vanderstock</a:t>
            </a:r>
            <a:r>
              <a:rPr lang="en-US" dirty="0"/>
              <a:t>, 145 </a:t>
            </a:r>
            <a:r>
              <a:rPr lang="en-US" dirty="0" err="1"/>
              <a:t>S.Ct</a:t>
            </a:r>
            <a:r>
              <a:rPr lang="en-US" dirty="0"/>
              <a:t>. 857 (2025):</a:t>
            </a:r>
          </a:p>
        </p:txBody>
      </p:sp>
      <p:sp>
        <p:nvSpPr>
          <p:cNvPr id="3" name="Content Placeholder 2">
            <a:extLst>
              <a:ext uri="{FF2B5EF4-FFF2-40B4-BE49-F238E27FC236}">
                <a16:creationId xmlns:a16="http://schemas.microsoft.com/office/drawing/2014/main" id="{0AF9018F-1921-82CF-8931-9637D9C0CE42}"/>
              </a:ext>
            </a:extLst>
          </p:cNvPr>
          <p:cNvSpPr>
            <a:spLocks noGrp="1"/>
          </p:cNvSpPr>
          <p:nvPr>
            <p:ph idx="1"/>
          </p:nvPr>
        </p:nvSpPr>
        <p:spPr>
          <a:xfrm>
            <a:off x="655983" y="2504661"/>
            <a:ext cx="10873408" cy="3627782"/>
          </a:xfrm>
        </p:spPr>
        <p:txBody>
          <a:bodyPr>
            <a:noAutofit/>
          </a:bodyPr>
          <a:lstStyle/>
          <a:p>
            <a:r>
              <a:rPr lang="en-US" dirty="0"/>
              <a:t>ATF interpreted the definitional language of “firearms” to embrace weapon parts kits “that [are] designed to or may readily be completed, assembled, restored, or otherwise converted to expel a projectile by the action of an explosive.”</a:t>
            </a:r>
          </a:p>
          <a:p>
            <a:r>
              <a:rPr lang="en-US" dirty="0"/>
              <a:t>Those who make or sell kits that satisfy this test, ATF said, must comply with the GCA by securing federal licenses, conducting background checks, keeping sales records, and marking their products with serial numbers. </a:t>
            </a:r>
          </a:p>
          <a:p>
            <a:r>
              <a:rPr lang="en-US" dirty="0"/>
              <a:t>To decide whether a kit “may readily be converted” into a working gun, ATF added, it will consider several factors, including the time, ease, expertise, and equipment required to complete a weapon, as well as the availability of other necessary parts.</a:t>
            </a:r>
          </a:p>
        </p:txBody>
      </p:sp>
    </p:spTree>
    <p:extLst>
      <p:ext uri="{BB962C8B-B14F-4D97-AF65-F5344CB8AC3E}">
        <p14:creationId xmlns:p14="http://schemas.microsoft.com/office/powerpoint/2010/main" val="19945270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0A358-2B83-6895-B86D-57EFD60B0F0E}"/>
              </a:ext>
            </a:extLst>
          </p:cNvPr>
          <p:cNvSpPr>
            <a:spLocks noGrp="1"/>
          </p:cNvSpPr>
          <p:nvPr>
            <p:ph type="title"/>
          </p:nvPr>
        </p:nvSpPr>
        <p:spPr/>
        <p:txBody>
          <a:bodyPr/>
          <a:lstStyle/>
          <a:p>
            <a:r>
              <a:rPr lang="en-US" dirty="0"/>
              <a:t>Some Ghost Gun Kits May Be Regulated</a:t>
            </a:r>
          </a:p>
        </p:txBody>
      </p:sp>
      <p:sp>
        <p:nvSpPr>
          <p:cNvPr id="3" name="Content Placeholder 2">
            <a:extLst>
              <a:ext uri="{FF2B5EF4-FFF2-40B4-BE49-F238E27FC236}">
                <a16:creationId xmlns:a16="http://schemas.microsoft.com/office/drawing/2014/main" id="{01901E45-2E95-CB06-87B5-D51283715AAA}"/>
              </a:ext>
            </a:extLst>
          </p:cNvPr>
          <p:cNvSpPr>
            <a:spLocks noGrp="1"/>
          </p:cNvSpPr>
          <p:nvPr>
            <p:ph idx="1"/>
          </p:nvPr>
        </p:nvSpPr>
        <p:spPr/>
        <p:txBody>
          <a:bodyPr>
            <a:noAutofit/>
          </a:bodyPr>
          <a:lstStyle/>
          <a:p>
            <a:r>
              <a:rPr lang="en-US" sz="2600" dirty="0"/>
              <a:t>The ATF’s two rules have at least some constitutional applications and therefore the plaintiffs fail on their facial challenge of the rule which requires the rule to be inconsistent with the statute on its face. </a:t>
            </a:r>
          </a:p>
          <a:p>
            <a:r>
              <a:rPr lang="en-US" sz="2600" dirty="0"/>
              <a:t>The Court discussed an example gun kit, Polymer80’s “Buy Build Shoot” hit which allowed the creation of a Glock style pistol in 21 minutes in an ATF test with someone who had never seen the kit before and who built the gun using only common tools and a YouTube video. </a:t>
            </a:r>
          </a:p>
        </p:txBody>
      </p:sp>
    </p:spTree>
    <p:extLst>
      <p:ext uri="{BB962C8B-B14F-4D97-AF65-F5344CB8AC3E}">
        <p14:creationId xmlns:p14="http://schemas.microsoft.com/office/powerpoint/2010/main" val="36471068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7AED2-980C-0188-BEFB-DDDF6C466021}"/>
              </a:ext>
            </a:extLst>
          </p:cNvPr>
          <p:cNvSpPr>
            <a:spLocks noGrp="1"/>
          </p:cNvSpPr>
          <p:nvPr>
            <p:ph type="title"/>
          </p:nvPr>
        </p:nvSpPr>
        <p:spPr/>
        <p:txBody>
          <a:bodyPr/>
          <a:lstStyle/>
          <a:p>
            <a:r>
              <a:rPr lang="en-US" dirty="0"/>
              <a:t>What This Means</a:t>
            </a:r>
          </a:p>
        </p:txBody>
      </p:sp>
      <p:sp>
        <p:nvSpPr>
          <p:cNvPr id="3" name="Content Placeholder 2">
            <a:extLst>
              <a:ext uri="{FF2B5EF4-FFF2-40B4-BE49-F238E27FC236}">
                <a16:creationId xmlns:a16="http://schemas.microsoft.com/office/drawing/2014/main" id="{DE4474A6-A865-E520-DC95-D32DB0FF0A58}"/>
              </a:ext>
            </a:extLst>
          </p:cNvPr>
          <p:cNvSpPr>
            <a:spLocks noGrp="1"/>
          </p:cNvSpPr>
          <p:nvPr>
            <p:ph idx="1"/>
          </p:nvPr>
        </p:nvSpPr>
        <p:spPr/>
        <p:txBody>
          <a:bodyPr>
            <a:normAutofit/>
          </a:bodyPr>
          <a:lstStyle/>
          <a:p>
            <a:r>
              <a:rPr lang="en-US" sz="2800" dirty="0"/>
              <a:t>This is the start of regulations that can help law enforcement track the purchases of “ghost guns” and it may reduce the number of sales of these kits as they can be subject to ATF regulation.</a:t>
            </a:r>
          </a:p>
        </p:txBody>
      </p:sp>
    </p:spTree>
    <p:extLst>
      <p:ext uri="{BB962C8B-B14F-4D97-AF65-F5344CB8AC3E}">
        <p14:creationId xmlns:p14="http://schemas.microsoft.com/office/powerpoint/2010/main" val="31201413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26DD27-42EE-7A5C-9A57-65EE49D57DEA}"/>
              </a:ext>
            </a:extLst>
          </p:cNvPr>
          <p:cNvSpPr>
            <a:spLocks noGrp="1"/>
          </p:cNvSpPr>
          <p:nvPr>
            <p:ph type="title"/>
          </p:nvPr>
        </p:nvSpPr>
        <p:spPr/>
        <p:txBody>
          <a:bodyPr>
            <a:normAutofit/>
          </a:bodyPr>
          <a:lstStyle/>
          <a:p>
            <a:r>
              <a:rPr lang="en-US" i="1" dirty="0"/>
              <a:t>U.S. v. Rahimi</a:t>
            </a:r>
            <a:r>
              <a:rPr lang="en-US" dirty="0"/>
              <a:t>, 602 U. S. 680 (2024)</a:t>
            </a:r>
          </a:p>
        </p:txBody>
      </p:sp>
      <p:sp>
        <p:nvSpPr>
          <p:cNvPr id="5" name="Content Placeholder 4">
            <a:extLst>
              <a:ext uri="{FF2B5EF4-FFF2-40B4-BE49-F238E27FC236}">
                <a16:creationId xmlns:a16="http://schemas.microsoft.com/office/drawing/2014/main" id="{18038789-8B59-DCE8-191B-3B6D456678FD}"/>
              </a:ext>
            </a:extLst>
          </p:cNvPr>
          <p:cNvSpPr>
            <a:spLocks noGrp="1"/>
          </p:cNvSpPr>
          <p:nvPr>
            <p:ph idx="1"/>
          </p:nvPr>
        </p:nvSpPr>
        <p:spPr>
          <a:xfrm>
            <a:off x="987972" y="2554015"/>
            <a:ext cx="10562897" cy="3699640"/>
          </a:xfrm>
        </p:spPr>
        <p:txBody>
          <a:bodyPr>
            <a:normAutofit lnSpcReduction="10000"/>
          </a:bodyPr>
          <a:lstStyle/>
          <a:p>
            <a:r>
              <a:rPr lang="en-US" sz="2800" dirty="0"/>
              <a:t>When a restraining order contains a finding that an individual poses a credible threat to the physical safety of an intimate partner, that individual may—consistent with the Second Amendment—be banned from possessing firearms while the order is in effect. </a:t>
            </a:r>
          </a:p>
          <a:p>
            <a:pPr lvl="1"/>
            <a:r>
              <a:rPr lang="en-US" sz="2400" dirty="0"/>
              <a:t>Court pointed out that §922 (g)(8) applies only once a court has found that the defendant “represents a credible threat to the physical safety” of another, which the Court concluded matches the surety and going armed laws, which involved judicial determinations of whether a particular defendant likely would threaten or had threatened another with a weapon</a:t>
            </a:r>
          </a:p>
        </p:txBody>
      </p:sp>
    </p:spTree>
    <p:extLst>
      <p:ext uri="{BB962C8B-B14F-4D97-AF65-F5344CB8AC3E}">
        <p14:creationId xmlns:p14="http://schemas.microsoft.com/office/powerpoint/2010/main" val="2938660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C59F3B-E5C9-29FE-833F-A08039E9BD44}"/>
              </a:ext>
            </a:extLst>
          </p:cNvPr>
          <p:cNvSpPr txBox="1"/>
          <p:nvPr/>
        </p:nvSpPr>
        <p:spPr>
          <a:xfrm>
            <a:off x="662152" y="777766"/>
            <a:ext cx="10920248" cy="4589526"/>
          </a:xfrm>
          <a:prstGeom prst="rect">
            <a:avLst/>
          </a:prstGeom>
          <a:noFill/>
        </p:spPr>
        <p:txBody>
          <a:bodyPr wrap="square">
            <a:spAutoFit/>
          </a:bodyPr>
          <a:lstStyle/>
          <a:p>
            <a:pPr marL="609585">
              <a:lnSpc>
                <a:spcPct val="115000"/>
              </a:lnSpc>
            </a:pPr>
            <a:r>
              <a:rPr lang="en-US" sz="3200" u="sng" dirty="0">
                <a:latin typeface="Calibri" panose="020F0502020204030204" pitchFamily="34" charset="0"/>
                <a:ea typeface="Arial Unicode MS" panose="020B0604020202020204" pitchFamily="34" charset="-128"/>
                <a:cs typeface="Calibri" panose="020F0502020204030204" pitchFamily="34" charset="0"/>
              </a:rPr>
              <a:t>Defendant</a:t>
            </a:r>
            <a:r>
              <a:rPr lang="en-US" sz="3200" dirty="0">
                <a:latin typeface="Calibri" panose="020F0502020204030204" pitchFamily="34" charset="0"/>
                <a:ea typeface="Arial Unicode MS" panose="020B0604020202020204" pitchFamily="34" charset="-128"/>
                <a:cs typeface="Calibri" panose="020F0502020204030204" pitchFamily="34" charset="0"/>
              </a:rPr>
              <a:t>: Sir.</a:t>
            </a:r>
            <a:endParaRPr lang="en-US" sz="3733" dirty="0">
              <a:latin typeface="Calibri" panose="020F0502020204030204" pitchFamily="34" charset="0"/>
              <a:ea typeface="Yu Mincho" panose="02020400000000000000" pitchFamily="18" charset="-128"/>
              <a:cs typeface="Times New Roman" panose="02020603050405020304" pitchFamily="18" charset="0"/>
            </a:endParaRPr>
          </a:p>
          <a:p>
            <a:pPr marL="609585">
              <a:lnSpc>
                <a:spcPct val="115000"/>
              </a:lnSpc>
            </a:pPr>
            <a:r>
              <a:rPr lang="en-US" sz="3200" u="sng" dirty="0">
                <a:latin typeface="Calibri" panose="020F0502020204030204" pitchFamily="34" charset="0"/>
                <a:ea typeface="Arial Unicode MS" panose="020B0604020202020204" pitchFamily="34" charset="-128"/>
                <a:cs typeface="Calibri" panose="020F0502020204030204" pitchFamily="34" charset="0"/>
              </a:rPr>
              <a:t>Officer</a:t>
            </a:r>
            <a:r>
              <a:rPr lang="en-US" sz="3200" dirty="0">
                <a:latin typeface="Calibri" panose="020F0502020204030204" pitchFamily="34" charset="0"/>
                <a:ea typeface="Arial Unicode MS" panose="020B0604020202020204" pitchFamily="34" charset="-128"/>
                <a:cs typeface="Calibri" panose="020F0502020204030204" pitchFamily="34" charset="0"/>
              </a:rPr>
              <a:t>: Yes.</a:t>
            </a:r>
            <a:endParaRPr lang="en-US" sz="3733" dirty="0">
              <a:latin typeface="Calibri" panose="020F0502020204030204" pitchFamily="34" charset="0"/>
              <a:ea typeface="Yu Mincho" panose="02020400000000000000" pitchFamily="18" charset="-128"/>
              <a:cs typeface="Times New Roman" panose="02020603050405020304" pitchFamily="18" charset="0"/>
            </a:endParaRPr>
          </a:p>
          <a:p>
            <a:pPr marL="609585">
              <a:lnSpc>
                <a:spcPct val="115000"/>
              </a:lnSpc>
            </a:pPr>
            <a:r>
              <a:rPr lang="en-US" sz="3200" u="sng" dirty="0">
                <a:latin typeface="Calibri" panose="020F0502020204030204" pitchFamily="34" charset="0"/>
                <a:ea typeface="Arial Unicode MS" panose="020B0604020202020204" pitchFamily="34" charset="-128"/>
                <a:cs typeface="Calibri" panose="020F0502020204030204" pitchFamily="34" charset="0"/>
              </a:rPr>
              <a:t>Defendant</a:t>
            </a:r>
            <a:r>
              <a:rPr lang="en-US" sz="3200" dirty="0">
                <a:latin typeface="Calibri" panose="020F0502020204030204" pitchFamily="34" charset="0"/>
                <a:ea typeface="Arial Unicode MS" panose="020B0604020202020204" pitchFamily="34" charset="-128"/>
                <a:cs typeface="Calibri" panose="020F0502020204030204" pitchFamily="34" charset="0"/>
              </a:rPr>
              <a:t>: What?</a:t>
            </a:r>
            <a:endParaRPr lang="en-US" sz="3733" dirty="0">
              <a:latin typeface="Calibri" panose="020F0502020204030204" pitchFamily="34" charset="0"/>
              <a:ea typeface="Yu Mincho" panose="02020400000000000000" pitchFamily="18" charset="-128"/>
              <a:cs typeface="Times New Roman" panose="02020603050405020304" pitchFamily="18" charset="0"/>
            </a:endParaRPr>
          </a:p>
          <a:p>
            <a:pPr marL="609585">
              <a:lnSpc>
                <a:spcPct val="115000"/>
              </a:lnSpc>
            </a:pPr>
            <a:r>
              <a:rPr lang="en-US" sz="3200" u="sng" dirty="0">
                <a:latin typeface="Calibri" panose="020F0502020204030204" pitchFamily="34" charset="0"/>
                <a:ea typeface="Arial Unicode MS" panose="020B0604020202020204" pitchFamily="34" charset="-128"/>
                <a:cs typeface="Calibri" panose="020F0502020204030204" pitchFamily="34" charset="0"/>
              </a:rPr>
              <a:t>Officer</a:t>
            </a:r>
            <a:r>
              <a:rPr lang="en-US" sz="3200" dirty="0">
                <a:latin typeface="Calibri" panose="020F0502020204030204" pitchFamily="34" charset="0"/>
                <a:ea typeface="Arial Unicode MS" panose="020B0604020202020204" pitchFamily="34" charset="-128"/>
                <a:cs typeface="Calibri" panose="020F0502020204030204" pitchFamily="34" charset="0"/>
              </a:rPr>
              <a:t>: </a:t>
            </a:r>
            <a:r>
              <a:rPr lang="en-US" sz="3200" dirty="0" err="1">
                <a:latin typeface="Calibri" panose="020F0502020204030204" pitchFamily="34" charset="0"/>
                <a:ea typeface="Arial Unicode MS" panose="020B0604020202020204" pitchFamily="34" charset="-128"/>
                <a:cs typeface="Calibri" panose="020F0502020204030204" pitchFamily="34" charset="0"/>
              </a:rPr>
              <a:t>Mmm</a:t>
            </a:r>
            <a:r>
              <a:rPr lang="en-US" sz="3200" dirty="0">
                <a:latin typeface="Calibri" panose="020F0502020204030204" pitchFamily="34" charset="0"/>
                <a:ea typeface="Arial Unicode MS" panose="020B0604020202020204" pitchFamily="34" charset="-128"/>
                <a:cs typeface="Calibri" panose="020F0502020204030204" pitchFamily="34" charset="0"/>
              </a:rPr>
              <a:t>-hmm, unless you can come up with a reasonable explanation, . . .</a:t>
            </a:r>
            <a:endParaRPr lang="en-US" sz="3733" dirty="0">
              <a:latin typeface="Calibri" panose="020F0502020204030204" pitchFamily="34" charset="0"/>
              <a:ea typeface="Yu Mincho" panose="02020400000000000000" pitchFamily="18" charset="-128"/>
              <a:cs typeface="Times New Roman" panose="02020603050405020304" pitchFamily="18" charset="0"/>
            </a:endParaRPr>
          </a:p>
          <a:p>
            <a:pPr marL="609585">
              <a:lnSpc>
                <a:spcPct val="115000"/>
              </a:lnSpc>
            </a:pPr>
            <a:r>
              <a:rPr lang="en-US" sz="3200" u="sng" dirty="0">
                <a:latin typeface="Calibri" panose="020F0502020204030204" pitchFamily="34" charset="0"/>
                <a:ea typeface="Arial Unicode MS" panose="020B0604020202020204" pitchFamily="34" charset="-128"/>
                <a:cs typeface="Calibri" panose="020F0502020204030204" pitchFamily="34" charset="0"/>
              </a:rPr>
              <a:t>Defendant</a:t>
            </a:r>
            <a:r>
              <a:rPr lang="en-US" sz="3200" dirty="0">
                <a:latin typeface="Calibri" panose="020F0502020204030204" pitchFamily="34" charset="0"/>
                <a:ea typeface="Arial Unicode MS" panose="020B0604020202020204" pitchFamily="34" charset="-128"/>
                <a:cs typeface="Calibri" panose="020F0502020204030204" pitchFamily="34" charset="0"/>
              </a:rPr>
              <a:t>: Sir, what else do you </a:t>
            </a:r>
            <a:r>
              <a:rPr lang="en-US" sz="3200" dirty="0" err="1">
                <a:latin typeface="Calibri" panose="020F0502020204030204" pitchFamily="34" charset="0"/>
                <a:ea typeface="Arial Unicode MS" panose="020B0604020202020204" pitchFamily="34" charset="-128"/>
                <a:cs typeface="Calibri" panose="020F0502020204030204" pitchFamily="34" charset="0"/>
              </a:rPr>
              <a:t>wanna</a:t>
            </a:r>
            <a:r>
              <a:rPr lang="en-US" sz="3200" dirty="0">
                <a:latin typeface="Calibri" panose="020F0502020204030204" pitchFamily="34" charset="0"/>
                <a:ea typeface="Arial Unicode MS" panose="020B0604020202020204" pitchFamily="34" charset="-128"/>
                <a:cs typeface="Calibri" panose="020F0502020204030204" pitchFamily="34" charset="0"/>
              </a:rPr>
              <a:t> know? I’m </a:t>
            </a:r>
            <a:r>
              <a:rPr lang="en-US" sz="3200" dirty="0" err="1">
                <a:latin typeface="Calibri" panose="020F0502020204030204" pitchFamily="34" charset="0"/>
                <a:ea typeface="Arial Unicode MS" panose="020B0604020202020204" pitchFamily="34" charset="-128"/>
                <a:cs typeface="Calibri" panose="020F0502020204030204" pitchFamily="34" charset="0"/>
              </a:rPr>
              <a:t>tellin</a:t>
            </a:r>
            <a:r>
              <a:rPr lang="en-US" sz="3200" dirty="0">
                <a:latin typeface="Calibri" panose="020F0502020204030204" pitchFamily="34" charset="0"/>
                <a:ea typeface="Arial Unicode MS" panose="020B0604020202020204" pitchFamily="34" charset="-128"/>
                <a:cs typeface="Calibri" panose="020F0502020204030204" pitchFamily="34" charset="0"/>
              </a:rPr>
              <a:t>[g] you everything.</a:t>
            </a:r>
            <a:endParaRPr lang="en-US" sz="3733" dirty="0">
              <a:latin typeface="Calibri" panose="020F0502020204030204" pitchFamily="34" charset="0"/>
              <a:ea typeface="Yu Mincho" panose="02020400000000000000" pitchFamily="18" charset="-128"/>
              <a:cs typeface="Times New Roman" panose="02020603050405020304" pitchFamily="18" charset="0"/>
            </a:endParaRPr>
          </a:p>
          <a:p>
            <a:pPr marL="609585">
              <a:lnSpc>
                <a:spcPct val="115000"/>
              </a:lnSpc>
            </a:pPr>
            <a:r>
              <a:rPr lang="en-US" sz="3200" u="sng" dirty="0">
                <a:latin typeface="Calibri" panose="020F0502020204030204" pitchFamily="34" charset="0"/>
                <a:ea typeface="Arial Unicode MS" panose="020B0604020202020204" pitchFamily="34" charset="-128"/>
                <a:cs typeface="Calibri" panose="020F0502020204030204" pitchFamily="34" charset="0"/>
              </a:rPr>
              <a:t>Officer</a:t>
            </a:r>
            <a:r>
              <a:rPr lang="en-US" sz="3200" dirty="0">
                <a:latin typeface="Calibri" panose="020F0502020204030204" pitchFamily="34" charset="0"/>
                <a:ea typeface="Arial Unicode MS" panose="020B0604020202020204" pitchFamily="34" charset="-128"/>
                <a:cs typeface="Calibri" panose="020F0502020204030204" pitchFamily="34" charset="0"/>
              </a:rPr>
              <a:t>: I </a:t>
            </a:r>
            <a:r>
              <a:rPr lang="en-US" sz="3200" dirty="0" err="1">
                <a:latin typeface="Calibri" panose="020F0502020204030204" pitchFamily="34" charset="0"/>
                <a:ea typeface="Arial Unicode MS" panose="020B0604020202020204" pitchFamily="34" charset="-128"/>
                <a:cs typeface="Calibri" panose="020F0502020204030204" pitchFamily="34" charset="0"/>
              </a:rPr>
              <a:t>wanna</a:t>
            </a:r>
            <a:r>
              <a:rPr lang="en-US" sz="3200" dirty="0">
                <a:latin typeface="Calibri" panose="020F0502020204030204" pitchFamily="34" charset="0"/>
                <a:ea typeface="Arial Unicode MS" panose="020B0604020202020204" pitchFamily="34" charset="-128"/>
                <a:cs typeface="Calibri" panose="020F0502020204030204" pitchFamily="34" charset="0"/>
              </a:rPr>
              <a:t> hear the truth.</a:t>
            </a:r>
            <a:endParaRPr lang="en-US" sz="3733" dirty="0">
              <a:latin typeface="Calibri" panose="020F0502020204030204" pitchFamily="34" charset="0"/>
              <a:ea typeface="Yu Mincho"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2741791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76613-C6C9-204B-EB9D-8F6E7885D11A}"/>
              </a:ext>
            </a:extLst>
          </p:cNvPr>
          <p:cNvSpPr>
            <a:spLocks noGrp="1"/>
          </p:cNvSpPr>
          <p:nvPr>
            <p:ph type="title"/>
          </p:nvPr>
        </p:nvSpPr>
        <p:spPr/>
        <p:txBody>
          <a:bodyPr>
            <a:normAutofit fontScale="90000"/>
          </a:bodyPr>
          <a:lstStyle/>
          <a:p>
            <a:r>
              <a:rPr lang="en-US" dirty="0"/>
              <a:t>Post-</a:t>
            </a:r>
            <a:r>
              <a:rPr lang="en-US" i="1" dirty="0"/>
              <a:t>Rahimi</a:t>
            </a:r>
            <a:r>
              <a:rPr lang="en-US" dirty="0"/>
              <a:t> Rulings: </a:t>
            </a:r>
            <a:br>
              <a:rPr lang="en-US" dirty="0"/>
            </a:br>
            <a:r>
              <a:rPr lang="en-US" dirty="0"/>
              <a:t>4</a:t>
            </a:r>
            <a:r>
              <a:rPr lang="en-US" baseline="30000" dirty="0"/>
              <a:t>th</a:t>
            </a:r>
            <a:r>
              <a:rPr lang="en-US" dirty="0"/>
              <a:t> Circuit</a:t>
            </a:r>
          </a:p>
        </p:txBody>
      </p:sp>
      <p:sp>
        <p:nvSpPr>
          <p:cNvPr id="3" name="Content Placeholder 2">
            <a:extLst>
              <a:ext uri="{FF2B5EF4-FFF2-40B4-BE49-F238E27FC236}">
                <a16:creationId xmlns:a16="http://schemas.microsoft.com/office/drawing/2014/main" id="{5F536274-DE1E-1FCF-C817-21A664D34FAF}"/>
              </a:ext>
            </a:extLst>
          </p:cNvPr>
          <p:cNvSpPr>
            <a:spLocks noGrp="1"/>
          </p:cNvSpPr>
          <p:nvPr>
            <p:ph idx="1"/>
          </p:nvPr>
        </p:nvSpPr>
        <p:spPr>
          <a:xfrm>
            <a:off x="1133340" y="2653048"/>
            <a:ext cx="9916733" cy="3628481"/>
          </a:xfrm>
        </p:spPr>
        <p:txBody>
          <a:bodyPr>
            <a:noAutofit/>
          </a:bodyPr>
          <a:lstStyle/>
          <a:p>
            <a:r>
              <a:rPr lang="en-US" sz="2900" i="1" dirty="0"/>
              <a:t>U.S. v. Hunt,</a:t>
            </a:r>
            <a:r>
              <a:rPr lang="en-US" sz="2900" dirty="0"/>
              <a:t> Dec. 18, 2024 and </a:t>
            </a:r>
            <a:r>
              <a:rPr lang="en-US" sz="2900" i="1" dirty="0"/>
              <a:t>U.S. v. Canada,</a:t>
            </a:r>
            <a:r>
              <a:rPr lang="en-US" sz="2900" dirty="0"/>
              <a:t> Dec. 5, 2024: Lawful to prohibit felons from </a:t>
            </a:r>
            <a:r>
              <a:rPr lang="en-US" sz="2900" dirty="0" err="1"/>
              <a:t>poss’n</a:t>
            </a:r>
            <a:r>
              <a:rPr lang="en-US" sz="2900" dirty="0"/>
              <a:t>. </a:t>
            </a:r>
          </a:p>
          <a:p>
            <a:r>
              <a:rPr lang="en-US" sz="2900" i="1" dirty="0"/>
              <a:t>U.S. v. Saleem, </a:t>
            </a:r>
            <a:r>
              <a:rPr lang="en-US" sz="2900" dirty="0"/>
              <a:t>Dec. 12, 2024: Suppressors (Silencers) and sawed-off shotguns not protected by 2</a:t>
            </a:r>
            <a:r>
              <a:rPr lang="en-US" sz="2900" baseline="30000" dirty="0"/>
              <a:t>nd</a:t>
            </a:r>
            <a:r>
              <a:rPr lang="en-US" sz="2900" dirty="0"/>
              <a:t> Amendment.</a:t>
            </a:r>
          </a:p>
          <a:p>
            <a:r>
              <a:rPr lang="en-US" sz="2900" i="1" dirty="0"/>
              <a:t>U.S. v. Price</a:t>
            </a:r>
            <a:r>
              <a:rPr lang="en-US" sz="2900" dirty="0"/>
              <a:t>, 111 F.4th 392 (2024): Obliterated serial number not protected.</a:t>
            </a:r>
          </a:p>
        </p:txBody>
      </p:sp>
    </p:spTree>
    <p:extLst>
      <p:ext uri="{BB962C8B-B14F-4D97-AF65-F5344CB8AC3E}">
        <p14:creationId xmlns:p14="http://schemas.microsoft.com/office/powerpoint/2010/main" val="21295655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2B8C1-6DE8-2F30-E337-D64C755C3C11}"/>
              </a:ext>
            </a:extLst>
          </p:cNvPr>
          <p:cNvSpPr>
            <a:spLocks noGrp="1"/>
          </p:cNvSpPr>
          <p:nvPr>
            <p:ph type="title"/>
          </p:nvPr>
        </p:nvSpPr>
        <p:spPr/>
        <p:txBody>
          <a:bodyPr>
            <a:normAutofit fontScale="90000"/>
          </a:bodyPr>
          <a:lstStyle/>
          <a:p>
            <a:r>
              <a:rPr lang="en-US" dirty="0"/>
              <a:t>Post-</a:t>
            </a:r>
            <a:r>
              <a:rPr lang="en-US" i="1" dirty="0"/>
              <a:t>Rahimi</a:t>
            </a:r>
            <a:r>
              <a:rPr lang="en-US" dirty="0"/>
              <a:t> Rulings: </a:t>
            </a:r>
            <a:br>
              <a:rPr lang="en-US" dirty="0"/>
            </a:br>
            <a:r>
              <a:rPr lang="en-US" dirty="0"/>
              <a:t>4</a:t>
            </a:r>
            <a:r>
              <a:rPr lang="en-US" baseline="30000" dirty="0"/>
              <a:t>th</a:t>
            </a:r>
            <a:r>
              <a:rPr lang="en-US" dirty="0"/>
              <a:t> Circuit</a:t>
            </a:r>
          </a:p>
        </p:txBody>
      </p:sp>
      <p:sp>
        <p:nvSpPr>
          <p:cNvPr id="3" name="Content Placeholder 2">
            <a:extLst>
              <a:ext uri="{FF2B5EF4-FFF2-40B4-BE49-F238E27FC236}">
                <a16:creationId xmlns:a16="http://schemas.microsoft.com/office/drawing/2014/main" id="{0634941E-382C-B8D7-8D19-F78B45F104E3}"/>
              </a:ext>
            </a:extLst>
          </p:cNvPr>
          <p:cNvSpPr>
            <a:spLocks noGrp="1"/>
          </p:cNvSpPr>
          <p:nvPr>
            <p:ph idx="1"/>
          </p:nvPr>
        </p:nvSpPr>
        <p:spPr/>
        <p:txBody>
          <a:bodyPr>
            <a:noAutofit/>
          </a:bodyPr>
          <a:lstStyle/>
          <a:p>
            <a:r>
              <a:rPr lang="en-US" sz="2800" i="1" dirty="0"/>
              <a:t>Bianchi v. Brown, </a:t>
            </a:r>
            <a:r>
              <a:rPr lang="en-US" sz="2800" dirty="0"/>
              <a:t> 111 F.4th 438 (2024): “Assault” firearms not protected.</a:t>
            </a:r>
          </a:p>
          <a:p>
            <a:r>
              <a:rPr lang="en-US" sz="2800" i="1" dirty="0"/>
              <a:t>U.S. v. Nutter</a:t>
            </a:r>
            <a:r>
              <a:rPr lang="en-US" sz="2800" dirty="0"/>
              <a:t>, 4</a:t>
            </a:r>
            <a:r>
              <a:rPr lang="en-US" sz="2800" baseline="30000" dirty="0"/>
              <a:t>th</a:t>
            </a:r>
            <a:r>
              <a:rPr lang="en-US" sz="2800" dirty="0"/>
              <a:t> Cir., May 14, 2025: Lawful to prohibit those convicted of misdemeanor domestic violence from possessing firearms.</a:t>
            </a:r>
            <a:endParaRPr lang="en-US" sz="2800" i="1" dirty="0"/>
          </a:p>
        </p:txBody>
      </p:sp>
    </p:spTree>
    <p:extLst>
      <p:ext uri="{BB962C8B-B14F-4D97-AF65-F5344CB8AC3E}">
        <p14:creationId xmlns:p14="http://schemas.microsoft.com/office/powerpoint/2010/main" val="14785545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D8B09-4C8E-72B3-6D76-80277CEAA7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A0A153-797D-9513-BB5B-8069EDF1B28F}"/>
              </a:ext>
            </a:extLst>
          </p:cNvPr>
          <p:cNvSpPr>
            <a:spLocks noGrp="1"/>
          </p:cNvSpPr>
          <p:nvPr>
            <p:ph type="title"/>
          </p:nvPr>
        </p:nvSpPr>
        <p:spPr/>
        <p:txBody>
          <a:bodyPr>
            <a:normAutofit fontScale="90000"/>
          </a:bodyPr>
          <a:lstStyle/>
          <a:p>
            <a:r>
              <a:rPr lang="en-US" dirty="0"/>
              <a:t>Post-</a:t>
            </a:r>
            <a:r>
              <a:rPr lang="en-US" i="1" dirty="0"/>
              <a:t>Rahimi</a:t>
            </a:r>
            <a:r>
              <a:rPr lang="en-US" dirty="0"/>
              <a:t> Rulings: </a:t>
            </a:r>
            <a:br>
              <a:rPr lang="en-US" dirty="0"/>
            </a:br>
            <a:r>
              <a:rPr lang="en-US" dirty="0"/>
              <a:t>Virginia Courts</a:t>
            </a:r>
          </a:p>
        </p:txBody>
      </p:sp>
      <p:sp>
        <p:nvSpPr>
          <p:cNvPr id="3" name="Content Placeholder 2">
            <a:extLst>
              <a:ext uri="{FF2B5EF4-FFF2-40B4-BE49-F238E27FC236}">
                <a16:creationId xmlns:a16="http://schemas.microsoft.com/office/drawing/2014/main" id="{5175FDDF-6E5B-45C9-15AF-69E16C9CEC74}"/>
              </a:ext>
            </a:extLst>
          </p:cNvPr>
          <p:cNvSpPr>
            <a:spLocks noGrp="1"/>
          </p:cNvSpPr>
          <p:nvPr>
            <p:ph idx="1"/>
          </p:nvPr>
        </p:nvSpPr>
        <p:spPr>
          <a:xfrm>
            <a:off x="808383" y="2517913"/>
            <a:ext cx="10681251" cy="3657600"/>
          </a:xfrm>
        </p:spPr>
        <p:txBody>
          <a:bodyPr>
            <a:noAutofit/>
          </a:bodyPr>
          <a:lstStyle/>
          <a:p>
            <a:r>
              <a:rPr lang="en-US" sz="3100" i="1" dirty="0" err="1"/>
              <a:t>Ginevan</a:t>
            </a:r>
            <a:r>
              <a:rPr lang="en-US" sz="3100" i="1" dirty="0"/>
              <a:t> v. C/w: </a:t>
            </a:r>
            <a:r>
              <a:rPr lang="en-US" sz="3100" dirty="0"/>
              <a:t>December 17, 2024 (Pub.): Lawful to prohibit violent/dangerous felons from possession of a firearm.</a:t>
            </a:r>
          </a:p>
          <a:p>
            <a:pPr lvl="1"/>
            <a:r>
              <a:rPr lang="en-US" sz="3100" dirty="0"/>
              <a:t>Non-violent felons? Undecided</a:t>
            </a:r>
            <a:endParaRPr lang="en-US" sz="3100" i="1" dirty="0"/>
          </a:p>
          <a:p>
            <a:r>
              <a:rPr lang="en-US" sz="3100" i="1" dirty="0"/>
              <a:t>Watkins v. C/w: </a:t>
            </a:r>
            <a:r>
              <a:rPr lang="en-US" sz="3100" dirty="0"/>
              <a:t>January 28, 2025 (Pub.): Lawful to prohibit current drug users from possession of a firearm.</a:t>
            </a:r>
          </a:p>
          <a:p>
            <a:pPr lvl="1"/>
            <a:r>
              <a:rPr lang="en-US" sz="3100" dirty="0"/>
              <a:t>Mere possession? Undecided</a:t>
            </a:r>
          </a:p>
        </p:txBody>
      </p:sp>
    </p:spTree>
    <p:extLst>
      <p:ext uri="{BB962C8B-B14F-4D97-AF65-F5344CB8AC3E}">
        <p14:creationId xmlns:p14="http://schemas.microsoft.com/office/powerpoint/2010/main" val="23696644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CB5F13-CEC4-EF5C-296B-20EB88793270}"/>
              </a:ext>
            </a:extLst>
          </p:cNvPr>
          <p:cNvSpPr>
            <a:spLocks noGrp="1"/>
          </p:cNvSpPr>
          <p:nvPr>
            <p:ph type="title"/>
          </p:nvPr>
        </p:nvSpPr>
        <p:spPr/>
        <p:txBody>
          <a:bodyPr/>
          <a:lstStyle/>
          <a:p>
            <a:r>
              <a:rPr lang="en-US" dirty="0"/>
              <a:t>Homicide</a:t>
            </a:r>
          </a:p>
        </p:txBody>
      </p:sp>
      <p:sp>
        <p:nvSpPr>
          <p:cNvPr id="6" name="Text Placeholder 5">
            <a:extLst>
              <a:ext uri="{FF2B5EF4-FFF2-40B4-BE49-F238E27FC236}">
                <a16:creationId xmlns:a16="http://schemas.microsoft.com/office/drawing/2014/main" id="{CB88D4CF-D935-0D15-C687-60EE85CAE312}"/>
              </a:ext>
            </a:extLst>
          </p:cNvPr>
          <p:cNvSpPr>
            <a:spLocks noGrp="1"/>
          </p:cNvSpPr>
          <p:nvPr>
            <p:ph type="body" idx="1"/>
          </p:nvPr>
        </p:nvSpPr>
        <p:spPr/>
        <p:txBody>
          <a:bodyPr>
            <a:normAutofit/>
          </a:bodyPr>
          <a:lstStyle/>
          <a:p>
            <a:r>
              <a:rPr lang="en-US" sz="2800" dirty="0"/>
              <a:t>Cases of Note</a:t>
            </a:r>
          </a:p>
        </p:txBody>
      </p:sp>
    </p:spTree>
    <p:extLst>
      <p:ext uri="{BB962C8B-B14F-4D97-AF65-F5344CB8AC3E}">
        <p14:creationId xmlns:p14="http://schemas.microsoft.com/office/powerpoint/2010/main" val="26592795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59F323-37C5-779D-1EDD-24442028494D}"/>
              </a:ext>
            </a:extLst>
          </p:cNvPr>
          <p:cNvSpPr>
            <a:spLocks noGrp="1"/>
          </p:cNvSpPr>
          <p:nvPr>
            <p:ph type="title"/>
          </p:nvPr>
        </p:nvSpPr>
        <p:spPr/>
        <p:txBody>
          <a:bodyPr/>
          <a:lstStyle/>
          <a:p>
            <a:r>
              <a:rPr lang="en-US" i="1" dirty="0"/>
              <a:t>Poindexter v. C/w</a:t>
            </a:r>
            <a:r>
              <a:rPr lang="en-US" dirty="0"/>
              <a:t>, July 23, 2024 (Unp.)</a:t>
            </a:r>
            <a:endParaRPr lang="en-US" i="1" dirty="0"/>
          </a:p>
        </p:txBody>
      </p:sp>
      <p:sp>
        <p:nvSpPr>
          <p:cNvPr id="5" name="Content Placeholder 4">
            <a:extLst>
              <a:ext uri="{FF2B5EF4-FFF2-40B4-BE49-F238E27FC236}">
                <a16:creationId xmlns:a16="http://schemas.microsoft.com/office/drawing/2014/main" id="{252CF1BC-5900-ED42-BD0E-7F45EB449602}"/>
              </a:ext>
            </a:extLst>
          </p:cNvPr>
          <p:cNvSpPr>
            <a:spLocks noGrp="1"/>
          </p:cNvSpPr>
          <p:nvPr>
            <p:ph idx="1"/>
          </p:nvPr>
        </p:nvSpPr>
        <p:spPr>
          <a:xfrm>
            <a:off x="1295401" y="2556932"/>
            <a:ext cx="9601196" cy="3512564"/>
          </a:xfrm>
        </p:spPr>
        <p:txBody>
          <a:bodyPr>
            <a:noAutofit/>
          </a:bodyPr>
          <a:lstStyle/>
          <a:p>
            <a:r>
              <a:rPr lang="en-US" sz="2600" dirty="0"/>
              <a:t>Defendant acted with a callous disregard for human life when she left the loaded firearm unsecured in a place where the ten-year-old could easily access it. </a:t>
            </a:r>
          </a:p>
          <a:p>
            <a:r>
              <a:rPr lang="en-US" sz="2600" dirty="0"/>
              <a:t>“In a volatile environment, where Jones and Poindexter had heated confrontations all day, rather than keep the gun on her person for protection, or secure the gun in a safe, locked location, Poindexter chose to place the loaded gun on the coffee table, within reach of her young children.”</a:t>
            </a:r>
          </a:p>
        </p:txBody>
      </p:sp>
    </p:spTree>
    <p:extLst>
      <p:ext uri="{BB962C8B-B14F-4D97-AF65-F5344CB8AC3E}">
        <p14:creationId xmlns:p14="http://schemas.microsoft.com/office/powerpoint/2010/main" val="21121195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4E0FD-1FF6-F8D3-E2D0-C87A6B2D97FB}"/>
              </a:ext>
            </a:extLst>
          </p:cNvPr>
          <p:cNvSpPr>
            <a:spLocks noGrp="1"/>
          </p:cNvSpPr>
          <p:nvPr>
            <p:ph type="title"/>
          </p:nvPr>
        </p:nvSpPr>
        <p:spPr/>
        <p:txBody>
          <a:bodyPr/>
          <a:lstStyle/>
          <a:p>
            <a:r>
              <a:rPr lang="en-US" dirty="0"/>
              <a:t>Obstruction of Justice</a:t>
            </a:r>
          </a:p>
        </p:txBody>
      </p:sp>
      <p:sp>
        <p:nvSpPr>
          <p:cNvPr id="3" name="Content Placeholder 2">
            <a:extLst>
              <a:ext uri="{FF2B5EF4-FFF2-40B4-BE49-F238E27FC236}">
                <a16:creationId xmlns:a16="http://schemas.microsoft.com/office/drawing/2014/main" id="{7A36667C-24E1-0B38-2D3B-D8EAE749E0CF}"/>
              </a:ext>
            </a:extLst>
          </p:cNvPr>
          <p:cNvSpPr>
            <a:spLocks noGrp="1"/>
          </p:cNvSpPr>
          <p:nvPr>
            <p:ph idx="1"/>
          </p:nvPr>
        </p:nvSpPr>
        <p:spPr/>
        <p:txBody>
          <a:bodyPr>
            <a:normAutofit/>
          </a:bodyPr>
          <a:lstStyle/>
          <a:p>
            <a:r>
              <a:rPr lang="en-US" sz="2600" i="1" dirty="0" err="1"/>
              <a:t>Wlash</a:t>
            </a:r>
            <a:r>
              <a:rPr lang="en-US" sz="2600" i="1" dirty="0"/>
              <a:t> v. C/w</a:t>
            </a:r>
            <a:r>
              <a:rPr lang="en-US" sz="2600" dirty="0"/>
              <a:t>, April 1, 2025 (unpublished): Officers possessed an arrest warrant giving them the right of entry to defendant’s home. Defendant refused to answer the door and demanded the officers kick the door in for them to enter the home. </a:t>
            </a:r>
          </a:p>
          <a:p>
            <a:r>
              <a:rPr lang="en-US" sz="2600" dirty="0"/>
              <a:t>Because the officers had a lawful right of entry, the defendant’s passive and active resistance to the officers serving the warrant on him constituted obstruction under §18.2-460.</a:t>
            </a:r>
            <a:endParaRPr lang="en-US" sz="2600" i="1" dirty="0"/>
          </a:p>
        </p:txBody>
      </p:sp>
    </p:spTree>
    <p:extLst>
      <p:ext uri="{BB962C8B-B14F-4D97-AF65-F5344CB8AC3E}">
        <p14:creationId xmlns:p14="http://schemas.microsoft.com/office/powerpoint/2010/main" val="4329715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B0473-2A20-C04C-442A-D21F39FE9F97}"/>
              </a:ext>
            </a:extLst>
          </p:cNvPr>
          <p:cNvSpPr>
            <a:spLocks noGrp="1"/>
          </p:cNvSpPr>
          <p:nvPr>
            <p:ph type="title"/>
          </p:nvPr>
        </p:nvSpPr>
        <p:spPr/>
        <p:txBody>
          <a:bodyPr>
            <a:normAutofit fontScale="90000"/>
          </a:bodyPr>
          <a:lstStyle/>
          <a:p>
            <a:r>
              <a:rPr lang="en-US" dirty="0"/>
              <a:t>Compare </a:t>
            </a:r>
            <a:r>
              <a:rPr lang="en-US" i="1" dirty="0"/>
              <a:t>Lickey v. Commonwealth</a:t>
            </a:r>
            <a:r>
              <a:rPr lang="en-US" dirty="0"/>
              <a:t>, Aug 2, 2024 (unpublished)</a:t>
            </a:r>
          </a:p>
        </p:txBody>
      </p:sp>
      <p:sp>
        <p:nvSpPr>
          <p:cNvPr id="3" name="Content Placeholder 2">
            <a:extLst>
              <a:ext uri="{FF2B5EF4-FFF2-40B4-BE49-F238E27FC236}">
                <a16:creationId xmlns:a16="http://schemas.microsoft.com/office/drawing/2014/main" id="{FF325F2E-0FBF-22D6-8FFF-D5001EBF37F1}"/>
              </a:ext>
            </a:extLst>
          </p:cNvPr>
          <p:cNvSpPr>
            <a:spLocks noGrp="1"/>
          </p:cNvSpPr>
          <p:nvPr>
            <p:ph idx="1"/>
          </p:nvPr>
        </p:nvSpPr>
        <p:spPr>
          <a:xfrm>
            <a:off x="914400" y="2537137"/>
            <a:ext cx="10792496" cy="3734873"/>
          </a:xfrm>
        </p:spPr>
        <p:txBody>
          <a:bodyPr>
            <a:noAutofit/>
          </a:bodyPr>
          <a:lstStyle/>
          <a:p>
            <a:r>
              <a:rPr lang="en-US" sz="2500" dirty="0"/>
              <a:t>Defendant passenger passed a glass smoking device from the glove box to the driver who concealed it on her person.</a:t>
            </a:r>
          </a:p>
          <a:p>
            <a:r>
              <a:rPr lang="en-US" sz="2500" dirty="0"/>
              <a:t>When ordered to get out of the vehicle, the driver threw the glass smoking device over their truck and onto the highway where it was recovered intact.</a:t>
            </a:r>
          </a:p>
          <a:p>
            <a:r>
              <a:rPr lang="en-US" sz="2500" dirty="0"/>
              <a:t>Held: Even if the court inferred that the defendant knew that the officer had seen the smoking device, and thus intended to obstruct any investigation, the defendant’s removal of the smoking device from the glove box and passing it to the driver did not prevent the officer from conducting that investigation and the device was found intact.</a:t>
            </a:r>
          </a:p>
        </p:txBody>
      </p:sp>
    </p:spTree>
    <p:extLst>
      <p:ext uri="{BB962C8B-B14F-4D97-AF65-F5344CB8AC3E}">
        <p14:creationId xmlns:p14="http://schemas.microsoft.com/office/powerpoint/2010/main" val="8444083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61444-5B39-EE41-54E8-B6FEF530C0A8}"/>
              </a:ext>
            </a:extLst>
          </p:cNvPr>
          <p:cNvSpPr>
            <a:spLocks noGrp="1"/>
          </p:cNvSpPr>
          <p:nvPr>
            <p:ph type="title"/>
          </p:nvPr>
        </p:nvSpPr>
        <p:spPr/>
        <p:txBody>
          <a:bodyPr/>
          <a:lstStyle/>
          <a:p>
            <a:r>
              <a:rPr lang="en-US" dirty="0"/>
              <a:t>Malicious Wounding</a:t>
            </a:r>
          </a:p>
        </p:txBody>
      </p:sp>
      <p:sp>
        <p:nvSpPr>
          <p:cNvPr id="3" name="Content Placeholder 2">
            <a:extLst>
              <a:ext uri="{FF2B5EF4-FFF2-40B4-BE49-F238E27FC236}">
                <a16:creationId xmlns:a16="http://schemas.microsoft.com/office/drawing/2014/main" id="{E9619E9E-A52F-D26F-458F-C4858788B60B}"/>
              </a:ext>
            </a:extLst>
          </p:cNvPr>
          <p:cNvSpPr>
            <a:spLocks noGrp="1"/>
          </p:cNvSpPr>
          <p:nvPr>
            <p:ph idx="1"/>
          </p:nvPr>
        </p:nvSpPr>
        <p:spPr>
          <a:xfrm>
            <a:off x="1043610" y="2556932"/>
            <a:ext cx="10296938" cy="3318936"/>
          </a:xfrm>
        </p:spPr>
        <p:txBody>
          <a:bodyPr>
            <a:noAutofit/>
          </a:bodyPr>
          <a:lstStyle/>
          <a:p>
            <a:r>
              <a:rPr lang="en-US" sz="2600" i="1" dirty="0"/>
              <a:t>Chisholm v. Commonwealth</a:t>
            </a:r>
            <a:r>
              <a:rPr lang="en-US" sz="2600" dirty="0"/>
              <a:t>, March 24, 2025 (</a:t>
            </a:r>
            <a:r>
              <a:rPr lang="en-US" sz="2600" dirty="0" err="1"/>
              <a:t>unpub</a:t>
            </a:r>
            <a:r>
              <a:rPr lang="en-US" sz="2600" dirty="0"/>
              <a:t>.): Defendant and victim were coworkers.</a:t>
            </a:r>
          </a:p>
          <a:p>
            <a:r>
              <a:rPr lang="en-US" sz="2600" dirty="0"/>
              <a:t>Defendant pulled victim out of a work vehicle and, despite attempts to calm him down, punched him one time in the jaw with a hard hat.</a:t>
            </a:r>
          </a:p>
          <a:p>
            <a:r>
              <a:rPr lang="en-US" sz="2600" dirty="0"/>
              <a:t>Victim fell unconscious and had significant injury to his jaw.</a:t>
            </a:r>
          </a:p>
          <a:p>
            <a:r>
              <a:rPr lang="en-US" sz="2600" dirty="0"/>
              <a:t>Evidence sufficient for malicious wounding despite a single punch given the significance of the injury, the use of the hat and the lack of provocation.</a:t>
            </a:r>
          </a:p>
        </p:txBody>
      </p:sp>
    </p:spTree>
    <p:extLst>
      <p:ext uri="{BB962C8B-B14F-4D97-AF65-F5344CB8AC3E}">
        <p14:creationId xmlns:p14="http://schemas.microsoft.com/office/powerpoint/2010/main" val="9911745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6B125-89D7-7B63-D1CF-900341FA4CBE}"/>
              </a:ext>
            </a:extLst>
          </p:cNvPr>
          <p:cNvSpPr>
            <a:spLocks noGrp="1"/>
          </p:cNvSpPr>
          <p:nvPr>
            <p:ph type="ctrTitle"/>
          </p:nvPr>
        </p:nvSpPr>
        <p:spPr/>
        <p:txBody>
          <a:bodyPr/>
          <a:lstStyle/>
          <a:p>
            <a:r>
              <a:rPr lang="en-US" dirty="0"/>
              <a:t>Sexual Assault and Related Crimes</a:t>
            </a:r>
          </a:p>
        </p:txBody>
      </p:sp>
      <p:sp>
        <p:nvSpPr>
          <p:cNvPr id="3" name="Subtitle 2">
            <a:extLst>
              <a:ext uri="{FF2B5EF4-FFF2-40B4-BE49-F238E27FC236}">
                <a16:creationId xmlns:a16="http://schemas.microsoft.com/office/drawing/2014/main" id="{79424051-C2FF-5264-8EFA-D64B87FB53F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868438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6C44C-EC13-D825-E0F6-D348DB1A3258}"/>
              </a:ext>
            </a:extLst>
          </p:cNvPr>
          <p:cNvSpPr>
            <a:spLocks noGrp="1"/>
          </p:cNvSpPr>
          <p:nvPr>
            <p:ph type="title"/>
          </p:nvPr>
        </p:nvSpPr>
        <p:spPr/>
        <p:txBody>
          <a:bodyPr/>
          <a:lstStyle/>
          <a:p>
            <a:r>
              <a:rPr lang="en-US" dirty="0"/>
              <a:t>Aggravated Sexual Battery</a:t>
            </a:r>
          </a:p>
        </p:txBody>
      </p:sp>
      <p:sp>
        <p:nvSpPr>
          <p:cNvPr id="3" name="Content Placeholder 2">
            <a:extLst>
              <a:ext uri="{FF2B5EF4-FFF2-40B4-BE49-F238E27FC236}">
                <a16:creationId xmlns:a16="http://schemas.microsoft.com/office/drawing/2014/main" id="{632DA702-B6B8-5704-23AC-6A488D6FC91C}"/>
              </a:ext>
            </a:extLst>
          </p:cNvPr>
          <p:cNvSpPr>
            <a:spLocks noGrp="1"/>
          </p:cNvSpPr>
          <p:nvPr>
            <p:ph idx="1"/>
          </p:nvPr>
        </p:nvSpPr>
        <p:spPr/>
        <p:txBody>
          <a:bodyPr>
            <a:normAutofit/>
          </a:bodyPr>
          <a:lstStyle/>
          <a:p>
            <a:r>
              <a:rPr lang="en-US" sz="2600" dirty="0"/>
              <a:t>In </a:t>
            </a:r>
            <a:r>
              <a:rPr lang="en-US" sz="2600" i="1" dirty="0"/>
              <a:t>Izaguirre v. Commonwealth</a:t>
            </a:r>
            <a:r>
              <a:rPr lang="en-US" sz="2600" dirty="0"/>
              <a:t>, May 6, 2025, The Court of Appeals applied the plain meaning of the words, “directly” and “covering” and construed the phrase, “material directly covering such intimate parts,” in Code § 18.2-67.10 to include material that conceals, but is not necessarily in physical contact with, a victim’s intimate parts.</a:t>
            </a:r>
          </a:p>
          <a:p>
            <a:r>
              <a:rPr lang="en-US" sz="2600" dirty="0"/>
              <a:t>The defendant molested the victim by touching her vagina while she was wearing sleep shorts and underwear.</a:t>
            </a:r>
          </a:p>
        </p:txBody>
      </p:sp>
    </p:spTree>
    <p:extLst>
      <p:ext uri="{BB962C8B-B14F-4D97-AF65-F5344CB8AC3E}">
        <p14:creationId xmlns:p14="http://schemas.microsoft.com/office/powerpoint/2010/main" val="2225286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BEA06-A395-6DA4-4476-24E541DC413C}"/>
              </a:ext>
            </a:extLst>
          </p:cNvPr>
          <p:cNvSpPr>
            <a:spLocks noGrp="1"/>
          </p:cNvSpPr>
          <p:nvPr>
            <p:ph type="title"/>
          </p:nvPr>
        </p:nvSpPr>
        <p:spPr>
          <a:xfrm>
            <a:off x="1295402" y="1055704"/>
            <a:ext cx="9601196" cy="1303867"/>
          </a:xfrm>
        </p:spPr>
        <p:txBody>
          <a:bodyPr>
            <a:normAutofit fontScale="90000"/>
          </a:bodyPr>
          <a:lstStyle/>
          <a:p>
            <a:r>
              <a:rPr lang="en-US" dirty="0"/>
              <a:t>Court: </a:t>
            </a:r>
            <a:br>
              <a:rPr lang="en-US" dirty="0"/>
            </a:br>
            <a:r>
              <a:rPr lang="en-US" dirty="0"/>
              <a:t>Statement Should Have Been Suppressed</a:t>
            </a:r>
          </a:p>
        </p:txBody>
      </p:sp>
      <p:sp>
        <p:nvSpPr>
          <p:cNvPr id="3" name="Content Placeholder 2">
            <a:extLst>
              <a:ext uri="{FF2B5EF4-FFF2-40B4-BE49-F238E27FC236}">
                <a16:creationId xmlns:a16="http://schemas.microsoft.com/office/drawing/2014/main" id="{9828420D-081A-EB24-2AB4-407E79342FA7}"/>
              </a:ext>
            </a:extLst>
          </p:cNvPr>
          <p:cNvSpPr>
            <a:spLocks noGrp="1"/>
          </p:cNvSpPr>
          <p:nvPr>
            <p:ph idx="1"/>
          </p:nvPr>
        </p:nvSpPr>
        <p:spPr>
          <a:xfrm>
            <a:off x="543339" y="2359571"/>
            <a:ext cx="10944468" cy="4498429"/>
          </a:xfrm>
        </p:spPr>
        <p:txBody>
          <a:bodyPr>
            <a:noAutofit/>
          </a:bodyPr>
          <a:lstStyle/>
          <a:p>
            <a:r>
              <a:rPr lang="en-US" dirty="0"/>
              <a:t>Police did not scrupulously honor the defendant’s right to cut off questioning. </a:t>
            </a:r>
          </a:p>
          <a:p>
            <a:r>
              <a:rPr lang="en-US" dirty="0"/>
              <a:t>Officer “dangled the possibility of the defendant escaping criminal liability if he kept talking and provided [the defendant] with a “reasonable explanation” for the circumstances…”.</a:t>
            </a:r>
          </a:p>
          <a:p>
            <a:r>
              <a:rPr lang="en-US" dirty="0"/>
              <a:t>If an officer is unsure whether a suspect wishes to reinitiate the interrogation, he properly may question the suspect about whether he still wishes to remain silent. </a:t>
            </a:r>
          </a:p>
          <a:p>
            <a:r>
              <a:rPr lang="en-US" dirty="0"/>
              <a:t>Here, officer did not reiterate the defendant’s rights, attempt to answer the defendant’s question, or ask the defendant to clarify his question.</a:t>
            </a:r>
          </a:p>
          <a:p>
            <a:pPr lvl="1"/>
            <a:r>
              <a:rPr lang="en-US" sz="2400" dirty="0"/>
              <a:t>Contrast </a:t>
            </a:r>
            <a:r>
              <a:rPr lang="en-US" sz="2400" i="1" dirty="0"/>
              <a:t>Wilson v. C/w</a:t>
            </a:r>
            <a:r>
              <a:rPr lang="en-US" sz="2400" dirty="0"/>
              <a:t>, January 14 (Unp.)</a:t>
            </a:r>
          </a:p>
        </p:txBody>
      </p:sp>
    </p:spTree>
    <p:extLst>
      <p:ext uri="{BB962C8B-B14F-4D97-AF65-F5344CB8AC3E}">
        <p14:creationId xmlns:p14="http://schemas.microsoft.com/office/powerpoint/2010/main" val="38629280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A9523-70C1-D5D0-309B-CD992E970A7A}"/>
              </a:ext>
            </a:extLst>
          </p:cNvPr>
          <p:cNvSpPr>
            <a:spLocks noGrp="1"/>
          </p:cNvSpPr>
          <p:nvPr>
            <p:ph type="title"/>
          </p:nvPr>
        </p:nvSpPr>
        <p:spPr/>
        <p:txBody>
          <a:bodyPr/>
          <a:lstStyle/>
          <a:p>
            <a:r>
              <a:rPr lang="en-US" dirty="0"/>
              <a:t>Obscene Sexual Display</a:t>
            </a:r>
          </a:p>
        </p:txBody>
      </p:sp>
      <p:sp>
        <p:nvSpPr>
          <p:cNvPr id="3" name="Content Placeholder 2">
            <a:extLst>
              <a:ext uri="{FF2B5EF4-FFF2-40B4-BE49-F238E27FC236}">
                <a16:creationId xmlns:a16="http://schemas.microsoft.com/office/drawing/2014/main" id="{FC3D51A9-A4C2-7751-A6A1-AF8B2386063C}"/>
              </a:ext>
            </a:extLst>
          </p:cNvPr>
          <p:cNvSpPr>
            <a:spLocks noGrp="1"/>
          </p:cNvSpPr>
          <p:nvPr>
            <p:ph idx="1"/>
          </p:nvPr>
        </p:nvSpPr>
        <p:spPr>
          <a:xfrm>
            <a:off x="894522" y="2375452"/>
            <a:ext cx="10485782" cy="3588026"/>
          </a:xfrm>
        </p:spPr>
        <p:txBody>
          <a:bodyPr>
            <a:noAutofit/>
          </a:bodyPr>
          <a:lstStyle/>
          <a:p>
            <a:r>
              <a:rPr lang="en-US" sz="2600" i="1" dirty="0"/>
              <a:t>Harris v. Commonwealth</a:t>
            </a:r>
            <a:r>
              <a:rPr lang="en-US" sz="2600" dirty="0"/>
              <a:t>, 83 Va. App. 571 (2025): the defendant exposed himself, while masturbating, to two women in a public park. As a result, he was charged with two counts of obscene sexual display under §18.2-387.1.</a:t>
            </a:r>
          </a:p>
          <a:p>
            <a:r>
              <a:rPr lang="en-US" sz="2600" dirty="0"/>
              <a:t>The Court of Appeals held that the “unit of prosecution,” for §18.2-387.1 is not the number of victims who witness the obscene sexual display but is instead the number of separate occasions on which the defendant exposed himself.</a:t>
            </a:r>
          </a:p>
          <a:p>
            <a:r>
              <a:rPr lang="en-US" sz="2600" dirty="0"/>
              <a:t>Thus, in this case, he was guilty of one count, not two.</a:t>
            </a:r>
          </a:p>
        </p:txBody>
      </p:sp>
    </p:spTree>
    <p:extLst>
      <p:ext uri="{BB962C8B-B14F-4D97-AF65-F5344CB8AC3E}">
        <p14:creationId xmlns:p14="http://schemas.microsoft.com/office/powerpoint/2010/main" val="12194366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5795B-811B-62A2-6AAE-8C53523CEF7A}"/>
              </a:ext>
            </a:extLst>
          </p:cNvPr>
          <p:cNvSpPr>
            <a:spLocks noGrp="1"/>
          </p:cNvSpPr>
          <p:nvPr>
            <p:ph type="title"/>
          </p:nvPr>
        </p:nvSpPr>
        <p:spPr/>
        <p:txBody>
          <a:bodyPr/>
          <a:lstStyle/>
          <a:p>
            <a:r>
              <a:rPr lang="en-US" dirty="0"/>
              <a:t>Hit and Run</a:t>
            </a:r>
          </a:p>
        </p:txBody>
      </p:sp>
      <p:sp>
        <p:nvSpPr>
          <p:cNvPr id="3" name="Content Placeholder 2">
            <a:extLst>
              <a:ext uri="{FF2B5EF4-FFF2-40B4-BE49-F238E27FC236}">
                <a16:creationId xmlns:a16="http://schemas.microsoft.com/office/drawing/2014/main" id="{D9674B7E-E9AB-D046-1833-774972708CB2}"/>
              </a:ext>
            </a:extLst>
          </p:cNvPr>
          <p:cNvSpPr>
            <a:spLocks noGrp="1"/>
          </p:cNvSpPr>
          <p:nvPr>
            <p:ph idx="1"/>
          </p:nvPr>
        </p:nvSpPr>
        <p:spPr/>
        <p:txBody>
          <a:bodyPr>
            <a:normAutofit/>
          </a:bodyPr>
          <a:lstStyle/>
          <a:p>
            <a:r>
              <a:rPr lang="en-US" sz="2600" i="1" dirty="0"/>
              <a:t>Evans v. Commonwealth</a:t>
            </a:r>
            <a:r>
              <a:rPr lang="en-US" sz="2600" dirty="0"/>
              <a:t>, 82 </a:t>
            </a:r>
            <a:r>
              <a:rPr lang="en-US" sz="2600" dirty="0" err="1"/>
              <a:t>Va.App</a:t>
            </a:r>
            <a:r>
              <a:rPr lang="en-US" sz="2600" dirty="0"/>
              <a:t>. 612 (2024): The defendant’s live-in boyfriend took the defendant’s rental car without her permission to pick up three teenage girls in the middle of the night.</a:t>
            </a:r>
          </a:p>
          <a:p>
            <a:r>
              <a:rPr lang="en-US" sz="2600" dirty="0"/>
              <a:t>The defendant, furious, used a separate car to find the defendant (and the girls) and chased them for over an hour.</a:t>
            </a:r>
          </a:p>
          <a:p>
            <a:r>
              <a:rPr lang="en-US" sz="2600" dirty="0"/>
              <a:t>Eventually, the defendant’s efforts led to a roll-over crash wherein her boyfriend and three girls were injured.</a:t>
            </a:r>
          </a:p>
        </p:txBody>
      </p:sp>
    </p:spTree>
    <p:extLst>
      <p:ext uri="{BB962C8B-B14F-4D97-AF65-F5344CB8AC3E}">
        <p14:creationId xmlns:p14="http://schemas.microsoft.com/office/powerpoint/2010/main" val="32647705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7FDE7-ADED-1498-D34A-BC57EDF1EE0D}"/>
              </a:ext>
            </a:extLst>
          </p:cNvPr>
          <p:cNvSpPr>
            <a:spLocks noGrp="1"/>
          </p:cNvSpPr>
          <p:nvPr>
            <p:ph type="title"/>
          </p:nvPr>
        </p:nvSpPr>
        <p:spPr/>
        <p:txBody>
          <a:bodyPr/>
          <a:lstStyle/>
          <a:p>
            <a:r>
              <a:rPr lang="en-US" dirty="0"/>
              <a:t>The Issue</a:t>
            </a:r>
          </a:p>
        </p:txBody>
      </p:sp>
      <p:sp>
        <p:nvSpPr>
          <p:cNvPr id="3" name="Content Placeholder 2">
            <a:extLst>
              <a:ext uri="{FF2B5EF4-FFF2-40B4-BE49-F238E27FC236}">
                <a16:creationId xmlns:a16="http://schemas.microsoft.com/office/drawing/2014/main" id="{7ADF83B0-BF66-C5BC-CE13-7D307A584445}"/>
              </a:ext>
            </a:extLst>
          </p:cNvPr>
          <p:cNvSpPr>
            <a:spLocks noGrp="1"/>
          </p:cNvSpPr>
          <p:nvPr>
            <p:ph idx="1"/>
          </p:nvPr>
        </p:nvSpPr>
        <p:spPr/>
        <p:txBody>
          <a:bodyPr>
            <a:normAutofit/>
          </a:bodyPr>
          <a:lstStyle/>
          <a:p>
            <a:r>
              <a:rPr lang="en-US" sz="2800" dirty="0"/>
              <a:t>The defendant claimed the Commonwealth could not prove she caused the crash because the evidence was inconclusive as to whether or not she made contact with the vehicle driver by her boyfriend.</a:t>
            </a:r>
          </a:p>
          <a:p>
            <a:r>
              <a:rPr lang="en-US" sz="2800" dirty="0"/>
              <a:t>The Court of Appeals held that proof of physical contact of with her boyfriend’s vehicle was unnecessary to prove that she caused the crash as contemplated by the statute. </a:t>
            </a:r>
          </a:p>
        </p:txBody>
      </p:sp>
    </p:spTree>
    <p:extLst>
      <p:ext uri="{BB962C8B-B14F-4D97-AF65-F5344CB8AC3E}">
        <p14:creationId xmlns:p14="http://schemas.microsoft.com/office/powerpoint/2010/main" val="21568693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38434-3EEE-C977-1F17-E1A64A4FCE64}"/>
              </a:ext>
            </a:extLst>
          </p:cNvPr>
          <p:cNvSpPr>
            <a:spLocks noGrp="1"/>
          </p:cNvSpPr>
          <p:nvPr>
            <p:ph type="title"/>
          </p:nvPr>
        </p:nvSpPr>
        <p:spPr/>
        <p:txBody>
          <a:bodyPr/>
          <a:lstStyle/>
          <a:p>
            <a:r>
              <a:rPr lang="en-US" dirty="0"/>
              <a:t>Causation</a:t>
            </a:r>
          </a:p>
        </p:txBody>
      </p:sp>
      <p:sp>
        <p:nvSpPr>
          <p:cNvPr id="3" name="Content Placeholder 2">
            <a:extLst>
              <a:ext uri="{FF2B5EF4-FFF2-40B4-BE49-F238E27FC236}">
                <a16:creationId xmlns:a16="http://schemas.microsoft.com/office/drawing/2014/main" id="{F515DE6B-3641-B405-724E-248C38EFDA07}"/>
              </a:ext>
            </a:extLst>
          </p:cNvPr>
          <p:cNvSpPr>
            <a:spLocks noGrp="1"/>
          </p:cNvSpPr>
          <p:nvPr>
            <p:ph idx="1"/>
          </p:nvPr>
        </p:nvSpPr>
        <p:spPr>
          <a:xfrm>
            <a:off x="654326" y="2436928"/>
            <a:ext cx="10883348" cy="3438940"/>
          </a:xfrm>
        </p:spPr>
        <p:txBody>
          <a:bodyPr>
            <a:noAutofit/>
          </a:bodyPr>
          <a:lstStyle/>
          <a:p>
            <a:r>
              <a:rPr lang="en-US" dirty="0"/>
              <a:t>The Court observed that the first step in determining factual causation is often described as the “but for” cause. </a:t>
            </a:r>
          </a:p>
          <a:p>
            <a:r>
              <a:rPr lang="en-US" dirty="0"/>
              <a:t>In this case, the Court concluded that but for the car chase, the boyfriend would not have tried to outrun the defendant and the crash would not have occurred.</a:t>
            </a:r>
          </a:p>
          <a:p>
            <a:r>
              <a:rPr lang="en-US" dirty="0"/>
              <a:t>The Court then examined the second step in determining causation, proximate cause, which asks whether a but-for cause is nevertheless so attenuated from the resulting harm that it fails to constitute a legal cause. </a:t>
            </a:r>
          </a:p>
          <a:p>
            <a:r>
              <a:rPr lang="en-US" dirty="0"/>
              <a:t>The Court found that the crash here was like the crashes that resulted from the intentional or reckless actions of the defendants, thus foreseeable and proximate.</a:t>
            </a:r>
          </a:p>
          <a:p>
            <a:endParaRPr lang="en-US" dirty="0"/>
          </a:p>
        </p:txBody>
      </p:sp>
    </p:spTree>
    <p:extLst>
      <p:ext uri="{BB962C8B-B14F-4D97-AF65-F5344CB8AC3E}">
        <p14:creationId xmlns:p14="http://schemas.microsoft.com/office/powerpoint/2010/main" val="33011450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FA584C-8194-4C84-DDA4-BD741A6A3896}"/>
              </a:ext>
            </a:extLst>
          </p:cNvPr>
          <p:cNvSpPr>
            <a:spLocks noGrp="1"/>
          </p:cNvSpPr>
          <p:nvPr>
            <p:ph type="title"/>
          </p:nvPr>
        </p:nvSpPr>
        <p:spPr/>
        <p:txBody>
          <a:bodyPr/>
          <a:lstStyle/>
          <a:p>
            <a:r>
              <a:rPr lang="en-US" dirty="0"/>
              <a:t>Authentication and Electronic Evidence</a:t>
            </a:r>
          </a:p>
        </p:txBody>
      </p:sp>
      <p:sp>
        <p:nvSpPr>
          <p:cNvPr id="3" name="Text Placeholder 2">
            <a:extLst>
              <a:ext uri="{FF2B5EF4-FFF2-40B4-BE49-F238E27FC236}">
                <a16:creationId xmlns:a16="http://schemas.microsoft.com/office/drawing/2014/main" id="{C5DF3DD3-89C0-1251-1D8D-3EA20DFBFC3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061634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3EC81E-24EA-B11E-C6DE-FE9096EB8BB4}"/>
              </a:ext>
            </a:extLst>
          </p:cNvPr>
          <p:cNvSpPr>
            <a:spLocks noGrp="1"/>
          </p:cNvSpPr>
          <p:nvPr>
            <p:ph type="title"/>
          </p:nvPr>
        </p:nvSpPr>
        <p:spPr/>
        <p:txBody>
          <a:bodyPr/>
          <a:lstStyle/>
          <a:p>
            <a:r>
              <a:rPr lang="en-US" dirty="0"/>
              <a:t>“Best Evidence”</a:t>
            </a:r>
          </a:p>
        </p:txBody>
      </p:sp>
      <p:sp>
        <p:nvSpPr>
          <p:cNvPr id="5" name="Content Placeholder 4">
            <a:extLst>
              <a:ext uri="{FF2B5EF4-FFF2-40B4-BE49-F238E27FC236}">
                <a16:creationId xmlns:a16="http://schemas.microsoft.com/office/drawing/2014/main" id="{27E57F78-6EC3-BAE1-C645-984DF655B774}"/>
              </a:ext>
            </a:extLst>
          </p:cNvPr>
          <p:cNvSpPr>
            <a:spLocks noGrp="1"/>
          </p:cNvSpPr>
          <p:nvPr>
            <p:ph idx="1"/>
          </p:nvPr>
        </p:nvSpPr>
        <p:spPr/>
        <p:txBody>
          <a:bodyPr>
            <a:normAutofit/>
          </a:bodyPr>
          <a:lstStyle/>
          <a:p>
            <a:r>
              <a:rPr lang="en-US" sz="3200" i="1" dirty="0"/>
              <a:t>Dotson v. C/w</a:t>
            </a:r>
            <a:r>
              <a:rPr lang="en-US" sz="3200" dirty="0"/>
              <a:t>, October 15, 2024 (Pub): Proper to treat the photographs of a check, a customer form, and computer database as duplicate originals.</a:t>
            </a:r>
          </a:p>
        </p:txBody>
      </p:sp>
    </p:spTree>
    <p:extLst>
      <p:ext uri="{BB962C8B-B14F-4D97-AF65-F5344CB8AC3E}">
        <p14:creationId xmlns:p14="http://schemas.microsoft.com/office/powerpoint/2010/main" val="261825210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FCA70-FAC1-7EB6-6E6A-6223B78E6540}"/>
              </a:ext>
            </a:extLst>
          </p:cNvPr>
          <p:cNvSpPr>
            <a:spLocks noGrp="1"/>
          </p:cNvSpPr>
          <p:nvPr>
            <p:ph type="title"/>
          </p:nvPr>
        </p:nvSpPr>
        <p:spPr/>
        <p:txBody>
          <a:bodyPr/>
          <a:lstStyle/>
          <a:p>
            <a:r>
              <a:rPr lang="en-US" dirty="0"/>
              <a:t>Video Evidence</a:t>
            </a:r>
          </a:p>
        </p:txBody>
      </p:sp>
      <p:sp>
        <p:nvSpPr>
          <p:cNvPr id="3" name="Content Placeholder 2">
            <a:extLst>
              <a:ext uri="{FF2B5EF4-FFF2-40B4-BE49-F238E27FC236}">
                <a16:creationId xmlns:a16="http://schemas.microsoft.com/office/drawing/2014/main" id="{B52C0062-90A2-7C29-833C-E6DEFDD364BB}"/>
              </a:ext>
            </a:extLst>
          </p:cNvPr>
          <p:cNvSpPr>
            <a:spLocks noGrp="1"/>
          </p:cNvSpPr>
          <p:nvPr>
            <p:ph idx="1"/>
          </p:nvPr>
        </p:nvSpPr>
        <p:spPr>
          <a:xfrm>
            <a:off x="914400" y="2285999"/>
            <a:ext cx="10548730" cy="3995531"/>
          </a:xfrm>
        </p:spPr>
        <p:txBody>
          <a:bodyPr>
            <a:noAutofit/>
          </a:bodyPr>
          <a:lstStyle/>
          <a:p>
            <a:r>
              <a:rPr lang="en-US" sz="2600" i="1" dirty="0"/>
              <a:t>Baez v. C/w, </a:t>
            </a:r>
            <a:r>
              <a:rPr lang="en-US" sz="2600" dirty="0"/>
              <a:t>December 19, 2024 (</a:t>
            </a:r>
            <a:r>
              <a:rPr lang="en-US" sz="2600" dirty="0" err="1"/>
              <a:t>Va.S.Ct</a:t>
            </a:r>
            <a:r>
              <a:rPr lang="en-US" sz="2600" dirty="0"/>
              <a:t>): Officer body camera video admissible when officer did not testify.</a:t>
            </a:r>
          </a:p>
          <a:p>
            <a:r>
              <a:rPr lang="en-US" sz="2600" i="1" dirty="0"/>
              <a:t>Cunningham v. C/w, </a:t>
            </a:r>
            <a:r>
              <a:rPr lang="en-US" sz="2600" dirty="0"/>
              <a:t>February 25, 2025 (Unp.): Property manager testimony satisfied 2:901’s authentication requirement; mere fact that others had access to the camera system—absent any evidence that anyone altered or tampered with the surveillance footage—went to weight, not admissibility. </a:t>
            </a:r>
          </a:p>
          <a:p>
            <a:r>
              <a:rPr lang="en-US" sz="2600" i="1" dirty="0"/>
              <a:t>Syed v. C/w</a:t>
            </a:r>
            <a:r>
              <a:rPr lang="en-US" sz="2600" dirty="0"/>
              <a:t>, November 5, 2024 (Unp.): Lawful to admit video stills when neighbor sufficiently identified the photographs and videos made by her surveillance cameras. </a:t>
            </a:r>
          </a:p>
        </p:txBody>
      </p:sp>
    </p:spTree>
    <p:extLst>
      <p:ext uri="{BB962C8B-B14F-4D97-AF65-F5344CB8AC3E}">
        <p14:creationId xmlns:p14="http://schemas.microsoft.com/office/powerpoint/2010/main" val="11449797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AF220-D702-F85A-6657-99651940BAB1}"/>
              </a:ext>
            </a:extLst>
          </p:cNvPr>
          <p:cNvSpPr>
            <a:spLocks noGrp="1"/>
          </p:cNvSpPr>
          <p:nvPr>
            <p:ph type="title"/>
          </p:nvPr>
        </p:nvSpPr>
        <p:spPr/>
        <p:txBody>
          <a:bodyPr/>
          <a:lstStyle/>
          <a:p>
            <a:r>
              <a:rPr lang="en-US" dirty="0"/>
              <a:t>Chain of Custody</a:t>
            </a:r>
          </a:p>
        </p:txBody>
      </p:sp>
      <p:sp>
        <p:nvSpPr>
          <p:cNvPr id="3" name="Content Placeholder 2">
            <a:extLst>
              <a:ext uri="{FF2B5EF4-FFF2-40B4-BE49-F238E27FC236}">
                <a16:creationId xmlns:a16="http://schemas.microsoft.com/office/drawing/2014/main" id="{2A35EE6C-0912-8282-2C37-2EC4BCD3474B}"/>
              </a:ext>
            </a:extLst>
          </p:cNvPr>
          <p:cNvSpPr>
            <a:spLocks noGrp="1"/>
          </p:cNvSpPr>
          <p:nvPr>
            <p:ph idx="1"/>
          </p:nvPr>
        </p:nvSpPr>
        <p:spPr>
          <a:xfrm>
            <a:off x="715616" y="2637182"/>
            <a:ext cx="10853531" cy="3538331"/>
          </a:xfrm>
        </p:spPr>
        <p:txBody>
          <a:bodyPr>
            <a:noAutofit/>
          </a:bodyPr>
          <a:lstStyle/>
          <a:p>
            <a:r>
              <a:rPr lang="en-US" sz="3000" i="1" dirty="0"/>
              <a:t>Muhammad v. C/w,</a:t>
            </a:r>
            <a:r>
              <a:rPr lang="en-US" sz="3000" dirty="0"/>
              <a:t> June 11, 2024: Although the transport officer did not testify at trial, the Court ruled that the RFLEs establish that he retrieved the evidence, transported it to the lab, and that he was authorized to do so. </a:t>
            </a:r>
          </a:p>
          <a:p>
            <a:r>
              <a:rPr lang="en-US" sz="3000" i="1" dirty="0"/>
              <a:t>Ward v. C/w,</a:t>
            </a:r>
            <a:r>
              <a:rPr lang="en-US" sz="3000" dirty="0"/>
              <a:t> April 8, 2024: To admit certificate of analysis, trial court did not need to hear from “every witness who physically handled the samples for the evidence to be admissible.”</a:t>
            </a:r>
          </a:p>
        </p:txBody>
      </p:sp>
    </p:spTree>
    <p:extLst>
      <p:ext uri="{BB962C8B-B14F-4D97-AF65-F5344CB8AC3E}">
        <p14:creationId xmlns:p14="http://schemas.microsoft.com/office/powerpoint/2010/main" val="39736675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992098" y="906610"/>
            <a:ext cx="5103902" cy="5044779"/>
          </a:xfrm>
        </p:spPr>
        <p:txBody>
          <a:bodyPr>
            <a:normAutofit/>
          </a:bodyPr>
          <a:lstStyle/>
          <a:p>
            <a:pPr marL="0" indent="0">
              <a:buNone/>
            </a:pPr>
            <a:r>
              <a:rPr lang="en-US" sz="3400" b="1" u="sng" dirty="0"/>
              <a:t>Elliott Casey</a:t>
            </a:r>
            <a:endParaRPr lang="en-US" sz="3400" dirty="0"/>
          </a:p>
          <a:p>
            <a:pPr marL="0" indent="0">
              <a:buNone/>
            </a:pPr>
            <a:r>
              <a:rPr lang="en-US" sz="3400" dirty="0"/>
              <a:t>Commonwealth’s Attorneys’ Services Council</a:t>
            </a:r>
          </a:p>
          <a:p>
            <a:pPr marL="0" indent="0">
              <a:buNone/>
            </a:pPr>
            <a:r>
              <a:rPr lang="en-US" sz="3400" dirty="0"/>
              <a:t>Director</a:t>
            </a:r>
          </a:p>
          <a:p>
            <a:pPr marL="0" indent="0">
              <a:buNone/>
            </a:pPr>
            <a:r>
              <a:rPr lang="en-US" sz="3400" dirty="0"/>
              <a:t>P. O. Box 3549</a:t>
            </a:r>
          </a:p>
          <a:p>
            <a:pPr marL="0" indent="0">
              <a:buNone/>
            </a:pPr>
            <a:r>
              <a:rPr lang="en-US" sz="3400" dirty="0"/>
              <a:t>Williamsburg, Virginia 23187</a:t>
            </a:r>
          </a:p>
          <a:p>
            <a:pPr marL="0" indent="0">
              <a:buNone/>
            </a:pPr>
            <a:r>
              <a:rPr lang="en-US" sz="3400" u="sng" dirty="0">
                <a:solidFill>
                  <a:srgbClr val="0070C0"/>
                </a:solidFill>
                <a:hlinkClick r:id="rId3">
                  <a:extLst>
                    <a:ext uri="{A12FA001-AC4F-418D-AE19-62706E023703}">
                      <ahyp:hlinkClr xmlns:ahyp="http://schemas.microsoft.com/office/drawing/2018/hyperlinkcolor" val="tx"/>
                    </a:ext>
                  </a:extLst>
                </a:hlinkClick>
              </a:rPr>
              <a:t>ejcasey@wm.edu</a:t>
            </a:r>
            <a:endParaRPr lang="en-US" sz="3400" dirty="0">
              <a:solidFill>
                <a:srgbClr val="0070C0"/>
              </a:solidFill>
            </a:endParaRPr>
          </a:p>
          <a:p>
            <a:pPr marL="0" indent="0">
              <a:buNone/>
            </a:pPr>
            <a:endParaRPr lang="en-US" sz="3400" dirty="0"/>
          </a:p>
        </p:txBody>
      </p:sp>
      <p:sp>
        <p:nvSpPr>
          <p:cNvPr id="2" name="Content Placeholder 5">
            <a:extLst>
              <a:ext uri="{FF2B5EF4-FFF2-40B4-BE49-F238E27FC236}">
                <a16:creationId xmlns:a16="http://schemas.microsoft.com/office/drawing/2014/main" id="{10ADA1E0-950A-8F99-03F4-2A828481F6C8}"/>
              </a:ext>
            </a:extLst>
          </p:cNvPr>
          <p:cNvSpPr txBox="1">
            <a:spLocks/>
          </p:cNvSpPr>
          <p:nvPr/>
        </p:nvSpPr>
        <p:spPr>
          <a:xfrm>
            <a:off x="6552841" y="906609"/>
            <a:ext cx="5103902" cy="5044779"/>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US" sz="3400" b="1" u="sng" dirty="0"/>
              <a:t>Jason Kowalski</a:t>
            </a:r>
            <a:endParaRPr lang="en-US" sz="3400" dirty="0"/>
          </a:p>
          <a:p>
            <a:pPr marL="0" indent="0">
              <a:buFont typeface="Arial"/>
              <a:buNone/>
            </a:pPr>
            <a:r>
              <a:rPr lang="en-US" sz="3400" dirty="0"/>
              <a:t>Commonwealth’s Attorneys’ Services Council</a:t>
            </a:r>
          </a:p>
          <a:p>
            <a:pPr marL="0" indent="0">
              <a:buFont typeface="Arial"/>
              <a:buNone/>
            </a:pPr>
            <a:r>
              <a:rPr lang="en-US" sz="3400" dirty="0"/>
              <a:t>Staff Attorney</a:t>
            </a:r>
          </a:p>
          <a:p>
            <a:pPr marL="0" indent="0">
              <a:buFont typeface="Arial"/>
              <a:buNone/>
            </a:pPr>
            <a:r>
              <a:rPr lang="en-US" sz="3400" dirty="0"/>
              <a:t>P. O. Box 3549</a:t>
            </a:r>
          </a:p>
          <a:p>
            <a:pPr marL="0" indent="0">
              <a:buFont typeface="Arial"/>
              <a:buNone/>
            </a:pPr>
            <a:r>
              <a:rPr lang="en-US" sz="3400" dirty="0"/>
              <a:t>Williamsburg, Virginia 23187</a:t>
            </a:r>
          </a:p>
          <a:p>
            <a:pPr marL="0" indent="0">
              <a:buFont typeface="Arial"/>
              <a:buNone/>
            </a:pPr>
            <a:r>
              <a:rPr lang="en-US" sz="3400" u="sng" dirty="0" err="1">
                <a:solidFill>
                  <a:srgbClr val="0070C0"/>
                </a:solidFill>
              </a:rPr>
              <a:t>jmkowalski@wm.edu</a:t>
            </a:r>
            <a:endParaRPr lang="en-US" sz="3400" dirty="0"/>
          </a:p>
        </p:txBody>
      </p:sp>
    </p:spTree>
    <p:extLst>
      <p:ext uri="{BB962C8B-B14F-4D97-AF65-F5344CB8AC3E}">
        <p14:creationId xmlns:p14="http://schemas.microsoft.com/office/powerpoint/2010/main" val="1248756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34A40-E74A-3304-D369-16DC893E7197}"/>
              </a:ext>
            </a:extLst>
          </p:cNvPr>
          <p:cNvSpPr>
            <a:spLocks noGrp="1"/>
          </p:cNvSpPr>
          <p:nvPr>
            <p:ph type="title"/>
          </p:nvPr>
        </p:nvSpPr>
        <p:spPr/>
        <p:txBody>
          <a:bodyPr/>
          <a:lstStyle/>
          <a:p>
            <a:r>
              <a:rPr lang="en-US" dirty="0"/>
              <a:t>Virginia Supreme Court Opinion</a:t>
            </a:r>
          </a:p>
        </p:txBody>
      </p:sp>
      <p:sp>
        <p:nvSpPr>
          <p:cNvPr id="3" name="Content Placeholder 2">
            <a:extLst>
              <a:ext uri="{FF2B5EF4-FFF2-40B4-BE49-F238E27FC236}">
                <a16:creationId xmlns:a16="http://schemas.microsoft.com/office/drawing/2014/main" id="{EC3B1A2B-807C-BE76-791D-B6F3B7DD9FF9}"/>
              </a:ext>
            </a:extLst>
          </p:cNvPr>
          <p:cNvSpPr>
            <a:spLocks noGrp="1"/>
          </p:cNvSpPr>
          <p:nvPr>
            <p:ph idx="1"/>
          </p:nvPr>
        </p:nvSpPr>
        <p:spPr/>
        <p:txBody>
          <a:bodyPr>
            <a:normAutofit lnSpcReduction="10000"/>
          </a:bodyPr>
          <a:lstStyle/>
          <a:p>
            <a:r>
              <a:rPr lang="en-US" sz="2800" dirty="0"/>
              <a:t>This case was appealed to the Virgina Supreme Court where the Court of Appeals was reversed and reinstated the conviction.</a:t>
            </a:r>
            <a:br>
              <a:rPr lang="en-US" sz="2800" dirty="0"/>
            </a:br>
            <a:endParaRPr lang="en-US" sz="2800" dirty="0"/>
          </a:p>
          <a:p>
            <a:r>
              <a:rPr lang="en-US" sz="2800" dirty="0"/>
              <a:t>But the Court did so on harmless error analysis ONLY.</a:t>
            </a:r>
            <a:br>
              <a:rPr lang="en-US" sz="2800" dirty="0"/>
            </a:br>
            <a:endParaRPr lang="en-US" sz="2800" dirty="0"/>
          </a:p>
          <a:p>
            <a:r>
              <a:rPr lang="en-US" sz="2800" dirty="0"/>
              <a:t>It is still important to review and consider the Court of Appeals Ruling in this case. </a:t>
            </a:r>
          </a:p>
        </p:txBody>
      </p:sp>
    </p:spTree>
    <p:extLst>
      <p:ext uri="{BB962C8B-B14F-4D97-AF65-F5344CB8AC3E}">
        <p14:creationId xmlns:p14="http://schemas.microsoft.com/office/powerpoint/2010/main" val="401293968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15073</TotalTime>
  <Words>10438</Words>
  <Application>Microsoft Macintosh PowerPoint</Application>
  <PresentationFormat>Widescreen</PresentationFormat>
  <Paragraphs>457</Paragraphs>
  <Slides>88</Slides>
  <Notes>62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88</vt:i4>
      </vt:variant>
    </vt:vector>
  </HeadingPairs>
  <TitlesOfParts>
    <vt:vector size="94" baseType="lpstr">
      <vt:lpstr>ＭＳ Ｐゴシック</vt:lpstr>
      <vt:lpstr>Arial</vt:lpstr>
      <vt:lpstr>Calibri</vt:lpstr>
      <vt:lpstr>Garamond</vt:lpstr>
      <vt:lpstr>Times New Roman</vt:lpstr>
      <vt:lpstr>Organic</vt:lpstr>
      <vt:lpstr>Appellate Update for Law Enforcement</vt:lpstr>
      <vt:lpstr>This Presentation is Only an OVERVIEW </vt:lpstr>
      <vt:lpstr> PART ONE: Criminal Procedure</vt:lpstr>
      <vt:lpstr>Fifth Amendment</vt:lpstr>
      <vt:lpstr>Right to Remain Silent Paxton v. C/w, 80 Va. App. 449 (2024)</vt:lpstr>
      <vt:lpstr>PowerPoint Presentation</vt:lpstr>
      <vt:lpstr>PowerPoint Presentation</vt:lpstr>
      <vt:lpstr>Court:  Statement Should Have Been Suppressed</vt:lpstr>
      <vt:lpstr>Virginia Supreme Court Opinion</vt:lpstr>
      <vt:lpstr>Fayne v. Commonwealth, 83 Va. App. 686 (2025)</vt:lpstr>
      <vt:lpstr>Detective’s Response</vt:lpstr>
      <vt:lpstr>Court of Appeals Holding</vt:lpstr>
      <vt:lpstr>Good Example of Honoring an Invocation and the Defendant Reinitiating the Questioning</vt:lpstr>
      <vt:lpstr>Reinitiation</vt:lpstr>
      <vt:lpstr>Officer Response</vt:lpstr>
      <vt:lpstr>Court of Appeals Holding</vt:lpstr>
      <vt:lpstr>Fourth Amendment</vt:lpstr>
      <vt:lpstr>Investigative Detention</vt:lpstr>
      <vt:lpstr>Traffic Stops </vt:lpstr>
      <vt:lpstr>Pat-Downs</vt:lpstr>
      <vt:lpstr>Carrying a Concealed Weapon and  the 4th Amendment</vt:lpstr>
      <vt:lpstr>Alvin v. C/w, April 23, 2024</vt:lpstr>
      <vt:lpstr>Observations as Articulated</vt:lpstr>
      <vt:lpstr>Court: Officer Lawfully Stopped and Patted Down Defendant for a Firearm</vt:lpstr>
      <vt:lpstr>Similar: Humphrey v. C/w, July 2, 2024</vt:lpstr>
      <vt:lpstr>Defendant</vt:lpstr>
      <vt:lpstr>Pat-Down</vt:lpstr>
      <vt:lpstr>Geofence Warrants- U.S. v. Chatrie, 4th Circuit en banc</vt:lpstr>
      <vt:lpstr>The Warrant</vt:lpstr>
      <vt:lpstr>Holding</vt:lpstr>
      <vt:lpstr>Useful Analysis from the Opinion</vt:lpstr>
      <vt:lpstr>Takeaways</vt:lpstr>
      <vt:lpstr>Exceptions to Warrant Requirement</vt:lpstr>
      <vt:lpstr>Exigent Circumstances:  Fitch v. Commonwealth, September 24, 2024 (Unp.)</vt:lpstr>
      <vt:lpstr>Defendant Appears at Police Department</vt:lpstr>
      <vt:lpstr>Seizure of Phone </vt:lpstr>
      <vt:lpstr>Court: Seizure Lawful as  “Exigent Circumstances”</vt:lpstr>
      <vt:lpstr>Court: Danger of Destruction of Evidence</vt:lpstr>
      <vt:lpstr>Probable Cause and  Search Incident to Arrest</vt:lpstr>
      <vt:lpstr>Search Incident to Arrest</vt:lpstr>
      <vt:lpstr>Chimel: 1969 Ruling on Search Incident to Arrest</vt:lpstr>
      <vt:lpstr>Timing of Search</vt:lpstr>
      <vt:lpstr>Scope of Search</vt:lpstr>
      <vt:lpstr>PowerPoint Presentation</vt:lpstr>
      <vt:lpstr>U.S. v. Davis, 997 F.3d 191  (4th Cir. 2021)</vt:lpstr>
      <vt:lpstr>Backpack Search</vt:lpstr>
      <vt:lpstr>Court: Search Unlawful</vt:lpstr>
      <vt:lpstr>Searching Cars</vt:lpstr>
      <vt:lpstr>Could Davis have reached his bag?</vt:lpstr>
      <vt:lpstr>Davis Applied: U.S. v. Horsely, June 24, 2024</vt:lpstr>
      <vt:lpstr>Phone Seizure</vt:lpstr>
      <vt:lpstr>Phone’s Location in the Hotel Room</vt:lpstr>
      <vt:lpstr>Court: Phone Seizure Unlawful</vt:lpstr>
      <vt:lpstr>Administrative and  Inventory Searches</vt:lpstr>
      <vt:lpstr>Inventory Searches</vt:lpstr>
      <vt:lpstr>Inventory Searches are NOT  Evidentiary Searches</vt:lpstr>
      <vt:lpstr>Key Limitation:  Must Be Based on Established Procedure</vt:lpstr>
      <vt:lpstr>Procedure Must Be Standardized</vt:lpstr>
      <vt:lpstr>Case of Note</vt:lpstr>
      <vt:lpstr>PowerPoint Presentation</vt:lpstr>
      <vt:lpstr>U.S. v. Turner, 4th Cir., December 4, 2024</vt:lpstr>
      <vt:lpstr>Probable Cause is NOT “More Likely Than Not” Durham v. C/w, 904 S.E.2d 203 (2024)</vt:lpstr>
      <vt:lpstr>Statutory Exclusionary Rules</vt:lpstr>
      <vt:lpstr> PART TWO: Crimes &amp; Offenses</vt:lpstr>
      <vt:lpstr>Weapons &amp; The Second Amendment</vt:lpstr>
      <vt:lpstr>Ghost Gun Kits-  Bondi v. Vanderstock, 145 S.Ct. 857 (2025):</vt:lpstr>
      <vt:lpstr>Some Ghost Gun Kits May Be Regulated</vt:lpstr>
      <vt:lpstr>What This Means</vt:lpstr>
      <vt:lpstr>U.S. v. Rahimi, 602 U. S. 680 (2024)</vt:lpstr>
      <vt:lpstr>Post-Rahimi Rulings:  4th Circuit</vt:lpstr>
      <vt:lpstr>Post-Rahimi Rulings:  4th Circuit</vt:lpstr>
      <vt:lpstr>Post-Rahimi Rulings:  Virginia Courts</vt:lpstr>
      <vt:lpstr>Homicide</vt:lpstr>
      <vt:lpstr>Poindexter v. C/w, July 23, 2024 (Unp.)</vt:lpstr>
      <vt:lpstr>Obstruction of Justice</vt:lpstr>
      <vt:lpstr>Compare Lickey v. Commonwealth, Aug 2, 2024 (unpublished)</vt:lpstr>
      <vt:lpstr>Malicious Wounding</vt:lpstr>
      <vt:lpstr>Sexual Assault and Related Crimes</vt:lpstr>
      <vt:lpstr>Aggravated Sexual Battery</vt:lpstr>
      <vt:lpstr>Obscene Sexual Display</vt:lpstr>
      <vt:lpstr>Hit and Run</vt:lpstr>
      <vt:lpstr>The Issue</vt:lpstr>
      <vt:lpstr>Causation</vt:lpstr>
      <vt:lpstr>Authentication and Electronic Evidence</vt:lpstr>
      <vt:lpstr>“Best Evidence”</vt:lpstr>
      <vt:lpstr>Video Evidence</vt:lpstr>
      <vt:lpstr>Chain of Custody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Cases From the Courts of Appeal</dc:title>
  <dc:creator>Microsoft Office User</dc:creator>
  <cp:lastModifiedBy>Casey, Elliott (CASC)</cp:lastModifiedBy>
  <cp:revision>705</cp:revision>
  <cp:lastPrinted>2025-03-30T21:53:14Z</cp:lastPrinted>
  <dcterms:created xsi:type="dcterms:W3CDTF">2017-03-04T18:48:02Z</dcterms:created>
  <dcterms:modified xsi:type="dcterms:W3CDTF">2025-06-01T12:02:25Z</dcterms:modified>
</cp:coreProperties>
</file>