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61" r:id="rId1"/>
  </p:sldMasterIdLst>
  <p:notesMasterIdLst>
    <p:notesMasterId r:id="rId82"/>
  </p:notesMasterIdLst>
  <p:sldIdLst>
    <p:sldId id="256" r:id="rId2"/>
    <p:sldId id="1303" r:id="rId3"/>
    <p:sldId id="887" r:id="rId4"/>
    <p:sldId id="1360" r:id="rId5"/>
    <p:sldId id="1382" r:id="rId6"/>
    <p:sldId id="260" r:id="rId7"/>
    <p:sldId id="1578" r:id="rId8"/>
    <p:sldId id="1587" r:id="rId9"/>
    <p:sldId id="526" r:id="rId10"/>
    <p:sldId id="1499" r:id="rId11"/>
    <p:sldId id="524" r:id="rId12"/>
    <p:sldId id="1568" r:id="rId13"/>
    <p:sldId id="523" r:id="rId14"/>
    <p:sldId id="1386" r:id="rId15"/>
    <p:sldId id="510" r:id="rId16"/>
    <p:sldId id="520" r:id="rId17"/>
    <p:sldId id="1387" r:id="rId18"/>
    <p:sldId id="1579" r:id="rId19"/>
    <p:sldId id="1393" r:id="rId20"/>
    <p:sldId id="1561" r:id="rId21"/>
    <p:sldId id="1562" r:id="rId22"/>
    <p:sldId id="1584" r:id="rId23"/>
    <p:sldId id="538" r:id="rId24"/>
    <p:sldId id="1564" r:id="rId25"/>
    <p:sldId id="1565" r:id="rId26"/>
    <p:sldId id="533" r:id="rId27"/>
    <p:sldId id="1566" r:id="rId28"/>
    <p:sldId id="1570" r:id="rId29"/>
    <p:sldId id="1397" r:id="rId30"/>
    <p:sldId id="1571" r:id="rId31"/>
    <p:sldId id="1398" r:id="rId32"/>
    <p:sldId id="1567" r:id="rId33"/>
    <p:sldId id="1569" r:id="rId34"/>
    <p:sldId id="557" r:id="rId35"/>
    <p:sldId id="1572" r:id="rId36"/>
    <p:sldId id="551" r:id="rId37"/>
    <p:sldId id="1399" r:id="rId38"/>
    <p:sldId id="590" r:id="rId39"/>
    <p:sldId id="587" r:id="rId40"/>
    <p:sldId id="1591" r:id="rId41"/>
    <p:sldId id="1592" r:id="rId42"/>
    <p:sldId id="1595" r:id="rId43"/>
    <p:sldId id="535" r:id="rId44"/>
    <p:sldId id="574" r:id="rId45"/>
    <p:sldId id="1553" r:id="rId46"/>
    <p:sldId id="1489" r:id="rId47"/>
    <p:sldId id="1555" r:id="rId48"/>
    <p:sldId id="1556" r:id="rId49"/>
    <p:sldId id="1557" r:id="rId50"/>
    <p:sldId id="1574" r:id="rId51"/>
    <p:sldId id="1390" r:id="rId52"/>
    <p:sldId id="515" r:id="rId53"/>
    <p:sldId id="1583" r:id="rId54"/>
    <p:sldId id="1394" r:id="rId55"/>
    <p:sldId id="1585" r:id="rId56"/>
    <p:sldId id="495" r:id="rId57"/>
    <p:sldId id="1400" r:id="rId58"/>
    <p:sldId id="1402" r:id="rId59"/>
    <p:sldId id="1554" r:id="rId60"/>
    <p:sldId id="1586" r:id="rId61"/>
    <p:sldId id="1588" r:id="rId62"/>
    <p:sldId id="1589" r:id="rId63"/>
    <p:sldId id="537" r:id="rId64"/>
    <p:sldId id="543" r:id="rId65"/>
    <p:sldId id="1594" r:id="rId66"/>
    <p:sldId id="1396" r:id="rId67"/>
    <p:sldId id="539" r:id="rId68"/>
    <p:sldId id="1577" r:id="rId69"/>
    <p:sldId id="1384" r:id="rId70"/>
    <p:sldId id="1385" r:id="rId71"/>
    <p:sldId id="1392" r:id="rId72"/>
    <p:sldId id="1401" r:id="rId73"/>
    <p:sldId id="1580" r:id="rId74"/>
    <p:sldId id="1378" r:id="rId75"/>
    <p:sldId id="1581" r:id="rId76"/>
    <p:sldId id="1388" r:id="rId77"/>
    <p:sldId id="1575" r:id="rId78"/>
    <p:sldId id="1391" r:id="rId79"/>
    <p:sldId id="1590" r:id="rId80"/>
    <p:sldId id="1333" r:id="rId81"/>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1pPr>
    <a:lvl2pPr marL="0" marR="0" indent="4572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2pPr>
    <a:lvl3pPr marL="0" marR="0" indent="9144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3pPr>
    <a:lvl4pPr marL="0" marR="0" indent="13716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4pPr>
    <a:lvl5pPr marL="0" marR="0" indent="18288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5pPr>
    <a:lvl6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6pPr>
    <a:lvl7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7pPr>
    <a:lvl8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8pPr>
    <a:lvl9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04"/>
    <p:restoredTop sz="82183"/>
  </p:normalViewPr>
  <p:slideViewPr>
    <p:cSldViewPr snapToGrid="0" snapToObjects="1">
      <p:cViewPr varScale="1">
        <p:scale>
          <a:sx n="100" d="100"/>
          <a:sy n="100" d="100"/>
        </p:scale>
        <p:origin x="1184" y="176"/>
      </p:cViewPr>
      <p:guideLst/>
    </p:cSldViewPr>
  </p:slideViewPr>
  <p:notesTextViewPr>
    <p:cViewPr>
      <p:scale>
        <a:sx n="1" d="1"/>
        <a:sy n="1" d="1"/>
      </p:scale>
      <p:origin x="0" y="0"/>
    </p:cViewPr>
  </p:notesTextViewPr>
  <p:sorterViewPr>
    <p:cViewPr>
      <p:scale>
        <a:sx n="150" d="100"/>
        <a:sy n="150" d="100"/>
      </p:scale>
      <p:origin x="0" y="-47394"/>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19AB77-0187-9C4D-8FE4-3BB0B556C1FD}" type="datetimeFigureOut">
              <a:rPr lang="en-US" smtClean="0"/>
              <a:t>6/5/23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D52D18-1A53-9047-8D70-305D7E704F64}" type="slidenum">
              <a:rPr lang="en-US" smtClean="0"/>
              <a:t>‹#›</a:t>
            </a:fld>
            <a:endParaRPr lang="en-US"/>
          </a:p>
        </p:txBody>
      </p:sp>
    </p:spTree>
    <p:extLst>
      <p:ext uri="{BB962C8B-B14F-4D97-AF65-F5344CB8AC3E}">
        <p14:creationId xmlns:p14="http://schemas.microsoft.com/office/powerpoint/2010/main" val="35944274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law.lis.virginia.gov/vacode/63.2-1241/" TargetMode="External"/><Relationship Id="rId2" Type="http://schemas.openxmlformats.org/officeDocument/2006/relationships/slide" Target="../slides/slide9.xml"/><Relationship Id="rId1" Type="http://schemas.openxmlformats.org/officeDocument/2006/relationships/notesMaster" Target="../notesMasters/notesMaster1.xml"/><Relationship Id="rId6" Type="http://schemas.openxmlformats.org/officeDocument/2006/relationships/hyperlink" Target="http://law.lis.virginia.gov/vacode/18.2-366/" TargetMode="External"/><Relationship Id="rId5" Type="http://schemas.openxmlformats.org/officeDocument/2006/relationships/hyperlink" Target="http://law.lis.virginia.gov/vacode/18.2-63/" TargetMode="External"/><Relationship Id="rId4" Type="http://schemas.openxmlformats.org/officeDocument/2006/relationships/hyperlink" Target="http://law.lis.virginia.gov/vacode/18.2-61/"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law.lis.virginia.gov/vacode/15.2-907.1" TargetMode="External"/><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law.lis.virginia.gov/vacode/59.1-136.3" TargetMode="External"/><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8" Type="http://schemas.openxmlformats.org/officeDocument/2006/relationships/hyperlink" Target="http://law.lis.virginia.gov/vacode/37.2-813" TargetMode="External"/><Relationship Id="rId3" Type="http://schemas.openxmlformats.org/officeDocument/2006/relationships/hyperlink" Target="http://law.lis.virginia.gov/vacode/16.1-342" TargetMode="External"/><Relationship Id="rId7" Type="http://schemas.openxmlformats.org/officeDocument/2006/relationships/hyperlink" Target="http://law.lis.virginia.gov/vacode/37.2-816" TargetMode="External"/><Relationship Id="rId2" Type="http://schemas.openxmlformats.org/officeDocument/2006/relationships/slide" Target="../slides/slide72.xml"/><Relationship Id="rId1" Type="http://schemas.openxmlformats.org/officeDocument/2006/relationships/notesMaster" Target="../notesMasters/notesMaster1.xml"/><Relationship Id="rId6" Type="http://schemas.openxmlformats.org/officeDocument/2006/relationships/hyperlink" Target="http://law.lis.virginia.gov/vacode/37.2-815" TargetMode="External"/><Relationship Id="rId5" Type="http://schemas.openxmlformats.org/officeDocument/2006/relationships/hyperlink" Target="http://law.lis.virginia.gov/vacode/16.1-340.3" TargetMode="External"/><Relationship Id="rId4" Type="http://schemas.openxmlformats.org/officeDocument/2006/relationships/hyperlink" Target="http://law.lis.virginia.gov/vacode/16.1-340.4"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dirty="0"/>
              <a:t>§ 20-124.1. Definitions.</a:t>
            </a:r>
          </a:p>
          <a:p>
            <a:pPr fontAlgn="base"/>
            <a:r>
              <a:rPr lang="en-US" dirty="0">
                <a:effectLst/>
              </a:rPr>
              <a:t>"Person with a legitimate interest" shall be broadly construed and includes, but is not limited to, grandparents, step-grandparents, stepparents, former stepparents, blood relatives and family members provided any such party has intervened in the suit or is otherwise properly before the court. The term shall be broadly construed to accommodate the best interest of the child. A party with a legitimate interest shall not include any person (i) whose parental rights have been terminated by court order, either voluntarily or involuntarily, (ii) whose interest in the child derives from or through a person whose parental rights have been terminated, either voluntarily or involuntarily, including but not limited to grandparents, stepparents, former stepparents, blood relatives and family members, if the child subsequently has been legally adopted, except where a final order of adoption is entered pursuant to § </a:t>
            </a:r>
            <a:r>
              <a:rPr lang="en-US" dirty="0">
                <a:hlinkClick r:id="rId3"/>
              </a:rPr>
              <a:t>63.2-1241</a:t>
            </a:r>
            <a:r>
              <a:rPr lang="en-US" dirty="0">
                <a:effectLst/>
              </a:rPr>
              <a:t>, or (iii) who has been convicted of a violation of subsection A of § </a:t>
            </a:r>
            <a:r>
              <a:rPr lang="en-US" dirty="0">
                <a:hlinkClick r:id="rId4"/>
              </a:rPr>
              <a:t>18.2-61</a:t>
            </a:r>
            <a:r>
              <a:rPr lang="en-US" dirty="0">
                <a:effectLst/>
              </a:rPr>
              <a:t>, § </a:t>
            </a:r>
            <a:r>
              <a:rPr lang="en-US" dirty="0">
                <a:hlinkClick r:id="rId5"/>
              </a:rPr>
              <a:t>18.2-63</a:t>
            </a:r>
            <a:r>
              <a:rPr lang="en-US" dirty="0">
                <a:effectLst/>
              </a:rPr>
              <a:t>, subsection B of § </a:t>
            </a:r>
            <a:r>
              <a:rPr lang="en-US" dirty="0">
                <a:hlinkClick r:id="rId6"/>
              </a:rPr>
              <a:t>18.2-366</a:t>
            </a:r>
            <a:r>
              <a:rPr lang="en-US" dirty="0">
                <a:effectLst/>
              </a:rPr>
              <a:t>, or an equivalent offense of another state, the United States, or any foreign jurisdiction, when the child who is the subject of the petition was conceived as a result of such violation.</a:t>
            </a:r>
          </a:p>
          <a:p>
            <a:endParaRPr lang="en-US" dirty="0"/>
          </a:p>
        </p:txBody>
      </p:sp>
      <p:sp>
        <p:nvSpPr>
          <p:cNvPr id="4" name="Slide Number Placeholder 3"/>
          <p:cNvSpPr>
            <a:spLocks noGrp="1"/>
          </p:cNvSpPr>
          <p:nvPr>
            <p:ph type="sldNum" sz="quarter" idx="5"/>
          </p:nvPr>
        </p:nvSpPr>
        <p:spPr/>
        <p:txBody>
          <a:bodyPr/>
          <a:lstStyle/>
          <a:p>
            <a:fld id="{8551478A-BC14-434E-A0B8-E9E475401858}" type="slidenum">
              <a:rPr lang="en-US" smtClean="0"/>
              <a:t>9</a:t>
            </a:fld>
            <a:endParaRPr lang="en-US"/>
          </a:p>
        </p:txBody>
      </p:sp>
    </p:spTree>
    <p:extLst>
      <p:ext uri="{BB962C8B-B14F-4D97-AF65-F5344CB8AC3E}">
        <p14:creationId xmlns:p14="http://schemas.microsoft.com/office/powerpoint/2010/main" val="28613037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2289"/>
            <a:r>
              <a:rPr lang="en-US" dirty="0">
                <a:solidFill>
                  <a:schemeClr val="tx2"/>
                </a:solidFill>
              </a:rPr>
              <a:t>Started as Class 2 felony (20-life &amp; $100k) and amended to Class 4 felony (2-10 &amp; $100k)</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Also charge §18.2-248 (5-40 &amp; $500k)</a:t>
            </a:r>
            <a:r>
              <a:rPr lang="en-US" dirty="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Must prove that the offender knew that it contained Fentanyl</a:t>
            </a:r>
          </a:p>
          <a:p>
            <a:endParaRPr lang="en-US" dirty="0"/>
          </a:p>
        </p:txBody>
      </p:sp>
      <p:sp>
        <p:nvSpPr>
          <p:cNvPr id="4" name="Slide Number Placeholder 3"/>
          <p:cNvSpPr>
            <a:spLocks noGrp="1"/>
          </p:cNvSpPr>
          <p:nvPr>
            <p:ph type="sldNum" sz="quarter" idx="5"/>
          </p:nvPr>
        </p:nvSpPr>
        <p:spPr/>
        <p:txBody>
          <a:bodyPr/>
          <a:lstStyle/>
          <a:p>
            <a:fld id="{8551478A-BC14-434E-A0B8-E9E475401858}" type="slidenum">
              <a:rPr lang="en-US" smtClean="0"/>
              <a:t>25</a:t>
            </a:fld>
            <a:endParaRPr lang="en-US"/>
          </a:p>
        </p:txBody>
      </p:sp>
    </p:spTree>
    <p:extLst>
      <p:ext uri="{BB962C8B-B14F-4D97-AF65-F5344CB8AC3E}">
        <p14:creationId xmlns:p14="http://schemas.microsoft.com/office/powerpoint/2010/main" val="4396639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Enhanced consequences under §18.2-57 for committing A&amp;B of a public transport operator. The introduced bill added minimum incarceration of 15 days with 2 days mandatory minimum. Removed enhanced punishment in §18.2-57 and replaced it with a ban from using the public transportation system for at least 6 months upon conviction, and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p>
            <a:endParaRPr lang="en-US" dirty="0"/>
          </a:p>
        </p:txBody>
      </p:sp>
      <p:sp>
        <p:nvSpPr>
          <p:cNvPr id="4" name="Slide Number Placeholder 3"/>
          <p:cNvSpPr>
            <a:spLocks noGrp="1"/>
          </p:cNvSpPr>
          <p:nvPr>
            <p:ph type="sldNum" sz="quarter" idx="5"/>
          </p:nvPr>
        </p:nvSpPr>
        <p:spPr/>
        <p:txBody>
          <a:bodyPr/>
          <a:lstStyle/>
          <a:p>
            <a:fld id="{C7D52D18-1A53-9047-8D70-305D7E704F64}" type="slidenum">
              <a:rPr lang="en-US" smtClean="0"/>
              <a:t>27</a:t>
            </a:fld>
            <a:endParaRPr lang="en-US"/>
          </a:p>
        </p:txBody>
      </p:sp>
    </p:spTree>
    <p:extLst>
      <p:ext uri="{BB962C8B-B14F-4D97-AF65-F5344CB8AC3E}">
        <p14:creationId xmlns:p14="http://schemas.microsoft.com/office/powerpoint/2010/main" val="35349586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chemeClr val="tx1"/>
                </a:solidFill>
              </a:rPr>
              <a:t>Already protected in the law, see </a:t>
            </a:r>
            <a:r>
              <a:rPr lang="en-US" i="1" dirty="0">
                <a:solidFill>
                  <a:schemeClr val="tx1"/>
                </a:solidFill>
              </a:rPr>
              <a:t>Gibbs v. CW</a:t>
            </a:r>
            <a:r>
              <a:rPr lang="en-US" dirty="0">
                <a:solidFill>
                  <a:schemeClr val="tx1"/>
                </a:solidFill>
              </a:rPr>
              <a:t>, 2018 </a:t>
            </a:r>
            <a:r>
              <a:rPr lang="en-US" dirty="0" err="1">
                <a:solidFill>
                  <a:schemeClr val="tx1"/>
                </a:solidFill>
              </a:rPr>
              <a:t>Va.App</a:t>
            </a:r>
            <a:r>
              <a:rPr lang="en-US" dirty="0">
                <a:solidFill>
                  <a:schemeClr val="tx1"/>
                </a:solidFill>
              </a:rPr>
              <a:t>. LEXIS 82 (2018); </a:t>
            </a:r>
            <a:r>
              <a:rPr lang="en-US" i="1" dirty="0">
                <a:solidFill>
                  <a:schemeClr val="tx1"/>
                </a:solidFill>
              </a:rPr>
              <a:t>Barnes v. CW</a:t>
            </a:r>
            <a:r>
              <a:rPr lang="en-US" dirty="0">
                <a:solidFill>
                  <a:schemeClr val="tx1"/>
                </a:solidFill>
              </a:rPr>
              <a:t>, 47 Va. App. 105 (2005)</a:t>
            </a:r>
            <a:r>
              <a:rPr lang="en-US" dirty="0"/>
              <a:t> Our case law in felony child neglect already protects parents in this area:</a:t>
            </a:r>
          </a:p>
          <a:p>
            <a:r>
              <a:rPr lang="en-US" b="1" i="1" dirty="0"/>
              <a:t>Gibbs v. Commonwealth – </a:t>
            </a:r>
            <a:r>
              <a:rPr lang="en-US" dirty="0" err="1"/>
              <a:t>Unpub</a:t>
            </a:r>
            <a:r>
              <a:rPr lang="en-US" dirty="0"/>
              <a:t>. Record No. 1020-17-2. </a:t>
            </a:r>
            <a:r>
              <a:rPr lang="en-US" b="1" i="1" dirty="0"/>
              <a:t>(Affirmed) citing - Barnes v. CW</a:t>
            </a:r>
            <a:endParaRPr lang="en-US" dirty="0"/>
          </a:p>
          <a:p>
            <a:r>
              <a:rPr lang="en-US" i="1" dirty="0"/>
              <a:t>(47 Va. App. 105) </a:t>
            </a:r>
            <a:r>
              <a:rPr lang="en-US" dirty="0"/>
              <a:t>already dictates what must be considered for a conviction:</a:t>
            </a:r>
          </a:p>
          <a:p>
            <a:r>
              <a:rPr lang="en-US" dirty="0"/>
              <a:t>1. The gravity and character of the possible risks of harm: </a:t>
            </a:r>
          </a:p>
          <a:p>
            <a:r>
              <a:rPr lang="en-US" dirty="0"/>
              <a:t>2.     The degree of accessibility of the parent</a:t>
            </a:r>
          </a:p>
          <a:p>
            <a:r>
              <a:rPr lang="en-US" dirty="0"/>
              <a:t>3.     The length of time of the abandonment </a:t>
            </a:r>
          </a:p>
          <a:p>
            <a:r>
              <a:rPr lang="en-US" dirty="0"/>
              <a:t>4.     The age and maturity of the children </a:t>
            </a:r>
          </a:p>
          <a:p>
            <a:r>
              <a:rPr lang="en-US" dirty="0"/>
              <a:t>5.     The protective measures, if any, taken by the parent</a:t>
            </a:r>
          </a:p>
          <a:p>
            <a:r>
              <a:rPr lang="en-US" dirty="0"/>
              <a:t>6.     Any other circumstance that would inform the fact finder on the question whether the defendant’s conduct was criminally negligent.</a:t>
            </a:r>
          </a:p>
          <a:p>
            <a:r>
              <a:rPr lang="en-US" b="1" dirty="0"/>
              <a:t>In the </a:t>
            </a:r>
            <a:r>
              <a:rPr lang="en-US" b="1" i="1" dirty="0"/>
              <a:t>Gibbs</a:t>
            </a:r>
            <a:r>
              <a:rPr lang="en-US" b="1" dirty="0"/>
              <a:t> case (which did affirm the conviction in this case) the Court even included this language:  “We certainly create no per se rule that a parent who leaves a five-year-old child at home by himself will be guilty of felony child neglect.”</a:t>
            </a:r>
            <a:endParaRPr lang="en-US" dirty="0"/>
          </a:p>
          <a:p>
            <a:br>
              <a:rPr lang="en-US" dirty="0"/>
            </a:br>
            <a:endParaRPr lang="en-US" dirty="0"/>
          </a:p>
          <a:p>
            <a:endParaRPr lang="en-US" dirty="0">
              <a:solidFill>
                <a:schemeClr val="tx1"/>
              </a:solidFill>
            </a:endParaRPr>
          </a:p>
          <a:p>
            <a:endParaRPr lang="en-US" dirty="0"/>
          </a:p>
        </p:txBody>
      </p:sp>
      <p:sp>
        <p:nvSpPr>
          <p:cNvPr id="4" name="Slide Number Placeholder 3"/>
          <p:cNvSpPr>
            <a:spLocks noGrp="1"/>
          </p:cNvSpPr>
          <p:nvPr>
            <p:ph type="sldNum" sz="quarter" idx="5"/>
          </p:nvPr>
        </p:nvSpPr>
        <p:spPr/>
        <p:txBody>
          <a:bodyPr/>
          <a:lstStyle/>
          <a:p>
            <a:fld id="{C7D52D18-1A53-9047-8D70-305D7E704F64}" type="slidenum">
              <a:rPr lang="en-US" smtClean="0"/>
              <a:t>28</a:t>
            </a:fld>
            <a:endParaRPr lang="en-US"/>
          </a:p>
        </p:txBody>
      </p:sp>
    </p:spTree>
    <p:extLst>
      <p:ext uri="{BB962C8B-B14F-4D97-AF65-F5344CB8AC3E}">
        <p14:creationId xmlns:p14="http://schemas.microsoft.com/office/powerpoint/2010/main" val="28505560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B. Unless the owner of such property objects, the maintenance code official of a locality shall be considered a person lawfully in charge of real property that has been declared a derelict building as defined in § </a:t>
            </a:r>
            <a:r>
              <a:rPr lang="en-US" i="1" dirty="0">
                <a:hlinkClick r:id="rId3"/>
              </a:rPr>
              <a:t>15.2-907.1</a:t>
            </a:r>
            <a:r>
              <a:rPr lang="en-US" i="1" dirty="0"/>
              <a:t> for the purpose of posting a sign or signs to prohibit any person to go upon or remain upon the premises of such property without the authority of law.</a:t>
            </a:r>
            <a:endParaRPr lang="en-US" dirty="0"/>
          </a:p>
          <a:p>
            <a:endParaRPr lang="en-US" dirty="0"/>
          </a:p>
        </p:txBody>
      </p:sp>
      <p:sp>
        <p:nvSpPr>
          <p:cNvPr id="4" name="Slide Number Placeholder 3"/>
          <p:cNvSpPr>
            <a:spLocks noGrp="1"/>
          </p:cNvSpPr>
          <p:nvPr>
            <p:ph type="sldNum" sz="quarter" idx="5"/>
          </p:nvPr>
        </p:nvSpPr>
        <p:spPr/>
        <p:txBody>
          <a:bodyPr/>
          <a:lstStyle/>
          <a:p>
            <a:fld id="{C7D52D18-1A53-9047-8D70-305D7E704F64}" type="slidenum">
              <a:rPr lang="en-US" smtClean="0"/>
              <a:t>29</a:t>
            </a:fld>
            <a:endParaRPr lang="en-US"/>
          </a:p>
        </p:txBody>
      </p:sp>
    </p:spTree>
    <p:extLst>
      <p:ext uri="{BB962C8B-B14F-4D97-AF65-F5344CB8AC3E}">
        <p14:creationId xmlns:p14="http://schemas.microsoft.com/office/powerpoint/2010/main" val="310300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Websters: Stiletto is ““a slender dagger with a blade thick in proportion to its breadth” or </a:t>
            </a:r>
            <a:r>
              <a:rPr lang="en-US" b="1" dirty="0"/>
              <a:t>“</a:t>
            </a:r>
            <a:r>
              <a:rPr lang="en-US" dirty="0"/>
              <a:t>a pointed instrument for piercing holes for eyelets or embroidery “</a:t>
            </a:r>
          </a:p>
          <a:p>
            <a:endParaRPr lang="en-US" dirty="0"/>
          </a:p>
        </p:txBody>
      </p:sp>
      <p:sp>
        <p:nvSpPr>
          <p:cNvPr id="4" name="Slide Number Placeholder 3"/>
          <p:cNvSpPr>
            <a:spLocks noGrp="1"/>
          </p:cNvSpPr>
          <p:nvPr>
            <p:ph type="sldNum" sz="quarter" idx="5"/>
          </p:nvPr>
        </p:nvSpPr>
        <p:spPr/>
        <p:txBody>
          <a:bodyPr/>
          <a:lstStyle/>
          <a:p>
            <a:fld id="{C7D52D18-1A53-9047-8D70-305D7E704F64}" type="slidenum">
              <a:rPr lang="en-US" smtClean="0"/>
              <a:t>30</a:t>
            </a:fld>
            <a:endParaRPr lang="en-US"/>
          </a:p>
        </p:txBody>
      </p:sp>
    </p:spTree>
    <p:extLst>
      <p:ext uri="{BB962C8B-B14F-4D97-AF65-F5344CB8AC3E}">
        <p14:creationId xmlns:p14="http://schemas.microsoft.com/office/powerpoint/2010/main" val="36876405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chemeClr val="tx1"/>
                </a:solidFill>
              </a:rPr>
              <a:t>Things that did not survive from original bill as a result of amendments in the Senate:</a:t>
            </a:r>
          </a:p>
          <a:p>
            <a:pPr lvl="1"/>
            <a:r>
              <a:rPr lang="en-US" dirty="0">
                <a:solidFill>
                  <a:schemeClr val="tx1"/>
                </a:solidFill>
              </a:rPr>
              <a:t>Original bill restored the law for recidivists to provide 30 day mandatory for larceny, 2</a:t>
            </a:r>
            <a:r>
              <a:rPr lang="en-US" baseline="30000" dirty="0">
                <a:solidFill>
                  <a:schemeClr val="tx1"/>
                </a:solidFill>
              </a:rPr>
              <a:t>nd</a:t>
            </a:r>
            <a:r>
              <a:rPr lang="en-US" dirty="0">
                <a:solidFill>
                  <a:schemeClr val="tx1"/>
                </a:solidFill>
              </a:rPr>
              <a:t> and felony for larceny 3</a:t>
            </a:r>
            <a:r>
              <a:rPr lang="en-US" baseline="30000" dirty="0">
                <a:solidFill>
                  <a:schemeClr val="tx1"/>
                </a:solidFill>
              </a:rPr>
              <a:t>rd</a:t>
            </a:r>
            <a:r>
              <a:rPr lang="en-US" dirty="0">
                <a:solidFill>
                  <a:schemeClr val="tx1"/>
                </a:solidFill>
              </a:rPr>
              <a:t> or subsequent.  </a:t>
            </a:r>
            <a:r>
              <a:rPr lang="en-US" baseline="30000" dirty="0">
                <a:solidFill>
                  <a:schemeClr val="tx1"/>
                </a:solidFill>
              </a:rPr>
              <a:t> </a:t>
            </a:r>
            <a:r>
              <a:rPr lang="en-US" dirty="0">
                <a:solidFill>
                  <a:schemeClr val="tx1"/>
                </a:solidFill>
              </a:rPr>
              <a:t> </a:t>
            </a:r>
          </a:p>
          <a:p>
            <a:pPr lvl="1"/>
            <a:r>
              <a:rPr lang="en-US" dirty="0">
                <a:solidFill>
                  <a:schemeClr val="tx1"/>
                </a:solidFill>
              </a:rPr>
              <a:t>Original bill had the aggregate amount at over $1,000 but was amended to over $5,000.</a:t>
            </a:r>
          </a:p>
          <a:p>
            <a:pPr lvl="1"/>
            <a:r>
              <a:rPr lang="en-US" dirty="0">
                <a:solidFill>
                  <a:schemeClr val="tx1"/>
                </a:solidFill>
              </a:rPr>
              <a:t>Original bill added this crime to the list of predicate crimes for criminal street gangs.</a:t>
            </a:r>
          </a:p>
          <a:p>
            <a:endParaRPr lang="en-US" dirty="0"/>
          </a:p>
        </p:txBody>
      </p:sp>
      <p:sp>
        <p:nvSpPr>
          <p:cNvPr id="4" name="Slide Number Placeholder 3"/>
          <p:cNvSpPr>
            <a:spLocks noGrp="1"/>
          </p:cNvSpPr>
          <p:nvPr>
            <p:ph type="sldNum" sz="quarter" idx="5"/>
          </p:nvPr>
        </p:nvSpPr>
        <p:spPr/>
        <p:txBody>
          <a:bodyPr/>
          <a:lstStyle/>
          <a:p>
            <a:fld id="{C7D52D18-1A53-9047-8D70-305D7E704F64}" type="slidenum">
              <a:rPr lang="en-US" smtClean="0"/>
              <a:t>31</a:t>
            </a:fld>
            <a:endParaRPr lang="en-US"/>
          </a:p>
        </p:txBody>
      </p:sp>
    </p:spTree>
    <p:extLst>
      <p:ext uri="{BB962C8B-B14F-4D97-AF65-F5344CB8AC3E}">
        <p14:creationId xmlns:p14="http://schemas.microsoft.com/office/powerpoint/2010/main" val="12064707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400" dirty="0">
                <a:solidFill>
                  <a:schemeClr val="tx1"/>
                </a:solidFill>
              </a:rPr>
              <a:t>Some changes by Senate from original bill:</a:t>
            </a:r>
          </a:p>
          <a:p>
            <a:pPr lvl="1"/>
            <a:r>
              <a:rPr lang="en-US" sz="2400" dirty="0">
                <a:solidFill>
                  <a:schemeClr val="tx1"/>
                </a:solidFill>
              </a:rPr>
              <a:t>Required the threats to be in writing</a:t>
            </a:r>
          </a:p>
          <a:p>
            <a:pPr lvl="1"/>
            <a:r>
              <a:rPr lang="en-US" sz="2400" dirty="0">
                <a:solidFill>
                  <a:schemeClr val="tx1"/>
                </a:solidFill>
              </a:rPr>
              <a:t>Removed requirement to register as sex offender</a:t>
            </a:r>
          </a:p>
          <a:p>
            <a:pPr lvl="1"/>
            <a:r>
              <a:rPr lang="en-US" sz="2400" dirty="0">
                <a:solidFill>
                  <a:schemeClr val="tx1"/>
                </a:solidFill>
              </a:rPr>
              <a:t>Put under extortion with lesser punishments rather than under each sex crime (i.e., rape)</a:t>
            </a:r>
          </a:p>
        </p:txBody>
      </p:sp>
      <p:sp>
        <p:nvSpPr>
          <p:cNvPr id="4" name="Slide Number Placeholder 3"/>
          <p:cNvSpPr>
            <a:spLocks noGrp="1"/>
          </p:cNvSpPr>
          <p:nvPr>
            <p:ph type="sldNum" sz="quarter" idx="5"/>
          </p:nvPr>
        </p:nvSpPr>
        <p:spPr/>
        <p:txBody>
          <a:bodyPr/>
          <a:lstStyle/>
          <a:p>
            <a:fld id="{8551478A-BC14-434E-A0B8-E9E475401858}" type="slidenum">
              <a:rPr lang="en-US" smtClean="0"/>
              <a:t>32</a:t>
            </a:fld>
            <a:endParaRPr lang="en-US"/>
          </a:p>
        </p:txBody>
      </p:sp>
    </p:spTree>
    <p:extLst>
      <p:ext uri="{BB962C8B-B14F-4D97-AF65-F5344CB8AC3E}">
        <p14:creationId xmlns:p14="http://schemas.microsoft.com/office/powerpoint/2010/main" val="18956558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Essentially makes §18.2-48 obsolete because all subsections under §18.2-48 require an additional element for a conviction of a Class 2 felony. </a:t>
            </a:r>
            <a:r>
              <a:rPr lang="en-US" dirty="0">
                <a:solidFill>
                  <a:schemeClr val="tx1"/>
                </a:solidFill>
              </a:rPr>
              <a:t>Giles County - A woman abducted a 2-year-old out of a church nursery and intended to keep the child to raise and keep as her own.  No ransom. No trafficking.  No intent to defile.</a:t>
            </a:r>
            <a:endParaRPr lang="en-US" dirty="0"/>
          </a:p>
          <a:p>
            <a:pPr fontAlgn="base"/>
            <a:r>
              <a:rPr lang="en-US" dirty="0"/>
              <a:t>§ 18.2-48. Abduction with intent to extort money or for immoral purpose.</a:t>
            </a:r>
          </a:p>
          <a:p>
            <a:pPr fontAlgn="base"/>
            <a:r>
              <a:rPr lang="en-US" dirty="0">
                <a:effectLst/>
              </a:rPr>
              <a:t>Abduction (i) of any person with the intent to extort money or pecuniary benefit, (ii) of any person with intent to defile such person, (iii) of any child under sixteen years of age for the purpose of concubinage or prostitution, (iv) of any person for the purpose of prostitution, or (v) of any minor for the purpose of manufacturing child pornography shall be punishable as a Class 2 felony. If the sentence imposed for a violation of (ii), (iii), (iv), or (v) includes a term of confinement less than life imprisonment, the judge shall impose, in addition to any active sentence, a suspended sentence of no less than 40 years. This suspended sentence shall be suspended for the remainder of the defendant's life subject to revocation by the court.</a:t>
            </a:r>
          </a:p>
          <a:p>
            <a:endParaRPr lang="en-US" dirty="0"/>
          </a:p>
        </p:txBody>
      </p:sp>
      <p:sp>
        <p:nvSpPr>
          <p:cNvPr id="4" name="Slide Number Placeholder 3"/>
          <p:cNvSpPr>
            <a:spLocks noGrp="1"/>
          </p:cNvSpPr>
          <p:nvPr>
            <p:ph type="sldNum" sz="quarter" idx="5"/>
          </p:nvPr>
        </p:nvSpPr>
        <p:spPr/>
        <p:txBody>
          <a:bodyPr/>
          <a:lstStyle/>
          <a:p>
            <a:fld id="{8551478A-BC14-434E-A0B8-E9E475401858}" type="slidenum">
              <a:rPr lang="en-US" smtClean="0"/>
              <a:t>33</a:t>
            </a:fld>
            <a:endParaRPr lang="en-US"/>
          </a:p>
        </p:txBody>
      </p:sp>
    </p:spTree>
    <p:extLst>
      <p:ext uri="{BB962C8B-B14F-4D97-AF65-F5344CB8AC3E}">
        <p14:creationId xmlns:p14="http://schemas.microsoft.com/office/powerpoint/2010/main" val="6703447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B. Any person who, without consent, impedes the blood circulation or respiration of another person by knowingly, intentionally, and unlawfully blocking or obstructing the airway of such person resulting in the wounding or bodily injury of such person is guilty of suffocation, a Class 6 felony.</a:t>
            </a:r>
          </a:p>
          <a:p>
            <a:r>
              <a:rPr lang="en-US" sz="1200" dirty="0">
                <a:solidFill>
                  <a:schemeClr val="tx1"/>
                </a:solidFill>
              </a:rPr>
              <a:t>Expanded the strangulation law to include suffocation by adding subsection (B).</a:t>
            </a:r>
          </a:p>
          <a:p>
            <a:r>
              <a:rPr lang="en-US" sz="1200" dirty="0">
                <a:solidFill>
                  <a:schemeClr val="tx1"/>
                </a:solidFill>
              </a:rPr>
              <a:t>Intended to address situations such as when a pillow is put over the face and nose to obstruct airway or a sock down the throat. </a:t>
            </a:r>
          </a:p>
          <a:p>
            <a:r>
              <a:rPr lang="en-US" sz="1200" dirty="0">
                <a:solidFill>
                  <a:schemeClr val="tx1"/>
                </a:solidFill>
              </a:rPr>
              <a:t>Original introduced bill did not require injury but final version mirrors strangulation law to include wounding or bodily injury.</a:t>
            </a:r>
          </a:p>
          <a:p>
            <a:endParaRPr lang="en-US" dirty="0"/>
          </a:p>
        </p:txBody>
      </p:sp>
      <p:sp>
        <p:nvSpPr>
          <p:cNvPr id="4" name="Slide Number Placeholder 3"/>
          <p:cNvSpPr>
            <a:spLocks noGrp="1"/>
          </p:cNvSpPr>
          <p:nvPr>
            <p:ph type="sldNum" sz="quarter" idx="5"/>
          </p:nvPr>
        </p:nvSpPr>
        <p:spPr/>
        <p:txBody>
          <a:bodyPr/>
          <a:lstStyle/>
          <a:p>
            <a:fld id="{8551478A-BC14-434E-A0B8-E9E475401858}" type="slidenum">
              <a:rPr lang="en-US" smtClean="0"/>
              <a:t>35</a:t>
            </a:fld>
            <a:endParaRPr lang="en-US"/>
          </a:p>
        </p:txBody>
      </p:sp>
    </p:spTree>
    <p:extLst>
      <p:ext uri="{BB962C8B-B14F-4D97-AF65-F5344CB8AC3E}">
        <p14:creationId xmlns:p14="http://schemas.microsoft.com/office/powerpoint/2010/main" val="26472808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A judge or jury may make a permissive inference that a person who is in possession of a catalytic converter that has been removed from a motor vehicle to have obtained the catalytic converter in violation of this section unless the person is (</a:t>
            </a:r>
            <a:r>
              <a:rPr lang="en-US" i="1" dirty="0" err="1"/>
              <a:t>i</a:t>
            </a:r>
            <a:r>
              <a:rPr lang="en-US" i="1" dirty="0"/>
              <a:t>) an authorized agent or employee acting in the performance of his official duties for a motor vehicle dealer, motor vehicle garage or repair shop, or salvage yard that is licensed or registered by the Commonwealth; (ii) a scrap metal purchaser that has adhered to the compliance provisions of subdivisions B 1 or 2 of § </a:t>
            </a:r>
            <a:r>
              <a:rPr lang="en-US" i="1" dirty="0">
                <a:hlinkClick r:id="rId3"/>
              </a:rPr>
              <a:t>59.1-136.3</a:t>
            </a:r>
            <a:r>
              <a:rPr lang="en-US" i="1" dirty="0"/>
              <a:t>; or (iii) a person who possesses vehicle registration documentation indicating that the catalytic converter in the person's possession is the result of a replacement of a catalytic converter from a vehicle registered in that person's name.</a:t>
            </a:r>
            <a:endParaRPr lang="en-US" dirty="0"/>
          </a:p>
          <a:p>
            <a:endParaRPr lang="en-US" dirty="0"/>
          </a:p>
        </p:txBody>
      </p:sp>
      <p:sp>
        <p:nvSpPr>
          <p:cNvPr id="4" name="Slide Number Placeholder 3"/>
          <p:cNvSpPr>
            <a:spLocks noGrp="1"/>
          </p:cNvSpPr>
          <p:nvPr>
            <p:ph type="sldNum" sz="quarter" idx="5"/>
          </p:nvPr>
        </p:nvSpPr>
        <p:spPr/>
        <p:txBody>
          <a:bodyPr/>
          <a:lstStyle/>
          <a:p>
            <a:fld id="{C7D52D18-1A53-9047-8D70-305D7E704F64}" type="slidenum">
              <a:rPr lang="en-US" smtClean="0"/>
              <a:t>36</a:t>
            </a:fld>
            <a:endParaRPr lang="en-US"/>
          </a:p>
        </p:txBody>
      </p:sp>
    </p:spTree>
    <p:extLst>
      <p:ext uri="{BB962C8B-B14F-4D97-AF65-F5344CB8AC3E}">
        <p14:creationId xmlns:p14="http://schemas.microsoft.com/office/powerpoint/2010/main" val="21980027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Commission, upon finding that any claimant or award recipient has not fully cooperated with all law-enforcement agencies,</a:t>
            </a:r>
            <a:r>
              <a:rPr lang="en-US" i="1" dirty="0"/>
              <a:t> unless the law-enforcement agency certifies that the claimant or award recipient was willing but unable to cooperate due to a good faith belief that such cooperation would have endangered such claimant or award recipient and such claimant or award recipient was not provided with any victim or witness protection services when such protection services were requested by a law-enforcement agency,</a:t>
            </a:r>
            <a:r>
              <a:rPr lang="en-US" dirty="0"/>
              <a:t> may deny, reduce</a:t>
            </a:r>
            <a:r>
              <a:rPr lang="en-US" i="1" dirty="0"/>
              <a:t>,</a:t>
            </a:r>
            <a:r>
              <a:rPr lang="en-US" dirty="0"/>
              <a:t> or withdraw any award, as the case may be.</a:t>
            </a:r>
          </a:p>
        </p:txBody>
      </p:sp>
      <p:sp>
        <p:nvSpPr>
          <p:cNvPr id="4" name="Slide Number Placeholder 3"/>
          <p:cNvSpPr>
            <a:spLocks noGrp="1"/>
          </p:cNvSpPr>
          <p:nvPr>
            <p:ph type="sldNum" sz="quarter" idx="5"/>
          </p:nvPr>
        </p:nvSpPr>
        <p:spPr/>
        <p:txBody>
          <a:bodyPr/>
          <a:lstStyle/>
          <a:p>
            <a:fld id="{8551478A-BC14-434E-A0B8-E9E475401858}" type="slidenum">
              <a:rPr lang="en-US" smtClean="0"/>
              <a:t>11</a:t>
            </a:fld>
            <a:endParaRPr lang="en-US"/>
          </a:p>
        </p:txBody>
      </p:sp>
    </p:spTree>
    <p:extLst>
      <p:ext uri="{BB962C8B-B14F-4D97-AF65-F5344CB8AC3E}">
        <p14:creationId xmlns:p14="http://schemas.microsoft.com/office/powerpoint/2010/main" val="4627120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2289"/>
            <a:r>
              <a:rPr lang="en-US" dirty="0"/>
              <a:t>Note, “hemp product” is any raw material from industrial hemp that is added to food or beverage.  “Food” has been defined in </a:t>
            </a:r>
            <a:r>
              <a:rPr lang="en-US" b="1" dirty="0"/>
              <a:t>§3.2-5145.1 </a:t>
            </a:r>
            <a:r>
              <a:rPr lang="en-US" dirty="0"/>
              <a:t>as “any article that is intended for human consumption and introduction into commerce…”</a:t>
            </a:r>
          </a:p>
          <a:p>
            <a:r>
              <a:rPr lang="en-US" sz="3600" dirty="0">
                <a:solidFill>
                  <a:schemeClr val="tx1"/>
                </a:solidFill>
              </a:rPr>
              <a:t>marijuana excludes any substance containing, among other things, a hemp product, industrial hemp extract or any substance containing tetrahydrocannabinol. See §4.1-600, §18.2-247, §54.1-3401</a:t>
            </a:r>
          </a:p>
          <a:p>
            <a:endParaRPr lang="en-US" dirty="0"/>
          </a:p>
        </p:txBody>
      </p:sp>
      <p:sp>
        <p:nvSpPr>
          <p:cNvPr id="4" name="Slide Number Placeholder 3"/>
          <p:cNvSpPr>
            <a:spLocks noGrp="1"/>
          </p:cNvSpPr>
          <p:nvPr>
            <p:ph type="sldNum" sz="quarter" idx="5"/>
          </p:nvPr>
        </p:nvSpPr>
        <p:spPr/>
        <p:txBody>
          <a:bodyPr/>
          <a:lstStyle/>
          <a:p>
            <a:fld id="{8551478A-BC14-434E-A0B8-E9E475401858}" type="slidenum">
              <a:rPr lang="en-US" smtClean="0"/>
              <a:t>38</a:t>
            </a:fld>
            <a:endParaRPr lang="en-US"/>
          </a:p>
        </p:txBody>
      </p:sp>
    </p:spTree>
    <p:extLst>
      <p:ext uri="{BB962C8B-B14F-4D97-AF65-F5344CB8AC3E}">
        <p14:creationId xmlns:p14="http://schemas.microsoft.com/office/powerpoint/2010/main" val="35573922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G. The term "total tetrahydrocannabinol" means the sum, after the application of any necessary conversion factor, of the percentage by weight of tetrahydrocannabinol and the percentage by weight of </a:t>
            </a:r>
            <a:r>
              <a:rPr lang="en-US" i="1" dirty="0" err="1"/>
              <a:t>tetrahydrocannabinolic</a:t>
            </a:r>
            <a:r>
              <a:rPr lang="en-US" i="1" dirty="0"/>
              <a:t> acid.</a:t>
            </a:r>
            <a:endParaRPr lang="en-US" dirty="0"/>
          </a:p>
          <a:p>
            <a:endParaRPr lang="en-US" dirty="0"/>
          </a:p>
        </p:txBody>
      </p:sp>
      <p:sp>
        <p:nvSpPr>
          <p:cNvPr id="4" name="Slide Number Placeholder 3"/>
          <p:cNvSpPr>
            <a:spLocks noGrp="1"/>
          </p:cNvSpPr>
          <p:nvPr>
            <p:ph type="sldNum" sz="quarter" idx="5"/>
          </p:nvPr>
        </p:nvSpPr>
        <p:spPr/>
        <p:txBody>
          <a:bodyPr/>
          <a:lstStyle/>
          <a:p>
            <a:fld id="{8551478A-BC14-434E-A0B8-E9E475401858}" type="slidenum">
              <a:rPr lang="en-US" smtClean="0"/>
              <a:t>39</a:t>
            </a:fld>
            <a:endParaRPr lang="en-US"/>
          </a:p>
        </p:txBody>
      </p:sp>
    </p:spTree>
    <p:extLst>
      <p:ext uri="{BB962C8B-B14F-4D97-AF65-F5344CB8AC3E}">
        <p14:creationId xmlns:p14="http://schemas.microsoft.com/office/powerpoint/2010/main" val="17356351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2289"/>
            <a:r>
              <a:rPr lang="en-US" dirty="0"/>
              <a:t>Note, “hemp product” is any raw material from industrial hemp that is added to food or beverage.  “Food” has been defined in </a:t>
            </a:r>
            <a:r>
              <a:rPr lang="en-US" b="1" dirty="0"/>
              <a:t>§3.2-5145.1 </a:t>
            </a:r>
            <a:r>
              <a:rPr lang="en-US" dirty="0"/>
              <a:t>as “any article that is intended for human consumption and introduction into commerce…”</a:t>
            </a:r>
          </a:p>
          <a:p>
            <a:endParaRPr lang="en-US" dirty="0"/>
          </a:p>
        </p:txBody>
      </p:sp>
      <p:sp>
        <p:nvSpPr>
          <p:cNvPr id="4" name="Slide Number Placeholder 3"/>
          <p:cNvSpPr>
            <a:spLocks noGrp="1"/>
          </p:cNvSpPr>
          <p:nvPr>
            <p:ph type="sldNum" sz="quarter" idx="5"/>
          </p:nvPr>
        </p:nvSpPr>
        <p:spPr/>
        <p:txBody>
          <a:bodyPr/>
          <a:lstStyle/>
          <a:p>
            <a:fld id="{8551478A-BC14-434E-A0B8-E9E475401858}" type="slidenum">
              <a:rPr lang="en-US" smtClean="0"/>
              <a:t>40</a:t>
            </a:fld>
            <a:endParaRPr lang="en-US"/>
          </a:p>
        </p:txBody>
      </p:sp>
    </p:spTree>
    <p:extLst>
      <p:ext uri="{BB962C8B-B14F-4D97-AF65-F5344CB8AC3E}">
        <p14:creationId xmlns:p14="http://schemas.microsoft.com/office/powerpoint/2010/main" val="41302972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2289"/>
            <a:r>
              <a:rPr lang="en-US" dirty="0"/>
              <a:t>Note, “hemp product” is any raw material from industrial hemp that is added to food or beverage.  “Food” has been defined in </a:t>
            </a:r>
            <a:r>
              <a:rPr lang="en-US" b="1" dirty="0"/>
              <a:t>§3.2-5145.1 </a:t>
            </a:r>
            <a:r>
              <a:rPr lang="en-US" dirty="0"/>
              <a:t>as “any article that is intended for human consumption and introduction into commerce…”</a:t>
            </a:r>
          </a:p>
          <a:p>
            <a:endParaRPr lang="en-US" dirty="0"/>
          </a:p>
        </p:txBody>
      </p:sp>
      <p:sp>
        <p:nvSpPr>
          <p:cNvPr id="4" name="Slide Number Placeholder 3"/>
          <p:cNvSpPr>
            <a:spLocks noGrp="1"/>
          </p:cNvSpPr>
          <p:nvPr>
            <p:ph type="sldNum" sz="quarter" idx="5"/>
          </p:nvPr>
        </p:nvSpPr>
        <p:spPr/>
        <p:txBody>
          <a:bodyPr/>
          <a:lstStyle/>
          <a:p>
            <a:fld id="{8551478A-BC14-434E-A0B8-E9E475401858}" type="slidenum">
              <a:rPr lang="en-US" smtClean="0"/>
              <a:t>41</a:t>
            </a:fld>
            <a:endParaRPr lang="en-US"/>
          </a:p>
        </p:txBody>
      </p:sp>
    </p:spTree>
    <p:extLst>
      <p:ext uri="{BB962C8B-B14F-4D97-AF65-F5344CB8AC3E}">
        <p14:creationId xmlns:p14="http://schemas.microsoft.com/office/powerpoint/2010/main" val="2576508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marijuana can be legally sold in VA? (besides medical)</a:t>
            </a:r>
          </a:p>
        </p:txBody>
      </p:sp>
      <p:sp>
        <p:nvSpPr>
          <p:cNvPr id="4" name="Slide Number Placeholder 3"/>
          <p:cNvSpPr>
            <a:spLocks noGrp="1"/>
          </p:cNvSpPr>
          <p:nvPr>
            <p:ph type="sldNum" sz="quarter" idx="5"/>
          </p:nvPr>
        </p:nvSpPr>
        <p:spPr/>
        <p:txBody>
          <a:bodyPr/>
          <a:lstStyle/>
          <a:p>
            <a:fld id="{8551478A-BC14-434E-A0B8-E9E475401858}" type="slidenum">
              <a:rPr lang="en-US" smtClean="0"/>
              <a:t>43</a:t>
            </a:fld>
            <a:endParaRPr lang="en-US"/>
          </a:p>
        </p:txBody>
      </p:sp>
    </p:spTree>
    <p:extLst>
      <p:ext uri="{BB962C8B-B14F-4D97-AF65-F5344CB8AC3E}">
        <p14:creationId xmlns:p14="http://schemas.microsoft.com/office/powerpoint/2010/main" val="162893440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D52D18-1A53-9047-8D70-305D7E704F64}" type="slidenum">
              <a:rPr lang="en-US" smtClean="0"/>
              <a:t>46</a:t>
            </a:fld>
            <a:endParaRPr lang="en-US"/>
          </a:p>
        </p:txBody>
      </p:sp>
    </p:spTree>
    <p:extLst>
      <p:ext uri="{BB962C8B-B14F-4D97-AF65-F5344CB8AC3E}">
        <p14:creationId xmlns:p14="http://schemas.microsoft.com/office/powerpoint/2010/main" val="304468792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Arial" panose="020B0604020202020204" pitchFamily="34" charset="0"/>
                <a:ea typeface="Calibri" panose="020F0502020204030204" pitchFamily="34" charset="0"/>
                <a:cs typeface="Times New Roman" panose="02020603050405020304" pitchFamily="18" charset="0"/>
              </a:rPr>
              <a:t>The bill also provides that localities that are already authorized to install signs directing motor vehicles to yield the right-of-way to pedestrians crossing or attempting to cross a highway may also install signs directing motor vehicles to stop for such pedestrians.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C7D52D18-1A53-9047-8D70-305D7E704F64}" type="slidenum">
              <a:rPr lang="en-US" smtClean="0"/>
              <a:t>50</a:t>
            </a:fld>
            <a:endParaRPr lang="en-US"/>
          </a:p>
        </p:txBody>
      </p:sp>
    </p:spTree>
    <p:extLst>
      <p:ext uri="{BB962C8B-B14F-4D97-AF65-F5344CB8AC3E}">
        <p14:creationId xmlns:p14="http://schemas.microsoft.com/office/powerpoint/2010/main" val="248315810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solidFill>
                  <a:schemeClr val="tx1"/>
                </a:solidFill>
              </a:rPr>
              <a:t>Adds language to family abuse protective orders allowing the Court to order that the petitioner or responsible family member have exclusive possession of a electronic password to phone or other electronic device. </a:t>
            </a:r>
          </a:p>
          <a:p>
            <a:pPr lvl="0"/>
            <a:r>
              <a:rPr lang="en-US" dirty="0">
                <a:solidFill>
                  <a:schemeClr val="tx1"/>
                </a:solidFill>
              </a:rPr>
              <a:t>Also allows the Court to order the respondent to not track the petitioner using an electronic device.</a:t>
            </a:r>
          </a:p>
          <a:p>
            <a:endParaRPr lang="en-US" dirty="0"/>
          </a:p>
        </p:txBody>
      </p:sp>
      <p:sp>
        <p:nvSpPr>
          <p:cNvPr id="4" name="Slide Number Placeholder 3"/>
          <p:cNvSpPr>
            <a:spLocks noGrp="1"/>
          </p:cNvSpPr>
          <p:nvPr>
            <p:ph type="sldNum" sz="quarter" idx="5"/>
          </p:nvPr>
        </p:nvSpPr>
        <p:spPr/>
        <p:txBody>
          <a:bodyPr/>
          <a:lstStyle/>
          <a:p>
            <a:fld id="{C7D52D18-1A53-9047-8D70-305D7E704F64}" type="slidenum">
              <a:rPr lang="en-US" smtClean="0"/>
              <a:t>64</a:t>
            </a:fld>
            <a:endParaRPr lang="en-US"/>
          </a:p>
        </p:txBody>
      </p:sp>
    </p:spTree>
    <p:extLst>
      <p:ext uri="{BB962C8B-B14F-4D97-AF65-F5344CB8AC3E}">
        <p14:creationId xmlns:p14="http://schemas.microsoft.com/office/powerpoint/2010/main" val="18669698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 The duration of temporary detention shall be sufficient to allow for completion of the examination required by </a:t>
            </a:r>
            <a:r>
              <a:rPr lang="ru-RU" dirty="0"/>
              <a:t>з </a:t>
            </a:r>
            <a:r>
              <a:rPr lang="ru-RU" dirty="0">
                <a:hlinkClick r:id="rId3"/>
              </a:rPr>
              <a:t>16.1-342</a:t>
            </a:r>
            <a:r>
              <a:rPr lang="ru-RU" dirty="0"/>
              <a:t>, </a:t>
            </a:r>
            <a:r>
              <a:rPr lang="en-US" dirty="0"/>
              <a:t>preparation of the preadmission screening report required by </a:t>
            </a:r>
            <a:r>
              <a:rPr lang="ru-RU" dirty="0"/>
              <a:t>з </a:t>
            </a:r>
            <a:r>
              <a:rPr lang="ru-RU" dirty="0">
                <a:hlinkClick r:id="rId4"/>
              </a:rPr>
              <a:t>16.1-340.4</a:t>
            </a:r>
            <a:r>
              <a:rPr lang="ru-RU" dirty="0"/>
              <a:t>, </a:t>
            </a:r>
            <a:r>
              <a:rPr lang="en-US" dirty="0"/>
              <a:t>and initiation of mental health treatment to stabilize the minor's psychiatric condition to avoid involuntary commitment where possible, but shall not exceed 96 hours prior to a hearing. If the 96-hour period herein specified terminates on a Saturday, Sunday,</a:t>
            </a:r>
            <a:r>
              <a:rPr lang="en-US" strike="sngStrike" dirty="0"/>
              <a:t> or</a:t>
            </a:r>
            <a:r>
              <a:rPr lang="en-US" dirty="0"/>
              <a:t> legal holiday</a:t>
            </a:r>
            <a:r>
              <a:rPr lang="en-US" i="1" dirty="0"/>
              <a:t>, or, if the minor has been admitted to a facility of temporary detention, day or part of a day on which the clerk's office is lawfully closed</a:t>
            </a:r>
            <a:r>
              <a:rPr lang="en-US" dirty="0"/>
              <a:t>, the minor may be detained, as herein provided, until the close of business on the next day that is not a Saturday, Sunday,</a:t>
            </a:r>
            <a:r>
              <a:rPr lang="en-US" strike="sngStrike" dirty="0"/>
              <a:t> or</a:t>
            </a:r>
            <a:r>
              <a:rPr lang="en-US" dirty="0"/>
              <a:t> legal holiday</a:t>
            </a:r>
            <a:r>
              <a:rPr lang="en-US" i="1" dirty="0"/>
              <a:t>, or, if the minor has been admitted to a facility of temporary detention, day or part of a day on which the clerk's office is lawfully closed</a:t>
            </a:r>
            <a:r>
              <a:rPr lang="en-US" dirty="0"/>
              <a:t>. The minor may be released, pursuant to </a:t>
            </a:r>
            <a:r>
              <a:rPr lang="ru-RU" dirty="0"/>
              <a:t>з </a:t>
            </a:r>
            <a:r>
              <a:rPr lang="ru-RU" dirty="0">
                <a:hlinkClick r:id="rId5"/>
              </a:rPr>
              <a:t>16.1-340.3</a:t>
            </a:r>
            <a:r>
              <a:rPr lang="ru-RU" dirty="0"/>
              <a:t>, </a:t>
            </a:r>
            <a:r>
              <a:rPr lang="en-US" dirty="0"/>
              <a:t>before the 96-hour period herein specified has run.</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 The duration of temporary detention shall be sufficient to allow for completion of the examination required by </a:t>
            </a:r>
            <a:r>
              <a:rPr lang="ru-RU" dirty="0"/>
              <a:t>з </a:t>
            </a:r>
            <a:r>
              <a:rPr lang="ru-RU" dirty="0">
                <a:hlinkClick r:id="rId6"/>
              </a:rPr>
              <a:t>37.2-815</a:t>
            </a:r>
            <a:r>
              <a:rPr lang="ru-RU" dirty="0"/>
              <a:t>, </a:t>
            </a:r>
            <a:r>
              <a:rPr lang="en-US" dirty="0"/>
              <a:t>preparation of the preadmission screening report required by </a:t>
            </a:r>
            <a:r>
              <a:rPr lang="ru-RU" dirty="0"/>
              <a:t>з </a:t>
            </a:r>
            <a:r>
              <a:rPr lang="ru-RU" dirty="0">
                <a:hlinkClick r:id="rId7"/>
              </a:rPr>
              <a:t>37.2-816</a:t>
            </a:r>
            <a:r>
              <a:rPr lang="ru-RU" dirty="0"/>
              <a:t>, </a:t>
            </a:r>
            <a:r>
              <a:rPr lang="en-US" dirty="0"/>
              <a:t>and initiation of mental health treatment to stabilize the person's psychiatric condition to avoid involuntary commitment where possible, but shall not exceed 72 hours prior to a hearing. If the 72-hour period herein specified terminates on a Saturday, Sunday, legal holiday, or</a:t>
            </a:r>
            <a:r>
              <a:rPr lang="en-US" i="1" dirty="0"/>
              <a:t>, if the individual has been admitted to a facility of temporary detention, </a:t>
            </a:r>
            <a:r>
              <a:rPr lang="en-US" dirty="0"/>
              <a:t>day</a:t>
            </a:r>
            <a:r>
              <a:rPr lang="en-US" i="1" dirty="0"/>
              <a:t> or part of a day</a:t>
            </a:r>
            <a:r>
              <a:rPr lang="en-US" dirty="0"/>
              <a:t> on which the</a:t>
            </a:r>
            <a:r>
              <a:rPr lang="en-US" strike="sngStrike" dirty="0"/>
              <a:t> court</a:t>
            </a:r>
            <a:r>
              <a:rPr lang="en-US" i="1" dirty="0"/>
              <a:t> clerk's office</a:t>
            </a:r>
            <a:r>
              <a:rPr lang="en-US" dirty="0"/>
              <a:t> is lawfully closed, the person may be detained, as herein provided, until the close of business on the next day that is not a Saturday, Sunday, legal holiday, or</a:t>
            </a:r>
            <a:r>
              <a:rPr lang="en-US" i="1" dirty="0"/>
              <a:t>, if the individual has been admitted to a facility of temporary detention,</a:t>
            </a:r>
            <a:r>
              <a:rPr lang="en-US" dirty="0"/>
              <a:t> day</a:t>
            </a:r>
            <a:r>
              <a:rPr lang="en-US" i="1" dirty="0"/>
              <a:t> or part of a day</a:t>
            </a:r>
            <a:r>
              <a:rPr lang="en-US" dirty="0"/>
              <a:t> on which the</a:t>
            </a:r>
            <a:r>
              <a:rPr lang="en-US" strike="sngStrike" dirty="0"/>
              <a:t> court</a:t>
            </a:r>
            <a:r>
              <a:rPr lang="en-US" i="1" dirty="0"/>
              <a:t> clerk's office</a:t>
            </a:r>
            <a:r>
              <a:rPr lang="en-US" dirty="0"/>
              <a:t> is lawfully closed. The person may be released, pursuant to </a:t>
            </a:r>
            <a:r>
              <a:rPr lang="ru-RU" dirty="0"/>
              <a:t>з </a:t>
            </a:r>
            <a:r>
              <a:rPr lang="ru-RU" dirty="0">
                <a:hlinkClick r:id="rId8"/>
              </a:rPr>
              <a:t>37.2-813</a:t>
            </a:r>
            <a:r>
              <a:rPr lang="ru-RU" dirty="0"/>
              <a:t>, </a:t>
            </a:r>
            <a:r>
              <a:rPr lang="en-US" dirty="0"/>
              <a:t>before the 72-hour period herein specified has run.</a:t>
            </a:r>
          </a:p>
          <a:p>
            <a:endParaRPr lang="en-US" dirty="0"/>
          </a:p>
        </p:txBody>
      </p:sp>
      <p:sp>
        <p:nvSpPr>
          <p:cNvPr id="4" name="Slide Number Placeholder 3"/>
          <p:cNvSpPr>
            <a:spLocks noGrp="1"/>
          </p:cNvSpPr>
          <p:nvPr>
            <p:ph type="sldNum" sz="quarter" idx="5"/>
          </p:nvPr>
        </p:nvSpPr>
        <p:spPr/>
        <p:txBody>
          <a:bodyPr/>
          <a:lstStyle/>
          <a:p>
            <a:fld id="{C7D52D18-1A53-9047-8D70-305D7E704F64}" type="slidenum">
              <a:rPr lang="en-US" smtClean="0"/>
              <a:t>72</a:t>
            </a:fld>
            <a:endParaRPr lang="en-US"/>
          </a:p>
        </p:txBody>
      </p:sp>
    </p:spTree>
    <p:extLst>
      <p:ext uri="{BB962C8B-B14F-4D97-AF65-F5344CB8AC3E}">
        <p14:creationId xmlns:p14="http://schemas.microsoft.com/office/powerpoint/2010/main" val="16715474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Required for VAWA money which became an issue after repeal of §18.2-62  in 2021 Special Session I which was done as an effort to destigmatize HIV. </a:t>
            </a:r>
            <a:r>
              <a:rPr lang="en-US" sz="1200" dirty="0">
                <a:solidFill>
                  <a:schemeClr val="tx1"/>
                </a:solidFill>
                <a:latin typeface="Arial" panose="020B0604020202020204" pitchFamily="34" charset="0"/>
                <a:cs typeface="Arial" panose="020B0604020202020204" pitchFamily="34" charset="0"/>
              </a:rPr>
              <a:t>The bill also provides that the results of such tests shall not be admissible as evidence in any criminal proceeding</a:t>
            </a:r>
            <a:endParaRPr lang="en-US" sz="1200" dirty="0">
              <a:solidFill>
                <a:schemeClr val="tx1"/>
              </a:solidFill>
            </a:endParaRPr>
          </a:p>
          <a:p>
            <a:endParaRPr lang="en-US" dirty="0"/>
          </a:p>
        </p:txBody>
      </p:sp>
      <p:sp>
        <p:nvSpPr>
          <p:cNvPr id="4" name="Slide Number Placeholder 3"/>
          <p:cNvSpPr>
            <a:spLocks noGrp="1"/>
          </p:cNvSpPr>
          <p:nvPr>
            <p:ph type="sldNum" sz="quarter" idx="5"/>
          </p:nvPr>
        </p:nvSpPr>
        <p:spPr/>
        <p:txBody>
          <a:bodyPr/>
          <a:lstStyle/>
          <a:p>
            <a:fld id="{C7D52D18-1A53-9047-8D70-305D7E704F64}" type="slidenum">
              <a:rPr lang="en-US" smtClean="0"/>
              <a:t>12</a:t>
            </a:fld>
            <a:endParaRPr lang="en-US"/>
          </a:p>
        </p:txBody>
      </p:sp>
    </p:spTree>
    <p:extLst>
      <p:ext uri="{BB962C8B-B14F-4D97-AF65-F5344CB8AC3E}">
        <p14:creationId xmlns:p14="http://schemas.microsoft.com/office/powerpoint/2010/main" val="193247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 In a felony case, the attorney for the Commonwealth</a:t>
            </a:r>
            <a:r>
              <a:rPr lang="en-US" strike="sngStrike" dirty="0"/>
              <a:t>, upon the victim's written request,</a:t>
            </a:r>
            <a:r>
              <a:rPr lang="en-US" dirty="0"/>
              <a:t> shall consult with the victim either verbally or in writing (i) to inform the victim of the contents of a proposed plea agreement and (ii) to obtain the victim's views about the disposition of the case, including the victim's views concerning dismissal, pleas, plea negotiations and sentencing. However, nothing in this section shall limit the ability of the attorney for the Commonwealth to exercise his discretion on behalf of the citizens of the Commonwealth in the disposition of any criminal case. The court shall not accept the plea agreement unless it finds that, except for good cause shown, the Commonwealth has complied with clauses (i) and (ii). Good cause shown shall include, but not be limited to, the unavailability of the victim due to incarceration, hospitalization, failure to appear at trial when subpoenaed, or change of address without notice.</a:t>
            </a:r>
          </a:p>
          <a:p>
            <a:r>
              <a:rPr lang="en-US" strike="sngStrike" dirty="0"/>
              <a:t>Upon the victim's written request, the </a:t>
            </a:r>
            <a:r>
              <a:rPr lang="en-US" i="1" dirty="0" err="1"/>
              <a:t>The</a:t>
            </a:r>
            <a:r>
              <a:rPr lang="en-US" i="1" dirty="0"/>
              <a:t> </a:t>
            </a:r>
            <a:r>
              <a:rPr lang="en-US" dirty="0"/>
              <a:t>victim shall be notified in accordance with subdivision A 3 b of any proceeding in which the plea agreement will be tendered to the court.</a:t>
            </a:r>
          </a:p>
          <a:p>
            <a:r>
              <a:rPr lang="en-US" dirty="0"/>
              <a:t>The responsibility to consult with the victim under this subdivision shall not confer upon the defendant any substantive or procedural rights and shall not affect the validity of any plea entered by the defendant.</a:t>
            </a:r>
          </a:p>
          <a:p>
            <a:endParaRPr lang="en-US" dirty="0"/>
          </a:p>
        </p:txBody>
      </p:sp>
      <p:sp>
        <p:nvSpPr>
          <p:cNvPr id="4" name="Slide Number Placeholder 3"/>
          <p:cNvSpPr>
            <a:spLocks noGrp="1"/>
          </p:cNvSpPr>
          <p:nvPr>
            <p:ph type="sldNum" sz="quarter" idx="5"/>
          </p:nvPr>
        </p:nvSpPr>
        <p:spPr/>
        <p:txBody>
          <a:bodyPr/>
          <a:lstStyle/>
          <a:p>
            <a:fld id="{8551478A-BC14-434E-A0B8-E9E475401858}" type="slidenum">
              <a:rPr lang="en-US" smtClean="0"/>
              <a:t>13</a:t>
            </a:fld>
            <a:endParaRPr lang="en-US"/>
          </a:p>
        </p:txBody>
      </p:sp>
    </p:spTree>
    <p:extLst>
      <p:ext uri="{BB962C8B-B14F-4D97-AF65-F5344CB8AC3E}">
        <p14:creationId xmlns:p14="http://schemas.microsoft.com/office/powerpoint/2010/main" val="42706416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551478A-BC14-434E-A0B8-E9E475401858}" type="slidenum">
              <a:rPr lang="en-US" smtClean="0"/>
              <a:t>16</a:t>
            </a:fld>
            <a:endParaRPr lang="en-US"/>
          </a:p>
        </p:txBody>
      </p:sp>
    </p:spTree>
    <p:extLst>
      <p:ext uri="{BB962C8B-B14F-4D97-AF65-F5344CB8AC3E}">
        <p14:creationId xmlns:p14="http://schemas.microsoft.com/office/powerpoint/2010/main" val="1624229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bill is a recommendation of the Virginia Criminal Justice Conference. </a:t>
            </a:r>
          </a:p>
        </p:txBody>
      </p:sp>
      <p:sp>
        <p:nvSpPr>
          <p:cNvPr id="4" name="Slide Number Placeholder 3"/>
          <p:cNvSpPr>
            <a:spLocks noGrp="1"/>
          </p:cNvSpPr>
          <p:nvPr>
            <p:ph type="sldNum" sz="quarter" idx="5"/>
          </p:nvPr>
        </p:nvSpPr>
        <p:spPr/>
        <p:txBody>
          <a:bodyPr/>
          <a:lstStyle/>
          <a:p>
            <a:fld id="{C7D52D18-1A53-9047-8D70-305D7E704F64}" type="slidenum">
              <a:rPr lang="en-US" smtClean="0"/>
              <a:t>19</a:t>
            </a:fld>
            <a:endParaRPr lang="en-US"/>
          </a:p>
        </p:txBody>
      </p:sp>
    </p:spTree>
    <p:extLst>
      <p:ext uri="{BB962C8B-B14F-4D97-AF65-F5344CB8AC3E}">
        <p14:creationId xmlns:p14="http://schemas.microsoft.com/office/powerpoint/2010/main" val="38456909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The legislation was proposed by the Organized Retail Crime Workgroup led by the Attorney General (at the request of the General Assembly) and comprised of retail industry, legislative, and criminal justice stakeholders.</a:t>
            </a:r>
          </a:p>
          <a:p>
            <a:endParaRPr lang="en-US" dirty="0"/>
          </a:p>
        </p:txBody>
      </p:sp>
      <p:sp>
        <p:nvSpPr>
          <p:cNvPr id="4" name="Slide Number Placeholder 3"/>
          <p:cNvSpPr>
            <a:spLocks noGrp="1"/>
          </p:cNvSpPr>
          <p:nvPr>
            <p:ph type="sldNum" sz="quarter" idx="5"/>
          </p:nvPr>
        </p:nvSpPr>
        <p:spPr/>
        <p:txBody>
          <a:bodyPr/>
          <a:lstStyle/>
          <a:p>
            <a:fld id="{C7D52D18-1A53-9047-8D70-305D7E704F64}" type="slidenum">
              <a:rPr lang="en-US" smtClean="0"/>
              <a:t>20</a:t>
            </a:fld>
            <a:endParaRPr lang="en-US"/>
          </a:p>
        </p:txBody>
      </p:sp>
    </p:spTree>
    <p:extLst>
      <p:ext uri="{BB962C8B-B14F-4D97-AF65-F5344CB8AC3E}">
        <p14:creationId xmlns:p14="http://schemas.microsoft.com/office/powerpoint/2010/main" val="12761072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chemeClr val="tx1"/>
                </a:solidFill>
              </a:rPr>
              <a:t>Things that did not survive from original bill as a result of amendments in the Senate:</a:t>
            </a:r>
          </a:p>
          <a:p>
            <a:pPr lvl="1"/>
            <a:r>
              <a:rPr lang="en-US" dirty="0">
                <a:solidFill>
                  <a:schemeClr val="tx1"/>
                </a:solidFill>
              </a:rPr>
              <a:t>Original bill restored the law for recidivists to provide 30 day mandatory for larceny, 2</a:t>
            </a:r>
            <a:r>
              <a:rPr lang="en-US" baseline="30000" dirty="0">
                <a:solidFill>
                  <a:schemeClr val="tx1"/>
                </a:solidFill>
              </a:rPr>
              <a:t>nd</a:t>
            </a:r>
            <a:r>
              <a:rPr lang="en-US" dirty="0">
                <a:solidFill>
                  <a:schemeClr val="tx1"/>
                </a:solidFill>
              </a:rPr>
              <a:t> and felony for larceny 3</a:t>
            </a:r>
            <a:r>
              <a:rPr lang="en-US" baseline="30000" dirty="0">
                <a:solidFill>
                  <a:schemeClr val="tx1"/>
                </a:solidFill>
              </a:rPr>
              <a:t>rd</a:t>
            </a:r>
            <a:r>
              <a:rPr lang="en-US" dirty="0">
                <a:solidFill>
                  <a:schemeClr val="tx1"/>
                </a:solidFill>
              </a:rPr>
              <a:t> or subsequent.  </a:t>
            </a:r>
            <a:r>
              <a:rPr lang="en-US" baseline="30000" dirty="0">
                <a:solidFill>
                  <a:schemeClr val="tx1"/>
                </a:solidFill>
              </a:rPr>
              <a:t> </a:t>
            </a:r>
            <a:r>
              <a:rPr lang="en-US" dirty="0">
                <a:solidFill>
                  <a:schemeClr val="tx1"/>
                </a:solidFill>
              </a:rPr>
              <a:t> </a:t>
            </a:r>
          </a:p>
          <a:p>
            <a:pPr lvl="1"/>
            <a:r>
              <a:rPr lang="en-US" dirty="0">
                <a:solidFill>
                  <a:schemeClr val="tx1"/>
                </a:solidFill>
              </a:rPr>
              <a:t>Original bill had the aggregate amount at over $1,000 but was amended to over $5,000.</a:t>
            </a:r>
          </a:p>
          <a:p>
            <a:pPr lvl="1"/>
            <a:r>
              <a:rPr lang="en-US" dirty="0">
                <a:solidFill>
                  <a:schemeClr val="tx1"/>
                </a:solidFill>
              </a:rPr>
              <a:t>Original bill added this crime to the list of predicate crimes for criminal street gangs.</a:t>
            </a:r>
          </a:p>
          <a:p>
            <a:pPr lvl="1"/>
            <a:endParaRPr lang="en-US" dirty="0">
              <a:solidFill>
                <a:schemeClr val="tx1"/>
              </a:solidFill>
            </a:endParaRPr>
          </a:p>
          <a:p>
            <a:pPr lvl="1"/>
            <a:endParaRPr lang="en-US" dirty="0">
              <a:solidFill>
                <a:schemeClr val="tx1"/>
              </a:solidFill>
            </a:endParaRPr>
          </a:p>
          <a:p>
            <a:endParaRPr lang="en-US" dirty="0"/>
          </a:p>
        </p:txBody>
      </p:sp>
      <p:sp>
        <p:nvSpPr>
          <p:cNvPr id="4" name="Slide Number Placeholder 3"/>
          <p:cNvSpPr>
            <a:spLocks noGrp="1"/>
          </p:cNvSpPr>
          <p:nvPr>
            <p:ph type="sldNum" sz="quarter" idx="5"/>
          </p:nvPr>
        </p:nvSpPr>
        <p:spPr/>
        <p:txBody>
          <a:bodyPr/>
          <a:lstStyle/>
          <a:p>
            <a:fld id="{C7D52D18-1A53-9047-8D70-305D7E704F64}" type="slidenum">
              <a:rPr lang="en-US" smtClean="0"/>
              <a:t>21</a:t>
            </a:fld>
            <a:endParaRPr lang="en-US"/>
          </a:p>
        </p:txBody>
      </p:sp>
    </p:spTree>
    <p:extLst>
      <p:ext uri="{BB962C8B-B14F-4D97-AF65-F5344CB8AC3E}">
        <p14:creationId xmlns:p14="http://schemas.microsoft.com/office/powerpoint/2010/main" val="32365095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800" dirty="0">
                <a:solidFill>
                  <a:schemeClr val="tx1"/>
                </a:solidFill>
                <a:latin typeface="Arial" panose="020B0604020202020204" pitchFamily="34" charset="0"/>
                <a:cs typeface="Arial" panose="020B0604020202020204" pitchFamily="34" charset="0"/>
              </a:rPr>
              <a:t>Existing subsection (A) prohibits peeping by an electronic device and was passed in 2017 to cover drones.</a:t>
            </a:r>
          </a:p>
          <a:p>
            <a:r>
              <a:rPr lang="en-US" sz="2800" dirty="0">
                <a:solidFill>
                  <a:schemeClr val="tx1"/>
                </a:solidFill>
                <a:latin typeface="Arial" panose="020B0604020202020204" pitchFamily="34" charset="0"/>
                <a:cs typeface="Arial" panose="020B0604020202020204" pitchFamily="34" charset="0"/>
              </a:rPr>
              <a:t>Newly created subsection (B) prohibits peeping by unmanned aircraft systems which is more specifically drones. Uses exact same language and standards as subsection (A). Both (A) and (B) are class 1 misdemeanors. §18.2-130.1(B) </a:t>
            </a:r>
          </a:p>
          <a:p>
            <a:pPr lvl="1"/>
            <a:r>
              <a:rPr lang="en-US" sz="2400" dirty="0">
                <a:solidFill>
                  <a:schemeClr val="tx1"/>
                </a:solidFill>
                <a:latin typeface="Arial" panose="020B0604020202020204" pitchFamily="34" charset="0"/>
                <a:cs typeface="Arial" panose="020B0604020202020204" pitchFamily="34" charset="0"/>
              </a:rPr>
              <a:t>Created this subsection because of the “lack of specificity” of (A)</a:t>
            </a:r>
          </a:p>
          <a:p>
            <a:pPr lvl="1"/>
            <a:r>
              <a:rPr lang="en-US" sz="2400" dirty="0">
                <a:solidFill>
                  <a:schemeClr val="tx1"/>
                </a:solidFill>
                <a:latin typeface="Arial" panose="020B0604020202020204" pitchFamily="34" charset="0"/>
                <a:cs typeface="Arial" panose="020B0604020202020204" pitchFamily="34" charset="0"/>
              </a:rPr>
              <a:t>Original bill was introduced to eliminate the requirement to “enter upon the property of another” for regular peeping under §18.2-130 and drone peeping under §18.2-130.1.</a:t>
            </a:r>
          </a:p>
          <a:p>
            <a:endParaRPr lang="en-US" dirty="0"/>
          </a:p>
        </p:txBody>
      </p:sp>
      <p:sp>
        <p:nvSpPr>
          <p:cNvPr id="4" name="Slide Number Placeholder 3"/>
          <p:cNvSpPr>
            <a:spLocks noGrp="1"/>
          </p:cNvSpPr>
          <p:nvPr>
            <p:ph type="sldNum" sz="quarter" idx="5"/>
          </p:nvPr>
        </p:nvSpPr>
        <p:spPr/>
        <p:txBody>
          <a:bodyPr/>
          <a:lstStyle/>
          <a:p>
            <a:fld id="{8551478A-BC14-434E-A0B8-E9E475401858}" type="slidenum">
              <a:rPr lang="en-US" smtClean="0"/>
              <a:t>24</a:t>
            </a:fld>
            <a:endParaRPr lang="en-US"/>
          </a:p>
        </p:txBody>
      </p:sp>
    </p:spTree>
    <p:extLst>
      <p:ext uri="{BB962C8B-B14F-4D97-AF65-F5344CB8AC3E}">
        <p14:creationId xmlns:p14="http://schemas.microsoft.com/office/powerpoint/2010/main" val="18273692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28" name="Slide Number"/>
          <p:cNvSpPr txBox="1">
            <a:spLocks noGrp="1"/>
          </p:cNvSpPr>
          <p:nvPr>
            <p:ph type="sldNum" sz="quarter" idx="2"/>
          </p:nvPr>
        </p:nvSpPr>
        <p:spPr>
          <a:prstGeom prst="rect">
            <a:avLst/>
          </a:prstGeom>
        </p:spPr>
        <p:txBody>
          <a:bodyPr/>
          <a:lstStyle/>
          <a:p>
            <a:fld id="{CD9DC34D-C334-3A42-848D-AF988A0F3C8E}" type="slidenum">
              <a:rPr lang="en-US" smtClean="0"/>
              <a:t>‹#›</a:t>
            </a:fld>
            <a:endParaRPr lang="en-US"/>
          </a:p>
        </p:txBody>
      </p:sp>
    </p:spTree>
    <p:extLst>
      <p:ext uri="{BB962C8B-B14F-4D97-AF65-F5344CB8AC3E}">
        <p14:creationId xmlns:p14="http://schemas.microsoft.com/office/powerpoint/2010/main" val="360035293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7042E9B3-C803-544A-BE00-95AA5A881CB0}" type="datetimeFigureOut">
              <a:rPr lang="en-US" smtClean="0"/>
              <a:t>6/5/23</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CD9DC34D-C334-3A42-848D-AF988A0F3C8E}" type="slidenum">
              <a:rPr lang="en-US" smtClean="0"/>
              <a:t>‹#›</a:t>
            </a:fld>
            <a:endParaRPr lang="en-US"/>
          </a:p>
        </p:txBody>
      </p:sp>
    </p:spTree>
    <p:extLst>
      <p:ext uri="{BB962C8B-B14F-4D97-AF65-F5344CB8AC3E}">
        <p14:creationId xmlns:p14="http://schemas.microsoft.com/office/powerpoint/2010/main" val="294339455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42E9B3-C803-544A-BE00-95AA5A881CB0}" type="datetimeFigureOut">
              <a:rPr lang="en-US" smtClean="0"/>
              <a:t>6/5/23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9DC34D-C334-3A42-848D-AF988A0F3C8E}" type="slidenum">
              <a:rPr lang="en-US" smtClean="0"/>
              <a:t>‹#›</a:t>
            </a:fld>
            <a:endParaRPr lang="en-US"/>
          </a:p>
        </p:txBody>
      </p:sp>
    </p:spTree>
    <p:extLst>
      <p:ext uri="{BB962C8B-B14F-4D97-AF65-F5344CB8AC3E}">
        <p14:creationId xmlns:p14="http://schemas.microsoft.com/office/powerpoint/2010/main" val="2327151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42E9B3-C803-544A-BE00-95AA5A881CB0}" type="datetimeFigureOut">
              <a:rPr lang="en-US" smtClean="0"/>
              <a:t>6/5/23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9DC34D-C334-3A42-848D-AF988A0F3C8E}" type="slidenum">
              <a:rPr lang="en-US" smtClean="0"/>
              <a:t>‹#›</a:t>
            </a:fld>
            <a:endParaRPr lang="en-US"/>
          </a:p>
        </p:txBody>
      </p:sp>
    </p:spTree>
    <p:extLst>
      <p:ext uri="{BB962C8B-B14F-4D97-AF65-F5344CB8AC3E}">
        <p14:creationId xmlns:p14="http://schemas.microsoft.com/office/powerpoint/2010/main" val="2432037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18" name="Group"/>
          <p:cNvGrpSpPr/>
          <p:nvPr/>
        </p:nvGrpSpPr>
        <p:grpSpPr>
          <a:xfrm>
            <a:off x="-2" y="-332914"/>
            <a:ext cx="12192003" cy="7190914"/>
            <a:chOff x="0" y="0"/>
            <a:chExt cx="9144000" cy="7190913"/>
          </a:xfrm>
        </p:grpSpPr>
        <p:sp>
          <p:nvSpPr>
            <p:cNvPr id="2" name="Rectangle"/>
            <p:cNvSpPr/>
            <p:nvPr/>
          </p:nvSpPr>
          <p:spPr>
            <a:xfrm>
              <a:off x="0" y="810750"/>
              <a:ext cx="9144001" cy="1154114"/>
            </a:xfrm>
            <a:prstGeom prst="rect">
              <a:avLst/>
            </a:prstGeom>
            <a:solidFill>
              <a:schemeClr val="accent2"/>
            </a:solidFill>
            <a:ln w="12700" cap="flat">
              <a:noFill/>
              <a:miter lim="400000"/>
            </a:ln>
            <a:effectLst/>
          </p:spPr>
          <p:txBody>
            <a:bodyPr wrap="square" lIns="45719" tIns="45719" rIns="45719" bIns="45719" numCol="1" anchor="ctr">
              <a:noAutofit/>
            </a:bodyPr>
            <a:lstStyle/>
            <a:p>
              <a:pPr>
                <a:defRPr sz="1800"/>
              </a:pPr>
              <a:endParaRPr sz="1800"/>
            </a:p>
          </p:txBody>
        </p:sp>
        <p:sp>
          <p:nvSpPr>
            <p:cNvPr id="3" name="Cacback"/>
            <p:cNvSpPr/>
            <p:nvPr/>
          </p:nvSpPr>
          <p:spPr>
            <a:xfrm>
              <a:off x="0" y="332913"/>
              <a:ext cx="1776413" cy="6858001"/>
            </a:xfrm>
            <a:prstGeom prst="rect">
              <a:avLst/>
            </a:prstGeom>
            <a:blipFill rotWithShape="1">
              <a:blip r:embed="rId6"/>
              <a:srcRect/>
              <a:tile tx="0" ty="0" sx="100000" sy="100000" flip="none" algn="tl"/>
            </a:blipFill>
            <a:ln w="12700" cap="flat">
              <a:noFill/>
              <a:miter lim="400000"/>
            </a:ln>
            <a:effectLst/>
          </p:spPr>
          <p:txBody>
            <a:bodyPr wrap="square" lIns="45719" tIns="45719" rIns="45719" bIns="45719" numCol="1" anchor="ctr">
              <a:noAutofit/>
            </a:bodyPr>
            <a:lstStyle/>
            <a:p>
              <a:pPr>
                <a:defRPr sz="1800"/>
              </a:pPr>
              <a:endParaRPr sz="1800"/>
            </a:p>
          </p:txBody>
        </p:sp>
        <p:grpSp>
          <p:nvGrpSpPr>
            <p:cNvPr id="16" name="Group"/>
            <p:cNvGrpSpPr/>
            <p:nvPr/>
          </p:nvGrpSpPr>
          <p:grpSpPr>
            <a:xfrm>
              <a:off x="97113" y="-1"/>
              <a:ext cx="7917001" cy="1667505"/>
              <a:chOff x="0" y="0"/>
              <a:chExt cx="7916999" cy="1667503"/>
            </a:xfrm>
          </p:grpSpPr>
          <p:sp>
            <p:nvSpPr>
              <p:cNvPr id="4" name="Shape"/>
              <p:cNvSpPr/>
              <p:nvPr/>
            </p:nvSpPr>
            <p:spPr>
              <a:xfrm rot="21092569">
                <a:off x="11546" y="1154968"/>
                <a:ext cx="1547850" cy="271464"/>
              </a:xfrm>
              <a:custGeom>
                <a:avLst/>
                <a:gdLst/>
                <a:ahLst/>
                <a:cxnLst>
                  <a:cxn ang="0">
                    <a:pos x="wd2" y="hd2"/>
                  </a:cxn>
                  <a:cxn ang="5400000">
                    <a:pos x="wd2" y="hd2"/>
                  </a:cxn>
                  <a:cxn ang="10800000">
                    <a:pos x="wd2" y="hd2"/>
                  </a:cxn>
                  <a:cxn ang="16200000">
                    <a:pos x="wd2" y="hd2"/>
                  </a:cxn>
                </a:cxnLst>
                <a:rect l="0" t="0" r="r" b="b"/>
                <a:pathLst>
                  <a:path w="19887" h="21474" extrusionOk="0">
                    <a:moveTo>
                      <a:pt x="19887" y="0"/>
                    </a:moveTo>
                    <a:cubicBezTo>
                      <a:pt x="9362" y="5651"/>
                      <a:pt x="4222" y="14065"/>
                      <a:pt x="1285" y="18084"/>
                    </a:cubicBezTo>
                    <a:cubicBezTo>
                      <a:pt x="-1713" y="21600"/>
                      <a:pt x="1408" y="18460"/>
                      <a:pt x="1897" y="21474"/>
                    </a:cubicBezTo>
                    <a:cubicBezTo>
                      <a:pt x="4997" y="18963"/>
                      <a:pt x="5201" y="12433"/>
                      <a:pt x="19887" y="3014"/>
                    </a:cubicBezTo>
                    <a:cubicBezTo>
                      <a:pt x="19887" y="3014"/>
                      <a:pt x="19887" y="0"/>
                      <a:pt x="19887" y="0"/>
                    </a:cubicBezTo>
                    <a:close/>
                  </a:path>
                </a:pathLst>
              </a:custGeom>
              <a:gradFill flip="none" rotWithShape="1">
                <a:gsLst>
                  <a:gs pos="0">
                    <a:srgbClr val="006600"/>
                  </a:gs>
                  <a:gs pos="100000">
                    <a:schemeClr val="accent1"/>
                  </a:gs>
                </a:gsLst>
                <a:lin ang="10800000" scaled="0"/>
              </a:gradFill>
              <a:ln w="12700" cap="flat">
                <a:noFill/>
                <a:miter lim="400000"/>
              </a:ln>
              <a:effectLst/>
            </p:spPr>
            <p:txBody>
              <a:bodyPr wrap="square" lIns="45719" tIns="45719" rIns="45719" bIns="45719" numCol="1" anchor="ctr">
                <a:noAutofit/>
              </a:bodyPr>
              <a:lstStyle/>
              <a:p>
                <a:pPr>
                  <a:defRPr>
                    <a:latin typeface="+mn-lt"/>
                    <a:ea typeface="+mn-ea"/>
                    <a:cs typeface="+mn-cs"/>
                    <a:sym typeface="Times New Roman"/>
                  </a:defRPr>
                </a:pPr>
                <a:endParaRPr sz="2400"/>
              </a:p>
            </p:txBody>
          </p:sp>
          <p:sp>
            <p:nvSpPr>
              <p:cNvPr id="5" name="Shape"/>
              <p:cNvSpPr/>
              <p:nvPr/>
            </p:nvSpPr>
            <p:spPr>
              <a:xfrm rot="21092569">
                <a:off x="1760079" y="446809"/>
                <a:ext cx="6133360" cy="773885"/>
              </a:xfrm>
              <a:custGeom>
                <a:avLst/>
                <a:gdLst/>
                <a:ahLst/>
                <a:cxnLst>
                  <a:cxn ang="0">
                    <a:pos x="wd2" y="hd2"/>
                  </a:cxn>
                  <a:cxn ang="5400000">
                    <a:pos x="wd2" y="hd2"/>
                  </a:cxn>
                  <a:cxn ang="10800000">
                    <a:pos x="wd2" y="hd2"/>
                  </a:cxn>
                  <a:cxn ang="16200000">
                    <a:pos x="wd2" y="hd2"/>
                  </a:cxn>
                </a:cxnLst>
                <a:rect l="0" t="0" r="r" b="b"/>
                <a:pathLst>
                  <a:path w="20246" h="16714" extrusionOk="0">
                    <a:moveTo>
                      <a:pt x="0" y="2108"/>
                    </a:moveTo>
                    <a:cubicBezTo>
                      <a:pt x="1336" y="1903"/>
                      <a:pt x="8835" y="-4886"/>
                      <a:pt x="18571" y="7045"/>
                    </a:cubicBezTo>
                    <a:cubicBezTo>
                      <a:pt x="21600" y="11023"/>
                      <a:pt x="19672" y="16165"/>
                      <a:pt x="19284" y="16714"/>
                    </a:cubicBezTo>
                    <a:cubicBezTo>
                      <a:pt x="19284" y="16714"/>
                      <a:pt x="19085" y="16577"/>
                      <a:pt x="18948" y="16508"/>
                    </a:cubicBezTo>
                    <a:cubicBezTo>
                      <a:pt x="19273" y="16097"/>
                      <a:pt x="21579" y="11845"/>
                      <a:pt x="18519" y="7731"/>
                    </a:cubicBezTo>
                    <a:cubicBezTo>
                      <a:pt x="10632" y="-1526"/>
                      <a:pt x="3647" y="463"/>
                      <a:pt x="89" y="3034"/>
                    </a:cubicBezTo>
                    <a:cubicBezTo>
                      <a:pt x="89" y="3034"/>
                      <a:pt x="0" y="2108"/>
                      <a:pt x="0" y="2108"/>
                    </a:cubicBezTo>
                    <a:close/>
                  </a:path>
                </a:pathLst>
              </a:custGeom>
              <a:solidFill>
                <a:srgbClr val="006600"/>
              </a:solidFill>
              <a:ln w="12700" cap="flat">
                <a:noFill/>
                <a:miter lim="400000"/>
              </a:ln>
              <a:effectLst/>
            </p:spPr>
            <p:txBody>
              <a:bodyPr wrap="square" lIns="45719" tIns="45719" rIns="45719" bIns="45719" numCol="1" anchor="ctr">
                <a:noAutofit/>
              </a:bodyPr>
              <a:lstStyle/>
              <a:p>
                <a:pPr>
                  <a:defRPr>
                    <a:latin typeface="+mn-lt"/>
                    <a:ea typeface="+mn-ea"/>
                    <a:cs typeface="+mn-cs"/>
                    <a:sym typeface="Times New Roman"/>
                  </a:defRPr>
                </a:pPr>
                <a:endParaRPr sz="2400"/>
              </a:p>
            </p:txBody>
          </p:sp>
          <p:grpSp>
            <p:nvGrpSpPr>
              <p:cNvPr id="15" name="Group"/>
              <p:cNvGrpSpPr/>
              <p:nvPr/>
            </p:nvGrpSpPr>
            <p:grpSpPr>
              <a:xfrm>
                <a:off x="1487211" y="850438"/>
                <a:ext cx="304801" cy="304801"/>
                <a:chOff x="0" y="0"/>
                <a:chExt cx="304800" cy="304800"/>
              </a:xfrm>
            </p:grpSpPr>
            <p:sp>
              <p:nvSpPr>
                <p:cNvPr id="6" name="Circle"/>
                <p:cNvSpPr/>
                <p:nvPr/>
              </p:nvSpPr>
              <p:spPr>
                <a:xfrm>
                  <a:off x="0" y="0"/>
                  <a:ext cx="304800" cy="304800"/>
                </a:xfrm>
                <a:prstGeom prst="ellipse">
                  <a:avLst/>
                </a:prstGeom>
                <a:gradFill flip="none" rotWithShape="1">
                  <a:gsLst>
                    <a:gs pos="0">
                      <a:srgbClr val="006600"/>
                    </a:gs>
                    <a:gs pos="100000">
                      <a:srgbClr val="0000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7" name="Circle"/>
                <p:cNvSpPr/>
                <p:nvPr/>
              </p:nvSpPr>
              <p:spPr>
                <a:xfrm>
                  <a:off x="152400" y="80962"/>
                  <a:ext cx="74613" cy="76201"/>
                </a:xfrm>
                <a:prstGeom prst="ellipse">
                  <a:avLst/>
                </a:prstGeom>
                <a:gradFill flip="none" rotWithShape="1">
                  <a:gsLst>
                    <a:gs pos="0">
                      <a:srgbClr val="FFFFCC"/>
                    </a:gs>
                    <a:gs pos="100000">
                      <a:srgbClr val="0066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8" name="Circle"/>
                <p:cNvSpPr/>
                <p:nvPr/>
              </p:nvSpPr>
              <p:spPr>
                <a:xfrm>
                  <a:off x="47625" y="38100"/>
                  <a:ext cx="74613" cy="76200"/>
                </a:xfrm>
                <a:prstGeom prst="ellipse">
                  <a:avLst/>
                </a:prstGeom>
                <a:gradFill flip="none" rotWithShape="1">
                  <a:gsLst>
                    <a:gs pos="0">
                      <a:srgbClr val="FFFFCC"/>
                    </a:gs>
                    <a:gs pos="100000">
                      <a:srgbClr val="0000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9" name="Circle"/>
                <p:cNvSpPr/>
                <p:nvPr/>
              </p:nvSpPr>
              <p:spPr>
                <a:xfrm>
                  <a:off x="47625" y="123825"/>
                  <a:ext cx="74613" cy="76200"/>
                </a:xfrm>
                <a:prstGeom prst="ellipse">
                  <a:avLst/>
                </a:prstGeom>
                <a:gradFill flip="none" rotWithShape="1">
                  <a:gsLst>
                    <a:gs pos="0">
                      <a:srgbClr val="FFFFCC"/>
                    </a:gs>
                    <a:gs pos="100000">
                      <a:srgbClr val="0066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10" name="Circle"/>
                <p:cNvSpPr/>
                <p:nvPr/>
              </p:nvSpPr>
              <p:spPr>
                <a:xfrm>
                  <a:off x="119062" y="152400"/>
                  <a:ext cx="74613" cy="76200"/>
                </a:xfrm>
                <a:prstGeom prst="ellipse">
                  <a:avLst/>
                </a:prstGeom>
                <a:gradFill flip="none" rotWithShape="1">
                  <a:gsLst>
                    <a:gs pos="0">
                      <a:srgbClr val="FFFFCC"/>
                    </a:gs>
                    <a:gs pos="100000">
                      <a:srgbClr val="0066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11" name="Circle"/>
                <p:cNvSpPr/>
                <p:nvPr/>
              </p:nvSpPr>
              <p:spPr>
                <a:xfrm>
                  <a:off x="214312" y="142875"/>
                  <a:ext cx="74613" cy="76200"/>
                </a:xfrm>
                <a:prstGeom prst="ellipse">
                  <a:avLst/>
                </a:prstGeom>
                <a:gradFill flip="none" rotWithShape="1">
                  <a:gsLst>
                    <a:gs pos="0">
                      <a:srgbClr val="FFFFCC"/>
                    </a:gs>
                    <a:gs pos="100000">
                      <a:srgbClr val="0000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12" name="Circle"/>
                <p:cNvSpPr/>
                <p:nvPr/>
              </p:nvSpPr>
              <p:spPr>
                <a:xfrm>
                  <a:off x="138112" y="214312"/>
                  <a:ext cx="74613" cy="76201"/>
                </a:xfrm>
                <a:prstGeom prst="ellipse">
                  <a:avLst/>
                </a:prstGeom>
                <a:gradFill flip="none" rotWithShape="1">
                  <a:gsLst>
                    <a:gs pos="0">
                      <a:srgbClr val="FFFFCC"/>
                    </a:gs>
                    <a:gs pos="100000">
                      <a:srgbClr val="0000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13" name="Circle"/>
                <p:cNvSpPr/>
                <p:nvPr/>
              </p:nvSpPr>
              <p:spPr>
                <a:xfrm>
                  <a:off x="47625" y="200025"/>
                  <a:ext cx="74613" cy="76200"/>
                </a:xfrm>
                <a:prstGeom prst="ellipse">
                  <a:avLst/>
                </a:prstGeom>
                <a:gradFill flip="none" rotWithShape="1">
                  <a:gsLst>
                    <a:gs pos="0">
                      <a:srgbClr val="FFFFCC"/>
                    </a:gs>
                    <a:gs pos="100000">
                      <a:srgbClr val="0000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14" name="Circle"/>
                <p:cNvSpPr/>
                <p:nvPr/>
              </p:nvSpPr>
              <p:spPr>
                <a:xfrm>
                  <a:off x="133350" y="4762"/>
                  <a:ext cx="74613" cy="76201"/>
                </a:xfrm>
                <a:prstGeom prst="ellipse">
                  <a:avLst/>
                </a:prstGeom>
                <a:gradFill flip="none" rotWithShape="1">
                  <a:gsLst>
                    <a:gs pos="0">
                      <a:srgbClr val="FFFFCC"/>
                    </a:gs>
                    <a:gs pos="100000">
                      <a:srgbClr val="0000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grpSp>
        </p:grpSp>
        <p:sp>
          <p:nvSpPr>
            <p:cNvPr id="17" name="Rectangle"/>
            <p:cNvSpPr/>
            <p:nvPr/>
          </p:nvSpPr>
          <p:spPr>
            <a:xfrm>
              <a:off x="676275" y="2214100"/>
              <a:ext cx="1112838" cy="4976814"/>
            </a:xfrm>
            <a:prstGeom prst="rect">
              <a:avLst/>
            </a:prstGeom>
            <a:solidFill>
              <a:srgbClr val="FFFFFF">
                <a:alpha val="50195"/>
              </a:srgbClr>
            </a:solidFill>
            <a:ln w="12700" cap="flat">
              <a:noFill/>
              <a:miter lim="400000"/>
            </a:ln>
            <a:effectLst/>
          </p:spPr>
          <p:txBody>
            <a:bodyPr wrap="square" lIns="45719" tIns="45719" rIns="45719" bIns="45719" numCol="1" anchor="ctr">
              <a:noAutofit/>
            </a:bodyPr>
            <a:lstStyle/>
            <a:p>
              <a:pPr>
                <a:defRPr sz="1800"/>
              </a:pPr>
              <a:endParaRPr sz="1800"/>
            </a:p>
          </p:txBody>
        </p:sp>
      </p:grpSp>
      <p:sp>
        <p:nvSpPr>
          <p:cNvPr id="19" name="Title Text"/>
          <p:cNvSpPr txBox="1">
            <a:spLocks noGrp="1"/>
          </p:cNvSpPr>
          <p:nvPr>
            <p:ph type="title"/>
          </p:nvPr>
        </p:nvSpPr>
        <p:spPr>
          <a:xfrm>
            <a:off x="609600" y="92075"/>
            <a:ext cx="10972800" cy="15081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p>
            <a:r>
              <a:t>Title Text</a:t>
            </a:r>
          </a:p>
        </p:txBody>
      </p:sp>
      <p:sp>
        <p:nvSpPr>
          <p:cNvPr id="20" name="Body Level One…"/>
          <p:cNvSpPr txBox="1">
            <a:spLocks noGrp="1"/>
          </p:cNvSpPr>
          <p:nvPr>
            <p:ph type="body" idx="1"/>
          </p:nvPr>
        </p:nvSpPr>
        <p:spPr>
          <a:xfrm>
            <a:off x="609600" y="1600200"/>
            <a:ext cx="10972800" cy="52578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lstStyle>
            <a:lvl1pPr>
              <a:buBlip>
                <a:blip r:embed="rId7"/>
              </a:buBlip>
            </a:lvl1pPr>
          </a:lstStyle>
          <a:p>
            <a:r>
              <a:t>Body Level One</a:t>
            </a:r>
          </a:p>
          <a:p>
            <a:pPr lvl="1"/>
            <a:r>
              <a:t>Body Level Two</a:t>
            </a:r>
          </a:p>
          <a:p>
            <a:pPr lvl="2"/>
            <a:r>
              <a:t>Body Level Three</a:t>
            </a:r>
          </a:p>
          <a:p>
            <a:pPr lvl="3"/>
            <a:r>
              <a:t>Body Level Four</a:t>
            </a:r>
          </a:p>
          <a:p>
            <a:pPr lvl="4"/>
            <a:r>
              <a:t>Body Level Five</a:t>
            </a:r>
          </a:p>
        </p:txBody>
      </p:sp>
      <p:sp>
        <p:nvSpPr>
          <p:cNvPr id="21" name="Slide Number"/>
          <p:cNvSpPr txBox="1">
            <a:spLocks noGrp="1"/>
          </p:cNvSpPr>
          <p:nvPr>
            <p:ph type="sldNum" sz="quarter" idx="2"/>
          </p:nvPr>
        </p:nvSpPr>
        <p:spPr>
          <a:xfrm>
            <a:off x="11004132" y="6248400"/>
            <a:ext cx="273470" cy="307777"/>
          </a:xfrm>
          <a:prstGeom prst="rect">
            <a:avLst/>
          </a:prstGeom>
          <a:ln w="12700">
            <a:miter lim="400000"/>
          </a:ln>
        </p:spPr>
        <p:txBody>
          <a:bodyPr wrap="none" lIns="45719" rIns="45719">
            <a:spAutoFit/>
          </a:bodyPr>
          <a:lstStyle>
            <a:lvl1pPr algn="r">
              <a:defRPr sz="1400"/>
            </a:lvl1pPr>
          </a:lstStyle>
          <a:p>
            <a:fld id="{CD9DC34D-C334-3A42-848D-AF988A0F3C8E}" type="slidenum">
              <a:rPr lang="en-US" smtClean="0"/>
              <a:t>‹#›</a:t>
            </a:fld>
            <a:endParaRPr lang="en-US"/>
          </a:p>
        </p:txBody>
      </p:sp>
    </p:spTree>
    <p:extLst>
      <p:ext uri="{BB962C8B-B14F-4D97-AF65-F5344CB8AC3E}">
        <p14:creationId xmlns:p14="http://schemas.microsoft.com/office/powerpoint/2010/main" val="1620088340"/>
      </p:ext>
    </p:extLst>
  </p:cSld>
  <p:clrMap bg1="lt1" tx1="dk1" bg2="lt2" tx2="dk2" accent1="accent1" accent2="accent2" accent3="accent3" accent4="accent4" accent5="accent5" accent6="accent6" hlink="hlink" folHlink="folHlink"/>
  <p:sldLayoutIdLst>
    <p:sldLayoutId id="2147484062" r:id="rId1"/>
    <p:sldLayoutId id="2147484064" r:id="rId2"/>
    <p:sldLayoutId id="2147484065" r:id="rId3"/>
    <p:sldLayoutId id="2147484066" r:id="rId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marL="0" marR="0" indent="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1pPr>
      <a:lvl2pPr marL="0" marR="0" indent="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2pPr>
      <a:lvl3pPr marL="0" marR="0" indent="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3pPr>
      <a:lvl4pPr marL="0" marR="0" indent="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4pPr>
      <a:lvl5pPr marL="0" marR="0" indent="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5pPr>
      <a:lvl6pPr marL="0" marR="0" indent="45720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6pPr>
      <a:lvl7pPr marL="0" marR="0" indent="91440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7pPr>
      <a:lvl8pPr marL="0" marR="0" indent="137160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8pPr>
      <a:lvl9pPr marL="0" marR="0" indent="182880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9pPr>
    </p:titleStyle>
    <p:bodyStyle>
      <a:lvl1pPr marL="342900" marR="0" indent="-342900" algn="l" defTabSz="914400" rtl="0" eaLnBrk="1" latinLnBrk="0" hangingPunct="1">
        <a:lnSpc>
          <a:spcPct val="100000"/>
        </a:lnSpc>
        <a:spcBef>
          <a:spcPts val="700"/>
        </a:spcBef>
        <a:spcAft>
          <a:spcPts val="0"/>
        </a:spcAft>
        <a:buClrTx/>
        <a:buSzPct val="100000"/>
        <a:buFontTx/>
        <a:buBlip>
          <a:blip r:embed="rId7"/>
        </a:buBlip>
        <a:tabLst/>
        <a:defRPr sz="3200" b="0" i="0" u="none" strike="noStrike" cap="none" spc="0" baseline="0">
          <a:solidFill>
            <a:srgbClr val="000000"/>
          </a:solidFill>
          <a:uFillTx/>
          <a:latin typeface="Arial Narrow"/>
          <a:ea typeface="Arial Narrow"/>
          <a:cs typeface="Arial Narrow"/>
          <a:sym typeface="Arial Narrow"/>
        </a:defRPr>
      </a:lvl1pPr>
      <a:lvl2pPr marL="783771" marR="0" indent="-326571"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Narrow"/>
          <a:ea typeface="Arial Narrow"/>
          <a:cs typeface="Arial Narrow"/>
          <a:sym typeface="Arial Narrow"/>
        </a:defRPr>
      </a:lvl2pPr>
      <a:lvl3pPr marL="1219200" marR="0" indent="-304800"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Narrow"/>
          <a:ea typeface="Arial Narrow"/>
          <a:cs typeface="Arial Narrow"/>
          <a:sym typeface="Arial Narrow"/>
        </a:defRPr>
      </a:lvl3pPr>
      <a:lvl4pPr marL="1737360" marR="0" indent="-365760"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Narrow"/>
          <a:ea typeface="Arial Narrow"/>
          <a:cs typeface="Arial Narrow"/>
          <a:sym typeface="Arial Narrow"/>
        </a:defRPr>
      </a:lvl4pPr>
      <a:lvl5pPr marL="2235200" marR="0" indent="-406400"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Narrow"/>
          <a:ea typeface="Arial Narrow"/>
          <a:cs typeface="Arial Narrow"/>
          <a:sym typeface="Arial Narrow"/>
        </a:defRPr>
      </a:lvl5pPr>
      <a:lvl6pPr marL="2692400" marR="0" indent="-406400"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Narrow"/>
          <a:ea typeface="Arial Narrow"/>
          <a:cs typeface="Arial Narrow"/>
          <a:sym typeface="Arial Narrow"/>
        </a:defRPr>
      </a:lvl6pPr>
      <a:lvl7pPr marL="3149600" marR="0" indent="-406400"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Narrow"/>
          <a:ea typeface="Arial Narrow"/>
          <a:cs typeface="Arial Narrow"/>
          <a:sym typeface="Arial Narrow"/>
        </a:defRPr>
      </a:lvl7pPr>
      <a:lvl8pPr marL="3606800" marR="0" indent="-406400"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Narrow"/>
          <a:ea typeface="Arial Narrow"/>
          <a:cs typeface="Arial Narrow"/>
          <a:sym typeface="Arial Narrow"/>
        </a:defRPr>
      </a:lvl8pPr>
      <a:lvl9pPr marL="4064000" marR="0" indent="-406400"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Narrow"/>
          <a:ea typeface="Arial Narrow"/>
          <a:cs typeface="Arial Narrow"/>
          <a:sym typeface="Arial Narrow"/>
        </a:defRPr>
      </a:lvl9pPr>
    </p:bodyStyle>
    <p:otherStyle>
      <a:lvl1pPr marL="0" marR="0" indent="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1pPr>
      <a:lvl2pPr marL="0" marR="0" indent="45720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2pPr>
      <a:lvl3pPr marL="0" marR="0" indent="91440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3pPr>
      <a:lvl4pPr marL="0" marR="0" indent="137160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4pPr>
      <a:lvl5pPr marL="0" marR="0" indent="182880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5pPr>
      <a:lvl6pPr marL="0" marR="0" indent="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6pPr>
      <a:lvl7pPr marL="0" marR="0" indent="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7pPr>
      <a:lvl8pPr marL="0" marR="0" indent="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8pPr>
      <a:lvl9pPr marL="0" marR="0" indent="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http://lis.virginia.gov/lis.htm" TargetMode="Externa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984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7BC0B-47B0-054F-A7F6-ED060D3B2E77}"/>
              </a:ext>
            </a:extLst>
          </p:cNvPr>
          <p:cNvSpPr>
            <a:spLocks noGrp="1"/>
          </p:cNvSpPr>
          <p:nvPr>
            <p:ph type="ctrTitle"/>
          </p:nvPr>
        </p:nvSpPr>
        <p:spPr>
          <a:xfrm>
            <a:off x="588465" y="235715"/>
            <a:ext cx="10728960" cy="4323560"/>
          </a:xfrm>
        </p:spPr>
        <p:txBody>
          <a:bodyPr/>
          <a:lstStyle/>
          <a:p>
            <a:r>
              <a:rPr lang="en-US" dirty="0">
                <a:solidFill>
                  <a:schemeClr val="tx1"/>
                </a:solidFill>
              </a:rPr>
              <a:t>CASC 2023 </a:t>
            </a:r>
            <a:br>
              <a:rPr lang="en-US" dirty="0">
                <a:solidFill>
                  <a:schemeClr val="tx1"/>
                </a:solidFill>
              </a:rPr>
            </a:br>
            <a:r>
              <a:rPr lang="en-US" dirty="0">
                <a:solidFill>
                  <a:schemeClr val="tx1"/>
                </a:solidFill>
              </a:rPr>
              <a:t>Legislative Update</a:t>
            </a:r>
            <a:br>
              <a:rPr lang="en-US" dirty="0">
                <a:solidFill>
                  <a:schemeClr val="tx1"/>
                </a:solidFill>
              </a:rPr>
            </a:br>
            <a:r>
              <a:rPr lang="en-US" dirty="0">
                <a:solidFill>
                  <a:schemeClr val="tx1"/>
                </a:solidFill>
              </a:rPr>
              <a:t>For Virginia </a:t>
            </a:r>
            <a:br>
              <a:rPr lang="en-US" dirty="0">
                <a:solidFill>
                  <a:schemeClr val="tx1"/>
                </a:solidFill>
              </a:rPr>
            </a:br>
            <a:r>
              <a:rPr lang="en-US" dirty="0">
                <a:solidFill>
                  <a:schemeClr val="tx1"/>
                </a:solidFill>
              </a:rPr>
              <a:t>Law Enforcement</a:t>
            </a:r>
          </a:p>
        </p:txBody>
      </p:sp>
      <p:pic>
        <p:nvPicPr>
          <p:cNvPr id="6" name="Picture 5">
            <a:extLst>
              <a:ext uri="{FF2B5EF4-FFF2-40B4-BE49-F238E27FC236}">
                <a16:creationId xmlns:a16="http://schemas.microsoft.com/office/drawing/2014/main" id="{DA3F158E-0756-0949-A202-7CBFDDE670FF}"/>
              </a:ext>
            </a:extLst>
          </p:cNvPr>
          <p:cNvPicPr>
            <a:picLocks noChangeAspect="1"/>
          </p:cNvPicPr>
          <p:nvPr/>
        </p:nvPicPr>
        <p:blipFill>
          <a:blip r:embed="rId3"/>
          <a:stretch>
            <a:fillRect/>
          </a:stretch>
        </p:blipFill>
        <p:spPr>
          <a:xfrm>
            <a:off x="2840074" y="4638632"/>
            <a:ext cx="6225743" cy="1238924"/>
          </a:xfrm>
          <a:prstGeom prst="rect">
            <a:avLst/>
          </a:prstGeom>
          <a:solidFill>
            <a:schemeClr val="bg1"/>
          </a:solidFill>
        </p:spPr>
      </p:pic>
      <p:sp>
        <p:nvSpPr>
          <p:cNvPr id="4" name="TextBox 3">
            <a:extLst>
              <a:ext uri="{FF2B5EF4-FFF2-40B4-BE49-F238E27FC236}">
                <a16:creationId xmlns:a16="http://schemas.microsoft.com/office/drawing/2014/main" id="{B23FAE93-FFEB-644A-BE0A-914B3E9CE5AD}"/>
              </a:ext>
            </a:extLst>
          </p:cNvPr>
          <p:cNvSpPr txBox="1"/>
          <p:nvPr/>
        </p:nvSpPr>
        <p:spPr>
          <a:xfrm>
            <a:off x="908264" y="6036270"/>
            <a:ext cx="10374956" cy="1015663"/>
          </a:xfrm>
          <a:prstGeom prst="rect">
            <a:avLst/>
          </a:prstGeom>
          <a:noFill/>
        </p:spPr>
        <p:txBody>
          <a:bodyPr wrap="none" rtlCol="0">
            <a:spAutoFit/>
          </a:bodyPr>
          <a:lstStyle/>
          <a:p>
            <a:pPr algn="ctr"/>
            <a:r>
              <a:rPr lang="en-US" sz="2000" dirty="0"/>
              <a:t>This document is provided for Law Enforcement by the Virginia Commonwealth’s Attorneys’ Services Council </a:t>
            </a:r>
          </a:p>
          <a:p>
            <a:pPr algn="ctr"/>
            <a:r>
              <a:rPr lang="en-US" sz="2000" dirty="0"/>
              <a:t>pursuant to Va. Code § 2.2-3705.7(29) for the training of state prosecutors and law-enforcement personnel.</a:t>
            </a:r>
          </a:p>
          <a:p>
            <a:pPr algn="ctr"/>
            <a:endParaRPr lang="en-US" sz="2000" dirty="0"/>
          </a:p>
        </p:txBody>
      </p:sp>
    </p:spTree>
    <p:extLst>
      <p:ext uri="{BB962C8B-B14F-4D97-AF65-F5344CB8AC3E}">
        <p14:creationId xmlns:p14="http://schemas.microsoft.com/office/powerpoint/2010/main" val="2469980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CONSENT"/>
          <p:cNvSpPr txBox="1">
            <a:spLocks noGrp="1"/>
          </p:cNvSpPr>
          <p:nvPr>
            <p:ph type="title" idx="4294967295"/>
          </p:nvPr>
        </p:nvSpPr>
        <p:spPr>
          <a:xfrm>
            <a:off x="2246313" y="4406901"/>
            <a:ext cx="7772401" cy="1362075"/>
          </a:xfrm>
          <a:prstGeom prst="rect">
            <a:avLst/>
          </a:prstGeom>
        </p:spPr>
        <p:txBody>
          <a:bodyPr anchor="t">
            <a:normAutofit/>
          </a:bodyPr>
          <a:lstStyle>
            <a:lvl1pPr algn="l">
              <a:defRPr sz="4000" b="1"/>
            </a:lvl1pPr>
          </a:lstStyle>
          <a:p>
            <a:r>
              <a:rPr lang="en-US" sz="4800" dirty="0"/>
              <a:t>CRIMINAL PROCEDURE</a:t>
            </a:r>
            <a:endParaRPr sz="4800" dirty="0"/>
          </a:p>
        </p:txBody>
      </p:sp>
    </p:spTree>
    <p:extLst>
      <p:ext uri="{BB962C8B-B14F-4D97-AF65-F5344CB8AC3E}">
        <p14:creationId xmlns:p14="http://schemas.microsoft.com/office/powerpoint/2010/main" val="1379752614"/>
      </p:ext>
    </p:extLst>
  </p:cSld>
  <p:clrMapOvr>
    <a:masterClrMapping/>
  </p:clrMapOvr>
  <mc:AlternateContent xmlns:mc="http://schemas.openxmlformats.org/markup-compatibility/2006" xmlns:p14="http://schemas.microsoft.com/office/powerpoint/2010/main">
    <mc:Choice Requires="p14">
      <p:transition spd="slow">
        <p:fade thruBlk="1"/>
      </p:transition>
    </mc:Choice>
    <mc:Fallback xmlns:a14="http://schemas.microsoft.com/office/drawing/2010/main" xmlns:m="http://schemas.openxmlformats.org/officeDocument/2006/math"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0FF02-0E6D-4E76-AD15-548CA38F6D4C}"/>
              </a:ext>
            </a:extLst>
          </p:cNvPr>
          <p:cNvSpPr>
            <a:spLocks noGrp="1"/>
          </p:cNvSpPr>
          <p:nvPr>
            <p:ph type="title"/>
          </p:nvPr>
        </p:nvSpPr>
        <p:spPr>
          <a:xfrm>
            <a:off x="0" y="463010"/>
            <a:ext cx="12393283" cy="1508127"/>
          </a:xfrm>
        </p:spPr>
        <p:txBody>
          <a:bodyPr/>
          <a:lstStyle/>
          <a:p>
            <a:r>
              <a:rPr lang="en-US" sz="3600" dirty="0"/>
              <a:t>Ch. 564: Virginia Victims Fund (aka Criminal Injury Compensation Fund)</a:t>
            </a:r>
          </a:p>
        </p:txBody>
      </p:sp>
      <p:sp>
        <p:nvSpPr>
          <p:cNvPr id="3" name="Content Placeholder 2">
            <a:extLst>
              <a:ext uri="{FF2B5EF4-FFF2-40B4-BE49-F238E27FC236}">
                <a16:creationId xmlns:a16="http://schemas.microsoft.com/office/drawing/2014/main" id="{347D7F22-DD9B-4C22-9FEC-79AF9F5BA0E4}"/>
              </a:ext>
            </a:extLst>
          </p:cNvPr>
          <p:cNvSpPr>
            <a:spLocks noGrp="1"/>
          </p:cNvSpPr>
          <p:nvPr>
            <p:ph idx="1"/>
          </p:nvPr>
        </p:nvSpPr>
        <p:spPr>
          <a:xfrm>
            <a:off x="1757548" y="2054431"/>
            <a:ext cx="9577561" cy="4803569"/>
          </a:xfrm>
        </p:spPr>
        <p:txBody>
          <a:bodyPr>
            <a:noAutofit/>
          </a:bodyPr>
          <a:lstStyle/>
          <a:p>
            <a:r>
              <a:rPr lang="en-US" dirty="0">
                <a:solidFill>
                  <a:schemeClr val="tx1"/>
                </a:solidFill>
              </a:rPr>
              <a:t>Amends §19.2-368.10 and creates exception when law enforcement certifies that the victim was willing but did not due to a good faith belief of harm and no protection services were provided despite a request for such services by law enforcement.</a:t>
            </a:r>
          </a:p>
          <a:p>
            <a:r>
              <a:rPr lang="en-US" dirty="0">
                <a:solidFill>
                  <a:schemeClr val="tx1"/>
                </a:solidFill>
              </a:rPr>
              <a:t>Current law allowed the Commission of the CICF to deny or reduce funds to victims who did not cooperate fully with law enforcement. </a:t>
            </a:r>
          </a:p>
          <a:p>
            <a:endParaRPr lang="en-US" dirty="0">
              <a:solidFill>
                <a:schemeClr val="tx1"/>
              </a:solidFill>
            </a:endParaRPr>
          </a:p>
        </p:txBody>
      </p:sp>
    </p:spTree>
    <p:extLst>
      <p:ext uri="{BB962C8B-B14F-4D97-AF65-F5344CB8AC3E}">
        <p14:creationId xmlns:p14="http://schemas.microsoft.com/office/powerpoint/2010/main" val="16089648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0FF02-0E6D-4E76-AD15-548CA38F6D4C}"/>
              </a:ext>
            </a:extLst>
          </p:cNvPr>
          <p:cNvSpPr>
            <a:spLocks noGrp="1"/>
          </p:cNvSpPr>
          <p:nvPr>
            <p:ph type="title"/>
          </p:nvPr>
        </p:nvSpPr>
        <p:spPr/>
        <p:txBody>
          <a:bodyPr/>
          <a:lstStyle/>
          <a:p>
            <a:r>
              <a:rPr lang="en-US" dirty="0"/>
              <a:t>Ch. 680/681</a:t>
            </a:r>
            <a:br>
              <a:rPr lang="en-US" dirty="0"/>
            </a:br>
            <a:r>
              <a:rPr lang="en-US" dirty="0"/>
              <a:t>Victims – Testing Offender for STIs</a:t>
            </a:r>
          </a:p>
        </p:txBody>
      </p:sp>
      <p:sp>
        <p:nvSpPr>
          <p:cNvPr id="3" name="Content Placeholder 2">
            <a:extLst>
              <a:ext uri="{FF2B5EF4-FFF2-40B4-BE49-F238E27FC236}">
                <a16:creationId xmlns:a16="http://schemas.microsoft.com/office/drawing/2014/main" id="{347D7F22-DD9B-4C22-9FEC-79AF9F5BA0E4}"/>
              </a:ext>
            </a:extLst>
          </p:cNvPr>
          <p:cNvSpPr>
            <a:spLocks noGrp="1"/>
          </p:cNvSpPr>
          <p:nvPr>
            <p:ph idx="1"/>
          </p:nvPr>
        </p:nvSpPr>
        <p:spPr>
          <a:xfrm>
            <a:off x="736270" y="1745673"/>
            <a:ext cx="11080592" cy="4822181"/>
          </a:xfrm>
        </p:spPr>
        <p:txBody>
          <a:bodyPr>
            <a:noAutofit/>
          </a:bodyPr>
          <a:lstStyle/>
          <a:p>
            <a:r>
              <a:rPr lang="en-US" sz="2600" dirty="0">
                <a:solidFill>
                  <a:schemeClr val="tx1"/>
                </a:solidFill>
                <a:latin typeface="Arial" panose="020B0604020202020204" pitchFamily="34" charset="0"/>
                <a:cs typeface="Arial" panose="020B0604020202020204" pitchFamily="34" charset="0"/>
              </a:rPr>
              <a:t>Provides that as soon as practicable following arrest, or following indictment, arrest by warrant, or service of a petition in the case of a juvenile, the attorney for the Commonwealth may request after consultation with any complaining witness, or shall request upon the request of the complaining witness, that any person charged with certain specified crimes be requested to submit to testing for sexually transmitted infections, as that term is defined in the bill. </a:t>
            </a:r>
          </a:p>
          <a:p>
            <a:r>
              <a:rPr lang="en-US" sz="2600" dirty="0">
                <a:solidFill>
                  <a:schemeClr val="tx1"/>
                </a:solidFill>
                <a:latin typeface="Arial" panose="020B0604020202020204" pitchFamily="34" charset="0"/>
                <a:cs typeface="Arial" panose="020B0604020202020204" pitchFamily="34" charset="0"/>
              </a:rPr>
              <a:t>The bill provides that if the person charged refuses to submit to testing or the competency of the person to submit to testing is at issue, a court finding probable cause that the complaining witness was exposed to body fluids of the person charged in a manner that may transmit a sexually transmitted infection shall order such testing.</a:t>
            </a:r>
          </a:p>
        </p:txBody>
      </p:sp>
    </p:spTree>
    <p:extLst>
      <p:ext uri="{BB962C8B-B14F-4D97-AF65-F5344CB8AC3E}">
        <p14:creationId xmlns:p14="http://schemas.microsoft.com/office/powerpoint/2010/main" val="29856360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0FF02-0E6D-4E76-AD15-548CA38F6D4C}"/>
              </a:ext>
            </a:extLst>
          </p:cNvPr>
          <p:cNvSpPr>
            <a:spLocks noGrp="1"/>
          </p:cNvSpPr>
          <p:nvPr>
            <p:ph type="title"/>
          </p:nvPr>
        </p:nvSpPr>
        <p:spPr>
          <a:xfrm>
            <a:off x="1043796" y="733245"/>
            <a:ext cx="10538604" cy="866957"/>
          </a:xfrm>
        </p:spPr>
        <p:txBody>
          <a:bodyPr/>
          <a:lstStyle/>
          <a:p>
            <a:r>
              <a:rPr lang="en-US" dirty="0">
                <a:solidFill>
                  <a:schemeClr val="tx1"/>
                </a:solidFill>
              </a:rPr>
              <a:t>Ch. 746/784: Victim Notification about Plea</a:t>
            </a:r>
          </a:p>
        </p:txBody>
      </p:sp>
      <p:sp>
        <p:nvSpPr>
          <p:cNvPr id="3" name="Content Placeholder 2">
            <a:extLst>
              <a:ext uri="{FF2B5EF4-FFF2-40B4-BE49-F238E27FC236}">
                <a16:creationId xmlns:a16="http://schemas.microsoft.com/office/drawing/2014/main" id="{347D7F22-DD9B-4C22-9FEC-79AF9F5BA0E4}"/>
              </a:ext>
            </a:extLst>
          </p:cNvPr>
          <p:cNvSpPr>
            <a:spLocks noGrp="1"/>
          </p:cNvSpPr>
          <p:nvPr>
            <p:ph idx="1"/>
          </p:nvPr>
        </p:nvSpPr>
        <p:spPr>
          <a:xfrm>
            <a:off x="826698" y="1386444"/>
            <a:ext cx="10972800" cy="5257800"/>
          </a:xfrm>
        </p:spPr>
        <p:txBody>
          <a:bodyPr>
            <a:normAutofit/>
          </a:bodyPr>
          <a:lstStyle/>
          <a:p>
            <a:pPr marL="0" indent="0">
              <a:buNone/>
            </a:pPr>
            <a:endParaRPr lang="en-US" sz="3000" dirty="0">
              <a:solidFill>
                <a:schemeClr val="tx1"/>
              </a:solidFill>
            </a:endParaRPr>
          </a:p>
          <a:p>
            <a:r>
              <a:rPr lang="en-US" sz="3000" dirty="0">
                <a:solidFill>
                  <a:schemeClr val="tx1"/>
                </a:solidFill>
              </a:rPr>
              <a:t>Amends §19.2-11.01(A)(4)(d) to require an attorney for the Commonwealth to consult with a crime victim in a felony case to (</a:t>
            </a:r>
            <a:r>
              <a:rPr lang="en-US" sz="3000" dirty="0" err="1">
                <a:solidFill>
                  <a:schemeClr val="tx1"/>
                </a:solidFill>
              </a:rPr>
              <a:t>i</a:t>
            </a:r>
            <a:r>
              <a:rPr lang="en-US" sz="3000" dirty="0">
                <a:solidFill>
                  <a:schemeClr val="tx1"/>
                </a:solidFill>
              </a:rPr>
              <a:t>) inform the victim of the contents of a proposed plea agreement and (ii) obtain the victim's views about the disposition of the case. </a:t>
            </a:r>
          </a:p>
          <a:p>
            <a:r>
              <a:rPr lang="en-US" sz="3000" dirty="0">
                <a:solidFill>
                  <a:schemeClr val="tx1"/>
                </a:solidFill>
              </a:rPr>
              <a:t>Bill provides that the victim shall be notified of any proceeding in which the plea agreement will be tendered to the court. </a:t>
            </a:r>
          </a:p>
          <a:p>
            <a:pPr lvl="1"/>
            <a:r>
              <a:rPr lang="en-US" sz="3000" dirty="0">
                <a:solidFill>
                  <a:schemeClr val="tx1"/>
                </a:solidFill>
              </a:rPr>
              <a:t>Under current law, such consultation and notification is required only upon the victim's request. </a:t>
            </a:r>
          </a:p>
        </p:txBody>
      </p:sp>
    </p:spTree>
    <p:extLst>
      <p:ext uri="{BB962C8B-B14F-4D97-AF65-F5344CB8AC3E}">
        <p14:creationId xmlns:p14="http://schemas.microsoft.com/office/powerpoint/2010/main" val="3983933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D18941B-E61C-244F-9619-61BAD3C6FA99}"/>
              </a:ext>
            </a:extLst>
          </p:cNvPr>
          <p:cNvSpPr>
            <a:spLocks noGrp="1"/>
          </p:cNvSpPr>
          <p:nvPr>
            <p:ph type="title" idx="4294967295"/>
          </p:nvPr>
        </p:nvSpPr>
        <p:spPr>
          <a:xfrm>
            <a:off x="2306320" y="4084320"/>
            <a:ext cx="7020560" cy="1137920"/>
          </a:xfrm>
        </p:spPr>
        <p:txBody>
          <a:bodyPr/>
          <a:lstStyle/>
          <a:p>
            <a:pPr algn="l"/>
            <a:r>
              <a:rPr lang="en-US" b="1" dirty="0"/>
              <a:t>NEW AND AMENDED </a:t>
            </a:r>
            <a:br>
              <a:rPr lang="en-US" b="1" dirty="0"/>
            </a:br>
            <a:r>
              <a:rPr lang="en-US" b="1" dirty="0"/>
              <a:t>CRIMES AND OFFENSES</a:t>
            </a:r>
          </a:p>
        </p:txBody>
      </p:sp>
    </p:spTree>
    <p:extLst>
      <p:ext uri="{BB962C8B-B14F-4D97-AF65-F5344CB8AC3E}">
        <p14:creationId xmlns:p14="http://schemas.microsoft.com/office/powerpoint/2010/main" val="2843695359"/>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0FF02-0E6D-4E76-AD15-548CA38F6D4C}"/>
              </a:ext>
            </a:extLst>
          </p:cNvPr>
          <p:cNvSpPr>
            <a:spLocks noGrp="1"/>
          </p:cNvSpPr>
          <p:nvPr>
            <p:ph type="title"/>
          </p:nvPr>
        </p:nvSpPr>
        <p:spPr>
          <a:xfrm>
            <a:off x="816634" y="299109"/>
            <a:ext cx="10972800" cy="1508127"/>
          </a:xfrm>
        </p:spPr>
        <p:txBody>
          <a:bodyPr/>
          <a:lstStyle/>
          <a:p>
            <a:r>
              <a:rPr lang="en-US" sz="4000" dirty="0"/>
              <a:t>Ch. 24: Drones Trespassing over Jails &amp; Prisons</a:t>
            </a:r>
          </a:p>
        </p:txBody>
      </p:sp>
      <p:sp>
        <p:nvSpPr>
          <p:cNvPr id="3" name="Content Placeholder 2">
            <a:extLst>
              <a:ext uri="{FF2B5EF4-FFF2-40B4-BE49-F238E27FC236}">
                <a16:creationId xmlns:a16="http://schemas.microsoft.com/office/drawing/2014/main" id="{347D7F22-DD9B-4C22-9FEC-79AF9F5BA0E4}"/>
              </a:ext>
            </a:extLst>
          </p:cNvPr>
          <p:cNvSpPr>
            <a:spLocks noGrp="1"/>
          </p:cNvSpPr>
          <p:nvPr>
            <p:ph idx="1"/>
          </p:nvPr>
        </p:nvSpPr>
        <p:spPr>
          <a:xfrm>
            <a:off x="1164566" y="1871932"/>
            <a:ext cx="10084279" cy="4986067"/>
          </a:xfrm>
        </p:spPr>
        <p:txBody>
          <a:bodyPr>
            <a:normAutofit/>
          </a:bodyPr>
          <a:lstStyle/>
          <a:p>
            <a:pPr lvl="0"/>
            <a:r>
              <a:rPr lang="en-US" dirty="0">
                <a:solidFill>
                  <a:schemeClr val="tx1"/>
                </a:solidFill>
              </a:rPr>
              <a:t>Amends § 18.2-121.3 to expand the Class 1 misdemeanor for Trespass by Drone to include:</a:t>
            </a:r>
          </a:p>
          <a:p>
            <a:pPr lvl="1"/>
            <a:r>
              <a:rPr lang="en-US" dirty="0">
                <a:solidFill>
                  <a:schemeClr val="tx1"/>
                </a:solidFill>
              </a:rPr>
              <a:t>Using a drone to drop any item within the boundaries of state or local correctional facilities or juvenile correctional center. </a:t>
            </a:r>
          </a:p>
          <a:p>
            <a:pPr lvl="1"/>
            <a:r>
              <a:rPr lang="en-US" dirty="0">
                <a:solidFill>
                  <a:schemeClr val="tx1"/>
                </a:solidFill>
              </a:rPr>
              <a:t>Using a drone to obtain any video or still image of an inmate or resident of state or local correctional facilities or juvenile correctional center. </a:t>
            </a:r>
          </a:p>
        </p:txBody>
      </p:sp>
    </p:spTree>
    <p:extLst>
      <p:ext uri="{BB962C8B-B14F-4D97-AF65-F5344CB8AC3E}">
        <p14:creationId xmlns:p14="http://schemas.microsoft.com/office/powerpoint/2010/main" val="3820277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7D7F22-DD9B-4C22-9FEC-79AF9F5BA0E4}"/>
              </a:ext>
            </a:extLst>
          </p:cNvPr>
          <p:cNvSpPr>
            <a:spLocks noGrp="1"/>
          </p:cNvSpPr>
          <p:nvPr>
            <p:ph idx="1"/>
          </p:nvPr>
        </p:nvSpPr>
        <p:spPr>
          <a:xfrm>
            <a:off x="1341912" y="1600202"/>
            <a:ext cx="9999023" cy="5257798"/>
          </a:xfrm>
        </p:spPr>
        <p:txBody>
          <a:bodyPr>
            <a:normAutofit/>
          </a:bodyPr>
          <a:lstStyle/>
          <a:p>
            <a:r>
              <a:rPr lang="en-US" sz="2800" dirty="0">
                <a:solidFill>
                  <a:schemeClr val="tx1"/>
                </a:solidFill>
                <a:latin typeface="Arial" panose="020B0604020202020204" pitchFamily="34" charset="0"/>
                <a:cs typeface="Arial" panose="020B0604020202020204" pitchFamily="34" charset="0"/>
              </a:rPr>
              <a:t>Creates a Class 1 misdemeanor when a false emergency communication results in an emergency response. </a:t>
            </a:r>
          </a:p>
          <a:p>
            <a:r>
              <a:rPr lang="en-US" sz="2800" dirty="0">
                <a:solidFill>
                  <a:schemeClr val="tx1"/>
                </a:solidFill>
                <a:latin typeface="Arial" panose="020B0604020202020204" pitchFamily="34" charset="0"/>
                <a:cs typeface="Arial" panose="020B0604020202020204" pitchFamily="34" charset="0"/>
              </a:rPr>
              <a:t>Creates a Class 6 felony if the emergency response to a false emergency communication results in serious bodily injury to any person.</a:t>
            </a:r>
          </a:p>
          <a:p>
            <a:r>
              <a:rPr lang="en-US" sz="2800" dirty="0">
                <a:solidFill>
                  <a:schemeClr val="tx1"/>
                </a:solidFill>
                <a:latin typeface="Arial" panose="020B0604020202020204" pitchFamily="34" charset="0"/>
                <a:cs typeface="Arial" panose="020B0604020202020204" pitchFamily="34" charset="0"/>
              </a:rPr>
              <a:t>Creates a Class 5 felony if the emergency response to a false emergency communication results in any person’s death.</a:t>
            </a:r>
          </a:p>
          <a:p>
            <a:r>
              <a:rPr lang="en-US" sz="2800" dirty="0">
                <a:solidFill>
                  <a:schemeClr val="tx1"/>
                </a:solidFill>
                <a:latin typeface="Arial" panose="020B0604020202020204" pitchFamily="34" charset="0"/>
                <a:cs typeface="Arial" panose="020B0604020202020204" pitchFamily="34" charset="0"/>
              </a:rPr>
              <a:t>The person convicted of such false emergency communication shall be liable for the reasonable expense in responding to such false emergency communication.</a:t>
            </a:r>
          </a:p>
          <a:p>
            <a:endParaRPr lang="en-US" sz="2800" dirty="0">
              <a:solidFill>
                <a:schemeClr val="tx1"/>
              </a:solidFill>
              <a:latin typeface="Arial" panose="020B0604020202020204" pitchFamily="34" charset="0"/>
              <a:cs typeface="Arial" panose="020B0604020202020204" pitchFamily="34" charset="0"/>
            </a:endParaRPr>
          </a:p>
          <a:p>
            <a:endParaRPr lang="en-US" sz="2800" dirty="0">
              <a:solidFill>
                <a:schemeClr val="tx1"/>
              </a:solidFill>
              <a:latin typeface="Arial" panose="020B0604020202020204" pitchFamily="34" charset="0"/>
              <a:cs typeface="Arial" panose="020B0604020202020204" pitchFamily="34" charset="0"/>
            </a:endParaRPr>
          </a:p>
        </p:txBody>
      </p:sp>
      <p:sp>
        <p:nvSpPr>
          <p:cNvPr id="5" name="Title 4">
            <a:extLst>
              <a:ext uri="{FF2B5EF4-FFF2-40B4-BE49-F238E27FC236}">
                <a16:creationId xmlns:a16="http://schemas.microsoft.com/office/drawing/2014/main" id="{32E33387-14E7-80BB-56BB-EDDB36677B09}"/>
              </a:ext>
            </a:extLst>
          </p:cNvPr>
          <p:cNvSpPr>
            <a:spLocks noGrp="1"/>
          </p:cNvSpPr>
          <p:nvPr>
            <p:ph type="title"/>
          </p:nvPr>
        </p:nvSpPr>
        <p:spPr>
          <a:xfrm>
            <a:off x="609600" y="305831"/>
            <a:ext cx="10972800" cy="1508127"/>
          </a:xfrm>
        </p:spPr>
        <p:txBody>
          <a:bodyPr/>
          <a:lstStyle/>
          <a:p>
            <a:r>
              <a:rPr lang="en-US" dirty="0"/>
              <a:t>Ch. 22/23: “Anti-swatting” §18.2-461.1</a:t>
            </a:r>
          </a:p>
        </p:txBody>
      </p:sp>
    </p:spTree>
    <p:extLst>
      <p:ext uri="{BB962C8B-B14F-4D97-AF65-F5344CB8AC3E}">
        <p14:creationId xmlns:p14="http://schemas.microsoft.com/office/powerpoint/2010/main" val="128821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A8181F-9D64-B638-57B1-DA0862CC7358}"/>
              </a:ext>
            </a:extLst>
          </p:cNvPr>
          <p:cNvSpPr>
            <a:spLocks noGrp="1"/>
          </p:cNvSpPr>
          <p:nvPr>
            <p:ph type="title"/>
          </p:nvPr>
        </p:nvSpPr>
        <p:spPr>
          <a:xfrm>
            <a:off x="1079744" y="386731"/>
            <a:ext cx="10268937" cy="1400530"/>
          </a:xfrm>
        </p:spPr>
        <p:txBody>
          <a:bodyPr/>
          <a:lstStyle/>
          <a:p>
            <a:r>
              <a:rPr lang="en-US" dirty="0"/>
              <a:t>Ch. 200: Threats Against Healthcare Providers</a:t>
            </a:r>
          </a:p>
        </p:txBody>
      </p:sp>
      <p:sp>
        <p:nvSpPr>
          <p:cNvPr id="5" name="Content Placeholder 4">
            <a:extLst>
              <a:ext uri="{FF2B5EF4-FFF2-40B4-BE49-F238E27FC236}">
                <a16:creationId xmlns:a16="http://schemas.microsoft.com/office/drawing/2014/main" id="{5666CE9C-67FC-1460-8A73-4567CDE5D410}"/>
              </a:ext>
            </a:extLst>
          </p:cNvPr>
          <p:cNvSpPr>
            <a:spLocks noGrp="1"/>
          </p:cNvSpPr>
          <p:nvPr>
            <p:ph idx="1"/>
          </p:nvPr>
        </p:nvSpPr>
        <p:spPr>
          <a:xfrm>
            <a:off x="1668543" y="2384982"/>
            <a:ext cx="9747316" cy="4473018"/>
          </a:xfrm>
        </p:spPr>
        <p:txBody>
          <a:bodyPr>
            <a:normAutofit/>
          </a:bodyPr>
          <a:lstStyle/>
          <a:p>
            <a:r>
              <a:rPr lang="en-US" dirty="0"/>
              <a:t>Removes the location element from § 18.2-60 that specifies a health care provider must be in a hospital or in an emergency room on the premises of a clinic or other facility rendering emergency medical care from the crime of making an oral threat to kill or to do bodily injury to a health care provider.</a:t>
            </a:r>
          </a:p>
        </p:txBody>
      </p:sp>
    </p:spTree>
    <p:extLst>
      <p:ext uri="{BB962C8B-B14F-4D97-AF65-F5344CB8AC3E}">
        <p14:creationId xmlns:p14="http://schemas.microsoft.com/office/powerpoint/2010/main" val="3136423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FF624-776F-E290-9F35-1A645528BE3F}"/>
              </a:ext>
            </a:extLst>
          </p:cNvPr>
          <p:cNvSpPr>
            <a:spLocks noGrp="1"/>
          </p:cNvSpPr>
          <p:nvPr>
            <p:ph type="title"/>
          </p:nvPr>
        </p:nvSpPr>
        <p:spPr/>
        <p:txBody>
          <a:bodyPr/>
          <a:lstStyle/>
          <a:p>
            <a:r>
              <a:rPr lang="en-US" dirty="0"/>
              <a:t>Ch. 201/202: Update to Phone Threats</a:t>
            </a:r>
          </a:p>
        </p:txBody>
      </p:sp>
      <p:sp>
        <p:nvSpPr>
          <p:cNvPr id="3" name="Content Placeholder 2">
            <a:extLst>
              <a:ext uri="{FF2B5EF4-FFF2-40B4-BE49-F238E27FC236}">
                <a16:creationId xmlns:a16="http://schemas.microsoft.com/office/drawing/2014/main" id="{FF315CFA-EBD8-C7FF-ED73-299938DAC4A5}"/>
              </a:ext>
            </a:extLst>
          </p:cNvPr>
          <p:cNvSpPr>
            <a:spLocks noGrp="1"/>
          </p:cNvSpPr>
          <p:nvPr>
            <p:ph idx="1"/>
          </p:nvPr>
        </p:nvSpPr>
        <p:spPr/>
        <p:txBody>
          <a:bodyPr/>
          <a:lstStyle/>
          <a:p>
            <a:r>
              <a:rPr lang="en-US" dirty="0"/>
              <a:t>Amends § 18.2-429 to now state: </a:t>
            </a:r>
          </a:p>
          <a:p>
            <a:r>
              <a:rPr lang="en-US" dirty="0"/>
              <a:t>B. Any person who, with or without intent to communicate but with intent to annoy, harass, hinder, or delay emergency personnel in the performance of their duties as such, causes a telephone to ring or other device to signal, which is owned or leased for the purpose of receiving communications by a public or private entity providing fire, police, or emergency medical services, and any person who knowingly permits the use of a telephone or other device under his control for such purpose, is guilty of a Class 1 misdemeanor.</a:t>
            </a:r>
          </a:p>
        </p:txBody>
      </p:sp>
    </p:spTree>
    <p:extLst>
      <p:ext uri="{BB962C8B-B14F-4D97-AF65-F5344CB8AC3E}">
        <p14:creationId xmlns:p14="http://schemas.microsoft.com/office/powerpoint/2010/main" val="2055268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D8882-B249-7BAA-B5FB-1CACAFABF8AD}"/>
              </a:ext>
            </a:extLst>
          </p:cNvPr>
          <p:cNvSpPr>
            <a:spLocks noGrp="1"/>
          </p:cNvSpPr>
          <p:nvPr>
            <p:ph type="title"/>
          </p:nvPr>
        </p:nvSpPr>
        <p:spPr>
          <a:xfrm>
            <a:off x="609600" y="252331"/>
            <a:ext cx="10972800" cy="1508127"/>
          </a:xfrm>
        </p:spPr>
        <p:txBody>
          <a:bodyPr/>
          <a:lstStyle/>
          <a:p>
            <a:r>
              <a:rPr lang="en-US" dirty="0"/>
              <a:t>Ch. 330: Venue for Vulnerable Adults</a:t>
            </a:r>
          </a:p>
        </p:txBody>
      </p:sp>
      <p:sp>
        <p:nvSpPr>
          <p:cNvPr id="3" name="Content Placeholder 2">
            <a:extLst>
              <a:ext uri="{FF2B5EF4-FFF2-40B4-BE49-F238E27FC236}">
                <a16:creationId xmlns:a16="http://schemas.microsoft.com/office/drawing/2014/main" id="{DFA23940-8922-CB03-5119-5BCB9DED1BA7}"/>
              </a:ext>
            </a:extLst>
          </p:cNvPr>
          <p:cNvSpPr>
            <a:spLocks noGrp="1"/>
          </p:cNvSpPr>
          <p:nvPr>
            <p:ph idx="1"/>
          </p:nvPr>
        </p:nvSpPr>
        <p:spPr>
          <a:xfrm>
            <a:off x="688156" y="1857080"/>
            <a:ext cx="10894243" cy="5000920"/>
          </a:xfrm>
        </p:spPr>
        <p:txBody>
          <a:bodyPr>
            <a:noAutofit/>
          </a:bodyPr>
          <a:lstStyle/>
          <a:p>
            <a:r>
              <a:rPr lang="en-US" dirty="0"/>
              <a:t>Provides that, in addition to the county or city in which any act was performed in furtherance of the offense or the accused resided at the time of the offense, venue for the trial of an accused charged with Financial Exploitation of a Vulnerable Adult under §18.2-178.1 may be in any county or city in which:</a:t>
            </a:r>
          </a:p>
          <a:p>
            <a:pPr marL="857250" lvl="1" indent="-400050">
              <a:buFont typeface="+mj-lt"/>
              <a:buAutoNum type="romanLcPeriod"/>
            </a:pPr>
            <a:r>
              <a:rPr lang="en-US" dirty="0"/>
              <a:t>the vulnerable adult resides or resided at the time of the offense or </a:t>
            </a:r>
          </a:p>
          <a:p>
            <a:pPr marL="857250" lvl="1" indent="-400050">
              <a:buFont typeface="+mj-lt"/>
              <a:buAutoNum type="romanLcPeriod"/>
            </a:pPr>
            <a:r>
              <a:rPr lang="en-US" dirty="0"/>
              <a:t>the vulnerable adult sustained a financial loss as a result of the offense. </a:t>
            </a:r>
          </a:p>
        </p:txBody>
      </p:sp>
    </p:spTree>
    <p:extLst>
      <p:ext uri="{BB962C8B-B14F-4D97-AF65-F5344CB8AC3E}">
        <p14:creationId xmlns:p14="http://schemas.microsoft.com/office/powerpoint/2010/main" val="3306516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Materials</a:t>
            </a:r>
          </a:p>
        </p:txBody>
      </p:sp>
      <p:sp>
        <p:nvSpPr>
          <p:cNvPr id="3" name="Content Placeholder 2"/>
          <p:cNvSpPr>
            <a:spLocks noGrp="1"/>
          </p:cNvSpPr>
          <p:nvPr>
            <p:ph idx="1"/>
          </p:nvPr>
        </p:nvSpPr>
        <p:spPr>
          <a:xfrm>
            <a:off x="1103312" y="2052918"/>
            <a:ext cx="10715794" cy="4352364"/>
          </a:xfrm>
        </p:spPr>
        <p:txBody>
          <a:bodyPr>
            <a:normAutofit/>
          </a:bodyPr>
          <a:lstStyle/>
          <a:p>
            <a:r>
              <a:rPr lang="en-US" sz="3600" dirty="0"/>
              <a:t>This PowerPoint attempts to identify the legislation from the 2023 General Assembly Regular Session that has the greatest impact on law enforcement and public safety.</a:t>
            </a:r>
          </a:p>
          <a:p>
            <a:r>
              <a:rPr lang="en-US" sz="3600" dirty="0"/>
              <a:t>Consult the </a:t>
            </a:r>
            <a:r>
              <a:rPr lang="en-US" sz="3600" i="1" dirty="0"/>
              <a:t>2023 Legislative Update Master List</a:t>
            </a:r>
            <a:r>
              <a:rPr lang="en-US" sz="3600" dirty="0"/>
              <a:t> outline for full listing of bills of interest.</a:t>
            </a:r>
          </a:p>
          <a:p>
            <a:pPr lvl="1"/>
            <a:r>
              <a:rPr lang="en-US" sz="3400" dirty="0"/>
              <a:t>This presentation will NOT cover every bill. </a:t>
            </a:r>
          </a:p>
          <a:p>
            <a:endParaRPr lang="en-US" sz="3500" dirty="0"/>
          </a:p>
        </p:txBody>
      </p:sp>
    </p:spTree>
    <p:extLst>
      <p:ext uri="{BB962C8B-B14F-4D97-AF65-F5344CB8AC3E}">
        <p14:creationId xmlns:p14="http://schemas.microsoft.com/office/powerpoint/2010/main" val="3900875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7D7F22-DD9B-4C22-9FEC-79AF9F5BA0E4}"/>
              </a:ext>
            </a:extLst>
          </p:cNvPr>
          <p:cNvSpPr>
            <a:spLocks noGrp="1"/>
          </p:cNvSpPr>
          <p:nvPr>
            <p:ph idx="1"/>
          </p:nvPr>
        </p:nvSpPr>
        <p:spPr>
          <a:xfrm>
            <a:off x="1401288" y="1805049"/>
            <a:ext cx="10081466" cy="4866607"/>
          </a:xfrm>
        </p:spPr>
        <p:txBody>
          <a:bodyPr>
            <a:noAutofit/>
          </a:bodyPr>
          <a:lstStyle/>
          <a:p>
            <a:r>
              <a:rPr lang="en-US" sz="3200" dirty="0"/>
              <a:t>§18.2-103.1 </a:t>
            </a:r>
            <a:r>
              <a:rPr lang="en-US" sz="3000" dirty="0">
                <a:solidFill>
                  <a:schemeClr val="tx1"/>
                </a:solidFill>
              </a:rPr>
              <a:t>Creates a Class 3 felony (5-20 </a:t>
            </a:r>
            <a:r>
              <a:rPr lang="en-US" sz="3000" dirty="0" err="1">
                <a:solidFill>
                  <a:schemeClr val="tx1"/>
                </a:solidFill>
              </a:rPr>
              <a:t>yrs</a:t>
            </a:r>
            <a:r>
              <a:rPr lang="en-US" sz="3000" dirty="0">
                <a:solidFill>
                  <a:schemeClr val="tx1"/>
                </a:solidFill>
              </a:rPr>
              <a:t> &amp; up to $100k) for anyone to conspire or act in concert with one or more people to steal retail merchandise with a value exceeding $5,000 in a 90-day period, with the intent to sell the stolen goods for profit. §18.2-103.1</a:t>
            </a:r>
          </a:p>
          <a:p>
            <a:r>
              <a:rPr lang="en-US" sz="3000" dirty="0">
                <a:solidFill>
                  <a:schemeClr val="tx1"/>
                </a:solidFill>
              </a:rPr>
              <a:t>Retail theft in more than one county or city may be aggregated. §18.2-103.1(D)</a:t>
            </a:r>
          </a:p>
          <a:p>
            <a:r>
              <a:rPr lang="en-US" sz="3000" dirty="0">
                <a:solidFill>
                  <a:schemeClr val="tx1"/>
                </a:solidFill>
              </a:rPr>
              <a:t>Venue lies where any act in furtherance or where the person charged with the offense lived at the time of the offense.  §18.2-103.1(E) </a:t>
            </a:r>
          </a:p>
        </p:txBody>
      </p:sp>
      <p:sp>
        <p:nvSpPr>
          <p:cNvPr id="6" name="Title 1">
            <a:extLst>
              <a:ext uri="{FF2B5EF4-FFF2-40B4-BE49-F238E27FC236}">
                <a16:creationId xmlns:a16="http://schemas.microsoft.com/office/drawing/2014/main" id="{BAF8D853-BB5C-6457-28F0-F1075C051EE1}"/>
              </a:ext>
            </a:extLst>
          </p:cNvPr>
          <p:cNvSpPr>
            <a:spLocks noGrp="1"/>
          </p:cNvSpPr>
          <p:nvPr>
            <p:ph type="title"/>
          </p:nvPr>
        </p:nvSpPr>
        <p:spPr>
          <a:xfrm>
            <a:off x="609600" y="186343"/>
            <a:ext cx="10972800" cy="1508127"/>
          </a:xfrm>
        </p:spPr>
        <p:txBody>
          <a:bodyPr/>
          <a:lstStyle/>
          <a:p>
            <a:r>
              <a:rPr lang="en-US" sz="4000" dirty="0"/>
              <a:t>Ch. 357 / 358: Organized Retail Theft</a:t>
            </a:r>
          </a:p>
        </p:txBody>
      </p:sp>
    </p:spTree>
    <p:extLst>
      <p:ext uri="{BB962C8B-B14F-4D97-AF65-F5344CB8AC3E}">
        <p14:creationId xmlns:p14="http://schemas.microsoft.com/office/powerpoint/2010/main" val="1030573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7D7F22-DD9B-4C22-9FEC-79AF9F5BA0E4}"/>
              </a:ext>
            </a:extLst>
          </p:cNvPr>
          <p:cNvSpPr>
            <a:spLocks noGrp="1"/>
          </p:cNvSpPr>
          <p:nvPr>
            <p:ph idx="1"/>
          </p:nvPr>
        </p:nvSpPr>
        <p:spPr>
          <a:xfrm>
            <a:off x="1441811" y="2139886"/>
            <a:ext cx="10463753" cy="4718114"/>
          </a:xfrm>
        </p:spPr>
        <p:txBody>
          <a:bodyPr>
            <a:normAutofit/>
          </a:bodyPr>
          <a:lstStyle/>
          <a:p>
            <a:r>
              <a:rPr lang="en-US" dirty="0">
                <a:solidFill>
                  <a:schemeClr val="tx1"/>
                </a:solidFill>
              </a:rPr>
              <a:t>Adds this new crime of Organized Retail Theft to the list of crimes denoted as “racketeering activity”. §18.2-51.3</a:t>
            </a:r>
          </a:p>
          <a:p>
            <a:r>
              <a:rPr lang="en-US" dirty="0">
                <a:solidFill>
                  <a:schemeClr val="tx1"/>
                </a:solidFill>
              </a:rPr>
              <a:t>Creates the Organized Retail Crime Fund to receive gifts, donations, grants, etc. for the purpose of awarding grants to Commonwealth’s Attorneys and law enforcement agencies to investigate, indict and prosecute organized retail theft and associated fraud and property crimes. §2.2-511.2</a:t>
            </a:r>
          </a:p>
          <a:p>
            <a:endParaRPr lang="en-US" dirty="0">
              <a:solidFill>
                <a:schemeClr val="tx1"/>
              </a:solidFill>
            </a:endParaRPr>
          </a:p>
        </p:txBody>
      </p:sp>
      <p:sp>
        <p:nvSpPr>
          <p:cNvPr id="7" name="Title 1">
            <a:extLst>
              <a:ext uri="{FF2B5EF4-FFF2-40B4-BE49-F238E27FC236}">
                <a16:creationId xmlns:a16="http://schemas.microsoft.com/office/drawing/2014/main" id="{C6DC582B-AF8F-38D4-AC4C-E50322E21FB8}"/>
              </a:ext>
            </a:extLst>
          </p:cNvPr>
          <p:cNvSpPr>
            <a:spLocks noGrp="1"/>
          </p:cNvSpPr>
          <p:nvPr>
            <p:ph type="title"/>
          </p:nvPr>
        </p:nvSpPr>
        <p:spPr>
          <a:xfrm>
            <a:off x="609600" y="92075"/>
            <a:ext cx="10972800" cy="1508127"/>
          </a:xfrm>
        </p:spPr>
        <p:txBody>
          <a:bodyPr/>
          <a:lstStyle/>
          <a:p>
            <a:r>
              <a:rPr lang="en-US" sz="4000" dirty="0"/>
              <a:t>Ch. 357 / 358: </a:t>
            </a:r>
            <a:br>
              <a:rPr lang="en-US" sz="4000" dirty="0"/>
            </a:br>
            <a:r>
              <a:rPr lang="en-US" sz="4000" dirty="0"/>
              <a:t>Organized Retail Theft (cont.)</a:t>
            </a:r>
          </a:p>
        </p:txBody>
      </p:sp>
    </p:spTree>
    <p:extLst>
      <p:ext uri="{BB962C8B-B14F-4D97-AF65-F5344CB8AC3E}">
        <p14:creationId xmlns:p14="http://schemas.microsoft.com/office/powerpoint/2010/main" val="1838465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0BEC4-8B01-9E41-B1C4-FA14BB93B6C2}"/>
              </a:ext>
            </a:extLst>
          </p:cNvPr>
          <p:cNvSpPr>
            <a:spLocks noGrp="1"/>
          </p:cNvSpPr>
          <p:nvPr>
            <p:ph type="title"/>
          </p:nvPr>
        </p:nvSpPr>
        <p:spPr/>
        <p:txBody>
          <a:bodyPr/>
          <a:lstStyle/>
          <a:p>
            <a:r>
              <a:rPr lang="en-US" dirty="0"/>
              <a:t>Ch. 360: Locally-Created Curfews</a:t>
            </a:r>
          </a:p>
        </p:txBody>
      </p:sp>
      <p:sp>
        <p:nvSpPr>
          <p:cNvPr id="3" name="Content Placeholder 2">
            <a:extLst>
              <a:ext uri="{FF2B5EF4-FFF2-40B4-BE49-F238E27FC236}">
                <a16:creationId xmlns:a16="http://schemas.microsoft.com/office/drawing/2014/main" id="{22FAEFDA-4426-D404-FEA5-D05DE4D3A9FE}"/>
              </a:ext>
            </a:extLst>
          </p:cNvPr>
          <p:cNvSpPr>
            <a:spLocks noGrp="1"/>
          </p:cNvSpPr>
          <p:nvPr>
            <p:ph idx="1"/>
          </p:nvPr>
        </p:nvSpPr>
        <p:spPr/>
        <p:txBody>
          <a:bodyPr/>
          <a:lstStyle/>
          <a:p>
            <a:r>
              <a:rPr lang="en-US" sz="2600" dirty="0"/>
              <a:t>Enables the chief law-enforcement officer of a locality to enact a curfew under certain circumstances during a civil disturbance. </a:t>
            </a:r>
          </a:p>
          <a:p>
            <a:r>
              <a:rPr lang="en-US" sz="2600" dirty="0"/>
              <a:t>Bill clarifies that such action in cities shall be in concurrence with the city manager and the mayor. </a:t>
            </a:r>
          </a:p>
          <a:p>
            <a:r>
              <a:rPr lang="en-US" sz="2600" dirty="0"/>
              <a:t>Bill requires that such action specify the hours of the curfew and the geographic area to which the curfew applies and provide for various specified exceptions. </a:t>
            </a:r>
          </a:p>
          <a:p>
            <a:r>
              <a:rPr lang="en-US" sz="2600" dirty="0"/>
              <a:t>The action authorizing the curfew shall provide for reasonable efforts to inform the public in advance of the curfew, which shall be valid for no more than 24 hours. </a:t>
            </a:r>
          </a:p>
          <a:p>
            <a:r>
              <a:rPr lang="en-US" sz="2600" dirty="0"/>
              <a:t>Bill provides that such curfew shall not be extended or renewed unless by recorded vote of the local governing body or by judicial order. </a:t>
            </a:r>
          </a:p>
          <a:p>
            <a:r>
              <a:rPr lang="en-US" sz="2600" dirty="0"/>
              <a:t>Bill provides that any violation is a Class 1 misdemeanor. </a:t>
            </a:r>
          </a:p>
        </p:txBody>
      </p:sp>
    </p:spTree>
    <p:extLst>
      <p:ext uri="{BB962C8B-B14F-4D97-AF65-F5344CB8AC3E}">
        <p14:creationId xmlns:p14="http://schemas.microsoft.com/office/powerpoint/2010/main" val="1599404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0FF02-0E6D-4E76-AD15-548CA38F6D4C}"/>
              </a:ext>
            </a:extLst>
          </p:cNvPr>
          <p:cNvSpPr>
            <a:spLocks noGrp="1"/>
          </p:cNvSpPr>
          <p:nvPr>
            <p:ph type="title"/>
          </p:nvPr>
        </p:nvSpPr>
        <p:spPr>
          <a:xfrm>
            <a:off x="930234" y="329582"/>
            <a:ext cx="10972800" cy="1508127"/>
          </a:xfrm>
        </p:spPr>
        <p:txBody>
          <a:bodyPr/>
          <a:lstStyle/>
          <a:p>
            <a:r>
              <a:rPr lang="en-US" dirty="0"/>
              <a:t>Ch. 379/380: Sexually Violent Predators</a:t>
            </a:r>
          </a:p>
        </p:txBody>
      </p:sp>
      <p:sp>
        <p:nvSpPr>
          <p:cNvPr id="3" name="Content Placeholder 2">
            <a:extLst>
              <a:ext uri="{FF2B5EF4-FFF2-40B4-BE49-F238E27FC236}">
                <a16:creationId xmlns:a16="http://schemas.microsoft.com/office/drawing/2014/main" id="{347D7F22-DD9B-4C22-9FEC-79AF9F5BA0E4}"/>
              </a:ext>
            </a:extLst>
          </p:cNvPr>
          <p:cNvSpPr>
            <a:spLocks noGrp="1"/>
          </p:cNvSpPr>
          <p:nvPr>
            <p:ph idx="1"/>
          </p:nvPr>
        </p:nvSpPr>
        <p:spPr>
          <a:xfrm>
            <a:off x="2137558" y="2280062"/>
            <a:ext cx="8728365" cy="4577938"/>
          </a:xfrm>
        </p:spPr>
        <p:txBody>
          <a:bodyPr/>
          <a:lstStyle/>
          <a:p>
            <a:r>
              <a:rPr lang="en-US" dirty="0">
                <a:solidFill>
                  <a:schemeClr val="tx1"/>
                </a:solidFill>
              </a:rPr>
              <a:t>Creates a Class 6 felony (§37.2-912(C)) for any civilly committed sexually violent predator who tampers with or in any way attempts to circumvent the operation of his GPS equipment while on conditional release.</a:t>
            </a:r>
          </a:p>
          <a:p>
            <a:pPr marL="0" indent="0">
              <a:buNone/>
            </a:pPr>
            <a:endParaRPr lang="en-US" dirty="0">
              <a:solidFill>
                <a:schemeClr val="tx1"/>
              </a:solidFill>
            </a:endParaRPr>
          </a:p>
        </p:txBody>
      </p:sp>
    </p:spTree>
    <p:extLst>
      <p:ext uri="{BB962C8B-B14F-4D97-AF65-F5344CB8AC3E}">
        <p14:creationId xmlns:p14="http://schemas.microsoft.com/office/powerpoint/2010/main" val="2306153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0FF02-0E6D-4E76-AD15-548CA38F6D4C}"/>
              </a:ext>
            </a:extLst>
          </p:cNvPr>
          <p:cNvSpPr>
            <a:spLocks noGrp="1"/>
          </p:cNvSpPr>
          <p:nvPr>
            <p:ph type="title"/>
          </p:nvPr>
        </p:nvSpPr>
        <p:spPr/>
        <p:txBody>
          <a:bodyPr/>
          <a:lstStyle/>
          <a:p>
            <a:r>
              <a:rPr lang="en-US" dirty="0"/>
              <a:t>Ch. 381: Peeping by Drone</a:t>
            </a:r>
          </a:p>
        </p:txBody>
      </p:sp>
      <p:sp>
        <p:nvSpPr>
          <p:cNvPr id="3" name="Content Placeholder 2">
            <a:extLst>
              <a:ext uri="{FF2B5EF4-FFF2-40B4-BE49-F238E27FC236}">
                <a16:creationId xmlns:a16="http://schemas.microsoft.com/office/drawing/2014/main" id="{347D7F22-DD9B-4C22-9FEC-79AF9F5BA0E4}"/>
              </a:ext>
            </a:extLst>
          </p:cNvPr>
          <p:cNvSpPr>
            <a:spLocks noGrp="1"/>
          </p:cNvSpPr>
          <p:nvPr>
            <p:ph idx="1"/>
          </p:nvPr>
        </p:nvSpPr>
        <p:spPr>
          <a:xfrm>
            <a:off x="700644" y="1828801"/>
            <a:ext cx="11150930" cy="4937124"/>
          </a:xfrm>
        </p:spPr>
        <p:txBody>
          <a:bodyPr>
            <a:normAutofit/>
          </a:bodyPr>
          <a:lstStyle/>
          <a:p>
            <a:r>
              <a:rPr lang="en-US" sz="2800" dirty="0">
                <a:latin typeface="Arial" panose="020B0604020202020204" pitchFamily="34" charset="0"/>
                <a:cs typeface="Arial" panose="020B0604020202020204" pitchFamily="34" charset="0"/>
              </a:rPr>
              <a:t>Creates new subsection: §18.2-130.1(B) that </a:t>
            </a:r>
            <a:r>
              <a:rPr lang="en-US" sz="2800" dirty="0">
                <a:solidFill>
                  <a:schemeClr val="tx1"/>
                </a:solidFill>
                <a:latin typeface="Arial" panose="020B0604020202020204" pitchFamily="34" charset="0"/>
                <a:cs typeface="Arial" panose="020B0604020202020204" pitchFamily="34" charset="0"/>
              </a:rPr>
              <a:t>prohibits any person from knowingly and intentionally causing an unmanned aircraft system to secretly or furtively peep, spy, or attempt to peep or spy into or through a window, door, or other aperture of any building, structure, or other enclosure occupied or intended for occupancy as a dwelling, whether or not such building, structure, or enclosure is permanently situated or transportable and whether or not such occupancy is permanent or temporary, without just cause, under circumstances that would violate the occupant's reasonable expectation of privacy. </a:t>
            </a:r>
          </a:p>
          <a:p>
            <a:r>
              <a:rPr lang="en-US" sz="2800" dirty="0">
                <a:solidFill>
                  <a:schemeClr val="tx1"/>
                </a:solidFill>
                <a:latin typeface="Arial" panose="020B0604020202020204" pitchFamily="34" charset="0"/>
                <a:cs typeface="Arial" panose="020B0604020202020204" pitchFamily="34" charset="0"/>
              </a:rPr>
              <a:t>Class 1 Misdemeanor</a:t>
            </a:r>
            <a:endParaRPr lang="en-US"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10963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0FF02-0E6D-4E76-AD15-548CA38F6D4C}"/>
              </a:ext>
            </a:extLst>
          </p:cNvPr>
          <p:cNvSpPr>
            <a:spLocks noGrp="1"/>
          </p:cNvSpPr>
          <p:nvPr>
            <p:ph type="title"/>
          </p:nvPr>
        </p:nvSpPr>
        <p:spPr/>
        <p:txBody>
          <a:bodyPr/>
          <a:lstStyle/>
          <a:p>
            <a:r>
              <a:rPr lang="en-US" dirty="0"/>
              <a:t>Ch. 383/384</a:t>
            </a:r>
            <a:br>
              <a:rPr lang="en-US" dirty="0"/>
            </a:br>
            <a:r>
              <a:rPr lang="en-US" dirty="0"/>
              <a:t>Weapon of Terrorism – Fentanyl </a:t>
            </a:r>
          </a:p>
        </p:txBody>
      </p:sp>
      <p:sp>
        <p:nvSpPr>
          <p:cNvPr id="3" name="Content Placeholder 2">
            <a:extLst>
              <a:ext uri="{FF2B5EF4-FFF2-40B4-BE49-F238E27FC236}">
                <a16:creationId xmlns:a16="http://schemas.microsoft.com/office/drawing/2014/main" id="{347D7F22-DD9B-4C22-9FEC-79AF9F5BA0E4}"/>
              </a:ext>
            </a:extLst>
          </p:cNvPr>
          <p:cNvSpPr>
            <a:spLocks noGrp="1"/>
          </p:cNvSpPr>
          <p:nvPr>
            <p:ph idx="1"/>
          </p:nvPr>
        </p:nvSpPr>
        <p:spPr>
          <a:xfrm>
            <a:off x="950026" y="1600202"/>
            <a:ext cx="11241974" cy="5002479"/>
          </a:xfrm>
        </p:spPr>
        <p:txBody>
          <a:bodyPr>
            <a:noAutofit/>
          </a:bodyPr>
          <a:lstStyle/>
          <a:p>
            <a:pPr lvl="0"/>
            <a:r>
              <a:rPr lang="en-US" dirty="0">
                <a:solidFill>
                  <a:schemeClr val="tx1"/>
                </a:solidFill>
                <a:latin typeface="Arial" panose="020B0604020202020204" pitchFamily="34" charset="0"/>
                <a:cs typeface="Arial" panose="020B0604020202020204" pitchFamily="34" charset="0"/>
              </a:rPr>
              <a:t>Includes any mixture or substance containing a detectable amount of fentanyl, including its isomers, esters, ethers, salts, and salts of isomers, as a weapon of terrorism for the purpose of defining terrorism offenses. </a:t>
            </a:r>
          </a:p>
          <a:p>
            <a:pPr lvl="0"/>
            <a:r>
              <a:rPr lang="en-US" dirty="0">
                <a:solidFill>
                  <a:schemeClr val="tx1"/>
                </a:solidFill>
                <a:latin typeface="Arial" panose="020B0604020202020204" pitchFamily="34" charset="0"/>
                <a:cs typeface="Arial" panose="020B0604020202020204" pitchFamily="34" charset="0"/>
              </a:rPr>
              <a:t>Bill provides that any person who knowingly and intentionally manufactures or knowingly and intentionally distributes a weapon of terrorism when such person knows that such weapon of terrorism is, or contains, any mixture or substance containing a detectable amount of fentanyl is guilty of a Class 4 felony. </a:t>
            </a:r>
          </a:p>
          <a:p>
            <a:endParaRPr lang="en-US"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06214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0FF02-0E6D-4E76-AD15-548CA38F6D4C}"/>
              </a:ext>
            </a:extLst>
          </p:cNvPr>
          <p:cNvSpPr>
            <a:spLocks noGrp="1"/>
          </p:cNvSpPr>
          <p:nvPr>
            <p:ph type="title"/>
          </p:nvPr>
        </p:nvSpPr>
        <p:spPr/>
        <p:txBody>
          <a:bodyPr/>
          <a:lstStyle/>
          <a:p>
            <a:r>
              <a:rPr lang="en-US" dirty="0"/>
              <a:t>Ch. 396/397: Gang Participation</a:t>
            </a:r>
          </a:p>
        </p:txBody>
      </p:sp>
      <p:sp>
        <p:nvSpPr>
          <p:cNvPr id="3" name="Content Placeholder 2">
            <a:extLst>
              <a:ext uri="{FF2B5EF4-FFF2-40B4-BE49-F238E27FC236}">
                <a16:creationId xmlns:a16="http://schemas.microsoft.com/office/drawing/2014/main" id="{347D7F22-DD9B-4C22-9FEC-79AF9F5BA0E4}"/>
              </a:ext>
            </a:extLst>
          </p:cNvPr>
          <p:cNvSpPr>
            <a:spLocks noGrp="1"/>
          </p:cNvSpPr>
          <p:nvPr>
            <p:ph idx="1"/>
          </p:nvPr>
        </p:nvSpPr>
        <p:spPr>
          <a:xfrm>
            <a:off x="1286493" y="1745672"/>
            <a:ext cx="9971314" cy="4898571"/>
          </a:xfrm>
        </p:spPr>
        <p:txBody>
          <a:bodyPr>
            <a:normAutofit/>
          </a:bodyPr>
          <a:lstStyle/>
          <a:p>
            <a:pPr lvl="0"/>
            <a:r>
              <a:rPr lang="en-US" dirty="0">
                <a:solidFill>
                  <a:schemeClr val="tx1"/>
                </a:solidFill>
              </a:rPr>
              <a:t>Provides that the definition of “predicate criminal act” under §18.2-46.1 includes all violent felony offenses listed in subsection C of §17.2-805 for purposes of predicate criminal acts for street gangs. </a:t>
            </a:r>
          </a:p>
          <a:p>
            <a:pPr lvl="1"/>
            <a:r>
              <a:rPr lang="en-US" dirty="0">
                <a:solidFill>
                  <a:schemeClr val="tx1"/>
                </a:solidFill>
              </a:rPr>
              <a:t>The law already includes offenses listed under subsection A of §19.2-297.1.</a:t>
            </a:r>
          </a:p>
          <a:p>
            <a:pPr lvl="0"/>
            <a:r>
              <a:rPr lang="en-US" dirty="0">
                <a:solidFill>
                  <a:schemeClr val="tx1"/>
                </a:solidFill>
              </a:rPr>
              <a:t>The bill also increases various penalties for gang crimes in §18.2-46.2, §18.2-46.3:1 and §18.2-46.3:3. </a:t>
            </a:r>
          </a:p>
        </p:txBody>
      </p:sp>
    </p:spTree>
    <p:extLst>
      <p:ext uri="{BB962C8B-B14F-4D97-AF65-F5344CB8AC3E}">
        <p14:creationId xmlns:p14="http://schemas.microsoft.com/office/powerpoint/2010/main" val="3594819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0FF02-0E6D-4E76-AD15-548CA38F6D4C}"/>
              </a:ext>
            </a:extLst>
          </p:cNvPr>
          <p:cNvSpPr>
            <a:spLocks noGrp="1"/>
          </p:cNvSpPr>
          <p:nvPr>
            <p:ph type="title"/>
          </p:nvPr>
        </p:nvSpPr>
        <p:spPr/>
        <p:txBody>
          <a:bodyPr/>
          <a:lstStyle/>
          <a:p>
            <a:r>
              <a:rPr lang="en-US" dirty="0"/>
              <a:t>Ch. 549: </a:t>
            </a:r>
            <a:br>
              <a:rPr lang="en-US" dirty="0"/>
            </a:br>
            <a:r>
              <a:rPr lang="en-US" dirty="0"/>
              <a:t>A&amp;B of Public Transport Operator</a:t>
            </a:r>
          </a:p>
        </p:txBody>
      </p:sp>
      <p:sp>
        <p:nvSpPr>
          <p:cNvPr id="3" name="Content Placeholder 2">
            <a:extLst>
              <a:ext uri="{FF2B5EF4-FFF2-40B4-BE49-F238E27FC236}">
                <a16:creationId xmlns:a16="http://schemas.microsoft.com/office/drawing/2014/main" id="{347D7F22-DD9B-4C22-9FEC-79AF9F5BA0E4}"/>
              </a:ext>
            </a:extLst>
          </p:cNvPr>
          <p:cNvSpPr>
            <a:spLocks noGrp="1"/>
          </p:cNvSpPr>
          <p:nvPr>
            <p:ph idx="1"/>
          </p:nvPr>
        </p:nvSpPr>
        <p:spPr>
          <a:xfrm>
            <a:off x="1103312" y="2052918"/>
            <a:ext cx="10836642" cy="4717159"/>
          </a:xfrm>
        </p:spPr>
        <p:txBody>
          <a:bodyPr>
            <a:normAutofit/>
          </a:bodyPr>
          <a:lstStyle/>
          <a:p>
            <a:pPr lvl="0"/>
            <a:r>
              <a:rPr lang="en-US" sz="2800" dirty="0">
                <a:solidFill>
                  <a:schemeClr val="tx1"/>
                </a:solidFill>
              </a:rPr>
              <a:t>Makes it a Class 1 misdemeanor under § </a:t>
            </a:r>
            <a:r>
              <a:rPr lang="ru-RU" sz="2800" dirty="0">
                <a:solidFill>
                  <a:schemeClr val="tx1"/>
                </a:solidFill>
              </a:rPr>
              <a:t>18.2-57</a:t>
            </a:r>
            <a:r>
              <a:rPr lang="en-US" sz="2800" dirty="0">
                <a:solidFill>
                  <a:schemeClr val="tx1"/>
                </a:solidFill>
              </a:rPr>
              <a:t> for a person to commit an assault and/or battery against another knowing or having reason to know that such individual is an operator of a vehicle operated by a public transportation service who is engaged in the performance of his duties. </a:t>
            </a:r>
          </a:p>
          <a:p>
            <a:pPr lvl="0"/>
            <a:r>
              <a:rPr lang="en-US" sz="2800" dirty="0">
                <a:solidFill>
                  <a:schemeClr val="tx1"/>
                </a:solidFill>
              </a:rPr>
              <a:t>Bill requires the sentence of such person, upon conviction, to prohibit such person from entering or riding in any vehicle operated by the public transportation service that employed such operator for a period of not less than six months as a term and condition of such sentence.</a:t>
            </a:r>
          </a:p>
          <a:p>
            <a:pPr lvl="0"/>
            <a:r>
              <a:rPr lang="en-US" sz="2800" dirty="0"/>
              <a:t>Class 1 misdemeanor to defy that ban and enter or ride again.</a:t>
            </a:r>
            <a:endParaRPr lang="en-US" sz="2800" dirty="0">
              <a:solidFill>
                <a:schemeClr val="tx1"/>
              </a:solidFill>
            </a:endParaRPr>
          </a:p>
        </p:txBody>
      </p:sp>
    </p:spTree>
    <p:extLst>
      <p:ext uri="{BB962C8B-B14F-4D97-AF65-F5344CB8AC3E}">
        <p14:creationId xmlns:p14="http://schemas.microsoft.com/office/powerpoint/2010/main" val="3620718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7D7F22-DD9B-4C22-9FEC-79AF9F5BA0E4}"/>
              </a:ext>
            </a:extLst>
          </p:cNvPr>
          <p:cNvSpPr>
            <a:spLocks noGrp="1"/>
          </p:cNvSpPr>
          <p:nvPr>
            <p:ph idx="1"/>
          </p:nvPr>
        </p:nvSpPr>
        <p:spPr>
          <a:xfrm>
            <a:off x="902525" y="1853248"/>
            <a:ext cx="10960924" cy="4723398"/>
          </a:xfrm>
        </p:spPr>
        <p:txBody>
          <a:bodyPr>
            <a:noAutofit/>
          </a:bodyPr>
          <a:lstStyle/>
          <a:p>
            <a:r>
              <a:rPr lang="en-US" sz="2600" dirty="0">
                <a:solidFill>
                  <a:schemeClr val="tx1"/>
                </a:solidFill>
                <a:latin typeface="Arial" panose="020B0604020202020204" pitchFamily="34" charset="0"/>
                <a:cs typeface="Arial" panose="020B0604020202020204" pitchFamily="34" charset="0"/>
              </a:rPr>
              <a:t>Amends the definition of “Abused and neglected child” in §16.2-228 and §63.2.100 to provide that allowing a child to engage in independent activities cannot, on that fact alone, be considered abused or neglected, provided that:</a:t>
            </a:r>
          </a:p>
          <a:p>
            <a:pPr marL="971550" lvl="1" indent="-514350">
              <a:buFont typeface="+mj-lt"/>
              <a:buAutoNum type="romanLcPeriod"/>
            </a:pPr>
            <a:r>
              <a:rPr lang="en-US" sz="2600" dirty="0">
                <a:solidFill>
                  <a:schemeClr val="tx1"/>
                </a:solidFill>
                <a:latin typeface="Arial" panose="020B0604020202020204" pitchFamily="34" charset="0"/>
                <a:cs typeface="Arial" panose="020B0604020202020204" pitchFamily="34" charset="0"/>
              </a:rPr>
              <a:t>the activities are appropriate for the child’s age, maturity and physical &amp; mental abilities, and</a:t>
            </a:r>
          </a:p>
          <a:p>
            <a:pPr marL="971550" lvl="1" indent="-514350">
              <a:buFont typeface="+mj-lt"/>
              <a:buAutoNum type="romanLcPeriod"/>
            </a:pPr>
            <a:r>
              <a:rPr lang="en-US" sz="2600" dirty="0">
                <a:solidFill>
                  <a:schemeClr val="tx1"/>
                </a:solidFill>
                <a:latin typeface="Arial" panose="020B0604020202020204" pitchFamily="34" charset="0"/>
                <a:cs typeface="Arial" panose="020B0604020202020204" pitchFamily="34" charset="0"/>
              </a:rPr>
              <a:t>the lack of supervision isn’t grossly negligent.</a:t>
            </a:r>
          </a:p>
          <a:p>
            <a:r>
              <a:rPr lang="en-US" sz="2600" dirty="0">
                <a:solidFill>
                  <a:schemeClr val="tx1"/>
                </a:solidFill>
                <a:latin typeface="Arial" panose="020B0604020202020204" pitchFamily="34" charset="0"/>
                <a:cs typeface="Arial" panose="020B0604020202020204" pitchFamily="34" charset="0"/>
              </a:rPr>
              <a:t>States “[s]</a:t>
            </a:r>
            <a:r>
              <a:rPr lang="en-US" sz="2600" dirty="0" err="1">
                <a:solidFill>
                  <a:schemeClr val="tx1"/>
                </a:solidFill>
                <a:latin typeface="Arial" panose="020B0604020202020204" pitchFamily="34" charset="0"/>
                <a:cs typeface="Arial" panose="020B0604020202020204" pitchFamily="34" charset="0"/>
              </a:rPr>
              <a:t>uch</a:t>
            </a:r>
            <a:r>
              <a:rPr lang="en-US" sz="2600" dirty="0">
                <a:solidFill>
                  <a:schemeClr val="tx1"/>
                </a:solidFill>
                <a:latin typeface="Arial" panose="020B0604020202020204" pitchFamily="34" charset="0"/>
                <a:cs typeface="Arial" panose="020B0604020202020204" pitchFamily="34" charset="0"/>
              </a:rPr>
              <a:t> independent activities include traveling to or from school or nearby locations by bicycle or on foot, playing outdoors, remaining at home for a reasonable period of time.”</a:t>
            </a:r>
          </a:p>
          <a:p>
            <a:endParaRPr lang="en-US" sz="2600" dirty="0">
              <a:solidFill>
                <a:schemeClr val="tx1"/>
              </a:solidFill>
              <a:latin typeface="Arial" panose="020B0604020202020204" pitchFamily="34" charset="0"/>
              <a:cs typeface="Arial" panose="020B0604020202020204" pitchFamily="34" charset="0"/>
            </a:endParaRPr>
          </a:p>
          <a:p>
            <a:endParaRPr lang="en-US" sz="2600" dirty="0">
              <a:solidFill>
                <a:schemeClr val="tx1"/>
              </a:solidFill>
              <a:latin typeface="Arial" panose="020B0604020202020204" pitchFamily="34" charset="0"/>
              <a:cs typeface="Arial" panose="020B0604020202020204" pitchFamily="34" charset="0"/>
            </a:endParaRPr>
          </a:p>
        </p:txBody>
      </p:sp>
      <p:sp>
        <p:nvSpPr>
          <p:cNvPr id="6" name="Title 1">
            <a:extLst>
              <a:ext uri="{FF2B5EF4-FFF2-40B4-BE49-F238E27FC236}">
                <a16:creationId xmlns:a16="http://schemas.microsoft.com/office/drawing/2014/main" id="{762EF687-7589-A4FF-92EE-2AB82F26EAAF}"/>
              </a:ext>
            </a:extLst>
          </p:cNvPr>
          <p:cNvSpPr>
            <a:spLocks noGrp="1"/>
          </p:cNvSpPr>
          <p:nvPr>
            <p:ph type="title"/>
          </p:nvPr>
        </p:nvSpPr>
        <p:spPr>
          <a:xfrm>
            <a:off x="646111" y="452718"/>
            <a:ext cx="9404723" cy="1400530"/>
          </a:xfrm>
        </p:spPr>
        <p:txBody>
          <a:bodyPr/>
          <a:lstStyle/>
          <a:p>
            <a:r>
              <a:rPr lang="en-US" dirty="0"/>
              <a:t>Ch. 568: Child Abuse/Neglect</a:t>
            </a:r>
          </a:p>
        </p:txBody>
      </p:sp>
    </p:spTree>
    <p:extLst>
      <p:ext uri="{BB962C8B-B14F-4D97-AF65-F5344CB8AC3E}">
        <p14:creationId xmlns:p14="http://schemas.microsoft.com/office/powerpoint/2010/main" val="154846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006A1-7157-4BEA-F010-BB5BA4428CB7}"/>
              </a:ext>
            </a:extLst>
          </p:cNvPr>
          <p:cNvSpPr>
            <a:spLocks noGrp="1"/>
          </p:cNvSpPr>
          <p:nvPr>
            <p:ph type="title"/>
          </p:nvPr>
        </p:nvSpPr>
        <p:spPr>
          <a:xfrm>
            <a:off x="646111" y="452718"/>
            <a:ext cx="10863020" cy="1400530"/>
          </a:xfrm>
        </p:spPr>
        <p:txBody>
          <a:bodyPr/>
          <a:lstStyle/>
          <a:p>
            <a:r>
              <a:rPr lang="en-US" dirty="0"/>
              <a:t>Ch. 604: Trespass - “Person Lawfully In Charge”</a:t>
            </a:r>
          </a:p>
        </p:txBody>
      </p:sp>
      <p:sp>
        <p:nvSpPr>
          <p:cNvPr id="3" name="Content Placeholder 2">
            <a:extLst>
              <a:ext uri="{FF2B5EF4-FFF2-40B4-BE49-F238E27FC236}">
                <a16:creationId xmlns:a16="http://schemas.microsoft.com/office/drawing/2014/main" id="{9274B66B-F71E-A4F4-717B-1FA88EB35920}"/>
              </a:ext>
            </a:extLst>
          </p:cNvPr>
          <p:cNvSpPr>
            <a:spLocks noGrp="1"/>
          </p:cNvSpPr>
          <p:nvPr>
            <p:ph idx="1"/>
          </p:nvPr>
        </p:nvSpPr>
        <p:spPr>
          <a:xfrm>
            <a:off x="1103312" y="2052918"/>
            <a:ext cx="9526588" cy="4195481"/>
          </a:xfrm>
        </p:spPr>
        <p:txBody>
          <a:bodyPr>
            <a:normAutofit/>
          </a:bodyPr>
          <a:lstStyle/>
          <a:p>
            <a:r>
              <a:rPr lang="en-US" dirty="0"/>
              <a:t>Provides in § 15.2-1717.1 that the maintenance code official of a locality is considered a person lawfully in charge of real property that has been declared a derelict building, unless the owner of such property objects, for the purpose of posting a sign or signs to prohibit any person to go upon the premises of such property without the authority of law.</a:t>
            </a:r>
          </a:p>
        </p:txBody>
      </p:sp>
    </p:spTree>
    <p:extLst>
      <p:ext uri="{BB962C8B-B14F-4D97-AF65-F5344CB8AC3E}">
        <p14:creationId xmlns:p14="http://schemas.microsoft.com/office/powerpoint/2010/main" val="4075490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Materials</a:t>
            </a:r>
          </a:p>
        </p:txBody>
      </p:sp>
      <p:sp>
        <p:nvSpPr>
          <p:cNvPr id="3" name="Content Placeholder 2"/>
          <p:cNvSpPr>
            <a:spLocks noGrp="1"/>
          </p:cNvSpPr>
          <p:nvPr>
            <p:ph idx="1"/>
          </p:nvPr>
        </p:nvSpPr>
        <p:spPr>
          <a:xfrm>
            <a:off x="1103312" y="2052918"/>
            <a:ext cx="9869488" cy="4195481"/>
          </a:xfrm>
        </p:spPr>
        <p:txBody>
          <a:bodyPr>
            <a:noAutofit/>
          </a:bodyPr>
          <a:lstStyle/>
          <a:p>
            <a:r>
              <a:rPr lang="en-US" sz="3500" dirty="0"/>
              <a:t>You must rely </a:t>
            </a:r>
            <a:r>
              <a:rPr lang="en-US" sz="3500" i="1" dirty="0"/>
              <a:t>only</a:t>
            </a:r>
            <a:r>
              <a:rPr lang="en-US" sz="3500" dirty="0"/>
              <a:t> upon the final language of the bill after passage. </a:t>
            </a:r>
          </a:p>
          <a:p>
            <a:r>
              <a:rPr lang="en-US" sz="3500" dirty="0"/>
              <a:t>Slides summarize each bill, but you should read the actual law before acting.</a:t>
            </a:r>
          </a:p>
          <a:p>
            <a:r>
              <a:rPr lang="en-US" sz="3500" dirty="0"/>
              <a:t>You can find the bill on the LIS website at: </a:t>
            </a:r>
            <a:r>
              <a:rPr lang="en-US" sz="3500" dirty="0">
                <a:solidFill>
                  <a:schemeClr val="tx1">
                    <a:lumMod val="95000"/>
                  </a:schemeClr>
                </a:solidFill>
                <a:hlinkClick r:id="rId2"/>
              </a:rPr>
              <a:t>http://lis.virginia.gov/lis.htm</a:t>
            </a:r>
            <a:r>
              <a:rPr lang="en-US" sz="3500" dirty="0">
                <a:solidFill>
                  <a:schemeClr val="tx1">
                    <a:lumMod val="95000"/>
                  </a:schemeClr>
                </a:solidFill>
              </a:rPr>
              <a:t>. </a:t>
            </a:r>
            <a:endParaRPr lang="en-US" sz="3500" dirty="0"/>
          </a:p>
          <a:p>
            <a:pPr marL="0" indent="0">
              <a:buNone/>
            </a:pPr>
            <a:endParaRPr lang="en-US" sz="3500" dirty="0"/>
          </a:p>
        </p:txBody>
      </p:sp>
    </p:spTree>
    <p:extLst>
      <p:ext uri="{BB962C8B-B14F-4D97-AF65-F5344CB8AC3E}">
        <p14:creationId xmlns:p14="http://schemas.microsoft.com/office/powerpoint/2010/main" val="2600257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C448F-6B48-1152-302D-0ED09AD462A7}"/>
              </a:ext>
            </a:extLst>
          </p:cNvPr>
          <p:cNvSpPr>
            <a:spLocks noGrp="1"/>
          </p:cNvSpPr>
          <p:nvPr>
            <p:ph type="title"/>
          </p:nvPr>
        </p:nvSpPr>
        <p:spPr>
          <a:xfrm>
            <a:off x="609600" y="221471"/>
            <a:ext cx="10972800" cy="1508127"/>
          </a:xfrm>
        </p:spPr>
        <p:txBody>
          <a:bodyPr/>
          <a:lstStyle/>
          <a:p>
            <a:r>
              <a:rPr lang="en-US" dirty="0"/>
              <a:t>Ch. 611:</a:t>
            </a:r>
            <a:br>
              <a:rPr lang="en-US" dirty="0"/>
            </a:br>
            <a:r>
              <a:rPr lang="en-US" dirty="0"/>
              <a:t>CCW - Switchblades and Stilettos</a:t>
            </a:r>
          </a:p>
        </p:txBody>
      </p:sp>
      <p:sp>
        <p:nvSpPr>
          <p:cNvPr id="3" name="Content Placeholder 2">
            <a:extLst>
              <a:ext uri="{FF2B5EF4-FFF2-40B4-BE49-F238E27FC236}">
                <a16:creationId xmlns:a16="http://schemas.microsoft.com/office/drawing/2014/main" id="{12769652-32AA-4846-7F75-7059F8455DE7}"/>
              </a:ext>
            </a:extLst>
          </p:cNvPr>
          <p:cNvSpPr>
            <a:spLocks noGrp="1"/>
          </p:cNvSpPr>
          <p:nvPr>
            <p:ph idx="1"/>
          </p:nvPr>
        </p:nvSpPr>
        <p:spPr>
          <a:xfrm>
            <a:off x="2125682" y="2052918"/>
            <a:ext cx="8741609" cy="4195481"/>
          </a:xfrm>
        </p:spPr>
        <p:txBody>
          <a:bodyPr>
            <a:normAutofit/>
          </a:bodyPr>
          <a:lstStyle/>
          <a:p>
            <a:r>
              <a:rPr lang="en-US" dirty="0"/>
              <a:t>Removes switchblade knives from the list of concealed weapons the carrying of which is prohibited in public.</a:t>
            </a:r>
          </a:p>
          <a:p>
            <a:r>
              <a:rPr lang="en-US" dirty="0"/>
              <a:t>Adds stiletto knives to the list of concealed weapons the carrying of which is prohibited in public.</a:t>
            </a:r>
          </a:p>
          <a:p>
            <a:pPr lvl="1"/>
            <a:r>
              <a:rPr lang="en-US" dirty="0"/>
              <a:t>New language in statute does not define “stiletto.”</a:t>
            </a:r>
          </a:p>
        </p:txBody>
      </p:sp>
    </p:spTree>
    <p:extLst>
      <p:ext uri="{BB962C8B-B14F-4D97-AF65-F5344CB8AC3E}">
        <p14:creationId xmlns:p14="http://schemas.microsoft.com/office/powerpoint/2010/main" val="1832009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13FE59-AAAF-3F24-83CD-143DEB37B8DF}"/>
              </a:ext>
            </a:extLst>
          </p:cNvPr>
          <p:cNvSpPr>
            <a:spLocks noGrp="1"/>
          </p:cNvSpPr>
          <p:nvPr>
            <p:ph type="title"/>
          </p:nvPr>
        </p:nvSpPr>
        <p:spPr/>
        <p:txBody>
          <a:bodyPr/>
          <a:lstStyle/>
          <a:p>
            <a:r>
              <a:rPr lang="en-US" dirty="0"/>
              <a:t>Ch. 607/608: Racketeering</a:t>
            </a:r>
          </a:p>
        </p:txBody>
      </p:sp>
      <p:sp>
        <p:nvSpPr>
          <p:cNvPr id="3" name="Content Placeholder 2">
            <a:extLst>
              <a:ext uri="{FF2B5EF4-FFF2-40B4-BE49-F238E27FC236}">
                <a16:creationId xmlns:a16="http://schemas.microsoft.com/office/drawing/2014/main" id="{9362489F-D29A-5A04-C41B-50CE565336D0}"/>
              </a:ext>
            </a:extLst>
          </p:cNvPr>
          <p:cNvSpPr>
            <a:spLocks noGrp="1"/>
          </p:cNvSpPr>
          <p:nvPr>
            <p:ph idx="1"/>
          </p:nvPr>
        </p:nvSpPr>
        <p:spPr>
          <a:xfrm>
            <a:off x="1413164" y="1853248"/>
            <a:ext cx="9797142" cy="4705814"/>
          </a:xfrm>
        </p:spPr>
        <p:txBody>
          <a:bodyPr>
            <a:noAutofit/>
          </a:bodyPr>
          <a:lstStyle/>
          <a:p>
            <a:r>
              <a:rPr lang="en-US" sz="3000" dirty="0">
                <a:solidFill>
                  <a:schemeClr val="tx1"/>
                </a:solidFill>
              </a:rPr>
              <a:t>Adds the new crime of Organized Retail Theft to the list of crimes denoted as “racketeering activity”. §18.2-51.3</a:t>
            </a:r>
          </a:p>
          <a:p>
            <a:r>
              <a:rPr lang="en-US" sz="3000" dirty="0">
                <a:solidFill>
                  <a:schemeClr val="tx1"/>
                </a:solidFill>
              </a:rPr>
              <a:t>Adds petit larceny to the list of offenses included in the definition of “racketeering activity” under §18.2-513.</a:t>
            </a:r>
          </a:p>
          <a:p>
            <a:r>
              <a:rPr lang="en-US" sz="3000" dirty="0">
                <a:solidFill>
                  <a:schemeClr val="tx1"/>
                </a:solidFill>
              </a:rPr>
              <a:t>Also amends §18.2-514 to broaden the parties and the conduct that violates the racketeering prohibition to cover “any person who is directed by an organizer, supervisor, or manager of an enterprise” and to cover distribution of proceeds or anything else of value. </a:t>
            </a:r>
          </a:p>
        </p:txBody>
      </p:sp>
    </p:spTree>
    <p:extLst>
      <p:ext uri="{BB962C8B-B14F-4D97-AF65-F5344CB8AC3E}">
        <p14:creationId xmlns:p14="http://schemas.microsoft.com/office/powerpoint/2010/main" val="2229814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7D7F22-DD9B-4C22-9FEC-79AF9F5BA0E4}"/>
              </a:ext>
            </a:extLst>
          </p:cNvPr>
          <p:cNvSpPr>
            <a:spLocks noGrp="1"/>
          </p:cNvSpPr>
          <p:nvPr>
            <p:ph idx="1"/>
          </p:nvPr>
        </p:nvSpPr>
        <p:spPr>
          <a:xfrm>
            <a:off x="852855" y="1969476"/>
            <a:ext cx="10972799" cy="4466493"/>
          </a:xfrm>
        </p:spPr>
        <p:txBody>
          <a:bodyPr>
            <a:noAutofit/>
          </a:bodyPr>
          <a:lstStyle/>
          <a:p>
            <a:r>
              <a:rPr lang="en-US" sz="3000" dirty="0">
                <a:solidFill>
                  <a:schemeClr val="tx1"/>
                </a:solidFill>
              </a:rPr>
              <a:t>Creates Class 5 Felony, §18.2-59.1, for sexual extortion when an offender maliciously threatens in writing to distribute nude photos or refuse to remove or delete the distributed nude photos unless the person engages in a sex act with that person and the victim does engage in a sex act with the offender as a result of the threats.</a:t>
            </a:r>
          </a:p>
          <a:p>
            <a:r>
              <a:rPr lang="en-US" sz="3000" dirty="0">
                <a:solidFill>
                  <a:schemeClr val="tx1"/>
                </a:solidFill>
              </a:rPr>
              <a:t>Offense is punishable by 1-20 years and fine not more than $100k if an adult violates this section with a minor.</a:t>
            </a:r>
          </a:p>
          <a:p>
            <a:r>
              <a:rPr lang="en-US" sz="3000" dirty="0">
                <a:solidFill>
                  <a:schemeClr val="tx1"/>
                </a:solidFill>
              </a:rPr>
              <a:t>Venue: County, city or town in which the communication was made or received.</a:t>
            </a:r>
          </a:p>
          <a:p>
            <a:endParaRPr lang="en-US" sz="3000" dirty="0">
              <a:solidFill>
                <a:schemeClr val="tx1"/>
              </a:solidFill>
            </a:endParaRPr>
          </a:p>
        </p:txBody>
      </p:sp>
      <p:sp>
        <p:nvSpPr>
          <p:cNvPr id="6" name="Title 1">
            <a:extLst>
              <a:ext uri="{FF2B5EF4-FFF2-40B4-BE49-F238E27FC236}">
                <a16:creationId xmlns:a16="http://schemas.microsoft.com/office/drawing/2014/main" id="{85EE6F08-FC97-59BC-F0AC-B6783E1DD9F9}"/>
              </a:ext>
            </a:extLst>
          </p:cNvPr>
          <p:cNvSpPr>
            <a:spLocks noGrp="1"/>
          </p:cNvSpPr>
          <p:nvPr>
            <p:ph type="title"/>
          </p:nvPr>
        </p:nvSpPr>
        <p:spPr>
          <a:xfrm>
            <a:off x="609600" y="92075"/>
            <a:ext cx="10972800" cy="1508127"/>
          </a:xfrm>
        </p:spPr>
        <p:txBody>
          <a:bodyPr/>
          <a:lstStyle/>
          <a:p>
            <a:r>
              <a:rPr lang="en-US" dirty="0"/>
              <a:t>Ch. 612: Sexual Extortion</a:t>
            </a:r>
          </a:p>
        </p:txBody>
      </p:sp>
    </p:spTree>
    <p:extLst>
      <p:ext uri="{BB962C8B-B14F-4D97-AF65-F5344CB8AC3E}">
        <p14:creationId xmlns:p14="http://schemas.microsoft.com/office/powerpoint/2010/main" val="2850300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7D7F22-DD9B-4C22-9FEC-79AF9F5BA0E4}"/>
              </a:ext>
            </a:extLst>
          </p:cNvPr>
          <p:cNvSpPr>
            <a:spLocks noGrp="1"/>
          </p:cNvSpPr>
          <p:nvPr>
            <p:ph idx="1"/>
          </p:nvPr>
        </p:nvSpPr>
        <p:spPr>
          <a:xfrm>
            <a:off x="876300" y="1720408"/>
            <a:ext cx="11117777" cy="4965399"/>
          </a:xfrm>
        </p:spPr>
        <p:txBody>
          <a:bodyPr>
            <a:noAutofit/>
          </a:bodyPr>
          <a:lstStyle/>
          <a:p>
            <a:pPr lvl="0"/>
            <a:r>
              <a:rPr lang="en-US" sz="2800" dirty="0">
                <a:solidFill>
                  <a:schemeClr val="tx1"/>
                </a:solidFill>
                <a:latin typeface="Arial" panose="020B0604020202020204" pitchFamily="34" charset="0"/>
                <a:cs typeface="Arial" panose="020B0604020202020204" pitchFamily="34" charset="0"/>
              </a:rPr>
              <a:t>Adds §18.2-47(C), which makes the abduction of a minor a Class 2 felony, unless such abduction is committed by the parent or a family or household member who has been ordered custody or visitation of the person abducted, for which there is a prescribed punishment. </a:t>
            </a:r>
          </a:p>
          <a:p>
            <a:pPr lvl="0"/>
            <a:r>
              <a:rPr lang="en-US" sz="2800" dirty="0">
                <a:solidFill>
                  <a:schemeClr val="tx1"/>
                </a:solidFill>
                <a:latin typeface="Arial" panose="020B0604020202020204" pitchFamily="34" charset="0"/>
                <a:cs typeface="Arial" panose="020B0604020202020204" pitchFamily="34" charset="0"/>
              </a:rPr>
              <a:t>Under current law, abduction of any person is punishable as a Class 5 felony if there is no other prescribed punishment. </a:t>
            </a:r>
          </a:p>
          <a:p>
            <a:pPr lvl="0"/>
            <a:r>
              <a:rPr lang="en-US" sz="2800" dirty="0">
                <a:solidFill>
                  <a:schemeClr val="tx1"/>
                </a:solidFill>
                <a:latin typeface="Arial" panose="020B0604020202020204" pitchFamily="34" charset="0"/>
                <a:cs typeface="Arial" panose="020B0604020202020204" pitchFamily="34" charset="0"/>
              </a:rPr>
              <a:t>The bill also makes an abduction committed by a family or household member who has been ordered custody or visitation of the person abducted punishable the same as an abduction committed by the parent of the person abducted.</a:t>
            </a:r>
          </a:p>
        </p:txBody>
      </p:sp>
      <p:sp>
        <p:nvSpPr>
          <p:cNvPr id="2" name="Title 1">
            <a:extLst>
              <a:ext uri="{FF2B5EF4-FFF2-40B4-BE49-F238E27FC236}">
                <a16:creationId xmlns:a16="http://schemas.microsoft.com/office/drawing/2014/main" id="{377B89C4-1047-8781-1106-73B7AA866464}"/>
              </a:ext>
            </a:extLst>
          </p:cNvPr>
          <p:cNvSpPr txBox="1">
            <a:spLocks/>
          </p:cNvSpPr>
          <p:nvPr/>
        </p:nvSpPr>
        <p:spPr>
          <a:xfrm>
            <a:off x="2517569" y="666474"/>
            <a:ext cx="7533265" cy="1400530"/>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solidFill>
                  <a:schemeClr val="tx1"/>
                </a:solidFill>
              </a:rPr>
              <a:t>Ch. 400: Abduction of a Minor</a:t>
            </a:r>
          </a:p>
        </p:txBody>
      </p:sp>
    </p:spTree>
    <p:extLst>
      <p:ext uri="{BB962C8B-B14F-4D97-AF65-F5344CB8AC3E}">
        <p14:creationId xmlns:p14="http://schemas.microsoft.com/office/powerpoint/2010/main" val="4208059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84294-623E-4D33-9FC5-BBD175F127A9}"/>
              </a:ext>
            </a:extLst>
          </p:cNvPr>
          <p:cNvSpPr>
            <a:spLocks noGrp="1"/>
          </p:cNvSpPr>
          <p:nvPr>
            <p:ph type="title"/>
          </p:nvPr>
        </p:nvSpPr>
        <p:spPr/>
        <p:txBody>
          <a:bodyPr/>
          <a:lstStyle/>
          <a:p>
            <a:r>
              <a:rPr lang="en-US" dirty="0"/>
              <a:t>Ch. 631: Naloxone Administration</a:t>
            </a:r>
          </a:p>
        </p:txBody>
      </p:sp>
      <p:sp>
        <p:nvSpPr>
          <p:cNvPr id="3" name="Content Placeholder 2">
            <a:extLst>
              <a:ext uri="{FF2B5EF4-FFF2-40B4-BE49-F238E27FC236}">
                <a16:creationId xmlns:a16="http://schemas.microsoft.com/office/drawing/2014/main" id="{FBD416AC-E7E0-4099-9BC5-430C07D4ED56}"/>
              </a:ext>
            </a:extLst>
          </p:cNvPr>
          <p:cNvSpPr>
            <a:spLocks noGrp="1"/>
          </p:cNvSpPr>
          <p:nvPr>
            <p:ph idx="1"/>
          </p:nvPr>
        </p:nvSpPr>
        <p:spPr/>
        <p:txBody>
          <a:bodyPr/>
          <a:lstStyle/>
          <a:p>
            <a:pPr lvl="0"/>
            <a:r>
              <a:rPr lang="en-US" sz="3600" dirty="0">
                <a:solidFill>
                  <a:schemeClr val="tx1"/>
                </a:solidFill>
              </a:rPr>
              <a:t>Allows anyone to possess and administer naloxone (or similar) with a hypodermic needle or syringe and removes requirement to have training.</a:t>
            </a:r>
          </a:p>
          <a:p>
            <a:pPr lvl="0"/>
            <a:r>
              <a:rPr lang="en-US" sz="3600" dirty="0">
                <a:solidFill>
                  <a:schemeClr val="tx1"/>
                </a:solidFill>
              </a:rPr>
              <a:t>Also requires Department of Health to create the Opioid Impact Reduction Registry.</a:t>
            </a:r>
          </a:p>
          <a:p>
            <a:pPr lvl="0"/>
            <a:r>
              <a:rPr lang="en-US" sz="3600" dirty="0">
                <a:solidFill>
                  <a:schemeClr val="tx1"/>
                </a:solidFill>
              </a:rPr>
              <a:t>Directs DOC to require that training in the administration of naloxone be provided to every inmate prior to release. </a:t>
            </a:r>
          </a:p>
        </p:txBody>
      </p:sp>
    </p:spTree>
    <p:extLst>
      <p:ext uri="{BB962C8B-B14F-4D97-AF65-F5344CB8AC3E}">
        <p14:creationId xmlns:p14="http://schemas.microsoft.com/office/powerpoint/2010/main" val="1038628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7D7F22-DD9B-4C22-9FEC-79AF9F5BA0E4}"/>
              </a:ext>
            </a:extLst>
          </p:cNvPr>
          <p:cNvSpPr>
            <a:spLocks noGrp="1"/>
          </p:cNvSpPr>
          <p:nvPr>
            <p:ph idx="1"/>
          </p:nvPr>
        </p:nvSpPr>
        <p:spPr>
          <a:xfrm>
            <a:off x="1103312" y="2052918"/>
            <a:ext cx="10106880" cy="4195481"/>
          </a:xfrm>
        </p:spPr>
        <p:txBody>
          <a:bodyPr>
            <a:normAutofit/>
          </a:bodyPr>
          <a:lstStyle/>
          <a:p>
            <a:r>
              <a:rPr lang="en-US" dirty="0">
                <a:solidFill>
                  <a:schemeClr val="tx1"/>
                </a:solidFill>
                <a:latin typeface="Arial" panose="020B0604020202020204" pitchFamily="34" charset="0"/>
                <a:cs typeface="Arial" panose="020B0604020202020204" pitchFamily="34" charset="0"/>
              </a:rPr>
              <a:t>Amends §18.2-51.6 to add subsection (B): that any person who, without consent, impedes the blood circulation or respiration of another person by knowingly, intentionally, and unlawfully blocking or obstructing the airway of such person resulting in the wounding or bodily injury of such person is guilty of suffocation, a Class 6 felony. </a:t>
            </a:r>
          </a:p>
        </p:txBody>
      </p:sp>
      <p:sp>
        <p:nvSpPr>
          <p:cNvPr id="5" name="Title 4">
            <a:extLst>
              <a:ext uri="{FF2B5EF4-FFF2-40B4-BE49-F238E27FC236}">
                <a16:creationId xmlns:a16="http://schemas.microsoft.com/office/drawing/2014/main" id="{AEA03598-FD96-B8A7-E147-6CD6D6030DBC}"/>
              </a:ext>
            </a:extLst>
          </p:cNvPr>
          <p:cNvSpPr>
            <a:spLocks noGrp="1"/>
          </p:cNvSpPr>
          <p:nvPr>
            <p:ph type="title"/>
          </p:nvPr>
        </p:nvSpPr>
        <p:spPr/>
        <p:txBody>
          <a:bodyPr/>
          <a:lstStyle/>
          <a:p>
            <a:r>
              <a:rPr lang="en-US" dirty="0"/>
              <a:t>Ch. 709/710: Suffocation </a:t>
            </a:r>
          </a:p>
        </p:txBody>
      </p:sp>
    </p:spTree>
    <p:extLst>
      <p:ext uri="{BB962C8B-B14F-4D97-AF65-F5344CB8AC3E}">
        <p14:creationId xmlns:p14="http://schemas.microsoft.com/office/powerpoint/2010/main" val="3308293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0FF02-0E6D-4E76-AD15-548CA38F6D4C}"/>
              </a:ext>
            </a:extLst>
          </p:cNvPr>
          <p:cNvSpPr>
            <a:spLocks noGrp="1"/>
          </p:cNvSpPr>
          <p:nvPr>
            <p:ph type="title"/>
          </p:nvPr>
        </p:nvSpPr>
        <p:spPr>
          <a:xfrm>
            <a:off x="2398515" y="190009"/>
            <a:ext cx="9404723" cy="1643698"/>
          </a:xfrm>
        </p:spPr>
        <p:txBody>
          <a:bodyPr/>
          <a:lstStyle/>
          <a:p>
            <a:r>
              <a:rPr lang="en-US" dirty="0"/>
              <a:t>Ch. 90/91: Sale, Purchase or Possession </a:t>
            </a:r>
            <a:br>
              <a:rPr lang="en-US" dirty="0"/>
            </a:br>
            <a:r>
              <a:rPr lang="en-US" dirty="0"/>
              <a:t>of a Used Catalytic Converter</a:t>
            </a:r>
          </a:p>
        </p:txBody>
      </p:sp>
      <p:sp>
        <p:nvSpPr>
          <p:cNvPr id="3" name="Content Placeholder 2">
            <a:extLst>
              <a:ext uri="{FF2B5EF4-FFF2-40B4-BE49-F238E27FC236}">
                <a16:creationId xmlns:a16="http://schemas.microsoft.com/office/drawing/2014/main" id="{347D7F22-DD9B-4C22-9FEC-79AF9F5BA0E4}"/>
              </a:ext>
            </a:extLst>
          </p:cNvPr>
          <p:cNvSpPr>
            <a:spLocks noGrp="1"/>
          </p:cNvSpPr>
          <p:nvPr>
            <p:ph idx="1"/>
          </p:nvPr>
        </p:nvSpPr>
        <p:spPr>
          <a:xfrm>
            <a:off x="609600" y="1600200"/>
            <a:ext cx="11447282" cy="5257800"/>
          </a:xfrm>
        </p:spPr>
        <p:txBody>
          <a:bodyPr>
            <a:noAutofit/>
          </a:bodyPr>
          <a:lstStyle/>
          <a:p>
            <a:r>
              <a:rPr lang="en-US" sz="3000" dirty="0">
                <a:solidFill>
                  <a:schemeClr val="tx1"/>
                </a:solidFill>
              </a:rPr>
              <a:t>Amends §18.2-146</a:t>
            </a:r>
          </a:p>
          <a:p>
            <a:pPr lvl="0"/>
            <a:r>
              <a:rPr lang="en-US" sz="3000" dirty="0">
                <a:solidFill>
                  <a:schemeClr val="tx1"/>
                </a:solidFill>
              </a:rPr>
              <a:t>Creates a permissive inference that a person in possession of a catalytic converter that was removed from a car is in violation of felony tampering with an automobile under §18.2-146. </a:t>
            </a:r>
          </a:p>
          <a:p>
            <a:r>
              <a:rPr lang="en-US" sz="3000" dirty="0">
                <a:solidFill>
                  <a:schemeClr val="tx1"/>
                </a:solidFill>
              </a:rPr>
              <a:t>Exceptions provided for:</a:t>
            </a:r>
          </a:p>
          <a:p>
            <a:pPr marL="1012371" lvl="1" indent="-571500">
              <a:buFont typeface="+mj-lt"/>
              <a:buAutoNum type="romanLcPeriod"/>
            </a:pPr>
            <a:r>
              <a:rPr lang="en-US" sz="3000" dirty="0">
                <a:solidFill>
                  <a:schemeClr val="tx1"/>
                </a:solidFill>
              </a:rPr>
              <a:t>motor vehicle dealers, repair shops, and salvage yards,</a:t>
            </a:r>
          </a:p>
          <a:p>
            <a:pPr marL="1012371" lvl="1" indent="-571500">
              <a:buFont typeface="+mj-lt"/>
              <a:buAutoNum type="romanLcPeriod"/>
            </a:pPr>
            <a:r>
              <a:rPr lang="en-US" sz="3000" dirty="0">
                <a:solidFill>
                  <a:schemeClr val="tx1"/>
                </a:solidFill>
              </a:rPr>
              <a:t>scrap metal purchaser that has adhered to the required compliance provisions, and </a:t>
            </a:r>
          </a:p>
          <a:p>
            <a:pPr marL="1012371" lvl="1" indent="-571500">
              <a:buFont typeface="+mj-lt"/>
              <a:buAutoNum type="romanLcPeriod"/>
            </a:pPr>
            <a:r>
              <a:rPr lang="en-US" sz="3000" dirty="0">
                <a:solidFill>
                  <a:schemeClr val="tx1"/>
                </a:solidFill>
              </a:rPr>
              <a:t>someone who has proof the possession is a result of installing one in their registered vehicle.</a:t>
            </a:r>
          </a:p>
        </p:txBody>
      </p:sp>
    </p:spTree>
    <p:extLst>
      <p:ext uri="{BB962C8B-B14F-4D97-AF65-F5344CB8AC3E}">
        <p14:creationId xmlns:p14="http://schemas.microsoft.com/office/powerpoint/2010/main" val="29493973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2EB7265-A98C-F342-8D5D-83C9429E50C6}"/>
              </a:ext>
            </a:extLst>
          </p:cNvPr>
          <p:cNvSpPr>
            <a:spLocks noGrp="1"/>
          </p:cNvSpPr>
          <p:nvPr>
            <p:ph type="title" idx="4294967295"/>
          </p:nvPr>
        </p:nvSpPr>
        <p:spPr>
          <a:xfrm>
            <a:off x="2214881" y="4318000"/>
            <a:ext cx="9509760" cy="1076008"/>
          </a:xfrm>
        </p:spPr>
        <p:txBody>
          <a:bodyPr/>
          <a:lstStyle/>
          <a:p>
            <a:pPr algn="l"/>
            <a:r>
              <a:rPr lang="en-US" b="1" dirty="0"/>
              <a:t>Marijuana &amp; Hemp</a:t>
            </a:r>
          </a:p>
        </p:txBody>
      </p:sp>
    </p:spTree>
    <p:extLst>
      <p:ext uri="{BB962C8B-B14F-4D97-AF65-F5344CB8AC3E}">
        <p14:creationId xmlns:p14="http://schemas.microsoft.com/office/powerpoint/2010/main" val="3340418653"/>
      </p:ext>
    </p:extLst>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0FF02-0E6D-4E76-AD15-548CA38F6D4C}"/>
              </a:ext>
            </a:extLst>
          </p:cNvPr>
          <p:cNvSpPr>
            <a:spLocks noGrp="1"/>
          </p:cNvSpPr>
          <p:nvPr>
            <p:ph type="title"/>
          </p:nvPr>
        </p:nvSpPr>
        <p:spPr/>
        <p:txBody>
          <a:bodyPr/>
          <a:lstStyle/>
          <a:p>
            <a:r>
              <a:rPr lang="en-US" dirty="0"/>
              <a:t>Ch. 744 / 794: Hemp &amp; Marijuana</a:t>
            </a:r>
          </a:p>
        </p:txBody>
      </p:sp>
      <p:sp>
        <p:nvSpPr>
          <p:cNvPr id="3" name="Content Placeholder 2">
            <a:extLst>
              <a:ext uri="{FF2B5EF4-FFF2-40B4-BE49-F238E27FC236}">
                <a16:creationId xmlns:a16="http://schemas.microsoft.com/office/drawing/2014/main" id="{347D7F22-DD9B-4C22-9FEC-79AF9F5BA0E4}"/>
              </a:ext>
            </a:extLst>
          </p:cNvPr>
          <p:cNvSpPr>
            <a:spLocks noGrp="1"/>
          </p:cNvSpPr>
          <p:nvPr>
            <p:ph idx="1"/>
          </p:nvPr>
        </p:nvSpPr>
        <p:spPr>
          <a:xfrm>
            <a:off x="803564" y="1807977"/>
            <a:ext cx="10778836" cy="4957948"/>
          </a:xfrm>
        </p:spPr>
        <p:txBody>
          <a:bodyPr>
            <a:normAutofit/>
          </a:bodyPr>
          <a:lstStyle/>
          <a:p>
            <a:pPr lvl="0"/>
            <a:r>
              <a:rPr lang="en-US" sz="2800" dirty="0">
                <a:solidFill>
                  <a:schemeClr val="tx1"/>
                </a:solidFill>
              </a:rPr>
              <a:t>Limits the amount of tetrahydrocannabinol (THC) that can be included in a hemp product or industrial hemp extract to 0.3 percent and two milligrams per package. See §3.2-4112 and § 3.2-5145.1.</a:t>
            </a:r>
          </a:p>
          <a:p>
            <a:pPr lvl="0"/>
            <a:r>
              <a:rPr lang="en-US" sz="2800" dirty="0">
                <a:solidFill>
                  <a:schemeClr val="tx1"/>
                </a:solidFill>
              </a:rPr>
              <a:t>Limits the application of THC limits to retail sales and allows a hemp product or industrial hemp extract to contain more than two milligrams of THC if the product or extract contains an amount of cannabidiol (CBD) that is at least 25 times greater than the amount of THC.</a:t>
            </a:r>
          </a:p>
          <a:p>
            <a:pPr lvl="0"/>
            <a:r>
              <a:rPr lang="en-US" sz="2800" dirty="0">
                <a:solidFill>
                  <a:schemeClr val="tx1"/>
                </a:solidFill>
              </a:rPr>
              <a:t>Bill creates certain packaging, labeling, and testing requirements for regulated hemp products and requires that topical hemp products bear a label stating that the product is not intended for human consumption.</a:t>
            </a:r>
          </a:p>
        </p:txBody>
      </p:sp>
    </p:spTree>
    <p:extLst>
      <p:ext uri="{BB962C8B-B14F-4D97-AF65-F5344CB8AC3E}">
        <p14:creationId xmlns:p14="http://schemas.microsoft.com/office/powerpoint/2010/main" val="3367928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0FF02-0E6D-4E76-AD15-548CA38F6D4C}"/>
              </a:ext>
            </a:extLst>
          </p:cNvPr>
          <p:cNvSpPr>
            <a:spLocks noGrp="1"/>
          </p:cNvSpPr>
          <p:nvPr>
            <p:ph type="title"/>
          </p:nvPr>
        </p:nvSpPr>
        <p:spPr>
          <a:xfrm>
            <a:off x="1219200" y="255977"/>
            <a:ext cx="10972800" cy="1508127"/>
          </a:xfrm>
        </p:spPr>
        <p:txBody>
          <a:bodyPr/>
          <a:lstStyle/>
          <a:p>
            <a:r>
              <a:rPr lang="en-US" dirty="0"/>
              <a:t>Ch. 744 / 794: New Definition</a:t>
            </a:r>
          </a:p>
        </p:txBody>
      </p:sp>
      <p:sp>
        <p:nvSpPr>
          <p:cNvPr id="3" name="Content Placeholder 2">
            <a:extLst>
              <a:ext uri="{FF2B5EF4-FFF2-40B4-BE49-F238E27FC236}">
                <a16:creationId xmlns:a16="http://schemas.microsoft.com/office/drawing/2014/main" id="{347D7F22-DD9B-4C22-9FEC-79AF9F5BA0E4}"/>
              </a:ext>
            </a:extLst>
          </p:cNvPr>
          <p:cNvSpPr>
            <a:spLocks noGrp="1"/>
          </p:cNvSpPr>
          <p:nvPr>
            <p:ph idx="1"/>
          </p:nvPr>
        </p:nvSpPr>
        <p:spPr/>
        <p:txBody>
          <a:bodyPr>
            <a:normAutofit fontScale="92500" lnSpcReduction="10000"/>
          </a:bodyPr>
          <a:lstStyle/>
          <a:p>
            <a:r>
              <a:rPr lang="en-US" sz="3600" dirty="0">
                <a:solidFill>
                  <a:schemeClr val="tx1"/>
                </a:solidFill>
              </a:rPr>
              <a:t>Per the Bill, the term "tetrahydrocannabinol" now means:</a:t>
            </a:r>
          </a:p>
          <a:p>
            <a:pPr lvl="1"/>
            <a:r>
              <a:rPr lang="en-US" sz="3600" dirty="0">
                <a:solidFill>
                  <a:schemeClr val="tx1"/>
                </a:solidFill>
              </a:rPr>
              <a:t>“any naturally occurring or synthetic tetrahydrocannabinol, including its salts, isomers, and salts of isomers whenever the existence of such salts, isomers, and salts of isomers is possible within the specific chemical designation and any preparation, mixture, or substance containing, or mixed or infused with, any detectable amount of tetrahydrocannabinol.”</a:t>
            </a:r>
          </a:p>
          <a:p>
            <a:pPr lvl="1"/>
            <a:r>
              <a:rPr lang="en-US" sz="3600" dirty="0">
                <a:solidFill>
                  <a:schemeClr val="tx1"/>
                </a:solidFill>
              </a:rPr>
              <a:t>For the purposes of this definition, "isomer" means the optical, position, and geometric isomers.</a:t>
            </a:r>
          </a:p>
          <a:p>
            <a:pPr lvl="1"/>
            <a:r>
              <a:rPr lang="en-US" sz="3600" dirty="0">
                <a:solidFill>
                  <a:schemeClr val="tx1"/>
                </a:solidFill>
              </a:rPr>
              <a:t>See §3.2-4112, §18.2-247(F)&amp;(G), §54.1-3401</a:t>
            </a:r>
          </a:p>
        </p:txBody>
      </p:sp>
    </p:spTree>
    <p:extLst>
      <p:ext uri="{BB962C8B-B14F-4D97-AF65-F5344CB8AC3E}">
        <p14:creationId xmlns:p14="http://schemas.microsoft.com/office/powerpoint/2010/main" val="2708715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A6C4567-AD1A-6E4C-974B-C5D5EA930926}"/>
              </a:ext>
            </a:extLst>
          </p:cNvPr>
          <p:cNvSpPr>
            <a:spLocks noGrp="1"/>
          </p:cNvSpPr>
          <p:nvPr>
            <p:ph type="title"/>
          </p:nvPr>
        </p:nvSpPr>
        <p:spPr>
          <a:xfrm>
            <a:off x="609600" y="325755"/>
            <a:ext cx="10972800" cy="1508127"/>
          </a:xfrm>
        </p:spPr>
        <p:txBody>
          <a:bodyPr/>
          <a:lstStyle/>
          <a:p>
            <a:r>
              <a:rPr lang="en-US" dirty="0">
                <a:solidFill>
                  <a:schemeClr val="tx1"/>
                </a:solidFill>
              </a:rPr>
              <a:t>Topics for this Presentation</a:t>
            </a:r>
          </a:p>
        </p:txBody>
      </p:sp>
      <p:sp>
        <p:nvSpPr>
          <p:cNvPr id="5" name="Content Placeholder 4">
            <a:extLst>
              <a:ext uri="{FF2B5EF4-FFF2-40B4-BE49-F238E27FC236}">
                <a16:creationId xmlns:a16="http://schemas.microsoft.com/office/drawing/2014/main" id="{CE31EA6A-2885-1E4C-A871-91E9BE4CF5DE}"/>
              </a:ext>
            </a:extLst>
          </p:cNvPr>
          <p:cNvSpPr>
            <a:spLocks noGrp="1"/>
          </p:cNvSpPr>
          <p:nvPr>
            <p:ph sz="half" idx="1"/>
          </p:nvPr>
        </p:nvSpPr>
        <p:spPr>
          <a:xfrm>
            <a:off x="907369" y="2042968"/>
            <a:ext cx="4709659" cy="4195763"/>
          </a:xfrm>
        </p:spPr>
        <p:txBody>
          <a:bodyPr>
            <a:normAutofit/>
          </a:bodyPr>
          <a:lstStyle/>
          <a:p>
            <a:r>
              <a:rPr lang="en-US" sz="3000" dirty="0">
                <a:solidFill>
                  <a:schemeClr val="tx1"/>
                </a:solidFill>
              </a:rPr>
              <a:t>Criminal Investigations</a:t>
            </a:r>
          </a:p>
          <a:p>
            <a:r>
              <a:rPr lang="en-US" sz="3000" dirty="0">
                <a:solidFill>
                  <a:schemeClr val="tx1"/>
                </a:solidFill>
              </a:rPr>
              <a:t>Criminal Procedure </a:t>
            </a:r>
          </a:p>
          <a:p>
            <a:r>
              <a:rPr lang="en-US" sz="3000" dirty="0">
                <a:solidFill>
                  <a:schemeClr val="tx1"/>
                </a:solidFill>
              </a:rPr>
              <a:t>New and Amended Crimes and Offenses</a:t>
            </a:r>
          </a:p>
          <a:p>
            <a:r>
              <a:rPr lang="en-US" sz="3000" dirty="0">
                <a:solidFill>
                  <a:schemeClr val="tx1"/>
                </a:solidFill>
              </a:rPr>
              <a:t>Traffic Offenses</a:t>
            </a:r>
          </a:p>
        </p:txBody>
      </p:sp>
      <p:sp>
        <p:nvSpPr>
          <p:cNvPr id="6" name="Content Placeholder 5">
            <a:extLst>
              <a:ext uri="{FF2B5EF4-FFF2-40B4-BE49-F238E27FC236}">
                <a16:creationId xmlns:a16="http://schemas.microsoft.com/office/drawing/2014/main" id="{54A02165-076D-D544-87FB-A606BF64D70B}"/>
              </a:ext>
            </a:extLst>
          </p:cNvPr>
          <p:cNvSpPr>
            <a:spLocks noGrp="1"/>
          </p:cNvSpPr>
          <p:nvPr>
            <p:ph sz="half" idx="2"/>
          </p:nvPr>
        </p:nvSpPr>
        <p:spPr>
          <a:xfrm>
            <a:off x="6305107" y="2149434"/>
            <a:ext cx="4798322" cy="4106904"/>
          </a:xfrm>
        </p:spPr>
        <p:txBody>
          <a:bodyPr>
            <a:normAutofit/>
          </a:bodyPr>
          <a:lstStyle/>
          <a:p>
            <a:r>
              <a:rPr lang="en-US" sz="3000" dirty="0">
                <a:solidFill>
                  <a:schemeClr val="tx1"/>
                </a:solidFill>
              </a:rPr>
              <a:t>Marijuana and Hemp</a:t>
            </a:r>
          </a:p>
          <a:p>
            <a:r>
              <a:rPr lang="en-US" sz="3000" dirty="0">
                <a:solidFill>
                  <a:schemeClr val="tx1"/>
                </a:solidFill>
              </a:rPr>
              <a:t>FOIA</a:t>
            </a:r>
          </a:p>
          <a:p>
            <a:r>
              <a:rPr lang="en-US" sz="3000" dirty="0">
                <a:solidFill>
                  <a:schemeClr val="tx1"/>
                </a:solidFill>
              </a:rPr>
              <a:t>ECO and TDO Procedure</a:t>
            </a:r>
          </a:p>
          <a:p>
            <a:r>
              <a:rPr lang="en-US" sz="3000" dirty="0">
                <a:solidFill>
                  <a:schemeClr val="tx1"/>
                </a:solidFill>
              </a:rPr>
              <a:t>Law Enforcement Procedural Guarantees and Requirements</a:t>
            </a:r>
          </a:p>
          <a:p>
            <a:endParaRPr lang="en-US" sz="3000" dirty="0">
              <a:solidFill>
                <a:schemeClr val="tx1"/>
              </a:solidFill>
            </a:endParaRPr>
          </a:p>
        </p:txBody>
      </p:sp>
    </p:spTree>
    <p:extLst>
      <p:ext uri="{BB962C8B-B14F-4D97-AF65-F5344CB8AC3E}">
        <p14:creationId xmlns:p14="http://schemas.microsoft.com/office/powerpoint/2010/main" val="4274848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0FF02-0E6D-4E76-AD15-548CA38F6D4C}"/>
              </a:ext>
            </a:extLst>
          </p:cNvPr>
          <p:cNvSpPr>
            <a:spLocks noGrp="1"/>
          </p:cNvSpPr>
          <p:nvPr>
            <p:ph type="title"/>
          </p:nvPr>
        </p:nvSpPr>
        <p:spPr/>
        <p:txBody>
          <a:bodyPr/>
          <a:lstStyle/>
          <a:p>
            <a:r>
              <a:rPr lang="en-US" dirty="0"/>
              <a:t>Ch. 744/794: Civil Penalties</a:t>
            </a:r>
          </a:p>
        </p:txBody>
      </p:sp>
      <p:sp>
        <p:nvSpPr>
          <p:cNvPr id="3" name="Content Placeholder 2">
            <a:extLst>
              <a:ext uri="{FF2B5EF4-FFF2-40B4-BE49-F238E27FC236}">
                <a16:creationId xmlns:a16="http://schemas.microsoft.com/office/drawing/2014/main" id="{347D7F22-DD9B-4C22-9FEC-79AF9F5BA0E4}"/>
              </a:ext>
            </a:extLst>
          </p:cNvPr>
          <p:cNvSpPr>
            <a:spLocks noGrp="1"/>
          </p:cNvSpPr>
          <p:nvPr>
            <p:ph idx="1"/>
          </p:nvPr>
        </p:nvSpPr>
        <p:spPr/>
        <p:txBody>
          <a:bodyPr>
            <a:normAutofit fontScale="92500" lnSpcReduction="20000"/>
          </a:bodyPr>
          <a:lstStyle/>
          <a:p>
            <a:pPr lvl="0"/>
            <a:r>
              <a:rPr lang="en-US" sz="2800" dirty="0">
                <a:solidFill>
                  <a:schemeClr val="tx1"/>
                </a:solidFill>
              </a:rPr>
              <a:t>§3.2-5145.2:1(B) – Civil Penalties for : </a:t>
            </a:r>
          </a:p>
          <a:p>
            <a:pPr lvl="0"/>
            <a:r>
              <a:rPr lang="en-US" sz="2800" dirty="0">
                <a:solidFill>
                  <a:schemeClr val="tx1"/>
                </a:solidFill>
              </a:rPr>
              <a:t>(a) manufacturing, selling, or offering for sale an industrial hemp extract or food containing an industrial hemp extract without a permit; (b) continuing to manufacture, sell, or offer for sale an industrial hemp extract or food containing an industrial hemp extract after revocation or suspension of such permit; (c) failing to disclose on a form prescribed by the Commissioner of the Virginia Department of Agriculture and Consumer Services that he intends to manufacture, sell, or offer for sale a substance intended to be consumed orally that contains an industrial hemp-derived cannabinoid; (d) manufacturing, selling, or offering for sale a food that contains more than 0.3 percent of THC or more than two milligrams of THC per package; (e) manufacturing, offering for sale, or selling in violation of food and drink laws or regulations a substance intended to be consumed orally that is advertised or labeled as containing an industrial hemp-derived cannabinoid; or (f) otherwise violating any provision of the Commonwealth's food and drink laws or regulations. </a:t>
            </a:r>
          </a:p>
          <a:p>
            <a:r>
              <a:rPr lang="en-US" sz="2800" dirty="0">
                <a:solidFill>
                  <a:schemeClr val="tx1"/>
                </a:solidFill>
              </a:rPr>
              <a:t>Penalties are collected by Dept. of Agriculture</a:t>
            </a:r>
          </a:p>
        </p:txBody>
      </p:sp>
    </p:spTree>
    <p:extLst>
      <p:ext uri="{BB962C8B-B14F-4D97-AF65-F5344CB8AC3E}">
        <p14:creationId xmlns:p14="http://schemas.microsoft.com/office/powerpoint/2010/main" val="2172033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0FF02-0E6D-4E76-AD15-548CA38F6D4C}"/>
              </a:ext>
            </a:extLst>
          </p:cNvPr>
          <p:cNvSpPr>
            <a:spLocks noGrp="1"/>
          </p:cNvSpPr>
          <p:nvPr>
            <p:ph type="title"/>
          </p:nvPr>
        </p:nvSpPr>
        <p:spPr/>
        <p:txBody>
          <a:bodyPr/>
          <a:lstStyle/>
          <a:p>
            <a:r>
              <a:rPr lang="en-US" dirty="0"/>
              <a:t>Ch. 744/794: Criminal Penalties</a:t>
            </a:r>
          </a:p>
        </p:txBody>
      </p:sp>
      <p:sp>
        <p:nvSpPr>
          <p:cNvPr id="3" name="Content Placeholder 2">
            <a:extLst>
              <a:ext uri="{FF2B5EF4-FFF2-40B4-BE49-F238E27FC236}">
                <a16:creationId xmlns:a16="http://schemas.microsoft.com/office/drawing/2014/main" id="{347D7F22-DD9B-4C22-9FEC-79AF9F5BA0E4}"/>
              </a:ext>
            </a:extLst>
          </p:cNvPr>
          <p:cNvSpPr>
            <a:spLocks noGrp="1"/>
          </p:cNvSpPr>
          <p:nvPr>
            <p:ph idx="1"/>
          </p:nvPr>
        </p:nvSpPr>
        <p:spPr>
          <a:xfrm>
            <a:off x="609599" y="1600200"/>
            <a:ext cx="11372603" cy="5257800"/>
          </a:xfrm>
        </p:spPr>
        <p:txBody>
          <a:bodyPr>
            <a:normAutofit fontScale="92500" lnSpcReduction="20000"/>
          </a:bodyPr>
          <a:lstStyle/>
          <a:p>
            <a:pPr lvl="0"/>
            <a:r>
              <a:rPr lang="en-US" sz="2800" dirty="0">
                <a:solidFill>
                  <a:schemeClr val="tx1"/>
                </a:solidFill>
              </a:rPr>
              <a:t>§3.2-5145.2:1(B) – Class 1 Misdemeanor for all of the previous items except (d): to wit:</a:t>
            </a:r>
          </a:p>
          <a:p>
            <a:pPr lvl="0"/>
            <a:r>
              <a:rPr lang="en-US" sz="2800" dirty="0">
                <a:solidFill>
                  <a:schemeClr val="tx1"/>
                </a:solidFill>
              </a:rPr>
              <a:t>(a) manufacturing, selling, or offering for sale an industrial hemp extract or food containing an industrial hemp extract without a permit; (b) continuing to manufacture, sell, or offer for sale an industrial hemp extract or food containing an industrial hemp extract after revocation or suspension of such permit; (c) failing to disclose on a form prescribed by the Commissioner of the Virginia Department of Agriculture and Consumer Services that he intends to manufacture, sell, or offer for sale a substance intended to be consumed orally that contains an industrial hemp-derived cannabinoid; (e) manufacturing, offering for sale, or selling in violation of food and drink laws or regulations a substance intended to be consumed orally that is advertised or labeled as containing an industrial hemp-derived cannabinoid; or (f) otherwise violating any provision of the Commonwealth's food and drink laws or regulations. </a:t>
            </a:r>
          </a:p>
          <a:p>
            <a:pPr lvl="0"/>
            <a:r>
              <a:rPr lang="en-US" sz="2800" dirty="0">
                <a:solidFill>
                  <a:schemeClr val="tx1"/>
                </a:solidFill>
              </a:rPr>
              <a:t>NO new penalty added for item (d) on previous list: manufacturing, selling, or offering for sale a food that contains more than 0.3 percent of THC or more than two milligrams of THC per package.</a:t>
            </a:r>
          </a:p>
        </p:txBody>
      </p:sp>
    </p:spTree>
    <p:extLst>
      <p:ext uri="{BB962C8B-B14F-4D97-AF65-F5344CB8AC3E}">
        <p14:creationId xmlns:p14="http://schemas.microsoft.com/office/powerpoint/2010/main" val="9150964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E913B-4CEF-8483-8EA2-DC551C73DC2C}"/>
              </a:ext>
            </a:extLst>
          </p:cNvPr>
          <p:cNvSpPr>
            <a:spLocks noGrp="1"/>
          </p:cNvSpPr>
          <p:nvPr>
            <p:ph type="title"/>
          </p:nvPr>
        </p:nvSpPr>
        <p:spPr/>
        <p:txBody>
          <a:bodyPr/>
          <a:lstStyle/>
          <a:p>
            <a:r>
              <a:rPr lang="en-US" dirty="0"/>
              <a:t>Ch. 744/794: Criminal Penalties</a:t>
            </a:r>
          </a:p>
        </p:txBody>
      </p:sp>
      <p:sp>
        <p:nvSpPr>
          <p:cNvPr id="3" name="Content Placeholder 2">
            <a:extLst>
              <a:ext uri="{FF2B5EF4-FFF2-40B4-BE49-F238E27FC236}">
                <a16:creationId xmlns:a16="http://schemas.microsoft.com/office/drawing/2014/main" id="{C1312931-7970-BE21-8653-0AAC034FA2AD}"/>
              </a:ext>
            </a:extLst>
          </p:cNvPr>
          <p:cNvSpPr>
            <a:spLocks noGrp="1"/>
          </p:cNvSpPr>
          <p:nvPr>
            <p:ph idx="1"/>
          </p:nvPr>
        </p:nvSpPr>
        <p:spPr>
          <a:xfrm>
            <a:off x="1333500" y="1790700"/>
            <a:ext cx="9639300" cy="5067300"/>
          </a:xfrm>
        </p:spPr>
        <p:txBody>
          <a:bodyPr/>
          <a:lstStyle/>
          <a:p>
            <a:r>
              <a:rPr lang="en-US" dirty="0"/>
              <a:t>The bill makes it unlawful under the Consumer Protection Act to </a:t>
            </a:r>
          </a:p>
          <a:p>
            <a:pPr marL="514350" indent="-514350">
              <a:buFont typeface="+mj-lt"/>
              <a:buAutoNum type="arabicPeriod"/>
            </a:pPr>
            <a:r>
              <a:rPr lang="en-US" dirty="0"/>
              <a:t>Sell or offer for sale any substance intended for human consumption that contains a synthetic derivative of THC or </a:t>
            </a:r>
          </a:p>
          <a:p>
            <a:pPr marL="514350" indent="-514350">
              <a:buFont typeface="+mj-lt"/>
              <a:buAutoNum type="arabicPeriod"/>
            </a:pPr>
            <a:r>
              <a:rPr lang="en-US" dirty="0"/>
              <a:t>Sell or offer for sale a topical hemp product that does not include a label stating that the product is not intended for human consumption. </a:t>
            </a:r>
          </a:p>
        </p:txBody>
      </p:sp>
    </p:spTree>
    <p:extLst>
      <p:ext uri="{BB962C8B-B14F-4D97-AF65-F5344CB8AC3E}">
        <p14:creationId xmlns:p14="http://schemas.microsoft.com/office/powerpoint/2010/main" val="31875881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0FF02-0E6D-4E76-AD15-548CA38F6D4C}"/>
              </a:ext>
            </a:extLst>
          </p:cNvPr>
          <p:cNvSpPr>
            <a:spLocks noGrp="1"/>
          </p:cNvSpPr>
          <p:nvPr>
            <p:ph type="title"/>
          </p:nvPr>
        </p:nvSpPr>
        <p:spPr>
          <a:xfrm>
            <a:off x="1475116" y="724617"/>
            <a:ext cx="10564483" cy="875583"/>
          </a:xfrm>
        </p:spPr>
        <p:txBody>
          <a:bodyPr/>
          <a:lstStyle/>
          <a:p>
            <a:r>
              <a:rPr lang="en-US" dirty="0"/>
              <a:t>Ch. 711: Restrictions on Marijuana Advertising</a:t>
            </a:r>
          </a:p>
        </p:txBody>
      </p:sp>
      <p:sp>
        <p:nvSpPr>
          <p:cNvPr id="3" name="Content Placeholder 2">
            <a:extLst>
              <a:ext uri="{FF2B5EF4-FFF2-40B4-BE49-F238E27FC236}">
                <a16:creationId xmlns:a16="http://schemas.microsoft.com/office/drawing/2014/main" id="{347D7F22-DD9B-4C22-9FEC-79AF9F5BA0E4}"/>
              </a:ext>
            </a:extLst>
          </p:cNvPr>
          <p:cNvSpPr>
            <a:spLocks noGrp="1"/>
          </p:cNvSpPr>
          <p:nvPr>
            <p:ph idx="1"/>
          </p:nvPr>
        </p:nvSpPr>
        <p:spPr>
          <a:xfrm>
            <a:off x="1607128" y="2161308"/>
            <a:ext cx="9864436" cy="4696691"/>
          </a:xfrm>
        </p:spPr>
        <p:txBody>
          <a:bodyPr>
            <a:normAutofit/>
          </a:bodyPr>
          <a:lstStyle/>
          <a:p>
            <a:pPr lvl="0"/>
            <a:r>
              <a:rPr lang="en-US" dirty="0">
                <a:solidFill>
                  <a:schemeClr val="tx1"/>
                </a:solidFill>
              </a:rPr>
              <a:t>Creates Class 1 misdemeanor for advertising marijuana products (incl. synthetic or synthetic derivative tetrahydrocannabinol) that are not legally sold in Virginia. §4.1-1116</a:t>
            </a:r>
          </a:p>
          <a:p>
            <a:pPr lvl="1"/>
            <a:r>
              <a:rPr lang="en-US" dirty="0">
                <a:solidFill>
                  <a:schemeClr val="tx1"/>
                </a:solidFill>
              </a:rPr>
              <a:t>Class 4 misdemeanor for violations of §4.1-1405 (distance and zoning restriction on outdoor advertising) if the advertiser doesn’t take corrective action within 30 days of notice by the Board. </a:t>
            </a:r>
          </a:p>
        </p:txBody>
      </p:sp>
    </p:spTree>
    <p:extLst>
      <p:ext uri="{BB962C8B-B14F-4D97-AF65-F5344CB8AC3E}">
        <p14:creationId xmlns:p14="http://schemas.microsoft.com/office/powerpoint/2010/main" val="458147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7D7F22-DD9B-4C22-9FEC-79AF9F5BA0E4}"/>
              </a:ext>
            </a:extLst>
          </p:cNvPr>
          <p:cNvSpPr>
            <a:spLocks noGrp="1"/>
          </p:cNvSpPr>
          <p:nvPr>
            <p:ph idx="1"/>
          </p:nvPr>
        </p:nvSpPr>
        <p:spPr>
          <a:xfrm>
            <a:off x="783770" y="1888176"/>
            <a:ext cx="11517498" cy="4969823"/>
          </a:xfrm>
        </p:spPr>
        <p:txBody>
          <a:bodyPr>
            <a:normAutofit/>
          </a:bodyPr>
          <a:lstStyle/>
          <a:p>
            <a:pPr lvl="0"/>
            <a:r>
              <a:rPr lang="en-US" dirty="0">
                <a:solidFill>
                  <a:schemeClr val="tx1"/>
                </a:solidFill>
              </a:rPr>
              <a:t>Bill also establishes numerous restrictions on marijuana advertisements, including provisions that prohibit advertisements from: </a:t>
            </a:r>
          </a:p>
          <a:p>
            <a:pPr marL="1012371" lvl="1" indent="-571500">
              <a:buFont typeface="+mj-lt"/>
              <a:buAutoNum type="romanLcPeriod"/>
            </a:pPr>
            <a:r>
              <a:rPr lang="en-US" dirty="0">
                <a:solidFill>
                  <a:schemeClr val="tx1"/>
                </a:solidFill>
              </a:rPr>
              <a:t>targeting minors; being placed near schools, playgrounds, and certain other places; </a:t>
            </a:r>
          </a:p>
          <a:p>
            <a:pPr marL="1012371" lvl="1" indent="-571500">
              <a:buFont typeface="+mj-lt"/>
              <a:buAutoNum type="romanLcPeriod"/>
            </a:pPr>
            <a:r>
              <a:rPr lang="en-US" dirty="0">
                <a:solidFill>
                  <a:schemeClr val="tx1"/>
                </a:solidFill>
              </a:rPr>
              <a:t>being displayed at a sporting event or on a billboard; </a:t>
            </a:r>
          </a:p>
          <a:p>
            <a:pPr marL="1012371" lvl="1" indent="-571500">
              <a:buFont typeface="+mj-lt"/>
              <a:buAutoNum type="romanLcPeriod"/>
            </a:pPr>
            <a:r>
              <a:rPr lang="en-US" dirty="0">
                <a:solidFill>
                  <a:schemeClr val="tx1"/>
                </a:solidFill>
              </a:rPr>
              <a:t>being misleading, deceptive, or false; </a:t>
            </a:r>
          </a:p>
          <a:p>
            <a:pPr marL="1012371" lvl="1" indent="-571500">
              <a:buFont typeface="+mj-lt"/>
              <a:buAutoNum type="romanLcPeriod"/>
            </a:pPr>
            <a:r>
              <a:rPr lang="en-US" dirty="0">
                <a:solidFill>
                  <a:schemeClr val="tx1"/>
                </a:solidFill>
              </a:rPr>
              <a:t>referencing the intoxicating effects of marijuana; or </a:t>
            </a:r>
          </a:p>
          <a:p>
            <a:pPr marL="1012371" lvl="1" indent="-571500">
              <a:buFont typeface="+mj-lt"/>
              <a:buAutoNum type="romanLcPeriod"/>
            </a:pPr>
            <a:r>
              <a:rPr lang="en-US" dirty="0">
                <a:solidFill>
                  <a:schemeClr val="tx1"/>
                </a:solidFill>
              </a:rPr>
              <a:t>promoting overconsumption or consumption by minors. </a:t>
            </a:r>
          </a:p>
        </p:txBody>
      </p:sp>
      <p:sp>
        <p:nvSpPr>
          <p:cNvPr id="7" name="Title 1">
            <a:extLst>
              <a:ext uri="{FF2B5EF4-FFF2-40B4-BE49-F238E27FC236}">
                <a16:creationId xmlns:a16="http://schemas.microsoft.com/office/drawing/2014/main" id="{8802328B-1F64-7853-3298-510D79C7EF37}"/>
              </a:ext>
            </a:extLst>
          </p:cNvPr>
          <p:cNvSpPr>
            <a:spLocks noGrp="1"/>
          </p:cNvSpPr>
          <p:nvPr>
            <p:ph type="title"/>
          </p:nvPr>
        </p:nvSpPr>
        <p:spPr>
          <a:xfrm>
            <a:off x="1127185" y="380049"/>
            <a:ext cx="10972800" cy="1508127"/>
          </a:xfrm>
        </p:spPr>
        <p:txBody>
          <a:bodyPr/>
          <a:lstStyle/>
          <a:p>
            <a:r>
              <a:rPr lang="en-US" dirty="0"/>
              <a:t>Ch. 711: Marijuana Advertising (</a:t>
            </a:r>
            <a:r>
              <a:rPr lang="en-US" dirty="0" err="1"/>
              <a:t>Con’d</a:t>
            </a:r>
            <a:r>
              <a:rPr lang="en-US" dirty="0"/>
              <a:t>)</a:t>
            </a:r>
          </a:p>
        </p:txBody>
      </p:sp>
    </p:spTree>
    <p:extLst>
      <p:ext uri="{BB962C8B-B14F-4D97-AF65-F5344CB8AC3E}">
        <p14:creationId xmlns:p14="http://schemas.microsoft.com/office/powerpoint/2010/main" val="1545682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33FE3F9-BA74-4D4F-A5BB-57D03B6D0F2B}"/>
              </a:ext>
            </a:extLst>
          </p:cNvPr>
          <p:cNvSpPr>
            <a:spLocks noGrp="1"/>
          </p:cNvSpPr>
          <p:nvPr>
            <p:ph type="title" idx="4294967295"/>
          </p:nvPr>
        </p:nvSpPr>
        <p:spPr>
          <a:xfrm>
            <a:off x="2225040" y="4126230"/>
            <a:ext cx="5689600" cy="1766570"/>
          </a:xfrm>
        </p:spPr>
        <p:txBody>
          <a:bodyPr/>
          <a:lstStyle/>
          <a:p>
            <a:pPr algn="l"/>
            <a:r>
              <a:rPr lang="en-US" b="1" dirty="0"/>
              <a:t>TRAFFIC</a:t>
            </a:r>
          </a:p>
        </p:txBody>
      </p:sp>
    </p:spTree>
    <p:extLst>
      <p:ext uri="{BB962C8B-B14F-4D97-AF65-F5344CB8AC3E}">
        <p14:creationId xmlns:p14="http://schemas.microsoft.com/office/powerpoint/2010/main" val="2875910725"/>
      </p:ext>
    </p:extLst>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335DD-0F99-D896-B342-916BED42A2FD}"/>
              </a:ext>
            </a:extLst>
          </p:cNvPr>
          <p:cNvSpPr>
            <a:spLocks noGrp="1"/>
          </p:cNvSpPr>
          <p:nvPr>
            <p:ph type="title"/>
          </p:nvPr>
        </p:nvSpPr>
        <p:spPr>
          <a:xfrm>
            <a:off x="847344" y="375539"/>
            <a:ext cx="10972800" cy="1508127"/>
          </a:xfrm>
        </p:spPr>
        <p:txBody>
          <a:bodyPr/>
          <a:lstStyle/>
          <a:p>
            <a:r>
              <a:rPr lang="en-US" dirty="0"/>
              <a:t>Review: 2022 Changes to Farm Use Tags</a:t>
            </a:r>
          </a:p>
        </p:txBody>
      </p:sp>
      <p:sp>
        <p:nvSpPr>
          <p:cNvPr id="3" name="Content Placeholder 2">
            <a:extLst>
              <a:ext uri="{FF2B5EF4-FFF2-40B4-BE49-F238E27FC236}">
                <a16:creationId xmlns:a16="http://schemas.microsoft.com/office/drawing/2014/main" id="{1CE748C7-BAB4-505B-9034-013933FD192C}"/>
              </a:ext>
            </a:extLst>
          </p:cNvPr>
          <p:cNvSpPr>
            <a:spLocks noGrp="1"/>
          </p:cNvSpPr>
          <p:nvPr>
            <p:ph idx="1"/>
          </p:nvPr>
        </p:nvSpPr>
        <p:spPr>
          <a:xfrm>
            <a:off x="609600" y="1600200"/>
            <a:ext cx="11582400" cy="5257800"/>
          </a:xfrm>
        </p:spPr>
        <p:txBody>
          <a:bodyPr/>
          <a:lstStyle/>
          <a:p>
            <a:r>
              <a:rPr lang="en-US" sz="2800" dirty="0"/>
              <a:t>Amended §§ 46.2-665, 46.2-666, 46.2-670, 46.2-672, and 46.2-673 and adds § 46.2-684.2</a:t>
            </a:r>
          </a:p>
          <a:p>
            <a:r>
              <a:rPr lang="en-US" sz="2800" dirty="0"/>
              <a:t>Change would have required an owner or lessee of a vehicle claiming a farm use exemption from the registration, licensing, and decal requirements for a motor vehicle, trailer, or semitrailer to obtain a nontransferable permanent farm use placard from the Department of Motor Vehicles and to display the farm use placard on the vehicle at all times.</a:t>
            </a:r>
          </a:p>
          <a:p>
            <a:r>
              <a:rPr lang="en-US" sz="2800" dirty="0"/>
              <a:t>Law required the applicant to provide specified information about the vehicle and its usage, pay a $15 fee, and certify that the vehicle is insured. </a:t>
            </a:r>
          </a:p>
          <a:p>
            <a:r>
              <a:rPr lang="en-US" sz="2800" dirty="0"/>
              <a:t>Provisions of the bill requiring the owner or lessee of a farm vehicle to obtain and display a farm use placard had a delayed effective date of July 1, 2023. </a:t>
            </a:r>
          </a:p>
          <a:p>
            <a:endParaRPr lang="en-US" sz="2800" dirty="0"/>
          </a:p>
        </p:txBody>
      </p:sp>
    </p:spTree>
    <p:extLst>
      <p:ext uri="{BB962C8B-B14F-4D97-AF65-F5344CB8AC3E}">
        <p14:creationId xmlns:p14="http://schemas.microsoft.com/office/powerpoint/2010/main" val="2642844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189CA-EDAE-B1C9-6A74-8CA85915BF71}"/>
              </a:ext>
            </a:extLst>
          </p:cNvPr>
          <p:cNvSpPr>
            <a:spLocks noGrp="1"/>
          </p:cNvSpPr>
          <p:nvPr>
            <p:ph type="title"/>
          </p:nvPr>
        </p:nvSpPr>
        <p:spPr>
          <a:xfrm>
            <a:off x="845270" y="271184"/>
            <a:ext cx="10972800" cy="1508127"/>
          </a:xfrm>
        </p:spPr>
        <p:txBody>
          <a:bodyPr/>
          <a:lstStyle/>
          <a:p>
            <a:r>
              <a:rPr lang="en-US" dirty="0"/>
              <a:t>Ch. 85/86: ”Farm Use” Placards - 2023 Changes</a:t>
            </a:r>
          </a:p>
        </p:txBody>
      </p:sp>
      <p:sp>
        <p:nvSpPr>
          <p:cNvPr id="3" name="Content Placeholder 2">
            <a:extLst>
              <a:ext uri="{FF2B5EF4-FFF2-40B4-BE49-F238E27FC236}">
                <a16:creationId xmlns:a16="http://schemas.microsoft.com/office/drawing/2014/main" id="{D7C2EE0E-6ED2-6E1F-007B-24A90E3722BA}"/>
              </a:ext>
            </a:extLst>
          </p:cNvPr>
          <p:cNvSpPr>
            <a:spLocks noGrp="1"/>
          </p:cNvSpPr>
          <p:nvPr>
            <p:ph idx="1"/>
          </p:nvPr>
        </p:nvSpPr>
        <p:spPr>
          <a:xfrm>
            <a:off x="1151906" y="1779311"/>
            <a:ext cx="10744721" cy="5085763"/>
          </a:xfrm>
        </p:spPr>
        <p:txBody>
          <a:bodyPr/>
          <a:lstStyle/>
          <a:p>
            <a:r>
              <a:rPr lang="en-US" sz="2800" dirty="0"/>
              <a:t>Delays from July 1, 2023, to July 1, 2024, the date by which vehicles claiming a farm use exemption are required to obtain a farm use placard from the Department of Motor Vehicles and display such placard at all times.</a:t>
            </a:r>
          </a:p>
          <a:p>
            <a:r>
              <a:rPr lang="en-US" sz="2800" dirty="0"/>
              <a:t>The bill provides that the requirement to display a permanent ”Farm Use” placard only applies to pickup or panel trucks and sport utility vehicles. </a:t>
            </a:r>
          </a:p>
          <a:p>
            <a:pPr lvl="1"/>
            <a:r>
              <a:rPr lang="en-US" sz="2800" dirty="0"/>
              <a:t>Does not apply to “Farm Use” vehicles having a gross vehicle weight rating greater than 7,500 pounds or “Farm Use” trailers and semi-trailers.</a:t>
            </a:r>
          </a:p>
          <a:p>
            <a:pPr lvl="1"/>
            <a:r>
              <a:rPr lang="en-US" sz="2800" dirty="0"/>
              <a:t>Does not apply to farm machinery or tractors.</a:t>
            </a:r>
          </a:p>
          <a:p>
            <a:r>
              <a:rPr lang="en-US" sz="2800" dirty="0"/>
              <a:t>The bill adds to the authorized uses the use of “Farm Use” vehicle for disposing of incidental household refuse. </a:t>
            </a:r>
          </a:p>
          <a:p>
            <a:endParaRPr lang="en-US" sz="2800" dirty="0"/>
          </a:p>
        </p:txBody>
      </p:sp>
    </p:spTree>
    <p:extLst>
      <p:ext uri="{BB962C8B-B14F-4D97-AF65-F5344CB8AC3E}">
        <p14:creationId xmlns:p14="http://schemas.microsoft.com/office/powerpoint/2010/main" val="2580276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0F95E-F520-EF15-40DD-DF04FD8586F6}"/>
              </a:ext>
            </a:extLst>
          </p:cNvPr>
          <p:cNvSpPr>
            <a:spLocks noGrp="1"/>
          </p:cNvSpPr>
          <p:nvPr>
            <p:ph type="title"/>
          </p:nvPr>
        </p:nvSpPr>
        <p:spPr>
          <a:xfrm>
            <a:off x="609600" y="204218"/>
            <a:ext cx="10972800" cy="1508127"/>
          </a:xfrm>
        </p:spPr>
        <p:txBody>
          <a:bodyPr/>
          <a:lstStyle/>
          <a:p>
            <a:r>
              <a:rPr lang="en-US" dirty="0"/>
              <a:t>Ch. 85/86: </a:t>
            </a:r>
            <a:br>
              <a:rPr lang="en-US" dirty="0"/>
            </a:br>
            <a:r>
              <a:rPr lang="en-US" dirty="0"/>
              <a:t>Other 2023 “Farm Use” Changes</a:t>
            </a:r>
          </a:p>
        </p:txBody>
      </p:sp>
      <p:sp>
        <p:nvSpPr>
          <p:cNvPr id="3" name="Content Placeholder 2">
            <a:extLst>
              <a:ext uri="{FF2B5EF4-FFF2-40B4-BE49-F238E27FC236}">
                <a16:creationId xmlns:a16="http://schemas.microsoft.com/office/drawing/2014/main" id="{288A2BBA-4EDF-D78B-EABC-8783E13B2103}"/>
              </a:ext>
            </a:extLst>
          </p:cNvPr>
          <p:cNvSpPr>
            <a:spLocks noGrp="1"/>
          </p:cNvSpPr>
          <p:nvPr>
            <p:ph idx="1"/>
          </p:nvPr>
        </p:nvSpPr>
        <p:spPr/>
        <p:txBody>
          <a:bodyPr/>
          <a:lstStyle/>
          <a:p>
            <a:r>
              <a:rPr lang="en-US" sz="2600" dirty="0"/>
              <a:t>The bill removes certain requirements on the application for a farm use placard, prohibits requesting additional information on such application, and prohibits disclosure of application information. </a:t>
            </a:r>
          </a:p>
          <a:p>
            <a:r>
              <a:rPr lang="en-US" sz="2600" dirty="0"/>
              <a:t>The bill authorizes the use of a seasonal transportation vehicle for driving to a storage house, packing plant, or market regardless of distance. </a:t>
            </a:r>
          </a:p>
          <a:p>
            <a:r>
              <a:rPr lang="en-US" sz="2600" dirty="0"/>
              <a:t>The bill clarifies that the exemption for transporting back to a farm essential food includes procuring a meal for a farmer or his employees and that such exemption applies while engaged in authorized farm vehicle uses. (A permanent placard may still be required.)</a:t>
            </a:r>
          </a:p>
          <a:p>
            <a:r>
              <a:rPr lang="en-US" sz="2600" dirty="0"/>
              <a:t>The bill exempts vehicles required to obtain a farm use placard from the motor vehicle sales and use tax and authorizes localities to exempt such vehicles from personal property tax. </a:t>
            </a:r>
          </a:p>
        </p:txBody>
      </p:sp>
    </p:spTree>
    <p:extLst>
      <p:ext uri="{BB962C8B-B14F-4D97-AF65-F5344CB8AC3E}">
        <p14:creationId xmlns:p14="http://schemas.microsoft.com/office/powerpoint/2010/main" val="3082633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80E19-BE2C-8A3B-4313-E191AE4A42C6}"/>
              </a:ext>
            </a:extLst>
          </p:cNvPr>
          <p:cNvSpPr>
            <a:spLocks noGrp="1"/>
          </p:cNvSpPr>
          <p:nvPr>
            <p:ph type="title"/>
          </p:nvPr>
        </p:nvSpPr>
        <p:spPr/>
        <p:txBody>
          <a:bodyPr/>
          <a:lstStyle/>
          <a:p>
            <a:r>
              <a:rPr lang="en-US" dirty="0"/>
              <a:t>Ch. 117: Stopping for Pedestrians</a:t>
            </a:r>
          </a:p>
        </p:txBody>
      </p:sp>
      <p:sp>
        <p:nvSpPr>
          <p:cNvPr id="3" name="Content Placeholder 2">
            <a:extLst>
              <a:ext uri="{FF2B5EF4-FFF2-40B4-BE49-F238E27FC236}">
                <a16:creationId xmlns:a16="http://schemas.microsoft.com/office/drawing/2014/main" id="{1D86393F-A4C0-96BB-CD4E-CFE8A27296AB}"/>
              </a:ext>
            </a:extLst>
          </p:cNvPr>
          <p:cNvSpPr>
            <a:spLocks noGrp="1"/>
          </p:cNvSpPr>
          <p:nvPr>
            <p:ph idx="1"/>
          </p:nvPr>
        </p:nvSpPr>
        <p:spPr>
          <a:xfrm>
            <a:off x="609600" y="1600200"/>
            <a:ext cx="11249320" cy="5257800"/>
          </a:xfrm>
        </p:spPr>
        <p:txBody>
          <a:bodyPr/>
          <a:lstStyle/>
          <a:p>
            <a:r>
              <a:rPr lang="en-US" dirty="0"/>
              <a:t>Amends § 46.2-924 to require the driver of a vehicle on a highway approaching a pedestrian who is crossing such highway to stop when such pedestrian is within the driver's lane or within an adjacent lane and approaching the driver's lane. </a:t>
            </a:r>
          </a:p>
          <a:p>
            <a:r>
              <a:rPr lang="en-US" dirty="0"/>
              <a:t>Currently, a driver is required to yield the right-of-way to such pedestrian by stopping and remaining stopped. </a:t>
            </a:r>
          </a:p>
          <a:p>
            <a:r>
              <a:rPr lang="en-US" dirty="0"/>
              <a:t>Bill also provides that localities that are already authorized to install signs directing motor vehicles to yield the right-of-way to pedestrians crossing or attempting to cross a highway may also install signs directing motor vehicles to stop for such pedestrians.</a:t>
            </a:r>
          </a:p>
        </p:txBody>
      </p:sp>
    </p:spTree>
    <p:extLst>
      <p:ext uri="{BB962C8B-B14F-4D97-AF65-F5344CB8AC3E}">
        <p14:creationId xmlns:p14="http://schemas.microsoft.com/office/powerpoint/2010/main" val="4823169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67561-E2D2-C84B-A324-90FAACF16E4E}"/>
              </a:ext>
            </a:extLst>
          </p:cNvPr>
          <p:cNvSpPr>
            <a:spLocks noGrp="1"/>
          </p:cNvSpPr>
          <p:nvPr>
            <p:ph type="title"/>
          </p:nvPr>
        </p:nvSpPr>
        <p:spPr>
          <a:xfrm>
            <a:off x="609600" y="244475"/>
            <a:ext cx="10972800" cy="1508127"/>
          </a:xfrm>
        </p:spPr>
        <p:txBody>
          <a:bodyPr>
            <a:normAutofit/>
          </a:bodyPr>
          <a:lstStyle/>
          <a:p>
            <a:r>
              <a:rPr lang="en-US" dirty="0"/>
              <a:t>Note:</a:t>
            </a:r>
            <a:br>
              <a:rPr lang="en-US" dirty="0"/>
            </a:br>
            <a:r>
              <a:rPr lang="en-US" dirty="0"/>
              <a:t>Effective Date of Legislation</a:t>
            </a:r>
          </a:p>
        </p:txBody>
      </p:sp>
      <p:sp>
        <p:nvSpPr>
          <p:cNvPr id="5" name="Content Placeholder 4">
            <a:extLst>
              <a:ext uri="{FF2B5EF4-FFF2-40B4-BE49-F238E27FC236}">
                <a16:creationId xmlns:a16="http://schemas.microsoft.com/office/drawing/2014/main" id="{51B97F70-FB23-6443-BD49-4CE4064D852A}"/>
              </a:ext>
            </a:extLst>
          </p:cNvPr>
          <p:cNvSpPr>
            <a:spLocks noGrp="1"/>
          </p:cNvSpPr>
          <p:nvPr>
            <p:ph idx="1"/>
          </p:nvPr>
        </p:nvSpPr>
        <p:spPr>
          <a:xfrm>
            <a:off x="2326640" y="2570480"/>
            <a:ext cx="8181395" cy="3677919"/>
          </a:xfrm>
        </p:spPr>
        <p:txBody>
          <a:bodyPr>
            <a:normAutofit/>
          </a:bodyPr>
          <a:lstStyle/>
          <a:p>
            <a:r>
              <a:rPr lang="en-US" sz="3600" dirty="0"/>
              <a:t>All legislation from the Session, unless otherwise noted in this presentation, is effective on July 1, 2023.</a:t>
            </a:r>
          </a:p>
        </p:txBody>
      </p:sp>
    </p:spTree>
    <p:extLst>
      <p:ext uri="{BB962C8B-B14F-4D97-AF65-F5344CB8AC3E}">
        <p14:creationId xmlns:p14="http://schemas.microsoft.com/office/powerpoint/2010/main" val="3782659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D5ED0-5B0A-7876-4141-E7E413EBF49C}"/>
              </a:ext>
            </a:extLst>
          </p:cNvPr>
          <p:cNvSpPr>
            <a:spLocks noGrp="1"/>
          </p:cNvSpPr>
          <p:nvPr>
            <p:ph type="title"/>
          </p:nvPr>
        </p:nvSpPr>
        <p:spPr/>
        <p:txBody>
          <a:bodyPr/>
          <a:lstStyle/>
          <a:p>
            <a:r>
              <a:rPr lang="en-US" dirty="0"/>
              <a:t>Ch. 117: Stopping for Pedestrians - Language</a:t>
            </a:r>
          </a:p>
        </p:txBody>
      </p:sp>
      <p:sp>
        <p:nvSpPr>
          <p:cNvPr id="3" name="Content Placeholder 2">
            <a:extLst>
              <a:ext uri="{FF2B5EF4-FFF2-40B4-BE49-F238E27FC236}">
                <a16:creationId xmlns:a16="http://schemas.microsoft.com/office/drawing/2014/main" id="{FD79B1EB-A4E6-7607-8D1D-5486DB47C027}"/>
              </a:ext>
            </a:extLst>
          </p:cNvPr>
          <p:cNvSpPr>
            <a:spLocks noGrp="1"/>
          </p:cNvSpPr>
          <p:nvPr>
            <p:ph idx="1"/>
          </p:nvPr>
        </p:nvSpPr>
        <p:spPr>
          <a:xfrm>
            <a:off x="1103312" y="2052918"/>
            <a:ext cx="9588134" cy="4198413"/>
          </a:xfrm>
        </p:spPr>
        <p:txBody>
          <a:bodyPr/>
          <a:lstStyle/>
          <a:p>
            <a:r>
              <a:rPr lang="en-US" dirty="0"/>
              <a:t>§ 46.2-924 Amended: </a:t>
            </a:r>
          </a:p>
          <a:p>
            <a:r>
              <a:rPr lang="en-US" dirty="0"/>
              <a:t>A. The driver of any vehicle on a highway shall</a:t>
            </a:r>
            <a:r>
              <a:rPr lang="en-US" strike="sngStrike" dirty="0"/>
              <a:t> yield the right-of-way to</a:t>
            </a:r>
            <a:r>
              <a:rPr lang="en-US" i="1" dirty="0"/>
              <a:t> stop</a:t>
            </a:r>
            <a:r>
              <a:rPr lang="en-US" dirty="0"/>
              <a:t> </a:t>
            </a:r>
            <a:r>
              <a:rPr lang="en-US" i="1" dirty="0"/>
              <a:t>when</a:t>
            </a:r>
            <a:r>
              <a:rPr lang="en-US" dirty="0"/>
              <a:t> any pedestrian crossing such highway</a:t>
            </a:r>
            <a:r>
              <a:rPr lang="en-US" strike="sngStrike" dirty="0"/>
              <a:t> by stopping and remaining stopped</a:t>
            </a:r>
            <a:r>
              <a:rPr lang="en-US" dirty="0"/>
              <a:t> </a:t>
            </a:r>
            <a:r>
              <a:rPr lang="en-US" i="1" dirty="0"/>
              <a:t>is within the driver's lane or within an adjacent lane and approaching the driver's lane</a:t>
            </a:r>
            <a:r>
              <a:rPr lang="en-US" dirty="0"/>
              <a:t> until such pedestrian has passed the lane in which the vehicle is stopped:</a:t>
            </a:r>
          </a:p>
          <a:p>
            <a:endParaRPr lang="en-US" dirty="0"/>
          </a:p>
        </p:txBody>
      </p:sp>
    </p:spTree>
    <p:extLst>
      <p:ext uri="{BB962C8B-B14F-4D97-AF65-F5344CB8AC3E}">
        <p14:creationId xmlns:p14="http://schemas.microsoft.com/office/powerpoint/2010/main" val="2674464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9F377-24F5-B425-176F-194F5B29B328}"/>
              </a:ext>
            </a:extLst>
          </p:cNvPr>
          <p:cNvSpPr>
            <a:spLocks noGrp="1"/>
          </p:cNvSpPr>
          <p:nvPr>
            <p:ph type="title"/>
          </p:nvPr>
        </p:nvSpPr>
        <p:spPr>
          <a:xfrm>
            <a:off x="609600" y="337172"/>
            <a:ext cx="10972800" cy="1508127"/>
          </a:xfrm>
        </p:spPr>
        <p:txBody>
          <a:bodyPr/>
          <a:lstStyle/>
          <a:p>
            <a:r>
              <a:rPr lang="en-US" dirty="0"/>
              <a:t>Ch. 235: Obstructed View and Dashcams</a:t>
            </a:r>
          </a:p>
        </p:txBody>
      </p:sp>
      <p:sp>
        <p:nvSpPr>
          <p:cNvPr id="3" name="Content Placeholder 2">
            <a:extLst>
              <a:ext uri="{FF2B5EF4-FFF2-40B4-BE49-F238E27FC236}">
                <a16:creationId xmlns:a16="http://schemas.microsoft.com/office/drawing/2014/main" id="{4DB7021C-4F7B-EA3F-F993-805F6488D91F}"/>
              </a:ext>
            </a:extLst>
          </p:cNvPr>
          <p:cNvSpPr>
            <a:spLocks noGrp="1"/>
          </p:cNvSpPr>
          <p:nvPr>
            <p:ph idx="1"/>
          </p:nvPr>
        </p:nvSpPr>
        <p:spPr>
          <a:xfrm>
            <a:off x="1401288" y="1845299"/>
            <a:ext cx="10391644" cy="5012701"/>
          </a:xfrm>
        </p:spPr>
        <p:txBody>
          <a:bodyPr>
            <a:noAutofit/>
          </a:bodyPr>
          <a:lstStyle/>
          <a:p>
            <a:r>
              <a:rPr lang="en-US" sz="3000" dirty="0"/>
              <a:t>Exception to § 46.2-1054 (obstructed view) that allows the suspension and use of any dashboard camera and any accompanying wires or attachments in or on a motor vehicle, provided that:</a:t>
            </a:r>
          </a:p>
          <a:p>
            <a:pPr marL="857250" lvl="1" indent="-400050">
              <a:buFont typeface="+mj-lt"/>
              <a:buAutoNum type="romanLcPeriod"/>
            </a:pPr>
            <a:r>
              <a:rPr lang="en-US" sz="3000" dirty="0"/>
              <a:t>such suspension and use are not otherwise prohibited by the provisions of Title 49 of the Code of Federal Regulations, and </a:t>
            </a:r>
          </a:p>
          <a:p>
            <a:pPr marL="857250" lvl="1" indent="-400050">
              <a:buFont typeface="+mj-lt"/>
              <a:buAutoNum type="romanLcPeriod"/>
            </a:pPr>
            <a:r>
              <a:rPr lang="en-US" sz="3000" dirty="0"/>
              <a:t>such camera, wires, and attachments are wholly or mostly concealed behind the rear view mirror without any additional obstruction to the driver's view. </a:t>
            </a:r>
          </a:p>
        </p:txBody>
      </p:sp>
    </p:spTree>
    <p:extLst>
      <p:ext uri="{BB962C8B-B14F-4D97-AF65-F5344CB8AC3E}">
        <p14:creationId xmlns:p14="http://schemas.microsoft.com/office/powerpoint/2010/main" val="2207463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0FF02-0E6D-4E76-AD15-548CA38F6D4C}"/>
              </a:ext>
            </a:extLst>
          </p:cNvPr>
          <p:cNvSpPr>
            <a:spLocks noGrp="1"/>
          </p:cNvSpPr>
          <p:nvPr>
            <p:ph type="title"/>
          </p:nvPr>
        </p:nvSpPr>
        <p:spPr>
          <a:xfrm>
            <a:off x="1219200" y="385373"/>
            <a:ext cx="10972800" cy="1508127"/>
          </a:xfrm>
        </p:spPr>
        <p:txBody>
          <a:bodyPr/>
          <a:lstStyle/>
          <a:p>
            <a:r>
              <a:rPr lang="en-US" dirty="0"/>
              <a:t>Ch. 324: Lights on Animal-Drawn Vehicles</a:t>
            </a:r>
          </a:p>
        </p:txBody>
      </p:sp>
      <p:sp>
        <p:nvSpPr>
          <p:cNvPr id="3" name="Content Placeholder 2">
            <a:extLst>
              <a:ext uri="{FF2B5EF4-FFF2-40B4-BE49-F238E27FC236}">
                <a16:creationId xmlns:a16="http://schemas.microsoft.com/office/drawing/2014/main" id="{347D7F22-DD9B-4C22-9FEC-79AF9F5BA0E4}"/>
              </a:ext>
            </a:extLst>
          </p:cNvPr>
          <p:cNvSpPr>
            <a:spLocks noGrp="1"/>
          </p:cNvSpPr>
          <p:nvPr>
            <p:ph idx="1"/>
          </p:nvPr>
        </p:nvSpPr>
        <p:spPr>
          <a:xfrm>
            <a:off x="1992702" y="1893500"/>
            <a:ext cx="8842076" cy="4579127"/>
          </a:xfrm>
        </p:spPr>
        <p:txBody>
          <a:bodyPr>
            <a:normAutofit/>
          </a:bodyPr>
          <a:lstStyle/>
          <a:p>
            <a:pPr lvl="0"/>
            <a:r>
              <a:rPr lang="en-US" sz="3600" dirty="0">
                <a:solidFill>
                  <a:schemeClr val="tx1"/>
                </a:solidFill>
              </a:rPr>
              <a:t>Clarifies that the existing requirements in § 46.2-1016 for vehicles to display white lights in the front and red lights in the rear or approved reflectors applies to animal-drawn vehicles. </a:t>
            </a:r>
          </a:p>
          <a:p>
            <a:pPr lvl="0"/>
            <a:r>
              <a:rPr lang="en-US" sz="3600" dirty="0">
                <a:solidFill>
                  <a:schemeClr val="tx1"/>
                </a:solidFill>
              </a:rPr>
              <a:t>The bill also provides that such lights may be battery-operated.</a:t>
            </a:r>
          </a:p>
        </p:txBody>
      </p:sp>
    </p:spTree>
    <p:extLst>
      <p:ext uri="{BB962C8B-B14F-4D97-AF65-F5344CB8AC3E}">
        <p14:creationId xmlns:p14="http://schemas.microsoft.com/office/powerpoint/2010/main" val="1123633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CDB79-8C91-B062-9786-02E76FF1BA40}"/>
              </a:ext>
            </a:extLst>
          </p:cNvPr>
          <p:cNvSpPr>
            <a:spLocks noGrp="1"/>
          </p:cNvSpPr>
          <p:nvPr>
            <p:ph type="title"/>
          </p:nvPr>
        </p:nvSpPr>
        <p:spPr>
          <a:xfrm>
            <a:off x="609600" y="299109"/>
            <a:ext cx="10972800" cy="1508127"/>
          </a:xfrm>
        </p:spPr>
        <p:txBody>
          <a:bodyPr/>
          <a:lstStyle/>
          <a:p>
            <a:r>
              <a:rPr lang="en-US" dirty="0"/>
              <a:t>Ch. 355: Removal by Locality of </a:t>
            </a:r>
            <a:br>
              <a:rPr lang="en-US" dirty="0"/>
            </a:br>
            <a:r>
              <a:rPr lang="en-US" dirty="0"/>
              <a:t>Unattended or Immobile Vehicles</a:t>
            </a:r>
          </a:p>
        </p:txBody>
      </p:sp>
      <p:sp>
        <p:nvSpPr>
          <p:cNvPr id="3" name="Content Placeholder 2">
            <a:extLst>
              <a:ext uri="{FF2B5EF4-FFF2-40B4-BE49-F238E27FC236}">
                <a16:creationId xmlns:a16="http://schemas.microsoft.com/office/drawing/2014/main" id="{230E8A02-8AC8-D781-7D6A-5B05E4386468}"/>
              </a:ext>
            </a:extLst>
          </p:cNvPr>
          <p:cNvSpPr>
            <a:spLocks noGrp="1"/>
          </p:cNvSpPr>
          <p:nvPr>
            <p:ph idx="1"/>
          </p:nvPr>
        </p:nvSpPr>
        <p:spPr>
          <a:xfrm>
            <a:off x="1291472" y="2413262"/>
            <a:ext cx="10114961" cy="4444738"/>
          </a:xfrm>
        </p:spPr>
        <p:txBody>
          <a:bodyPr/>
          <a:lstStyle/>
          <a:p>
            <a:r>
              <a:rPr lang="en-US" dirty="0"/>
              <a:t>Amended § 46.2-1213 to allow for the removal of certain unattended or immobile vehicles by the locality's civil code enforcement division. </a:t>
            </a:r>
          </a:p>
          <a:p>
            <a:r>
              <a:rPr lang="en-US" dirty="0"/>
              <a:t>Current law provides that such removal must be carried out under the direction of a law-enforcement officer or other uniformed employee of the local law-enforcement agency who specifically is authorized to do so.</a:t>
            </a:r>
          </a:p>
        </p:txBody>
      </p:sp>
    </p:spTree>
    <p:extLst>
      <p:ext uri="{BB962C8B-B14F-4D97-AF65-F5344CB8AC3E}">
        <p14:creationId xmlns:p14="http://schemas.microsoft.com/office/powerpoint/2010/main" val="3369787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E23F2-47CF-3BFF-69EA-E4D1261FF893}"/>
              </a:ext>
            </a:extLst>
          </p:cNvPr>
          <p:cNvSpPr>
            <a:spLocks noGrp="1"/>
          </p:cNvSpPr>
          <p:nvPr>
            <p:ph type="title"/>
          </p:nvPr>
        </p:nvSpPr>
        <p:spPr>
          <a:xfrm>
            <a:off x="738996" y="260288"/>
            <a:ext cx="10972800" cy="1508127"/>
          </a:xfrm>
        </p:spPr>
        <p:txBody>
          <a:bodyPr/>
          <a:lstStyle/>
          <a:p>
            <a:r>
              <a:rPr lang="en-US" dirty="0"/>
              <a:t>Ch. 382: Passing School Buses</a:t>
            </a:r>
          </a:p>
        </p:txBody>
      </p:sp>
      <p:sp>
        <p:nvSpPr>
          <p:cNvPr id="3" name="Content Placeholder 2">
            <a:extLst>
              <a:ext uri="{FF2B5EF4-FFF2-40B4-BE49-F238E27FC236}">
                <a16:creationId xmlns:a16="http://schemas.microsoft.com/office/drawing/2014/main" id="{68F24073-786D-8CE7-3066-843C34201993}"/>
              </a:ext>
            </a:extLst>
          </p:cNvPr>
          <p:cNvSpPr>
            <a:spLocks noGrp="1"/>
          </p:cNvSpPr>
          <p:nvPr>
            <p:ph idx="1"/>
          </p:nvPr>
        </p:nvSpPr>
        <p:spPr>
          <a:xfrm>
            <a:off x="1017918" y="1768415"/>
            <a:ext cx="10886868" cy="4636867"/>
          </a:xfrm>
        </p:spPr>
        <p:txBody>
          <a:bodyPr>
            <a:noAutofit/>
          </a:bodyPr>
          <a:lstStyle/>
          <a:p>
            <a:r>
              <a:rPr lang="en-US" sz="2900" dirty="0"/>
              <a:t>Makes evidence that a bus was stopped with at least one warning device activated prima facie evidence that the bus was stopped for the purpose of taking on or discharging children, the elderly, or mentally or physically handicapped persons. </a:t>
            </a:r>
          </a:p>
          <a:p>
            <a:r>
              <a:rPr lang="en-US" sz="2900" dirty="0"/>
              <a:t>Also: Chapter 401 / Chapter 402: Extends from 10 days to 30 business days the deadline for issuing a summons for an alleged violation of passing a stopped school bus in order for proof that the motor vehicle passed a stopped school bus and that the defendant was the registered owner of the vehicle to give rise to a rebuttable presumption that the owner of the vehicle was the operator during the violation. </a:t>
            </a:r>
          </a:p>
          <a:p>
            <a:endParaRPr lang="en-US" sz="2900" dirty="0"/>
          </a:p>
          <a:p>
            <a:endParaRPr lang="en-US" sz="2900" dirty="0"/>
          </a:p>
        </p:txBody>
      </p:sp>
    </p:spTree>
    <p:extLst>
      <p:ext uri="{BB962C8B-B14F-4D97-AF65-F5344CB8AC3E}">
        <p14:creationId xmlns:p14="http://schemas.microsoft.com/office/powerpoint/2010/main" val="11421225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4AB9A-F17A-88CE-F331-B422CF421092}"/>
              </a:ext>
            </a:extLst>
          </p:cNvPr>
          <p:cNvSpPr>
            <a:spLocks noGrp="1"/>
          </p:cNvSpPr>
          <p:nvPr>
            <p:ph type="title"/>
          </p:nvPr>
        </p:nvSpPr>
        <p:spPr>
          <a:xfrm>
            <a:off x="1164566" y="552091"/>
            <a:ext cx="10417834" cy="1048111"/>
          </a:xfrm>
        </p:spPr>
        <p:txBody>
          <a:bodyPr/>
          <a:lstStyle/>
          <a:p>
            <a:r>
              <a:rPr lang="en-US" dirty="0"/>
              <a:t>Ch. 394/395: CMV Inspection Requirement</a:t>
            </a:r>
          </a:p>
        </p:txBody>
      </p:sp>
      <p:sp>
        <p:nvSpPr>
          <p:cNvPr id="3" name="Content Placeholder 2">
            <a:extLst>
              <a:ext uri="{FF2B5EF4-FFF2-40B4-BE49-F238E27FC236}">
                <a16:creationId xmlns:a16="http://schemas.microsoft.com/office/drawing/2014/main" id="{06D3ECDD-3929-1E10-0EBC-EC9382171428}"/>
              </a:ext>
            </a:extLst>
          </p:cNvPr>
          <p:cNvSpPr>
            <a:spLocks noGrp="1"/>
          </p:cNvSpPr>
          <p:nvPr>
            <p:ph idx="1"/>
          </p:nvPr>
        </p:nvSpPr>
        <p:spPr/>
        <p:txBody>
          <a:bodyPr/>
          <a:lstStyle/>
          <a:p>
            <a:r>
              <a:rPr lang="en-US" dirty="0"/>
              <a:t>Amends § 46.2-1158.01 to provide that a commercial vehicle operating in interstate commerce is exempt from the vehicle safety inspection requirement if, in addition to other criteria, such vehicle is inspected in accordance with the federal requirements for annual inspection by complying with federal periodic inspection requirements. </a:t>
            </a:r>
          </a:p>
          <a:p>
            <a:r>
              <a:rPr lang="en-US" dirty="0"/>
              <a:t>Current law requires annual inspection through self-inspection, a third-party inspection, a Commercial Vehicle Safety Alliance inspection, or a periodic inspection performed by any state with a program in order for the vehicle to be exempt. </a:t>
            </a:r>
          </a:p>
        </p:txBody>
      </p:sp>
    </p:spTree>
    <p:extLst>
      <p:ext uri="{BB962C8B-B14F-4D97-AF65-F5344CB8AC3E}">
        <p14:creationId xmlns:p14="http://schemas.microsoft.com/office/powerpoint/2010/main" val="3080942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0FF02-0E6D-4E76-AD15-548CA38F6D4C}"/>
              </a:ext>
            </a:extLst>
          </p:cNvPr>
          <p:cNvSpPr>
            <a:spLocks noGrp="1"/>
          </p:cNvSpPr>
          <p:nvPr>
            <p:ph type="title"/>
          </p:nvPr>
        </p:nvSpPr>
        <p:spPr>
          <a:xfrm>
            <a:off x="1219200" y="307736"/>
            <a:ext cx="10972800" cy="1508127"/>
          </a:xfrm>
        </p:spPr>
        <p:txBody>
          <a:bodyPr/>
          <a:lstStyle/>
          <a:p>
            <a:r>
              <a:rPr lang="en-US" dirty="0"/>
              <a:t>Ch. 600: Towing &amp; Recovery</a:t>
            </a:r>
          </a:p>
        </p:txBody>
      </p:sp>
      <p:sp>
        <p:nvSpPr>
          <p:cNvPr id="3" name="Content Placeholder 2">
            <a:extLst>
              <a:ext uri="{FF2B5EF4-FFF2-40B4-BE49-F238E27FC236}">
                <a16:creationId xmlns:a16="http://schemas.microsoft.com/office/drawing/2014/main" id="{347D7F22-DD9B-4C22-9FEC-79AF9F5BA0E4}"/>
              </a:ext>
            </a:extLst>
          </p:cNvPr>
          <p:cNvSpPr>
            <a:spLocks noGrp="1"/>
          </p:cNvSpPr>
          <p:nvPr>
            <p:ph idx="1"/>
          </p:nvPr>
        </p:nvSpPr>
        <p:spPr>
          <a:xfrm>
            <a:off x="2234241" y="2415396"/>
            <a:ext cx="8773065" cy="4442604"/>
          </a:xfrm>
        </p:spPr>
        <p:txBody>
          <a:bodyPr/>
          <a:lstStyle/>
          <a:p>
            <a:pPr lvl="0"/>
            <a:r>
              <a:rPr lang="en-US" dirty="0">
                <a:solidFill>
                  <a:schemeClr val="tx1"/>
                </a:solidFill>
              </a:rPr>
              <a:t>Amends § 46.2-118 to prohibit towing and recovery operators from refusing to allow, consistent with current law, the owner of a towed vehicle, upon presenting proof of ownership, to access and recover any personal items without retrieving the vehicle and without paying any fee. </a:t>
            </a:r>
          </a:p>
          <a:p>
            <a:endParaRPr lang="en-US" dirty="0">
              <a:solidFill>
                <a:schemeClr val="tx1"/>
              </a:solidFill>
            </a:endParaRPr>
          </a:p>
        </p:txBody>
      </p:sp>
    </p:spTree>
    <p:extLst>
      <p:ext uri="{BB962C8B-B14F-4D97-AF65-F5344CB8AC3E}">
        <p14:creationId xmlns:p14="http://schemas.microsoft.com/office/powerpoint/2010/main" val="2378107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5EF8E-FDBD-2820-FF9C-AA6FAC54BCE6}"/>
              </a:ext>
            </a:extLst>
          </p:cNvPr>
          <p:cNvSpPr>
            <a:spLocks noGrp="1"/>
          </p:cNvSpPr>
          <p:nvPr>
            <p:ph type="title"/>
          </p:nvPr>
        </p:nvSpPr>
        <p:spPr>
          <a:xfrm>
            <a:off x="609600" y="329582"/>
            <a:ext cx="10972800" cy="1508127"/>
          </a:xfrm>
        </p:spPr>
        <p:txBody>
          <a:bodyPr/>
          <a:lstStyle/>
          <a:p>
            <a:r>
              <a:rPr lang="en-US" dirty="0"/>
              <a:t>Ch. 616/617: “Move Over” Amendments</a:t>
            </a:r>
          </a:p>
        </p:txBody>
      </p:sp>
      <p:sp>
        <p:nvSpPr>
          <p:cNvPr id="3" name="Content Placeholder 2">
            <a:extLst>
              <a:ext uri="{FF2B5EF4-FFF2-40B4-BE49-F238E27FC236}">
                <a16:creationId xmlns:a16="http://schemas.microsoft.com/office/drawing/2014/main" id="{366F21BB-530E-DC0B-9DAC-A9DDD15592F3}"/>
              </a:ext>
            </a:extLst>
          </p:cNvPr>
          <p:cNvSpPr>
            <a:spLocks noGrp="1"/>
          </p:cNvSpPr>
          <p:nvPr>
            <p:ph idx="1"/>
          </p:nvPr>
        </p:nvSpPr>
        <p:spPr>
          <a:xfrm>
            <a:off x="1128156" y="2125682"/>
            <a:ext cx="10058400" cy="4732317"/>
          </a:xfrm>
        </p:spPr>
        <p:txBody>
          <a:bodyPr>
            <a:normAutofit/>
          </a:bodyPr>
          <a:lstStyle/>
          <a:p>
            <a:r>
              <a:rPr lang="en-US" dirty="0"/>
              <a:t>§ 46.2-861.1 Amendment requires drivers to make a lane change or reduce speed when passing stationary vehicles that have activated the vehicular hazard warning signal flashers, displayed caution signs, or been marked with properly lit flares or torches on certain highways when safe and reasonable to do so and makes a violation of this requirement a traffic infraction. </a:t>
            </a:r>
          </a:p>
        </p:txBody>
      </p:sp>
    </p:spTree>
    <p:extLst>
      <p:ext uri="{BB962C8B-B14F-4D97-AF65-F5344CB8AC3E}">
        <p14:creationId xmlns:p14="http://schemas.microsoft.com/office/powerpoint/2010/main" val="2396665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D82EB-DF77-8E7A-4604-944CF4C60461}"/>
              </a:ext>
            </a:extLst>
          </p:cNvPr>
          <p:cNvSpPr>
            <a:spLocks noGrp="1"/>
          </p:cNvSpPr>
          <p:nvPr>
            <p:ph type="title"/>
          </p:nvPr>
        </p:nvSpPr>
        <p:spPr/>
        <p:txBody>
          <a:bodyPr/>
          <a:lstStyle/>
          <a:p>
            <a:r>
              <a:rPr lang="en-US" dirty="0"/>
              <a:t>Ch. 689: Blue Headlights</a:t>
            </a:r>
          </a:p>
        </p:txBody>
      </p:sp>
      <p:sp>
        <p:nvSpPr>
          <p:cNvPr id="3" name="Content Placeholder 2">
            <a:extLst>
              <a:ext uri="{FF2B5EF4-FFF2-40B4-BE49-F238E27FC236}">
                <a16:creationId xmlns:a16="http://schemas.microsoft.com/office/drawing/2014/main" id="{209E5263-66B4-B8FD-36E9-6B21D8C37050}"/>
              </a:ext>
            </a:extLst>
          </p:cNvPr>
          <p:cNvSpPr>
            <a:spLocks noGrp="1"/>
          </p:cNvSpPr>
          <p:nvPr>
            <p:ph idx="1"/>
          </p:nvPr>
        </p:nvSpPr>
        <p:spPr>
          <a:xfrm>
            <a:off x="1413164" y="2090057"/>
            <a:ext cx="9773393" cy="3996046"/>
          </a:xfrm>
        </p:spPr>
        <p:txBody>
          <a:bodyPr>
            <a:normAutofit/>
          </a:bodyPr>
          <a:lstStyle/>
          <a:p>
            <a:r>
              <a:rPr lang="en-US" dirty="0"/>
              <a:t>Amendment to §§ 46.2-1011, 46.2-1012, and 46.2-1015</a:t>
            </a:r>
          </a:p>
          <a:p>
            <a:r>
              <a:rPr lang="en-US" dirty="0"/>
              <a:t>Prohibits the use of headlights on motor vehicles, motorcycles, autocycles, bicycles, electric personal assistive mobility devices, personal delivery devices, electric power-assisted bicycles, mopeds, and motorized skateboards or scooters with aftermarket modifications that make such headlights appear as a blue light. </a:t>
            </a:r>
          </a:p>
        </p:txBody>
      </p:sp>
    </p:spTree>
    <p:extLst>
      <p:ext uri="{BB962C8B-B14F-4D97-AF65-F5344CB8AC3E}">
        <p14:creationId xmlns:p14="http://schemas.microsoft.com/office/powerpoint/2010/main" val="2988330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33FE3F9-BA74-4D4F-A5BB-57D03B6D0F2B}"/>
              </a:ext>
            </a:extLst>
          </p:cNvPr>
          <p:cNvSpPr>
            <a:spLocks noGrp="1"/>
          </p:cNvSpPr>
          <p:nvPr>
            <p:ph type="title" idx="4294967295"/>
          </p:nvPr>
        </p:nvSpPr>
        <p:spPr>
          <a:xfrm>
            <a:off x="2225040" y="4126230"/>
            <a:ext cx="5689600" cy="1766570"/>
          </a:xfrm>
        </p:spPr>
        <p:txBody>
          <a:bodyPr/>
          <a:lstStyle/>
          <a:p>
            <a:pPr algn="l"/>
            <a:r>
              <a:rPr lang="en-US" b="1" dirty="0"/>
              <a:t>CIVIL PROCEDURE</a:t>
            </a:r>
          </a:p>
        </p:txBody>
      </p:sp>
    </p:spTree>
    <p:extLst>
      <p:ext uri="{BB962C8B-B14F-4D97-AF65-F5344CB8AC3E}">
        <p14:creationId xmlns:p14="http://schemas.microsoft.com/office/powerpoint/2010/main" val="2483561023"/>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CONSENT"/>
          <p:cNvSpPr txBox="1">
            <a:spLocks noGrp="1"/>
          </p:cNvSpPr>
          <p:nvPr>
            <p:ph type="title" idx="4294967295"/>
          </p:nvPr>
        </p:nvSpPr>
        <p:spPr>
          <a:xfrm>
            <a:off x="1486293" y="4383150"/>
            <a:ext cx="10056523" cy="1362075"/>
          </a:xfrm>
          <a:prstGeom prst="rect">
            <a:avLst/>
          </a:prstGeom>
        </p:spPr>
        <p:txBody>
          <a:bodyPr anchor="t">
            <a:normAutofit/>
          </a:bodyPr>
          <a:lstStyle>
            <a:lvl1pPr algn="l">
              <a:defRPr sz="4000" b="1"/>
            </a:lvl1pPr>
          </a:lstStyle>
          <a:p>
            <a:r>
              <a:rPr lang="en-US" sz="4800" dirty="0"/>
              <a:t>Criminal Investigations</a:t>
            </a:r>
            <a:endParaRPr sz="4800" dirty="0"/>
          </a:p>
        </p:txBody>
      </p:sp>
    </p:spTree>
  </p:cSld>
  <p:clrMapOvr>
    <a:masterClrMapping/>
  </p:clrMapOvr>
  <mc:AlternateContent xmlns:mc="http://schemas.openxmlformats.org/markup-compatibility/2006" xmlns:p14="http://schemas.microsoft.com/office/powerpoint/2010/main">
    <mc:Choice Requires="p14">
      <p:transition spd="slow">
        <p:fade thruBlk="1"/>
      </p:transition>
    </mc:Choice>
    <mc:Fallback xmlns:a14="http://schemas.microsoft.com/office/drawing/2010/main" xmlns:m="http://schemas.openxmlformats.org/officeDocument/2006/math" xmlns="">
      <p:transition spd="med">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01194-4E75-006B-FE53-990929F52EDC}"/>
              </a:ext>
            </a:extLst>
          </p:cNvPr>
          <p:cNvSpPr>
            <a:spLocks noGrp="1"/>
          </p:cNvSpPr>
          <p:nvPr>
            <p:ph type="title"/>
          </p:nvPr>
        </p:nvSpPr>
        <p:spPr/>
        <p:txBody>
          <a:bodyPr/>
          <a:lstStyle/>
          <a:p>
            <a:r>
              <a:rPr lang="en-US" dirty="0"/>
              <a:t>Ch. 442/443: Writs of Eviction</a:t>
            </a:r>
          </a:p>
        </p:txBody>
      </p:sp>
      <p:sp>
        <p:nvSpPr>
          <p:cNvPr id="3" name="Content Placeholder 2">
            <a:extLst>
              <a:ext uri="{FF2B5EF4-FFF2-40B4-BE49-F238E27FC236}">
                <a16:creationId xmlns:a16="http://schemas.microsoft.com/office/drawing/2014/main" id="{3117CE9F-E761-A3AC-CA57-ECA561A0ECC3}"/>
              </a:ext>
            </a:extLst>
          </p:cNvPr>
          <p:cNvSpPr>
            <a:spLocks noGrp="1"/>
          </p:cNvSpPr>
          <p:nvPr>
            <p:ph idx="1"/>
          </p:nvPr>
        </p:nvSpPr>
        <p:spPr>
          <a:xfrm>
            <a:off x="1820173" y="2682815"/>
            <a:ext cx="9532637" cy="4175184"/>
          </a:xfrm>
        </p:spPr>
        <p:txBody>
          <a:bodyPr/>
          <a:lstStyle/>
          <a:p>
            <a:r>
              <a:rPr lang="en-US" dirty="0"/>
              <a:t>Amends § 8.01-471 to require the sheriff executing a writ of eviction to return such executed writ to the clerk of court who issued such writ. </a:t>
            </a:r>
          </a:p>
        </p:txBody>
      </p:sp>
    </p:spTree>
    <p:extLst>
      <p:ext uri="{BB962C8B-B14F-4D97-AF65-F5344CB8AC3E}">
        <p14:creationId xmlns:p14="http://schemas.microsoft.com/office/powerpoint/2010/main" val="4101838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0BDD9-C8A9-2635-3238-1B34EF9263E5}"/>
              </a:ext>
            </a:extLst>
          </p:cNvPr>
          <p:cNvSpPr>
            <a:spLocks noGrp="1"/>
          </p:cNvSpPr>
          <p:nvPr>
            <p:ph type="title"/>
          </p:nvPr>
        </p:nvSpPr>
        <p:spPr/>
        <p:txBody>
          <a:bodyPr/>
          <a:lstStyle/>
          <a:p>
            <a:r>
              <a:rPr lang="en-US" dirty="0"/>
              <a:t>Ch. 554/555: Expungement and Sealing</a:t>
            </a:r>
          </a:p>
        </p:txBody>
      </p:sp>
      <p:sp>
        <p:nvSpPr>
          <p:cNvPr id="3" name="Content Placeholder 2">
            <a:extLst>
              <a:ext uri="{FF2B5EF4-FFF2-40B4-BE49-F238E27FC236}">
                <a16:creationId xmlns:a16="http://schemas.microsoft.com/office/drawing/2014/main" id="{9D4791C7-A49E-7B93-88BB-EA7956485EC5}"/>
              </a:ext>
            </a:extLst>
          </p:cNvPr>
          <p:cNvSpPr>
            <a:spLocks noGrp="1"/>
          </p:cNvSpPr>
          <p:nvPr>
            <p:ph idx="1"/>
          </p:nvPr>
        </p:nvSpPr>
        <p:spPr>
          <a:xfrm>
            <a:off x="740229" y="1600202"/>
            <a:ext cx="11241974" cy="5257800"/>
          </a:xfrm>
        </p:spPr>
        <p:txBody>
          <a:bodyPr/>
          <a:lstStyle/>
          <a:p>
            <a:r>
              <a:rPr lang="en-US" sz="2700" dirty="0"/>
              <a:t>Bill makes a series of technical changes to expungement statutes and the sealing statutes that take effect on or about July 1, 2025. </a:t>
            </a:r>
          </a:p>
          <a:p>
            <a:r>
              <a:rPr lang="en-US" sz="2700" dirty="0"/>
              <a:t>Repeals the special statute providing for the limitation on the dissemination of criminal history record information related to the possession of marijuana and the statute related to automatic sealing for mistaken identity or unauthorized use of identifying information. </a:t>
            </a:r>
          </a:p>
          <a:p>
            <a:r>
              <a:rPr lang="en-US" sz="2700" dirty="0"/>
              <a:t>Bill also repeals the special provisions related to the automatic and petition-based expungement of former marijuana offenses and instead provides for the sealing of such offenses. </a:t>
            </a:r>
          </a:p>
          <a:p>
            <a:r>
              <a:rPr lang="en-US" sz="2700" dirty="0"/>
              <a:t>Bill also removes the provisions related to the automatic sealing of underage possession of alcohol offenses and instead provides for petition-based sealing of such offenses.</a:t>
            </a:r>
          </a:p>
        </p:txBody>
      </p:sp>
    </p:spTree>
    <p:extLst>
      <p:ext uri="{BB962C8B-B14F-4D97-AF65-F5344CB8AC3E}">
        <p14:creationId xmlns:p14="http://schemas.microsoft.com/office/powerpoint/2010/main" val="3888114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C4AC6-0F36-978C-39A0-B2B49CDE9C58}"/>
              </a:ext>
            </a:extLst>
          </p:cNvPr>
          <p:cNvSpPr>
            <a:spLocks noGrp="1"/>
          </p:cNvSpPr>
          <p:nvPr>
            <p:ph type="title"/>
          </p:nvPr>
        </p:nvSpPr>
        <p:spPr/>
        <p:txBody>
          <a:bodyPr/>
          <a:lstStyle/>
          <a:p>
            <a:r>
              <a:rPr lang="en-US" dirty="0"/>
              <a:t>Ch. 554/555: </a:t>
            </a:r>
            <a:br>
              <a:rPr lang="en-US" dirty="0"/>
            </a:br>
            <a:r>
              <a:rPr lang="en-US" dirty="0"/>
              <a:t>Expungement and Sealing (cont.)</a:t>
            </a:r>
          </a:p>
        </p:txBody>
      </p:sp>
      <p:sp>
        <p:nvSpPr>
          <p:cNvPr id="3" name="Content Placeholder 2">
            <a:extLst>
              <a:ext uri="{FF2B5EF4-FFF2-40B4-BE49-F238E27FC236}">
                <a16:creationId xmlns:a16="http://schemas.microsoft.com/office/drawing/2014/main" id="{0CC031F0-1CBC-9222-98E2-0F7AA648E1AD}"/>
              </a:ext>
            </a:extLst>
          </p:cNvPr>
          <p:cNvSpPr>
            <a:spLocks noGrp="1"/>
          </p:cNvSpPr>
          <p:nvPr>
            <p:ph idx="1"/>
          </p:nvPr>
        </p:nvSpPr>
        <p:spPr/>
        <p:txBody>
          <a:bodyPr/>
          <a:lstStyle/>
          <a:p>
            <a:r>
              <a:rPr lang="en-US" sz="2400" dirty="0"/>
              <a:t>The bill creates an electronic, name-based criminal history record search to be used when an expungement or sealing petition is filed and requires the court to maintain a copy of a sealing order and send an electronic notification, rather than an order as current law requires, to the Department of State Police after an offense is sealed. </a:t>
            </a:r>
          </a:p>
          <a:p>
            <a:r>
              <a:rPr lang="en-US" sz="2400" dirty="0"/>
              <a:t>Bill also allows courts and attorneys for the Commonwealth to access sealed records in instances where the court or parties failed to strictly comply with sealing procedures or an order for sealing was entered contrary to law and clarifies that a petition for sealing can only include offenses that arose out of the same transaction or occurrence. </a:t>
            </a:r>
          </a:p>
          <a:p>
            <a:r>
              <a:rPr lang="en-US" sz="2400" dirty="0"/>
              <a:t>Bill makes additional changes to the processes for expungement and sealing, including updates to the process of forwarding a petitioner's criminal history record to the court and maintaining expungement pleadings under seal. </a:t>
            </a:r>
          </a:p>
          <a:p>
            <a:r>
              <a:rPr lang="en-US" sz="2400" dirty="0"/>
              <a:t>Bill provides a petition process by which the person who was charged with an offense that was ordered to be expunged may request access to such expunged court or police record.</a:t>
            </a:r>
          </a:p>
        </p:txBody>
      </p:sp>
    </p:spTree>
    <p:extLst>
      <p:ext uri="{BB962C8B-B14F-4D97-AF65-F5344CB8AC3E}">
        <p14:creationId xmlns:p14="http://schemas.microsoft.com/office/powerpoint/2010/main" val="3874170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0FF02-0E6D-4E76-AD15-548CA38F6D4C}"/>
              </a:ext>
            </a:extLst>
          </p:cNvPr>
          <p:cNvSpPr>
            <a:spLocks noGrp="1"/>
          </p:cNvSpPr>
          <p:nvPr>
            <p:ph type="title"/>
          </p:nvPr>
        </p:nvSpPr>
        <p:spPr/>
        <p:txBody>
          <a:bodyPr/>
          <a:lstStyle/>
          <a:p>
            <a:r>
              <a:rPr lang="en-US" dirty="0"/>
              <a:t>Ch. 620 / 621: </a:t>
            </a:r>
            <a:br>
              <a:rPr lang="en-US" dirty="0"/>
            </a:br>
            <a:r>
              <a:rPr lang="en-US" dirty="0"/>
              <a:t>Protective Order – Temporary Extension</a:t>
            </a:r>
          </a:p>
        </p:txBody>
      </p:sp>
      <p:sp>
        <p:nvSpPr>
          <p:cNvPr id="3" name="Content Placeholder 2">
            <a:extLst>
              <a:ext uri="{FF2B5EF4-FFF2-40B4-BE49-F238E27FC236}">
                <a16:creationId xmlns:a16="http://schemas.microsoft.com/office/drawing/2014/main" id="{347D7F22-DD9B-4C22-9FEC-79AF9F5BA0E4}"/>
              </a:ext>
            </a:extLst>
          </p:cNvPr>
          <p:cNvSpPr>
            <a:spLocks noGrp="1"/>
          </p:cNvSpPr>
          <p:nvPr>
            <p:ph idx="1"/>
          </p:nvPr>
        </p:nvSpPr>
        <p:spPr/>
        <p:txBody>
          <a:bodyPr>
            <a:normAutofit lnSpcReduction="10000"/>
          </a:bodyPr>
          <a:lstStyle/>
          <a:p>
            <a:r>
              <a:rPr lang="en-US" dirty="0">
                <a:solidFill>
                  <a:schemeClr val="tx1"/>
                </a:solidFill>
              </a:rPr>
              <a:t>Allows the Court to temporarily extend a protective order under certain circumstances after expiration but before the hearing can be held. </a:t>
            </a:r>
          </a:p>
          <a:p>
            <a:pPr lvl="1"/>
            <a:r>
              <a:rPr lang="en-US" dirty="0">
                <a:solidFill>
                  <a:schemeClr val="tx1"/>
                </a:solidFill>
              </a:rPr>
              <a:t>See §16.1-253.1, §16.1-279.1, §19.2-152.9 &amp; §19.2-152.10</a:t>
            </a:r>
          </a:p>
          <a:p>
            <a:r>
              <a:rPr lang="en-US" dirty="0">
                <a:solidFill>
                  <a:schemeClr val="tx1"/>
                </a:solidFill>
              </a:rPr>
              <a:t>Requires a written motion to extend a permanent protective order, and permits an </a:t>
            </a:r>
            <a:r>
              <a:rPr lang="en-US" i="1" dirty="0">
                <a:solidFill>
                  <a:schemeClr val="tx1"/>
                </a:solidFill>
              </a:rPr>
              <a:t>ex </a:t>
            </a:r>
            <a:r>
              <a:rPr lang="en-US" i="1" dirty="0" err="1">
                <a:solidFill>
                  <a:schemeClr val="tx1"/>
                </a:solidFill>
              </a:rPr>
              <a:t>parte</a:t>
            </a:r>
            <a:r>
              <a:rPr lang="en-US" i="1" dirty="0">
                <a:solidFill>
                  <a:schemeClr val="tx1"/>
                </a:solidFill>
              </a:rPr>
              <a:t> </a:t>
            </a:r>
            <a:r>
              <a:rPr lang="en-US" dirty="0">
                <a:solidFill>
                  <a:schemeClr val="tx1"/>
                </a:solidFill>
              </a:rPr>
              <a:t>protective order until the extension hearing. </a:t>
            </a:r>
          </a:p>
          <a:p>
            <a:r>
              <a:rPr lang="en-US" dirty="0">
                <a:solidFill>
                  <a:schemeClr val="tx1"/>
                </a:solidFill>
              </a:rPr>
              <a:t>Bill also provides that if the respondent was personally served, where the petitioner shows by clear and convincing evidence that a continuance is necessary to meet the ends of justice or the respondent shows good cause, the court may continue the extension hearing and such </a:t>
            </a:r>
            <a:r>
              <a:rPr lang="en-US" i="1" dirty="0">
                <a:solidFill>
                  <a:schemeClr val="tx1"/>
                </a:solidFill>
              </a:rPr>
              <a:t>ex </a:t>
            </a:r>
            <a:r>
              <a:rPr lang="en-US" i="1" dirty="0" err="1">
                <a:solidFill>
                  <a:schemeClr val="tx1"/>
                </a:solidFill>
              </a:rPr>
              <a:t>parte</a:t>
            </a:r>
            <a:r>
              <a:rPr lang="en-US" i="1" dirty="0">
                <a:solidFill>
                  <a:schemeClr val="tx1"/>
                </a:solidFill>
              </a:rPr>
              <a:t> </a:t>
            </a:r>
            <a:r>
              <a:rPr lang="en-US" dirty="0">
                <a:solidFill>
                  <a:schemeClr val="tx1"/>
                </a:solidFill>
              </a:rPr>
              <a:t>preliminary protective order shall remain in effect until the extension hearing. </a:t>
            </a:r>
          </a:p>
        </p:txBody>
      </p:sp>
    </p:spTree>
    <p:extLst>
      <p:ext uri="{BB962C8B-B14F-4D97-AF65-F5344CB8AC3E}">
        <p14:creationId xmlns:p14="http://schemas.microsoft.com/office/powerpoint/2010/main" val="3561744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0FF02-0E6D-4E76-AD15-548CA38F6D4C}"/>
              </a:ext>
            </a:extLst>
          </p:cNvPr>
          <p:cNvSpPr>
            <a:spLocks noGrp="1"/>
          </p:cNvSpPr>
          <p:nvPr>
            <p:ph type="title"/>
          </p:nvPr>
        </p:nvSpPr>
        <p:spPr>
          <a:xfrm>
            <a:off x="1190444" y="664234"/>
            <a:ext cx="10391955" cy="935968"/>
          </a:xfrm>
        </p:spPr>
        <p:txBody>
          <a:bodyPr/>
          <a:lstStyle/>
          <a:p>
            <a:r>
              <a:rPr lang="en-US" dirty="0"/>
              <a:t>Ch. 370: Protective Order - Passwords</a:t>
            </a:r>
          </a:p>
        </p:txBody>
      </p:sp>
      <p:sp>
        <p:nvSpPr>
          <p:cNvPr id="3" name="Content Placeholder 2">
            <a:extLst>
              <a:ext uri="{FF2B5EF4-FFF2-40B4-BE49-F238E27FC236}">
                <a16:creationId xmlns:a16="http://schemas.microsoft.com/office/drawing/2014/main" id="{347D7F22-DD9B-4C22-9FEC-79AF9F5BA0E4}"/>
              </a:ext>
            </a:extLst>
          </p:cNvPr>
          <p:cNvSpPr>
            <a:spLocks noGrp="1"/>
          </p:cNvSpPr>
          <p:nvPr>
            <p:ph idx="1"/>
          </p:nvPr>
        </p:nvSpPr>
        <p:spPr>
          <a:xfrm>
            <a:off x="609600" y="1600200"/>
            <a:ext cx="11398370" cy="5257800"/>
          </a:xfrm>
        </p:spPr>
        <p:txBody>
          <a:bodyPr>
            <a:normAutofit/>
          </a:bodyPr>
          <a:lstStyle/>
          <a:p>
            <a:r>
              <a:rPr lang="en-US" dirty="0">
                <a:solidFill>
                  <a:schemeClr val="tx1"/>
                </a:solidFill>
              </a:rPr>
              <a:t>Amends §§16.1-253.1 &amp; 16.1-279.1</a:t>
            </a:r>
          </a:p>
          <a:p>
            <a:r>
              <a:rPr lang="en-US" dirty="0">
                <a:solidFill>
                  <a:schemeClr val="tx1"/>
                </a:solidFill>
              </a:rPr>
              <a:t>Provides that as a condition to be imposed by the court on the respondent, a petitioner with a protective order issued in a case that alleges family abuse and, where appropriate, any other family or household member, must be given the relevant password when being granted exclusive use and possession of a cellular telephone or other electronic device. </a:t>
            </a:r>
          </a:p>
          <a:p>
            <a:r>
              <a:rPr lang="en-US" dirty="0">
                <a:solidFill>
                  <a:schemeClr val="tx1"/>
                </a:solidFill>
              </a:rPr>
              <a:t>Bill further provides that the court may enjoin the respondent from using a cellular telephone or other electronic device to surveille the petitioner.</a:t>
            </a:r>
          </a:p>
        </p:txBody>
      </p:sp>
    </p:spTree>
    <p:extLst>
      <p:ext uri="{BB962C8B-B14F-4D97-AF65-F5344CB8AC3E}">
        <p14:creationId xmlns:p14="http://schemas.microsoft.com/office/powerpoint/2010/main" val="1309270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19B5C0-5595-7B49-96C0-844B98C4BF82}"/>
              </a:ext>
            </a:extLst>
          </p:cNvPr>
          <p:cNvSpPr>
            <a:spLocks noGrp="1"/>
          </p:cNvSpPr>
          <p:nvPr>
            <p:ph type="title" idx="4294967295"/>
          </p:nvPr>
        </p:nvSpPr>
        <p:spPr>
          <a:xfrm>
            <a:off x="1625600" y="4287520"/>
            <a:ext cx="9631680" cy="1197928"/>
          </a:xfrm>
        </p:spPr>
        <p:txBody>
          <a:bodyPr/>
          <a:lstStyle/>
          <a:p>
            <a:pPr algn="l"/>
            <a:r>
              <a:rPr lang="en-US" b="1" dirty="0"/>
              <a:t>FOIA</a:t>
            </a:r>
          </a:p>
        </p:txBody>
      </p:sp>
    </p:spTree>
    <p:extLst>
      <p:ext uri="{BB962C8B-B14F-4D97-AF65-F5344CB8AC3E}">
        <p14:creationId xmlns:p14="http://schemas.microsoft.com/office/powerpoint/2010/main" val="765838302"/>
      </p:ext>
    </p:extLst>
  </p:cSld>
  <p:clrMapOvr>
    <a:masterClrMapping/>
  </p:clrMapOvr>
  <p:transition spd="med"/>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CD8CD-A032-9F67-F4C0-E4043FD73AB4}"/>
              </a:ext>
            </a:extLst>
          </p:cNvPr>
          <p:cNvSpPr>
            <a:spLocks noGrp="1"/>
          </p:cNvSpPr>
          <p:nvPr>
            <p:ph type="title"/>
          </p:nvPr>
        </p:nvSpPr>
        <p:spPr>
          <a:xfrm>
            <a:off x="609600" y="270205"/>
            <a:ext cx="10972800" cy="1508127"/>
          </a:xfrm>
        </p:spPr>
        <p:txBody>
          <a:bodyPr/>
          <a:lstStyle/>
          <a:p>
            <a:r>
              <a:rPr lang="en-US" dirty="0"/>
              <a:t>Ch. 420: FOIA and Personnel Records</a:t>
            </a:r>
          </a:p>
        </p:txBody>
      </p:sp>
      <p:sp>
        <p:nvSpPr>
          <p:cNvPr id="3" name="Content Placeholder 2">
            <a:extLst>
              <a:ext uri="{FF2B5EF4-FFF2-40B4-BE49-F238E27FC236}">
                <a16:creationId xmlns:a16="http://schemas.microsoft.com/office/drawing/2014/main" id="{3AF28FD1-B639-82AB-A972-000AF75797BC}"/>
              </a:ext>
            </a:extLst>
          </p:cNvPr>
          <p:cNvSpPr>
            <a:spLocks noGrp="1"/>
          </p:cNvSpPr>
          <p:nvPr>
            <p:ph idx="1"/>
          </p:nvPr>
        </p:nvSpPr>
        <p:spPr>
          <a:xfrm>
            <a:off x="1941512" y="1969791"/>
            <a:ext cx="9640888" cy="4195481"/>
          </a:xfrm>
        </p:spPr>
        <p:txBody>
          <a:bodyPr>
            <a:noAutofit/>
          </a:bodyPr>
          <a:lstStyle/>
          <a:p>
            <a:r>
              <a:rPr lang="en-US" dirty="0"/>
              <a:t>Clarifies that personnel records excluded from disclosure under the Virginia Freedom of Information Act include those of persons employed by </a:t>
            </a:r>
          </a:p>
          <a:p>
            <a:pPr marL="857250" lvl="1" indent="-400050">
              <a:buFont typeface="+mj-lt"/>
              <a:buAutoNum type="romanLcPeriod"/>
            </a:pPr>
            <a:r>
              <a:rPr lang="en-US" dirty="0"/>
              <a:t>a public body engaged in emergency medical services or fire protection services, </a:t>
            </a:r>
          </a:p>
          <a:p>
            <a:pPr marL="857250" lvl="1" indent="-400050">
              <a:buFont typeface="+mj-lt"/>
              <a:buAutoNum type="romanLcPeriod"/>
            </a:pPr>
            <a:r>
              <a:rPr lang="en-US" dirty="0"/>
              <a:t>a law-enforcement agency, or </a:t>
            </a:r>
          </a:p>
          <a:p>
            <a:pPr marL="857250" lvl="1" indent="-400050">
              <a:buFont typeface="+mj-lt"/>
              <a:buAutoNum type="romanLcPeriod"/>
            </a:pPr>
            <a:r>
              <a:rPr lang="en-US" dirty="0"/>
              <a:t>an emergency 911 system or any other equivalent reporting system. </a:t>
            </a:r>
          </a:p>
        </p:txBody>
      </p:sp>
    </p:spTree>
    <p:extLst>
      <p:ext uri="{BB962C8B-B14F-4D97-AF65-F5344CB8AC3E}">
        <p14:creationId xmlns:p14="http://schemas.microsoft.com/office/powerpoint/2010/main" val="939249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0FF02-0E6D-4E76-AD15-548CA38F6D4C}"/>
              </a:ext>
            </a:extLst>
          </p:cNvPr>
          <p:cNvSpPr>
            <a:spLocks noGrp="1"/>
          </p:cNvSpPr>
          <p:nvPr>
            <p:ph type="title"/>
          </p:nvPr>
        </p:nvSpPr>
        <p:spPr>
          <a:xfrm>
            <a:off x="1130060" y="543464"/>
            <a:ext cx="10452340" cy="1056738"/>
          </a:xfrm>
        </p:spPr>
        <p:txBody>
          <a:bodyPr/>
          <a:lstStyle/>
          <a:p>
            <a:r>
              <a:rPr lang="en-US" dirty="0"/>
              <a:t>Ch. 534: Payment for FOIA requests</a:t>
            </a:r>
          </a:p>
        </p:txBody>
      </p:sp>
      <p:sp>
        <p:nvSpPr>
          <p:cNvPr id="3" name="Content Placeholder 2">
            <a:extLst>
              <a:ext uri="{FF2B5EF4-FFF2-40B4-BE49-F238E27FC236}">
                <a16:creationId xmlns:a16="http://schemas.microsoft.com/office/drawing/2014/main" id="{347D7F22-DD9B-4C22-9FEC-79AF9F5BA0E4}"/>
              </a:ext>
            </a:extLst>
          </p:cNvPr>
          <p:cNvSpPr>
            <a:spLocks noGrp="1"/>
          </p:cNvSpPr>
          <p:nvPr>
            <p:ph idx="1"/>
          </p:nvPr>
        </p:nvSpPr>
        <p:spPr>
          <a:xfrm>
            <a:off x="1595886" y="2570672"/>
            <a:ext cx="9986514" cy="4287327"/>
          </a:xfrm>
        </p:spPr>
        <p:txBody>
          <a:bodyPr/>
          <a:lstStyle/>
          <a:p>
            <a:r>
              <a:rPr lang="en-US" sz="3600" dirty="0">
                <a:solidFill>
                  <a:schemeClr val="tx1"/>
                </a:solidFill>
              </a:rPr>
              <a:t>Amends § 2.2-3704(F) to provide that any local public body may provide an electronic method for payment for production of records requested under FOIA.</a:t>
            </a:r>
          </a:p>
        </p:txBody>
      </p:sp>
    </p:spTree>
    <p:extLst>
      <p:ext uri="{BB962C8B-B14F-4D97-AF65-F5344CB8AC3E}">
        <p14:creationId xmlns:p14="http://schemas.microsoft.com/office/powerpoint/2010/main" val="1503727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19B5C0-5595-7B49-96C0-844B98C4BF82}"/>
              </a:ext>
            </a:extLst>
          </p:cNvPr>
          <p:cNvSpPr>
            <a:spLocks noGrp="1"/>
          </p:cNvSpPr>
          <p:nvPr>
            <p:ph type="title" idx="4294967295"/>
          </p:nvPr>
        </p:nvSpPr>
        <p:spPr>
          <a:xfrm>
            <a:off x="1625600" y="4287520"/>
            <a:ext cx="9631680" cy="1197928"/>
          </a:xfrm>
        </p:spPr>
        <p:txBody>
          <a:bodyPr/>
          <a:lstStyle/>
          <a:p>
            <a:pPr algn="l"/>
            <a:r>
              <a:rPr lang="en-US" b="1" dirty="0"/>
              <a:t>ECO and TDO Procedure</a:t>
            </a:r>
          </a:p>
        </p:txBody>
      </p:sp>
    </p:spTree>
    <p:extLst>
      <p:ext uri="{BB962C8B-B14F-4D97-AF65-F5344CB8AC3E}">
        <p14:creationId xmlns:p14="http://schemas.microsoft.com/office/powerpoint/2010/main" val="2967107959"/>
      </p:ext>
    </p:extLst>
  </p:cSld>
  <p:clrMapOvr>
    <a:masterClrMapping/>
  </p:clrMapOvr>
  <p:transition spd="med"/>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2D9219-C3DD-2E01-9210-E4F0BD4119F3}"/>
              </a:ext>
            </a:extLst>
          </p:cNvPr>
          <p:cNvSpPr>
            <a:spLocks noGrp="1"/>
          </p:cNvSpPr>
          <p:nvPr>
            <p:ph type="title"/>
          </p:nvPr>
        </p:nvSpPr>
        <p:spPr>
          <a:xfrm>
            <a:off x="646111" y="311316"/>
            <a:ext cx="11337804" cy="1400530"/>
          </a:xfrm>
        </p:spPr>
        <p:txBody>
          <a:bodyPr/>
          <a:lstStyle/>
          <a:p>
            <a:r>
              <a:rPr lang="en-US" sz="4000" dirty="0"/>
              <a:t>Ch. 168 / 169:</a:t>
            </a:r>
            <a:br>
              <a:rPr lang="en-US" sz="4000" dirty="0"/>
            </a:br>
            <a:r>
              <a:rPr lang="en-US" sz="4000" dirty="0"/>
              <a:t>Release Prior to TDO Transport</a:t>
            </a:r>
          </a:p>
        </p:txBody>
      </p:sp>
      <p:sp>
        <p:nvSpPr>
          <p:cNvPr id="5" name="Content Placeholder 4">
            <a:extLst>
              <a:ext uri="{FF2B5EF4-FFF2-40B4-BE49-F238E27FC236}">
                <a16:creationId xmlns:a16="http://schemas.microsoft.com/office/drawing/2014/main" id="{F9343B76-36D2-4107-7D3C-5B271F6DDEA4}"/>
              </a:ext>
            </a:extLst>
          </p:cNvPr>
          <p:cNvSpPr>
            <a:spLocks noGrp="1"/>
          </p:cNvSpPr>
          <p:nvPr>
            <p:ph idx="1"/>
          </p:nvPr>
        </p:nvSpPr>
        <p:spPr>
          <a:xfrm>
            <a:off x="1103312" y="2052918"/>
            <a:ext cx="10880603" cy="4875420"/>
          </a:xfrm>
        </p:spPr>
        <p:txBody>
          <a:bodyPr>
            <a:noAutofit/>
          </a:bodyPr>
          <a:lstStyle/>
          <a:p>
            <a:r>
              <a:rPr lang="en-US" sz="3000" dirty="0"/>
              <a:t>Permits the director of a facility where a person is awaiting transport to the facility of temporary detention pursuant to a temporary detention order to release the person if an employee or a designee of the local community services board, in consultation with the person's treating physician,</a:t>
            </a:r>
          </a:p>
          <a:p>
            <a:pPr marL="971550" lvl="1" indent="-514350">
              <a:buFont typeface="+mj-lt"/>
              <a:buAutoNum type="romanLcPeriod"/>
            </a:pPr>
            <a:r>
              <a:rPr lang="en-US" sz="3000" dirty="0"/>
              <a:t>conducts an evaluation of the person, </a:t>
            </a:r>
          </a:p>
          <a:p>
            <a:pPr marL="971550" lvl="1" indent="-514350">
              <a:buFont typeface="+mj-lt"/>
              <a:buAutoNum type="romanLcPeriod"/>
            </a:pPr>
            <a:r>
              <a:rPr lang="en-US" sz="3000" dirty="0"/>
              <a:t>determines that the person no longer meets the commitment criteria, </a:t>
            </a:r>
          </a:p>
          <a:p>
            <a:pPr marL="971550" lvl="1" indent="-514350">
              <a:buFont typeface="+mj-lt"/>
              <a:buAutoNum type="romanLcPeriod"/>
            </a:pPr>
            <a:r>
              <a:rPr lang="en-US" sz="3000" dirty="0"/>
              <a:t>authorizes the release of the person, and </a:t>
            </a:r>
          </a:p>
          <a:p>
            <a:pPr marL="971550" lvl="1" indent="-514350">
              <a:buFont typeface="+mj-lt"/>
              <a:buAutoNum type="romanLcPeriod"/>
            </a:pPr>
            <a:r>
              <a:rPr lang="en-US" sz="3000" dirty="0"/>
              <a:t>provides a discharge plan. </a:t>
            </a:r>
          </a:p>
        </p:txBody>
      </p:sp>
    </p:spTree>
    <p:extLst>
      <p:ext uri="{BB962C8B-B14F-4D97-AF65-F5344CB8AC3E}">
        <p14:creationId xmlns:p14="http://schemas.microsoft.com/office/powerpoint/2010/main" val="657795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8A3B3-E9C2-70F4-840C-49B099319FE6}"/>
              </a:ext>
            </a:extLst>
          </p:cNvPr>
          <p:cNvSpPr>
            <a:spLocks noGrp="1"/>
          </p:cNvSpPr>
          <p:nvPr>
            <p:ph type="title"/>
          </p:nvPr>
        </p:nvSpPr>
        <p:spPr/>
        <p:txBody>
          <a:bodyPr/>
          <a:lstStyle/>
          <a:p>
            <a:r>
              <a:rPr lang="en-US" dirty="0"/>
              <a:t>Ch. 170: Child Interviews</a:t>
            </a:r>
          </a:p>
        </p:txBody>
      </p:sp>
      <p:sp>
        <p:nvSpPr>
          <p:cNvPr id="3" name="Content Placeholder 2">
            <a:extLst>
              <a:ext uri="{FF2B5EF4-FFF2-40B4-BE49-F238E27FC236}">
                <a16:creationId xmlns:a16="http://schemas.microsoft.com/office/drawing/2014/main" id="{760F51F9-A971-CFE4-2CC9-3FB983806E60}"/>
              </a:ext>
            </a:extLst>
          </p:cNvPr>
          <p:cNvSpPr>
            <a:spLocks noGrp="1"/>
          </p:cNvSpPr>
          <p:nvPr>
            <p:ph idx="1"/>
          </p:nvPr>
        </p:nvSpPr>
        <p:spPr/>
        <p:txBody>
          <a:bodyPr/>
          <a:lstStyle/>
          <a:p>
            <a:r>
              <a:rPr lang="en-US" dirty="0"/>
              <a:t>Amends § 63.2-1505 to state that if a local multidisciplinary team has determined during an investigation of a report of child abuse or neglect that an interview of the child by a child advocacy center recognized by the National Children's Alliance is needed and an interview with a recognized child advocacy center within the jurisdiction cannot be completed within 14 days, the local department of social services may facilitate the interview with a recognized child advocacy center located in another jurisdiction.</a:t>
            </a:r>
          </a:p>
        </p:txBody>
      </p:sp>
    </p:spTree>
    <p:extLst>
      <p:ext uri="{BB962C8B-B14F-4D97-AF65-F5344CB8AC3E}">
        <p14:creationId xmlns:p14="http://schemas.microsoft.com/office/powerpoint/2010/main" val="2088599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03246-27D3-B3D9-6480-35FE06D67E71}"/>
              </a:ext>
            </a:extLst>
          </p:cNvPr>
          <p:cNvSpPr>
            <a:spLocks noGrp="1"/>
          </p:cNvSpPr>
          <p:nvPr>
            <p:ph type="title"/>
          </p:nvPr>
        </p:nvSpPr>
        <p:spPr>
          <a:xfrm>
            <a:off x="609600" y="252330"/>
            <a:ext cx="10972800" cy="1508127"/>
          </a:xfrm>
        </p:spPr>
        <p:txBody>
          <a:bodyPr/>
          <a:lstStyle/>
          <a:p>
            <a:r>
              <a:rPr lang="en-US" dirty="0"/>
              <a:t>Ch. 174 / 175: Intoxication TDO</a:t>
            </a:r>
          </a:p>
        </p:txBody>
      </p:sp>
      <p:sp>
        <p:nvSpPr>
          <p:cNvPr id="3" name="Content Placeholder 2">
            <a:extLst>
              <a:ext uri="{FF2B5EF4-FFF2-40B4-BE49-F238E27FC236}">
                <a16:creationId xmlns:a16="http://schemas.microsoft.com/office/drawing/2014/main" id="{A8E6C6F0-E316-EA5F-8783-079A6757A214}"/>
              </a:ext>
            </a:extLst>
          </p:cNvPr>
          <p:cNvSpPr>
            <a:spLocks noGrp="1"/>
          </p:cNvSpPr>
          <p:nvPr>
            <p:ph idx="1"/>
          </p:nvPr>
        </p:nvSpPr>
        <p:spPr>
          <a:xfrm>
            <a:off x="609600" y="1904214"/>
            <a:ext cx="10972800" cy="4953786"/>
          </a:xfrm>
        </p:spPr>
        <p:txBody>
          <a:bodyPr>
            <a:noAutofit/>
          </a:bodyPr>
          <a:lstStyle/>
          <a:p>
            <a:r>
              <a:rPr lang="en-US" dirty="0"/>
              <a:t>Clarifies that when a mental or physical condition appears to be a result of intoxication, a licensed physician who has attempted to obtain informed consent of an adult person for treatment of such mental or physical condition appearing to be a result of intoxication may seek an order from the magistrate or court in the jurisdiction where the respondent is located authorizing temporary detention of the adult person in a hospital emergency department or other appropriate facility for testing, observation, or treatment, provided that certain conditions are met. </a:t>
            </a:r>
          </a:p>
        </p:txBody>
      </p:sp>
    </p:spTree>
    <p:extLst>
      <p:ext uri="{BB962C8B-B14F-4D97-AF65-F5344CB8AC3E}">
        <p14:creationId xmlns:p14="http://schemas.microsoft.com/office/powerpoint/2010/main" val="1887299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0C203-F18F-758A-DB58-D0BB1B5F1409}"/>
              </a:ext>
            </a:extLst>
          </p:cNvPr>
          <p:cNvSpPr>
            <a:spLocks noGrp="1"/>
          </p:cNvSpPr>
          <p:nvPr>
            <p:ph type="title"/>
          </p:nvPr>
        </p:nvSpPr>
        <p:spPr/>
        <p:txBody>
          <a:bodyPr/>
          <a:lstStyle/>
          <a:p>
            <a:r>
              <a:rPr lang="en-US" dirty="0"/>
              <a:t>Ch. 327:</a:t>
            </a:r>
            <a:br>
              <a:rPr lang="en-US" dirty="0"/>
            </a:br>
            <a:r>
              <a:rPr lang="en-US" dirty="0"/>
              <a:t>ECO / TDO Alternative Transport</a:t>
            </a:r>
          </a:p>
        </p:txBody>
      </p:sp>
      <p:sp>
        <p:nvSpPr>
          <p:cNvPr id="3" name="Content Placeholder 2">
            <a:extLst>
              <a:ext uri="{FF2B5EF4-FFF2-40B4-BE49-F238E27FC236}">
                <a16:creationId xmlns:a16="http://schemas.microsoft.com/office/drawing/2014/main" id="{D5539269-7276-E3D1-7877-025256D8E6B9}"/>
              </a:ext>
            </a:extLst>
          </p:cNvPr>
          <p:cNvSpPr>
            <a:spLocks noGrp="1"/>
          </p:cNvSpPr>
          <p:nvPr>
            <p:ph idx="1"/>
          </p:nvPr>
        </p:nvSpPr>
        <p:spPr>
          <a:xfrm>
            <a:off x="646112" y="1934308"/>
            <a:ext cx="11434520" cy="4703884"/>
          </a:xfrm>
        </p:spPr>
        <p:txBody>
          <a:bodyPr>
            <a:noAutofit/>
          </a:bodyPr>
          <a:lstStyle/>
          <a:p>
            <a:r>
              <a:rPr lang="en-US" sz="2600" dirty="0"/>
              <a:t>Requires magistrates to authorize alternative transportation of a person subject to an emergency custody order or temporary detention order if appropriate alternative transportation is available.</a:t>
            </a:r>
          </a:p>
          <a:p>
            <a:r>
              <a:rPr lang="en-US" sz="2600" dirty="0"/>
              <a:t>The bill allows an employee or contractor of an entity providing alternative transportation services pursuant to a contract with the Department of Behavioral Health and Developmental Services who has completed training approved by the Department in the proper and safe use of restraint to use restraint</a:t>
            </a:r>
          </a:p>
          <a:p>
            <a:pPr marL="857250" lvl="1" indent="-400050">
              <a:buFont typeface="+mj-lt"/>
              <a:buAutoNum type="romanLcPeriod"/>
            </a:pPr>
            <a:r>
              <a:rPr lang="en-US" sz="2600" dirty="0"/>
              <a:t>if restraint is necessary to ensure the safety of the person or others or prevent escape, and </a:t>
            </a:r>
          </a:p>
          <a:p>
            <a:pPr marL="857250" lvl="1" indent="-400050">
              <a:buFont typeface="+mj-lt"/>
              <a:buAutoNum type="romanLcPeriod"/>
            </a:pPr>
            <a:r>
              <a:rPr lang="en-US" sz="2600" dirty="0"/>
              <a:t>if less restrictive techniques have been determined to be ineffective to protect the person or others from harm or to prevent escape. </a:t>
            </a:r>
          </a:p>
        </p:txBody>
      </p:sp>
    </p:spTree>
    <p:extLst>
      <p:ext uri="{BB962C8B-B14F-4D97-AF65-F5344CB8AC3E}">
        <p14:creationId xmlns:p14="http://schemas.microsoft.com/office/powerpoint/2010/main" val="825645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D94E6-8627-0FF1-95CC-E1114327DEC3}"/>
              </a:ext>
            </a:extLst>
          </p:cNvPr>
          <p:cNvSpPr>
            <a:spLocks noGrp="1"/>
          </p:cNvSpPr>
          <p:nvPr>
            <p:ph type="title"/>
          </p:nvPr>
        </p:nvSpPr>
        <p:spPr/>
        <p:txBody>
          <a:bodyPr/>
          <a:lstStyle/>
          <a:p>
            <a:r>
              <a:rPr lang="en-US" dirty="0"/>
              <a:t>Ch. 636:</a:t>
            </a:r>
            <a:br>
              <a:rPr lang="en-US" dirty="0"/>
            </a:br>
            <a:r>
              <a:rPr lang="en-US" dirty="0"/>
              <a:t>TDO Expiration and Clerk’s Holidays</a:t>
            </a:r>
          </a:p>
        </p:txBody>
      </p:sp>
      <p:sp>
        <p:nvSpPr>
          <p:cNvPr id="3" name="Content Placeholder 2">
            <a:extLst>
              <a:ext uri="{FF2B5EF4-FFF2-40B4-BE49-F238E27FC236}">
                <a16:creationId xmlns:a16="http://schemas.microsoft.com/office/drawing/2014/main" id="{396F5800-2F53-B94C-7D55-FBDCA98D783B}"/>
              </a:ext>
            </a:extLst>
          </p:cNvPr>
          <p:cNvSpPr>
            <a:spLocks noGrp="1"/>
          </p:cNvSpPr>
          <p:nvPr>
            <p:ph idx="1"/>
          </p:nvPr>
        </p:nvSpPr>
        <p:spPr>
          <a:xfrm>
            <a:off x="973777" y="1816925"/>
            <a:ext cx="10972800" cy="4785756"/>
          </a:xfrm>
        </p:spPr>
        <p:txBody>
          <a:bodyPr>
            <a:noAutofit/>
          </a:bodyPr>
          <a:lstStyle/>
          <a:p>
            <a:r>
              <a:rPr lang="en-US" sz="3000" dirty="0"/>
              <a:t>Includes the termination of a period of involuntary temporary detention, if the minor or individual has been admitted to a facility of temporary detention, on any day or part of a day on which the clerk's office is lawfully closed as a reason to extend the duration of the period of involuntary temporary detention for adults and juveniles.</a:t>
            </a:r>
          </a:p>
          <a:p>
            <a:r>
              <a:rPr lang="en-US" sz="3000" dirty="0"/>
              <a:t>Current law allows the period to extend past 72 hours for an adult only if the detention would terminate on a Saturday, Sunday, legal holiday, or day on which the court is closed and allows the period to extend past 96 hours for a juvenile only if the detention terminates on a Saturday, Sunday, or legal holiday.</a:t>
            </a:r>
          </a:p>
        </p:txBody>
      </p:sp>
    </p:spTree>
    <p:extLst>
      <p:ext uri="{BB962C8B-B14F-4D97-AF65-F5344CB8AC3E}">
        <p14:creationId xmlns:p14="http://schemas.microsoft.com/office/powerpoint/2010/main" val="40796155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19B5C0-5595-7B49-96C0-844B98C4BF82}"/>
              </a:ext>
            </a:extLst>
          </p:cNvPr>
          <p:cNvSpPr>
            <a:spLocks noGrp="1"/>
          </p:cNvSpPr>
          <p:nvPr>
            <p:ph type="title" idx="4294967295"/>
          </p:nvPr>
        </p:nvSpPr>
        <p:spPr>
          <a:xfrm>
            <a:off x="1625600" y="4287520"/>
            <a:ext cx="9631680" cy="1197928"/>
          </a:xfrm>
        </p:spPr>
        <p:txBody>
          <a:bodyPr/>
          <a:lstStyle/>
          <a:p>
            <a:pPr algn="l"/>
            <a:r>
              <a:rPr lang="en-US" b="1" dirty="0"/>
              <a:t>Law Enforcement Procedural Guarantees and Regulations</a:t>
            </a:r>
          </a:p>
        </p:txBody>
      </p:sp>
    </p:spTree>
    <p:extLst>
      <p:ext uri="{BB962C8B-B14F-4D97-AF65-F5344CB8AC3E}">
        <p14:creationId xmlns:p14="http://schemas.microsoft.com/office/powerpoint/2010/main" val="2651385632"/>
      </p:ext>
    </p:extLst>
  </p:cSld>
  <p:clrMapOvr>
    <a:masterClrMapping/>
  </p:clrMapOvr>
  <p:transition spd="med"/>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DE95A8-C874-6752-3FB6-C10C12D0AF26}"/>
              </a:ext>
            </a:extLst>
          </p:cNvPr>
          <p:cNvSpPr>
            <a:spLocks noGrp="1"/>
          </p:cNvSpPr>
          <p:nvPr>
            <p:ph type="title"/>
          </p:nvPr>
        </p:nvSpPr>
        <p:spPr>
          <a:xfrm>
            <a:off x="736270" y="342241"/>
            <a:ext cx="10972800" cy="1508127"/>
          </a:xfrm>
        </p:spPr>
        <p:txBody>
          <a:bodyPr/>
          <a:lstStyle/>
          <a:p>
            <a:r>
              <a:rPr lang="en-US" dirty="0"/>
              <a:t>Ch. 26: Badge Retention at Retirement</a:t>
            </a:r>
          </a:p>
        </p:txBody>
      </p:sp>
      <p:sp>
        <p:nvSpPr>
          <p:cNvPr id="5" name="Content Placeholder 4">
            <a:extLst>
              <a:ext uri="{FF2B5EF4-FFF2-40B4-BE49-F238E27FC236}">
                <a16:creationId xmlns:a16="http://schemas.microsoft.com/office/drawing/2014/main" id="{6AECAEF3-7A18-4F08-E3FF-DB9E9FAD6104}"/>
              </a:ext>
            </a:extLst>
          </p:cNvPr>
          <p:cNvSpPr>
            <a:spLocks noGrp="1"/>
          </p:cNvSpPr>
          <p:nvPr>
            <p:ph idx="1"/>
          </p:nvPr>
        </p:nvSpPr>
        <p:spPr>
          <a:xfrm>
            <a:off x="1341912" y="1850368"/>
            <a:ext cx="10240488" cy="5007631"/>
          </a:xfrm>
        </p:spPr>
        <p:txBody>
          <a:bodyPr>
            <a:noAutofit/>
          </a:bodyPr>
          <a:lstStyle/>
          <a:p>
            <a:r>
              <a:rPr lang="en-US" sz="3000" dirty="0"/>
              <a:t>Provides that on and after July 1, 2023, upon the retirement of a state law-enforcement officer who is not a State Police officer, the employing department or agency shall, upon request of the retiree, award the retiree his badge or other insignia of his office for permanent keeping, provided that the employing department or agency has the badge or insignia mounted in such a manner that it will be impossible for anyone to display such badge or insignia upon his person. </a:t>
            </a:r>
          </a:p>
          <a:p>
            <a:r>
              <a:rPr lang="en-US" sz="3000" dirty="0"/>
              <a:t>Under current law, only a State Police officer may keep a mounted badge or insignia after his retirement.</a:t>
            </a:r>
          </a:p>
        </p:txBody>
      </p:sp>
    </p:spTree>
    <p:extLst>
      <p:ext uri="{BB962C8B-B14F-4D97-AF65-F5344CB8AC3E}">
        <p14:creationId xmlns:p14="http://schemas.microsoft.com/office/powerpoint/2010/main" val="35980476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FE4C5-9100-1B85-E349-714B22E5E191}"/>
              </a:ext>
            </a:extLst>
          </p:cNvPr>
          <p:cNvSpPr>
            <a:spLocks noGrp="1"/>
          </p:cNvSpPr>
          <p:nvPr>
            <p:ph type="title"/>
          </p:nvPr>
        </p:nvSpPr>
        <p:spPr>
          <a:xfrm>
            <a:off x="738433" y="437131"/>
            <a:ext cx="10972800" cy="1508127"/>
          </a:xfrm>
        </p:spPr>
        <p:txBody>
          <a:bodyPr/>
          <a:lstStyle/>
          <a:p>
            <a:r>
              <a:rPr lang="en-US" dirty="0"/>
              <a:t>Ch 215/216: Fire Marshal Police Powers</a:t>
            </a:r>
          </a:p>
        </p:txBody>
      </p:sp>
      <p:sp>
        <p:nvSpPr>
          <p:cNvPr id="3" name="Content Placeholder 2">
            <a:extLst>
              <a:ext uri="{FF2B5EF4-FFF2-40B4-BE49-F238E27FC236}">
                <a16:creationId xmlns:a16="http://schemas.microsoft.com/office/drawing/2014/main" id="{99E33235-195E-C5E7-A6AE-4F26F14A751A}"/>
              </a:ext>
            </a:extLst>
          </p:cNvPr>
          <p:cNvSpPr>
            <a:spLocks noGrp="1"/>
          </p:cNvSpPr>
          <p:nvPr>
            <p:ph idx="1"/>
          </p:nvPr>
        </p:nvSpPr>
        <p:spPr>
          <a:xfrm>
            <a:off x="1132114" y="1703068"/>
            <a:ext cx="10843967" cy="5048054"/>
          </a:xfrm>
        </p:spPr>
        <p:txBody>
          <a:bodyPr/>
          <a:lstStyle/>
          <a:p>
            <a:r>
              <a:rPr lang="en-US" sz="3000" dirty="0"/>
              <a:t>Amends § 27-34.2:1 to provide that a local fire marshal or assistant shall not exercise any police powers until such person has satisfactorily completed a basic law-enforcement course for fire marshals with police powers and maintains satisfactory participation in in-service and advanced courses and programs. </a:t>
            </a:r>
          </a:p>
          <a:p>
            <a:r>
              <a:rPr lang="en-US" sz="3000" dirty="0"/>
              <a:t>Bill also provides that current or prior certification as a law-enforcement officer may satisfy the police powers training requirements. </a:t>
            </a:r>
          </a:p>
          <a:p>
            <a:r>
              <a:rPr lang="en-US" sz="3000" dirty="0"/>
              <a:t>See also Ch. 672: Provides that fire marshals who have been appointed with police powers are included in the definition of law-enforcement officer that applies in numerous applications in the Code. </a:t>
            </a:r>
          </a:p>
        </p:txBody>
      </p:sp>
    </p:spTree>
    <p:extLst>
      <p:ext uri="{BB962C8B-B14F-4D97-AF65-F5344CB8AC3E}">
        <p14:creationId xmlns:p14="http://schemas.microsoft.com/office/powerpoint/2010/main" val="1638460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DBADE-84A5-1794-AD0E-B737E0092A1E}"/>
              </a:ext>
            </a:extLst>
          </p:cNvPr>
          <p:cNvSpPr>
            <a:spLocks noGrp="1"/>
          </p:cNvSpPr>
          <p:nvPr>
            <p:ph type="title"/>
          </p:nvPr>
        </p:nvSpPr>
        <p:spPr>
          <a:xfrm>
            <a:off x="609600" y="437132"/>
            <a:ext cx="10972800" cy="1508127"/>
          </a:xfrm>
        </p:spPr>
        <p:txBody>
          <a:bodyPr/>
          <a:lstStyle/>
          <a:p>
            <a:r>
              <a:rPr lang="en-US" dirty="0"/>
              <a:t>Ch 220: Firearm Safety Tax Credit</a:t>
            </a:r>
          </a:p>
        </p:txBody>
      </p:sp>
      <p:sp>
        <p:nvSpPr>
          <p:cNvPr id="3" name="Content Placeholder 2">
            <a:extLst>
              <a:ext uri="{FF2B5EF4-FFF2-40B4-BE49-F238E27FC236}">
                <a16:creationId xmlns:a16="http://schemas.microsoft.com/office/drawing/2014/main" id="{895BDB33-6540-3BAA-45E5-D93E777C861E}"/>
              </a:ext>
            </a:extLst>
          </p:cNvPr>
          <p:cNvSpPr>
            <a:spLocks noGrp="1"/>
          </p:cNvSpPr>
          <p:nvPr>
            <p:ph idx="1"/>
          </p:nvPr>
        </p:nvSpPr>
        <p:spPr>
          <a:xfrm>
            <a:off x="1103312" y="2052918"/>
            <a:ext cx="10634419" cy="4444597"/>
          </a:xfrm>
        </p:spPr>
        <p:txBody>
          <a:bodyPr>
            <a:noAutofit/>
          </a:bodyPr>
          <a:lstStyle/>
          <a:p>
            <a:r>
              <a:rPr lang="en-US" sz="3000" dirty="0"/>
              <a:t>Establishes a nonrefundable income tax credit for taxable years 2023 through 2027 for individuals who purchase one or more firearm safety devices, as defined in the bill, in an eligible transaction, as defined in the bill. </a:t>
            </a:r>
          </a:p>
          <a:p>
            <a:r>
              <a:rPr lang="en-US" sz="3000" dirty="0"/>
              <a:t>An individual who properly claims this credit shall be allowed a credit in the amount of up to $300 for the cost incurred in such purchase. </a:t>
            </a:r>
          </a:p>
          <a:p>
            <a:r>
              <a:rPr lang="en-US" sz="3000" dirty="0"/>
              <a:t>The aggregate amount of credits allowable under the provisions of the bill shall not exceed $5 million per taxable year. </a:t>
            </a:r>
          </a:p>
        </p:txBody>
      </p:sp>
    </p:spTree>
    <p:extLst>
      <p:ext uri="{BB962C8B-B14F-4D97-AF65-F5344CB8AC3E}">
        <p14:creationId xmlns:p14="http://schemas.microsoft.com/office/powerpoint/2010/main" val="4082938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CB956-DF63-F214-0B60-71A7C967ACC8}"/>
              </a:ext>
            </a:extLst>
          </p:cNvPr>
          <p:cNvSpPr>
            <a:spLocks noGrp="1"/>
          </p:cNvSpPr>
          <p:nvPr>
            <p:ph type="title"/>
          </p:nvPr>
        </p:nvSpPr>
        <p:spPr>
          <a:xfrm>
            <a:off x="1751857" y="292231"/>
            <a:ext cx="9404723" cy="1400530"/>
          </a:xfrm>
        </p:spPr>
        <p:txBody>
          <a:bodyPr/>
          <a:lstStyle/>
          <a:p>
            <a:r>
              <a:rPr lang="en-US" dirty="0"/>
              <a:t>Ch 220: Terms of Credit</a:t>
            </a:r>
          </a:p>
        </p:txBody>
      </p:sp>
      <p:sp>
        <p:nvSpPr>
          <p:cNvPr id="3" name="Content Placeholder 2">
            <a:extLst>
              <a:ext uri="{FF2B5EF4-FFF2-40B4-BE49-F238E27FC236}">
                <a16:creationId xmlns:a16="http://schemas.microsoft.com/office/drawing/2014/main" id="{5E2F8798-11D5-F850-062A-4BB5DBD69336}"/>
              </a:ext>
            </a:extLst>
          </p:cNvPr>
          <p:cNvSpPr>
            <a:spLocks noGrp="1"/>
          </p:cNvSpPr>
          <p:nvPr>
            <p:ph idx="1"/>
          </p:nvPr>
        </p:nvSpPr>
        <p:spPr>
          <a:xfrm>
            <a:off x="716438" y="1621410"/>
            <a:ext cx="11475562" cy="4760356"/>
          </a:xfrm>
        </p:spPr>
        <p:txBody>
          <a:bodyPr>
            <a:noAutofit/>
          </a:bodyPr>
          <a:lstStyle/>
          <a:p>
            <a:r>
              <a:rPr lang="en-US" sz="2800" dirty="0"/>
              <a:t>For taxable years beginning on and after January 1, 2023, but before January 1, 2028, a taxpayer shall be allowed a nonrefundable credit against the tax levied pursuant to § 58.1-320 for up to $300 for the cost incurred in the purchase of one or more firearm safety devices in an eligible transaction. </a:t>
            </a:r>
          </a:p>
          <a:p>
            <a:r>
              <a:rPr lang="en-US" sz="2800" dirty="0"/>
              <a:t>A taxpayer shall be allowed only one credit under this section per taxable year. </a:t>
            </a:r>
          </a:p>
          <a:p>
            <a:r>
              <a:rPr lang="en-US" sz="2800" dirty="0"/>
              <a:t>The taxpayer shall submit purchase receipts with the income tax return to verify the amount of purchase price paid for the firearm safety device or firearm safety devices. </a:t>
            </a:r>
          </a:p>
          <a:p>
            <a:r>
              <a:rPr lang="en-US" sz="2800" dirty="0"/>
              <a:t>The aggregate amount of credits allowable under this section shall not exceed $5 million per taxable year. </a:t>
            </a:r>
          </a:p>
          <a:p>
            <a:r>
              <a:rPr lang="en-US" sz="2800" dirty="0"/>
              <a:t>Credits shall be allocated by the Department on a first-come, first-served basis.</a:t>
            </a:r>
          </a:p>
        </p:txBody>
      </p:sp>
    </p:spTree>
    <p:extLst>
      <p:ext uri="{BB962C8B-B14F-4D97-AF65-F5344CB8AC3E}">
        <p14:creationId xmlns:p14="http://schemas.microsoft.com/office/powerpoint/2010/main" val="1707297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82B33-4B18-0CA4-11F9-93F5F0F25198}"/>
              </a:ext>
            </a:extLst>
          </p:cNvPr>
          <p:cNvSpPr>
            <a:spLocks noGrp="1"/>
          </p:cNvSpPr>
          <p:nvPr>
            <p:ph type="title"/>
          </p:nvPr>
        </p:nvSpPr>
        <p:spPr>
          <a:xfrm>
            <a:off x="807563" y="298938"/>
            <a:ext cx="10972800" cy="1508127"/>
          </a:xfrm>
        </p:spPr>
        <p:txBody>
          <a:bodyPr/>
          <a:lstStyle/>
          <a:p>
            <a:r>
              <a:rPr lang="en-US" dirty="0"/>
              <a:t>Ch. 243/244: Worker’s Comp &amp; PTSD</a:t>
            </a:r>
          </a:p>
        </p:txBody>
      </p:sp>
      <p:sp>
        <p:nvSpPr>
          <p:cNvPr id="3" name="Content Placeholder 2">
            <a:extLst>
              <a:ext uri="{FF2B5EF4-FFF2-40B4-BE49-F238E27FC236}">
                <a16:creationId xmlns:a16="http://schemas.microsoft.com/office/drawing/2014/main" id="{D319C7EA-9487-9671-1732-D8BE6120E0DE}"/>
              </a:ext>
            </a:extLst>
          </p:cNvPr>
          <p:cNvSpPr>
            <a:spLocks noGrp="1"/>
          </p:cNvSpPr>
          <p:nvPr>
            <p:ph idx="1"/>
          </p:nvPr>
        </p:nvSpPr>
        <p:spPr>
          <a:xfrm>
            <a:off x="1103312" y="2052918"/>
            <a:ext cx="10229973" cy="4506144"/>
          </a:xfrm>
        </p:spPr>
        <p:txBody>
          <a:bodyPr>
            <a:noAutofit/>
          </a:bodyPr>
          <a:lstStyle/>
          <a:p>
            <a:r>
              <a:rPr lang="en-US" sz="2800" dirty="0"/>
              <a:t>Provides that an anxiety disorder or depressive disorder, as both are defined in the bill, incurred by a law-enforcement officer or firefighter is compensable under the Virginia Workers' Compensation Act on the same basis as post-traumatic stress disorder, except in the case of responding to crime scenes for investigation. </a:t>
            </a:r>
          </a:p>
          <a:p>
            <a:r>
              <a:rPr lang="en-US" sz="2800" dirty="0"/>
              <a:t>The bill provides that a mental health professional must diagnose the covered individual as suffering from anxiety disorder or depressive disorder as a result of a qualifying event, defined in the bill as an incident or exposure occurring in the line of duty on or after July 1, 2023, and includes other conditions for compensability. </a:t>
            </a:r>
          </a:p>
        </p:txBody>
      </p:sp>
    </p:spTree>
    <p:extLst>
      <p:ext uri="{BB962C8B-B14F-4D97-AF65-F5344CB8AC3E}">
        <p14:creationId xmlns:p14="http://schemas.microsoft.com/office/powerpoint/2010/main" val="1909570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F8449-E3A9-F188-9254-EFC59F35FD50}"/>
              </a:ext>
            </a:extLst>
          </p:cNvPr>
          <p:cNvSpPr>
            <a:spLocks noGrp="1"/>
          </p:cNvSpPr>
          <p:nvPr>
            <p:ph type="title"/>
          </p:nvPr>
        </p:nvSpPr>
        <p:spPr>
          <a:xfrm>
            <a:off x="1009290" y="569343"/>
            <a:ext cx="10573109" cy="1030859"/>
          </a:xfrm>
        </p:spPr>
        <p:txBody>
          <a:bodyPr/>
          <a:lstStyle/>
          <a:p>
            <a:r>
              <a:rPr lang="en-US" dirty="0"/>
              <a:t>Ch. 692: Return to VRS Work after Retirement</a:t>
            </a:r>
          </a:p>
        </p:txBody>
      </p:sp>
      <p:sp>
        <p:nvSpPr>
          <p:cNvPr id="3" name="Content Placeholder 2">
            <a:extLst>
              <a:ext uri="{FF2B5EF4-FFF2-40B4-BE49-F238E27FC236}">
                <a16:creationId xmlns:a16="http://schemas.microsoft.com/office/drawing/2014/main" id="{79AAE2C5-BD39-D164-6CEF-E978EC4F96E6}"/>
              </a:ext>
            </a:extLst>
          </p:cNvPr>
          <p:cNvSpPr>
            <a:spLocks noGrp="1"/>
          </p:cNvSpPr>
          <p:nvPr>
            <p:ph idx="1"/>
          </p:nvPr>
        </p:nvSpPr>
        <p:spPr/>
        <p:txBody>
          <a:bodyPr/>
          <a:lstStyle/>
          <a:p>
            <a:r>
              <a:rPr lang="en-US" sz="2800" dirty="0"/>
              <a:t>Reduces from 12 to six the number of months for the required break in service for a teacher, bus driver, school administrator, or school security officer to return to work full time and continue to receive his pension under the Virginia Retirement System (VRS). </a:t>
            </a:r>
          </a:p>
          <a:p>
            <a:r>
              <a:rPr lang="en-US" sz="2800" dirty="0"/>
              <a:t>Bill adds specialized student support positions to the list of employees that may return to work, with a six-month break in service. </a:t>
            </a:r>
          </a:p>
          <a:p>
            <a:r>
              <a:rPr lang="en-US" sz="2800" dirty="0"/>
              <a:t>The employer of such individuals shall include such employees' compensation in membership payroll for purposes of the employer contribution to VRS. </a:t>
            </a:r>
          </a:p>
          <a:p>
            <a:r>
              <a:rPr lang="en-US" sz="2800" dirty="0"/>
              <a:t>Bill has a delayed effective date of January 1, 2024. </a:t>
            </a:r>
          </a:p>
          <a:p>
            <a:r>
              <a:rPr lang="en-US" sz="2800" dirty="0"/>
              <a:t>Bill has an expiration date of July 1, 2028, for the reduction of the required break in service for all classes of employees. </a:t>
            </a:r>
          </a:p>
        </p:txBody>
      </p:sp>
    </p:spTree>
    <p:extLst>
      <p:ext uri="{BB962C8B-B14F-4D97-AF65-F5344CB8AC3E}">
        <p14:creationId xmlns:p14="http://schemas.microsoft.com/office/powerpoint/2010/main" val="1081800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8222C-CFF9-DD39-847D-D221D46704FD}"/>
              </a:ext>
            </a:extLst>
          </p:cNvPr>
          <p:cNvSpPr>
            <a:spLocks noGrp="1"/>
          </p:cNvSpPr>
          <p:nvPr>
            <p:ph type="title"/>
          </p:nvPr>
        </p:nvSpPr>
        <p:spPr/>
        <p:txBody>
          <a:bodyPr/>
          <a:lstStyle/>
          <a:p>
            <a:r>
              <a:rPr lang="en-US" dirty="0"/>
              <a:t>Ch. 487/488: APS Referrals </a:t>
            </a:r>
          </a:p>
        </p:txBody>
      </p:sp>
      <p:sp>
        <p:nvSpPr>
          <p:cNvPr id="3" name="Content Placeholder 2">
            <a:extLst>
              <a:ext uri="{FF2B5EF4-FFF2-40B4-BE49-F238E27FC236}">
                <a16:creationId xmlns:a16="http://schemas.microsoft.com/office/drawing/2014/main" id="{95C7B3E1-49D4-9F1F-A571-0FE7EA331B23}"/>
              </a:ext>
            </a:extLst>
          </p:cNvPr>
          <p:cNvSpPr>
            <a:spLocks noGrp="1"/>
          </p:cNvSpPr>
          <p:nvPr>
            <p:ph idx="1"/>
          </p:nvPr>
        </p:nvSpPr>
        <p:spPr/>
        <p:txBody>
          <a:bodyPr/>
          <a:lstStyle/>
          <a:p>
            <a:r>
              <a:rPr lang="en-US" sz="3000" dirty="0"/>
              <a:t>Removes the requirement from </a:t>
            </a:r>
            <a:r>
              <a:rPr lang="en-US" sz="2800" dirty="0"/>
              <a:t>§ </a:t>
            </a:r>
            <a:r>
              <a:rPr lang="ru-RU" sz="3000" dirty="0"/>
              <a:t>63.2-1605</a:t>
            </a:r>
            <a:r>
              <a:rPr lang="en-US" sz="3000" dirty="0"/>
              <a:t> that the adult protective services hotline immediately refer certain reports of alleged adult abuse, neglect, or exploitation to the appropriate local law-enforcement agency and removes the duty of local law-enforcement agencies to provide the adult protective services hotline with a preferred point of contact for such referrals. </a:t>
            </a:r>
          </a:p>
          <a:p>
            <a:r>
              <a:rPr lang="en-US" sz="3000" dirty="0"/>
              <a:t>Bill retains the requirement for the local department of social services to immediately refer such reports to the appropriate local law-enforcement agency and the duty of local law-enforcement agencies to provide local departments of social services with a preferred point of contact for such referrals. </a:t>
            </a:r>
          </a:p>
        </p:txBody>
      </p:sp>
    </p:spTree>
    <p:extLst>
      <p:ext uri="{BB962C8B-B14F-4D97-AF65-F5344CB8AC3E}">
        <p14:creationId xmlns:p14="http://schemas.microsoft.com/office/powerpoint/2010/main" val="2349141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71294-625B-DD4C-951F-DEE248506830}"/>
              </a:ext>
            </a:extLst>
          </p:cNvPr>
          <p:cNvSpPr>
            <a:spLocks noGrp="1"/>
          </p:cNvSpPr>
          <p:nvPr>
            <p:ph type="title"/>
          </p:nvPr>
        </p:nvSpPr>
        <p:spPr>
          <a:xfrm>
            <a:off x="861237" y="228982"/>
            <a:ext cx="9053409" cy="1400530"/>
          </a:xfrm>
        </p:spPr>
        <p:txBody>
          <a:bodyPr/>
          <a:lstStyle/>
          <a:p>
            <a:r>
              <a:rPr lang="en-US" dirty="0"/>
              <a:t>Questions?</a:t>
            </a:r>
          </a:p>
        </p:txBody>
      </p:sp>
      <p:sp>
        <p:nvSpPr>
          <p:cNvPr id="3" name="Content Placeholder 2">
            <a:extLst>
              <a:ext uri="{FF2B5EF4-FFF2-40B4-BE49-F238E27FC236}">
                <a16:creationId xmlns:a16="http://schemas.microsoft.com/office/drawing/2014/main" id="{305EBCD1-7E98-F043-B97A-46B25CEE103F}"/>
              </a:ext>
            </a:extLst>
          </p:cNvPr>
          <p:cNvSpPr>
            <a:spLocks noGrp="1"/>
          </p:cNvSpPr>
          <p:nvPr>
            <p:ph idx="1"/>
          </p:nvPr>
        </p:nvSpPr>
        <p:spPr>
          <a:xfrm>
            <a:off x="576757" y="1850729"/>
            <a:ext cx="5864683" cy="4744484"/>
          </a:xfrm>
          <a:ln w="50800">
            <a:solidFill>
              <a:schemeClr val="tx1"/>
            </a:solidFill>
          </a:ln>
        </p:spPr>
        <p:txBody>
          <a:bodyPr>
            <a:noAutofit/>
          </a:bodyPr>
          <a:lstStyle/>
          <a:p>
            <a:pPr marL="0" indent="0">
              <a:buNone/>
            </a:pPr>
            <a:r>
              <a:rPr lang="en-US" sz="2500" dirty="0"/>
              <a:t>Elliott Casey</a:t>
            </a:r>
          </a:p>
          <a:p>
            <a:pPr marL="0" indent="0">
              <a:buNone/>
            </a:pPr>
            <a:r>
              <a:rPr lang="en-US" sz="2500" dirty="0"/>
              <a:t>Staff Attorney</a:t>
            </a:r>
          </a:p>
          <a:p>
            <a:pPr marL="0" indent="0">
              <a:buNone/>
            </a:pPr>
            <a:r>
              <a:rPr lang="en-US" sz="2500" dirty="0"/>
              <a:t>Commonwealth’s Attorneys’ Services Council</a:t>
            </a:r>
          </a:p>
          <a:p>
            <a:pPr marL="0" indent="0">
              <a:buNone/>
            </a:pPr>
            <a:r>
              <a:rPr lang="en-US" sz="2500" dirty="0"/>
              <a:t>William and Mary Law School, Room 220</a:t>
            </a:r>
          </a:p>
          <a:p>
            <a:pPr marL="0" indent="0">
              <a:buNone/>
            </a:pPr>
            <a:r>
              <a:rPr lang="en-US" sz="2500" dirty="0"/>
              <a:t>613 South Henry Street</a:t>
            </a:r>
          </a:p>
          <a:p>
            <a:pPr marL="0" indent="0">
              <a:buNone/>
            </a:pPr>
            <a:r>
              <a:rPr lang="en-US" sz="2500" dirty="0" err="1"/>
              <a:t>P.O.Box</a:t>
            </a:r>
            <a:r>
              <a:rPr lang="en-US" sz="2500" dirty="0"/>
              <a:t> 3549</a:t>
            </a:r>
          </a:p>
          <a:p>
            <a:pPr marL="0" indent="0">
              <a:buNone/>
            </a:pPr>
            <a:r>
              <a:rPr lang="en-US" sz="2500" dirty="0"/>
              <a:t>Williamsburg, Virginia 23187</a:t>
            </a:r>
          </a:p>
          <a:p>
            <a:pPr marL="0" indent="0">
              <a:buNone/>
            </a:pPr>
            <a:r>
              <a:rPr lang="en-US" sz="2500" dirty="0"/>
              <a:t>757.585.4370</a:t>
            </a:r>
          </a:p>
          <a:p>
            <a:pPr marL="0" indent="0">
              <a:buNone/>
            </a:pPr>
            <a:r>
              <a:rPr lang="en-US" sz="2500" dirty="0" err="1"/>
              <a:t>ejcasey@wm.edu</a:t>
            </a:r>
            <a:endParaRPr lang="en-US" sz="2500" dirty="0"/>
          </a:p>
        </p:txBody>
      </p:sp>
      <p:pic>
        <p:nvPicPr>
          <p:cNvPr id="5" name="Picture 4">
            <a:extLst>
              <a:ext uri="{FF2B5EF4-FFF2-40B4-BE49-F238E27FC236}">
                <a16:creationId xmlns:a16="http://schemas.microsoft.com/office/drawing/2014/main" id="{BB0486FF-B71B-3443-85E6-E1F020073403}"/>
              </a:ext>
            </a:extLst>
          </p:cNvPr>
          <p:cNvPicPr>
            <a:picLocks noChangeAspect="1"/>
          </p:cNvPicPr>
          <p:nvPr/>
        </p:nvPicPr>
        <p:blipFill>
          <a:blip r:embed="rId2"/>
          <a:stretch>
            <a:fillRect/>
          </a:stretch>
        </p:blipFill>
        <p:spPr>
          <a:xfrm>
            <a:off x="7081520" y="1749010"/>
            <a:ext cx="4947921" cy="4947921"/>
          </a:xfrm>
          <a:prstGeom prst="rect">
            <a:avLst/>
          </a:prstGeom>
        </p:spPr>
      </p:pic>
    </p:spTree>
    <p:extLst>
      <p:ext uri="{BB962C8B-B14F-4D97-AF65-F5344CB8AC3E}">
        <p14:creationId xmlns:p14="http://schemas.microsoft.com/office/powerpoint/2010/main" val="1438336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7D7F22-DD9B-4C22-9FEC-79AF9F5BA0E4}"/>
              </a:ext>
            </a:extLst>
          </p:cNvPr>
          <p:cNvSpPr>
            <a:spLocks noGrp="1"/>
          </p:cNvSpPr>
          <p:nvPr>
            <p:ph idx="1"/>
          </p:nvPr>
        </p:nvSpPr>
        <p:spPr/>
        <p:txBody>
          <a:bodyPr>
            <a:noAutofit/>
          </a:bodyPr>
          <a:lstStyle/>
          <a:p>
            <a:r>
              <a:rPr lang="en-US" sz="2700" dirty="0">
                <a:solidFill>
                  <a:schemeClr val="tx1"/>
                </a:solidFill>
              </a:rPr>
              <a:t>§18.2-356.1: Creates a Class 5 felony for any person who offers money or other valuable thing to another for the purpose of purchasing or otherwise obtaining custody or control of a minor and thereafter does any substantial act in furtherance of such offer of purchase or obtaining custody or control of such minor. </a:t>
            </a:r>
          </a:p>
          <a:p>
            <a:r>
              <a:rPr lang="en-US" sz="2700" dirty="0">
                <a:solidFill>
                  <a:schemeClr val="tx1"/>
                </a:solidFill>
              </a:rPr>
              <a:t>Bill also creates a Class 5 felony for any parent, legal guardian, or other person having custody or control of a minor who receives any money or other valuable thing for or on account of selling or otherwise transferring custody or control of such minor or who offers to sell or otherwise transfer custody or control of such minor. </a:t>
            </a:r>
          </a:p>
          <a:p>
            <a:r>
              <a:rPr lang="en-US" sz="2700" dirty="0">
                <a:solidFill>
                  <a:schemeClr val="tx1"/>
                </a:solidFill>
              </a:rPr>
              <a:t>Bill creates exceptions for any person entering into a surrogacy contract, seeking to adopt a child or place his child for adoption pursuant to relevant law, or who is a person with a legitimate interest, as defined in §20-124.1, in such minor. </a:t>
            </a:r>
          </a:p>
        </p:txBody>
      </p:sp>
      <p:sp>
        <p:nvSpPr>
          <p:cNvPr id="7" name="Title 4">
            <a:extLst>
              <a:ext uri="{FF2B5EF4-FFF2-40B4-BE49-F238E27FC236}">
                <a16:creationId xmlns:a16="http://schemas.microsoft.com/office/drawing/2014/main" id="{D2A98B39-4D69-A40B-E7A4-3AC06B78C662}"/>
              </a:ext>
            </a:extLst>
          </p:cNvPr>
          <p:cNvSpPr>
            <a:spLocks noGrp="1"/>
          </p:cNvSpPr>
          <p:nvPr>
            <p:ph type="title"/>
          </p:nvPr>
        </p:nvSpPr>
        <p:spPr>
          <a:xfrm>
            <a:off x="609600" y="92075"/>
            <a:ext cx="10972800" cy="1508127"/>
          </a:xfrm>
        </p:spPr>
        <p:txBody>
          <a:bodyPr/>
          <a:lstStyle/>
          <a:p>
            <a:r>
              <a:rPr lang="en-US" dirty="0"/>
              <a:t>Ch. 359: Trafficking Minors</a:t>
            </a:r>
          </a:p>
        </p:txBody>
      </p:sp>
    </p:spTree>
    <p:extLst>
      <p:ext uri="{BB962C8B-B14F-4D97-AF65-F5344CB8AC3E}">
        <p14:creationId xmlns:p14="http://schemas.microsoft.com/office/powerpoint/2010/main" val="3055775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Cactus">
  <a:themeElements>
    <a:clrScheme name="Cactus">
      <a:dk1>
        <a:srgbClr val="000000"/>
      </a:dk1>
      <a:lt1>
        <a:srgbClr val="FFFFFF"/>
      </a:lt1>
      <a:dk2>
        <a:srgbClr val="A7A7A7"/>
      </a:dk2>
      <a:lt2>
        <a:srgbClr val="535353"/>
      </a:lt2>
      <a:accent1>
        <a:srgbClr val="F5EBC1"/>
      </a:accent1>
      <a:accent2>
        <a:srgbClr val="FFCC00"/>
      </a:accent2>
      <a:accent3>
        <a:srgbClr val="9BBB59"/>
      </a:accent3>
      <a:accent4>
        <a:srgbClr val="8064A2"/>
      </a:accent4>
      <a:accent5>
        <a:srgbClr val="4BACC6"/>
      </a:accent5>
      <a:accent6>
        <a:srgbClr val="F79646"/>
      </a:accent6>
      <a:hlink>
        <a:srgbClr val="0000FF"/>
      </a:hlink>
      <a:folHlink>
        <a:srgbClr val="FF00FF"/>
      </a:folHlink>
    </a:clrScheme>
    <a:fontScheme name="Cactus">
      <a:majorFont>
        <a:latin typeface="Helvetica"/>
        <a:ea typeface="Helvetica"/>
        <a:cs typeface="Helvetica"/>
      </a:majorFont>
      <a:minorFont>
        <a:latin typeface="Times New Roman"/>
        <a:ea typeface="Times New Roman"/>
        <a:cs typeface="Times New Roman"/>
      </a:minorFont>
    </a:fontScheme>
    <a:fmtScheme name="Cactu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Cactus" id="{47BAD275-9057-E44B-BEA2-00ECAFFA210C}" vid="{56B4C549-73F2-E242-8DA5-2ADFB8F7EB9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Cactus</Template>
  <TotalTime>4163</TotalTime>
  <Words>9594</Words>
  <Application>Microsoft Macintosh PowerPoint</Application>
  <PresentationFormat>Widescreen</PresentationFormat>
  <Paragraphs>383</Paragraphs>
  <Slides>80</Slides>
  <Notes>28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80</vt:i4>
      </vt:variant>
    </vt:vector>
  </HeadingPairs>
  <TitlesOfParts>
    <vt:vector size="86" baseType="lpstr">
      <vt:lpstr>Arial</vt:lpstr>
      <vt:lpstr>Arial Narrow</vt:lpstr>
      <vt:lpstr>Calibri</vt:lpstr>
      <vt:lpstr>Helvetica</vt:lpstr>
      <vt:lpstr>Times New Roman</vt:lpstr>
      <vt:lpstr>Cactus</vt:lpstr>
      <vt:lpstr>CASC 2023  Legislative Update For Virginia  Law Enforcement</vt:lpstr>
      <vt:lpstr>Materials</vt:lpstr>
      <vt:lpstr>Materials</vt:lpstr>
      <vt:lpstr>Topics for this Presentation</vt:lpstr>
      <vt:lpstr>Note: Effective Date of Legislation</vt:lpstr>
      <vt:lpstr>Criminal Investigations</vt:lpstr>
      <vt:lpstr>Ch. 170: Child Interviews</vt:lpstr>
      <vt:lpstr>Ch. 487/488: APS Referrals </vt:lpstr>
      <vt:lpstr>Ch. 359: Trafficking Minors</vt:lpstr>
      <vt:lpstr>CRIMINAL PROCEDURE</vt:lpstr>
      <vt:lpstr>Ch. 564: Virginia Victims Fund (aka Criminal Injury Compensation Fund)</vt:lpstr>
      <vt:lpstr>Ch. 680/681 Victims – Testing Offender for STIs</vt:lpstr>
      <vt:lpstr>Ch. 746/784: Victim Notification about Plea</vt:lpstr>
      <vt:lpstr>NEW AND AMENDED  CRIMES AND OFFENSES</vt:lpstr>
      <vt:lpstr>Ch. 24: Drones Trespassing over Jails &amp; Prisons</vt:lpstr>
      <vt:lpstr>Ch. 22/23: “Anti-swatting” §18.2-461.1</vt:lpstr>
      <vt:lpstr>Ch. 200: Threats Against Healthcare Providers</vt:lpstr>
      <vt:lpstr>Ch. 201/202: Update to Phone Threats</vt:lpstr>
      <vt:lpstr>Ch. 330: Venue for Vulnerable Adults</vt:lpstr>
      <vt:lpstr>Ch. 357 / 358: Organized Retail Theft</vt:lpstr>
      <vt:lpstr>Ch. 357 / 358:  Organized Retail Theft (cont.)</vt:lpstr>
      <vt:lpstr>Ch. 360: Locally-Created Curfews</vt:lpstr>
      <vt:lpstr>Ch. 379/380: Sexually Violent Predators</vt:lpstr>
      <vt:lpstr>Ch. 381: Peeping by Drone</vt:lpstr>
      <vt:lpstr>Ch. 383/384 Weapon of Terrorism – Fentanyl </vt:lpstr>
      <vt:lpstr>Ch. 396/397: Gang Participation</vt:lpstr>
      <vt:lpstr>Ch. 549:  A&amp;B of Public Transport Operator</vt:lpstr>
      <vt:lpstr>Ch. 568: Child Abuse/Neglect</vt:lpstr>
      <vt:lpstr>Ch. 604: Trespass - “Person Lawfully In Charge”</vt:lpstr>
      <vt:lpstr>Ch. 611: CCW - Switchblades and Stilettos</vt:lpstr>
      <vt:lpstr>Ch. 607/608: Racketeering</vt:lpstr>
      <vt:lpstr>Ch. 612: Sexual Extortion</vt:lpstr>
      <vt:lpstr>PowerPoint Presentation</vt:lpstr>
      <vt:lpstr>Ch. 631: Naloxone Administration</vt:lpstr>
      <vt:lpstr>Ch. 709/710: Suffocation </vt:lpstr>
      <vt:lpstr>Ch. 90/91: Sale, Purchase or Possession  of a Used Catalytic Converter</vt:lpstr>
      <vt:lpstr>Marijuana &amp; Hemp</vt:lpstr>
      <vt:lpstr>Ch. 744 / 794: Hemp &amp; Marijuana</vt:lpstr>
      <vt:lpstr>Ch. 744 / 794: New Definition</vt:lpstr>
      <vt:lpstr>Ch. 744/794: Civil Penalties</vt:lpstr>
      <vt:lpstr>Ch. 744/794: Criminal Penalties</vt:lpstr>
      <vt:lpstr>Ch. 744/794: Criminal Penalties</vt:lpstr>
      <vt:lpstr>Ch. 711: Restrictions on Marijuana Advertising</vt:lpstr>
      <vt:lpstr>Ch. 711: Marijuana Advertising (Con’d)</vt:lpstr>
      <vt:lpstr>TRAFFIC</vt:lpstr>
      <vt:lpstr>Review: 2022 Changes to Farm Use Tags</vt:lpstr>
      <vt:lpstr>Ch. 85/86: ”Farm Use” Placards - 2023 Changes</vt:lpstr>
      <vt:lpstr>Ch. 85/86:  Other 2023 “Farm Use” Changes</vt:lpstr>
      <vt:lpstr>Ch. 117: Stopping for Pedestrians</vt:lpstr>
      <vt:lpstr>Ch. 117: Stopping for Pedestrians - Language</vt:lpstr>
      <vt:lpstr>Ch. 235: Obstructed View and Dashcams</vt:lpstr>
      <vt:lpstr>Ch. 324: Lights on Animal-Drawn Vehicles</vt:lpstr>
      <vt:lpstr>Ch. 355: Removal by Locality of  Unattended or Immobile Vehicles</vt:lpstr>
      <vt:lpstr>Ch. 382: Passing School Buses</vt:lpstr>
      <vt:lpstr>Ch. 394/395: CMV Inspection Requirement</vt:lpstr>
      <vt:lpstr>Ch. 600: Towing &amp; Recovery</vt:lpstr>
      <vt:lpstr>Ch. 616/617: “Move Over” Amendments</vt:lpstr>
      <vt:lpstr>Ch. 689: Blue Headlights</vt:lpstr>
      <vt:lpstr>CIVIL PROCEDURE</vt:lpstr>
      <vt:lpstr>Ch. 442/443: Writs of Eviction</vt:lpstr>
      <vt:lpstr>Ch. 554/555: Expungement and Sealing</vt:lpstr>
      <vt:lpstr>Ch. 554/555:  Expungement and Sealing (cont.)</vt:lpstr>
      <vt:lpstr>Ch. 620 / 621:  Protective Order – Temporary Extension</vt:lpstr>
      <vt:lpstr>Ch. 370: Protective Order - Passwords</vt:lpstr>
      <vt:lpstr>FOIA</vt:lpstr>
      <vt:lpstr>Ch. 420: FOIA and Personnel Records</vt:lpstr>
      <vt:lpstr>Ch. 534: Payment for FOIA requests</vt:lpstr>
      <vt:lpstr>ECO and TDO Procedure</vt:lpstr>
      <vt:lpstr>Ch. 168 / 169: Release Prior to TDO Transport</vt:lpstr>
      <vt:lpstr>Ch. 174 / 175: Intoxication TDO</vt:lpstr>
      <vt:lpstr>Ch. 327: ECO / TDO Alternative Transport</vt:lpstr>
      <vt:lpstr>Ch. 636: TDO Expiration and Clerk’s Holidays</vt:lpstr>
      <vt:lpstr>Law Enforcement Procedural Guarantees and Regulations</vt:lpstr>
      <vt:lpstr>Ch. 26: Badge Retention at Retirement</vt:lpstr>
      <vt:lpstr>Ch 215/216: Fire Marshal Police Powers</vt:lpstr>
      <vt:lpstr>Ch 220: Firearm Safety Tax Credit</vt:lpstr>
      <vt:lpstr>Ch 220: Terms of Credit</vt:lpstr>
      <vt:lpstr>Ch. 243/244: Worker’s Comp &amp; PTSD</vt:lpstr>
      <vt:lpstr>Ch. 692: Return to VRS Work after Retirement</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CASC 2020  Legislative Update: Special Session Fall 2020</dc:title>
  <dc:creator>Casey, Elliott</dc:creator>
  <cp:lastModifiedBy>Casey, Elliott</cp:lastModifiedBy>
  <cp:revision>173</cp:revision>
  <cp:lastPrinted>2022-06-22T22:49:28Z</cp:lastPrinted>
  <dcterms:created xsi:type="dcterms:W3CDTF">2020-10-26T17:34:22Z</dcterms:created>
  <dcterms:modified xsi:type="dcterms:W3CDTF">2023-06-05T15:29:24Z</dcterms:modified>
</cp:coreProperties>
</file>