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137"/>
  </p:notesMasterIdLst>
  <p:sldIdLst>
    <p:sldId id="256" r:id="rId2"/>
    <p:sldId id="1303" r:id="rId3"/>
    <p:sldId id="887" r:id="rId4"/>
    <p:sldId id="1360" r:id="rId5"/>
    <p:sldId id="1382" r:id="rId6"/>
    <p:sldId id="260" r:id="rId7"/>
    <p:sldId id="1384" r:id="rId8"/>
    <p:sldId id="1393" r:id="rId9"/>
    <p:sldId id="1402" r:id="rId10"/>
    <p:sldId id="1458" r:id="rId11"/>
    <p:sldId id="1459" r:id="rId12"/>
    <p:sldId id="1457" r:id="rId13"/>
    <p:sldId id="1413" r:id="rId14"/>
    <p:sldId id="1414" r:id="rId15"/>
    <p:sldId id="1417" r:id="rId16"/>
    <p:sldId id="1416" r:id="rId17"/>
    <p:sldId id="1418" r:id="rId18"/>
    <p:sldId id="1415" r:id="rId19"/>
    <p:sldId id="1395" r:id="rId20"/>
    <p:sldId id="1396" r:id="rId21"/>
    <p:sldId id="1398" r:id="rId22"/>
    <p:sldId id="1397" r:id="rId23"/>
    <p:sldId id="1386" r:id="rId24"/>
    <p:sldId id="1387" r:id="rId25"/>
    <p:sldId id="1392" r:id="rId26"/>
    <p:sldId id="1410" r:id="rId27"/>
    <p:sldId id="1419" r:id="rId28"/>
    <p:sldId id="1420" r:id="rId29"/>
    <p:sldId id="1453" r:id="rId30"/>
    <p:sldId id="1454" r:id="rId31"/>
    <p:sldId id="1456" r:id="rId32"/>
    <p:sldId id="1455" r:id="rId33"/>
    <p:sldId id="1404" r:id="rId34"/>
    <p:sldId id="1406" r:id="rId35"/>
    <p:sldId id="1405" r:id="rId36"/>
    <p:sldId id="1407" r:id="rId37"/>
    <p:sldId id="1408" r:id="rId38"/>
    <p:sldId id="1409" r:id="rId39"/>
    <p:sldId id="1447" r:id="rId40"/>
    <p:sldId id="1448" r:id="rId41"/>
    <p:sldId id="1450" r:id="rId42"/>
    <p:sldId id="1451" r:id="rId43"/>
    <p:sldId id="1449" r:id="rId44"/>
    <p:sldId id="1482" r:id="rId45"/>
    <p:sldId id="1483" r:id="rId46"/>
    <p:sldId id="1389" r:id="rId47"/>
    <p:sldId id="1394" r:id="rId48"/>
    <p:sldId id="1390" r:id="rId49"/>
    <p:sldId id="1391" r:id="rId50"/>
    <p:sldId id="1403" r:id="rId51"/>
    <p:sldId id="1411" r:id="rId52"/>
    <p:sldId id="1484" r:id="rId53"/>
    <p:sldId id="1412" r:id="rId54"/>
    <p:sldId id="1399" r:id="rId55"/>
    <p:sldId id="1400" r:id="rId56"/>
    <p:sldId id="1461" r:id="rId57"/>
    <p:sldId id="1462" r:id="rId58"/>
    <p:sldId id="1463" r:id="rId59"/>
    <p:sldId id="1464" r:id="rId60"/>
    <p:sldId id="1486" r:id="rId61"/>
    <p:sldId id="1465" r:id="rId62"/>
    <p:sldId id="1487" r:id="rId63"/>
    <p:sldId id="1466" r:id="rId64"/>
    <p:sldId id="1467" r:id="rId65"/>
    <p:sldId id="1468" r:id="rId66"/>
    <p:sldId id="1474" r:id="rId67"/>
    <p:sldId id="1512" r:id="rId68"/>
    <p:sldId id="1478" r:id="rId69"/>
    <p:sldId id="1473" r:id="rId70"/>
    <p:sldId id="1477" r:id="rId71"/>
    <p:sldId id="1475" r:id="rId72"/>
    <p:sldId id="1476" r:id="rId73"/>
    <p:sldId id="1470" r:id="rId74"/>
    <p:sldId id="1469" r:id="rId75"/>
    <p:sldId id="1472" r:id="rId76"/>
    <p:sldId id="1479" r:id="rId77"/>
    <p:sldId id="1480" r:id="rId78"/>
    <p:sldId id="1488" r:id="rId79"/>
    <p:sldId id="1471" r:id="rId80"/>
    <p:sldId id="1385" r:id="rId81"/>
    <p:sldId id="1383" r:id="rId82"/>
    <p:sldId id="1485" r:id="rId83"/>
    <p:sldId id="1401" r:id="rId84"/>
    <p:sldId id="1435" r:id="rId85"/>
    <p:sldId id="1436" r:id="rId86"/>
    <p:sldId id="1437" r:id="rId87"/>
    <p:sldId id="1438" r:id="rId88"/>
    <p:sldId id="1421" r:id="rId89"/>
    <p:sldId id="1332" r:id="rId90"/>
    <p:sldId id="1481" r:id="rId91"/>
    <p:sldId id="1432" r:id="rId92"/>
    <p:sldId id="1422" r:id="rId93"/>
    <p:sldId id="1427" r:id="rId94"/>
    <p:sldId id="1423" r:id="rId95"/>
    <p:sldId id="1424" r:id="rId96"/>
    <p:sldId id="1425" r:id="rId97"/>
    <p:sldId id="1428" r:id="rId98"/>
    <p:sldId id="1429" r:id="rId99"/>
    <p:sldId id="1426" r:id="rId100"/>
    <p:sldId id="1430" r:id="rId101"/>
    <p:sldId id="1431" r:id="rId102"/>
    <p:sldId id="1434" r:id="rId103"/>
    <p:sldId id="534" r:id="rId104"/>
    <p:sldId id="535" r:id="rId105"/>
    <p:sldId id="536" r:id="rId106"/>
    <p:sldId id="538" r:id="rId107"/>
    <p:sldId id="537" r:id="rId108"/>
    <p:sldId id="539" r:id="rId109"/>
    <p:sldId id="540" r:id="rId110"/>
    <p:sldId id="541" r:id="rId111"/>
    <p:sldId id="542" r:id="rId112"/>
    <p:sldId id="543" r:id="rId113"/>
    <p:sldId id="1433" r:id="rId114"/>
    <p:sldId id="544" r:id="rId115"/>
    <p:sldId id="545" r:id="rId116"/>
    <p:sldId id="546" r:id="rId117"/>
    <p:sldId id="1496" r:id="rId118"/>
    <p:sldId id="1497" r:id="rId119"/>
    <p:sldId id="1498" r:id="rId120"/>
    <p:sldId id="1499" r:id="rId121"/>
    <p:sldId id="1500" r:id="rId122"/>
    <p:sldId id="1511" r:id="rId123"/>
    <p:sldId id="547" r:id="rId124"/>
    <p:sldId id="548" r:id="rId125"/>
    <p:sldId id="549" r:id="rId126"/>
    <p:sldId id="1440" r:id="rId127"/>
    <p:sldId id="1439" r:id="rId128"/>
    <p:sldId id="1441" r:id="rId129"/>
    <p:sldId id="1442" r:id="rId130"/>
    <p:sldId id="1443" r:id="rId131"/>
    <p:sldId id="1444" r:id="rId132"/>
    <p:sldId id="1460" r:id="rId133"/>
    <p:sldId id="1445" r:id="rId134"/>
    <p:sldId id="1446" r:id="rId135"/>
    <p:sldId id="1333" r:id="rId13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70"/>
    <p:restoredTop sz="88063"/>
  </p:normalViewPr>
  <p:slideViewPr>
    <p:cSldViewPr snapToGrid="0" snapToObjects="1">
      <p:cViewPr varScale="1">
        <p:scale>
          <a:sx n="126" d="100"/>
          <a:sy n="126" d="100"/>
        </p:scale>
        <p:origin x="1688" y="20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AB77-0187-9C4D-8FE4-3BB0B556C1FD}" type="datetimeFigureOut">
              <a:rPr lang="en-US" smtClean="0"/>
              <a:t>6/3/21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52D18-1A53-9047-8D70-305D7E704F64}" type="slidenum">
              <a:rPr lang="en-US" smtClean="0"/>
              <a:t>‹#›</a:t>
            </a:fld>
            <a:endParaRPr lang="en-US"/>
          </a:p>
        </p:txBody>
      </p:sp>
    </p:spTree>
    <p:extLst>
      <p:ext uri="{BB962C8B-B14F-4D97-AF65-F5344CB8AC3E}">
        <p14:creationId xmlns:p14="http://schemas.microsoft.com/office/powerpoint/2010/main" val="359442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law.lis.virginia.gov/vacode/46.2-938"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Any person who willfully violates his written promise</a:t>
            </a:r>
            <a:r>
              <a:rPr lang="en-US" sz="1200" b="0" i="1" u="none" strike="noStrike" kern="1200" dirty="0">
                <a:solidFill>
                  <a:schemeClr val="tx1"/>
                </a:solidFill>
                <a:effectLst/>
                <a:latin typeface="+mn-lt"/>
                <a:ea typeface="+mn-ea"/>
                <a:cs typeface="+mn-cs"/>
              </a:rPr>
              <a:t> to appear or fails</a:t>
            </a:r>
            <a:r>
              <a:rPr lang="en-US" sz="1200" b="0" i="0" u="none" strike="noStrike" kern="1200" dirty="0">
                <a:solidFill>
                  <a:schemeClr val="tx1"/>
                </a:solidFill>
                <a:effectLst/>
                <a:latin typeface="+mn-lt"/>
                <a:ea typeface="+mn-ea"/>
                <a:cs typeface="+mn-cs"/>
              </a:rPr>
              <a:t> to appear </a:t>
            </a:r>
            <a:r>
              <a:rPr lang="en-US" sz="1200" b="0" i="1" u="none" strike="noStrike" kern="1200" dirty="0">
                <a:solidFill>
                  <a:schemeClr val="tx1"/>
                </a:solidFill>
                <a:effectLst/>
                <a:latin typeface="+mn-lt"/>
                <a:ea typeface="+mn-ea"/>
                <a:cs typeface="+mn-cs"/>
              </a:rPr>
              <a:t>at the time and place specified in such summons or notice issued</a:t>
            </a:r>
            <a:r>
              <a:rPr lang="en-US" sz="1200" b="0" i="0" u="none" strike="noStrike" kern="1200" dirty="0">
                <a:solidFill>
                  <a:schemeClr val="tx1"/>
                </a:solidFill>
                <a:effectLst/>
                <a:latin typeface="+mn-lt"/>
                <a:ea typeface="+mn-ea"/>
                <a:cs typeface="+mn-cs"/>
              </a:rPr>
              <a:t> in accordance with this section</a:t>
            </a:r>
            <a:r>
              <a:rPr lang="en-US" sz="1200" b="0" i="0" u="none" strike="sngStrike"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shall be treated in accordance with the provisions of § </a:t>
            </a:r>
            <a:r>
              <a:rPr lang="en-US" sz="1200" b="1" i="0" u="none" strike="noStrike" kern="1200" dirty="0">
                <a:solidFill>
                  <a:schemeClr val="tx1"/>
                </a:solidFill>
                <a:effectLst/>
                <a:latin typeface="+mn-lt"/>
                <a:ea typeface="+mn-ea"/>
                <a:cs typeface="+mn-cs"/>
                <a:hlinkClick r:id="rId3"/>
              </a:rPr>
              <a:t>46.2-938</a:t>
            </a:r>
            <a:r>
              <a:rPr lang="en-US" sz="1200" b="0" i="0" u="none" strike="noStrike" kern="1200" dirty="0">
                <a:solidFill>
                  <a:schemeClr val="tx1"/>
                </a:solidFill>
                <a:effectLst/>
                <a:latin typeface="+mn-lt"/>
                <a:ea typeface="+mn-ea"/>
                <a:cs typeface="+mn-cs"/>
              </a:rPr>
              <a:t>.</a:t>
            </a:r>
          </a:p>
          <a:p>
            <a:br>
              <a:rPr lang="en-US" dirty="0"/>
            </a:b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9</a:t>
            </a:fld>
            <a:endParaRPr lang="en-US"/>
          </a:p>
        </p:txBody>
      </p:sp>
    </p:spTree>
    <p:extLst>
      <p:ext uri="{BB962C8B-B14F-4D97-AF65-F5344CB8AC3E}">
        <p14:creationId xmlns:p14="http://schemas.microsoft.com/office/powerpoint/2010/main" val="1735268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5426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3681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4068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7920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9443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4197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60218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5776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9025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Penalty under § 4.1-1102 for violating storage and labeling regulations does not take effect until July 1, 2024</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63</a:t>
            </a:fld>
            <a:endParaRPr lang="en-US"/>
          </a:p>
        </p:txBody>
      </p:sp>
    </p:spTree>
    <p:extLst>
      <p:ext uri="{BB962C8B-B14F-4D97-AF65-F5344CB8AC3E}">
        <p14:creationId xmlns:p14="http://schemas.microsoft.com/office/powerpoint/2010/main" val="1575559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8424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6506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4076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0119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8037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1793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48426A-1289-4E4E-B0DF-1FC7A1E462A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2720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6003529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1_Default">
    <p:spTree>
      <p:nvGrpSpPr>
        <p:cNvPr id="1" name=""/>
        <p:cNvGrpSpPr/>
        <p:nvPr/>
      </p:nvGrpSpPr>
      <p:grpSpPr>
        <a:xfrm>
          <a:off x="0" y="0"/>
          <a:ext cx="0" cy="0"/>
          <a:chOff x="0" y="0"/>
          <a:chExt cx="0" cy="0"/>
        </a:xfrm>
      </p:grpSpPr>
      <p:grpSp>
        <p:nvGrpSpPr>
          <p:cNvPr id="39" name="Group"/>
          <p:cNvGrpSpPr/>
          <p:nvPr/>
        </p:nvGrpSpPr>
        <p:grpSpPr>
          <a:xfrm>
            <a:off x="-2" y="0"/>
            <a:ext cx="12192003" cy="6858000"/>
            <a:chOff x="0" y="0"/>
            <a:chExt cx="9144000" cy="6858000"/>
          </a:xfrm>
        </p:grpSpPr>
        <p:grpSp>
          <p:nvGrpSpPr>
            <p:cNvPr id="37" name="Group"/>
            <p:cNvGrpSpPr/>
            <p:nvPr/>
          </p:nvGrpSpPr>
          <p:grpSpPr>
            <a:xfrm>
              <a:off x="-1" y="0"/>
              <a:ext cx="9144002" cy="6858000"/>
              <a:chOff x="0" y="0"/>
              <a:chExt cx="9144000" cy="6858000"/>
            </a:xfrm>
          </p:grpSpPr>
          <p:sp>
            <p:nvSpPr>
              <p:cNvPr id="35" name="Rectangle"/>
              <p:cNvSpPr/>
              <p:nvPr/>
            </p:nvSpPr>
            <p:spPr>
              <a:xfrm>
                <a:off x="-1" y="1981200"/>
                <a:ext cx="9144002" cy="1752600"/>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6" name="Cacback"/>
              <p:cNvSpPr/>
              <p:nvPr/>
            </p:nvSpPr>
            <p:spPr>
              <a:xfrm>
                <a:off x="0" y="0"/>
                <a:ext cx="1776413" cy="6858000"/>
              </a:xfrm>
              <a:prstGeom prst="rect">
                <a:avLst/>
              </a:prstGeom>
              <a:blipFill rotWithShape="1">
                <a:blip r:embed="rId2"/>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sp>
          <p:nvSpPr>
            <p:cNvPr id="38" name="Rectangle"/>
            <p:cNvSpPr/>
            <p:nvPr/>
          </p:nvSpPr>
          <p:spPr>
            <a:xfrm>
              <a:off x="1295400" y="4114800"/>
              <a:ext cx="1112838" cy="2743200"/>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grpSp>
        <p:nvGrpSpPr>
          <p:cNvPr id="52" name="Group"/>
          <p:cNvGrpSpPr/>
          <p:nvPr/>
        </p:nvGrpSpPr>
        <p:grpSpPr>
          <a:xfrm>
            <a:off x="161234" y="1179974"/>
            <a:ext cx="10556001" cy="1667504"/>
            <a:chOff x="0" y="0"/>
            <a:chExt cx="7916999" cy="1667503"/>
          </a:xfrm>
        </p:grpSpPr>
        <p:sp>
          <p:nvSpPr>
            <p:cNvPr id="40"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41"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51" name="Group"/>
            <p:cNvGrpSpPr/>
            <p:nvPr/>
          </p:nvGrpSpPr>
          <p:grpSpPr>
            <a:xfrm>
              <a:off x="1479274" y="801225"/>
              <a:ext cx="457201" cy="457201"/>
              <a:chOff x="0" y="0"/>
              <a:chExt cx="457200" cy="457200"/>
            </a:xfrm>
          </p:grpSpPr>
          <p:sp>
            <p:nvSpPr>
              <p:cNvPr id="42" name="Circle"/>
              <p:cNvSpPr/>
              <p:nvPr/>
            </p:nvSpPr>
            <p:spPr>
              <a:xfrm>
                <a:off x="0" y="0"/>
                <a:ext cx="457200" cy="4572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3" name="Circle"/>
              <p:cNvSpPr/>
              <p:nvPr/>
            </p:nvSpPr>
            <p:spPr>
              <a:xfrm>
                <a:off x="228600" y="121443"/>
                <a:ext cx="111919" cy="1143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4" name="Circle"/>
              <p:cNvSpPr/>
              <p:nvPr/>
            </p:nvSpPr>
            <p:spPr>
              <a:xfrm>
                <a:off x="71437" y="57150"/>
                <a:ext cx="111920" cy="1143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5" name="Circle"/>
              <p:cNvSpPr/>
              <p:nvPr/>
            </p:nvSpPr>
            <p:spPr>
              <a:xfrm>
                <a:off x="71437" y="185737"/>
                <a:ext cx="111920" cy="1143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6" name="Circle"/>
              <p:cNvSpPr/>
              <p:nvPr/>
            </p:nvSpPr>
            <p:spPr>
              <a:xfrm>
                <a:off x="178593" y="228600"/>
                <a:ext cx="111920" cy="1143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7" name="Circle"/>
              <p:cNvSpPr/>
              <p:nvPr/>
            </p:nvSpPr>
            <p:spPr>
              <a:xfrm>
                <a:off x="321468" y="214312"/>
                <a:ext cx="111920" cy="1143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8" name="Circle"/>
              <p:cNvSpPr/>
              <p:nvPr/>
            </p:nvSpPr>
            <p:spPr>
              <a:xfrm>
                <a:off x="207168" y="321468"/>
                <a:ext cx="111920" cy="1143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49" name="Circle"/>
              <p:cNvSpPr/>
              <p:nvPr/>
            </p:nvSpPr>
            <p:spPr>
              <a:xfrm>
                <a:off x="71437" y="300037"/>
                <a:ext cx="111920" cy="1143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50" name="Circle"/>
              <p:cNvSpPr/>
              <p:nvPr/>
            </p:nvSpPr>
            <p:spPr>
              <a:xfrm>
                <a:off x="200025" y="7143"/>
                <a:ext cx="111919" cy="1143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53" name="Slide Number"/>
          <p:cNvSpPr txBox="1">
            <a:spLocks noGrp="1"/>
          </p:cNvSpPr>
          <p:nvPr>
            <p:ph type="sldNum" sz="quarter" idx="2"/>
          </p:nvPr>
        </p:nvSpPr>
        <p:spPr>
          <a:xfrm>
            <a:off x="11715332" y="6248400"/>
            <a:ext cx="273470" cy="307777"/>
          </a:xfrm>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5635908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42E9B3-C803-544A-BE00-95AA5A881CB0}" type="datetimeFigureOut">
              <a:rPr lang="en-US" smtClean="0"/>
              <a:t>6/3/21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29433945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2E9B3-C803-544A-BE00-95AA5A881CB0}" type="datetimeFigureOut">
              <a:rPr lang="en-US" smtClean="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3271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2E9B3-C803-544A-BE00-95AA5A881CB0}" type="datetimeFigureOut">
              <a:rPr lang="en-US" smtClean="0"/>
              <a:t>6/3/21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4320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042E9B3-C803-544A-BE00-95AA5A881CB0}" type="datetimeFigureOut">
              <a:rPr lang="en-US" smtClean="0"/>
              <a:t>6/3/21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13483854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8" name="Group"/>
          <p:cNvGrpSpPr/>
          <p:nvPr/>
        </p:nvGrpSpPr>
        <p:grpSpPr>
          <a:xfrm>
            <a:off x="-2" y="-332914"/>
            <a:ext cx="12192003" cy="7190914"/>
            <a:chOff x="0" y="0"/>
            <a:chExt cx="9144000" cy="7190913"/>
          </a:xfrm>
        </p:grpSpPr>
        <p:sp>
          <p:nvSpPr>
            <p:cNvPr id="2" name="Rectangle"/>
            <p:cNvSpPr/>
            <p:nvPr/>
          </p:nvSpPr>
          <p:spPr>
            <a:xfrm>
              <a:off x="0" y="810750"/>
              <a:ext cx="9144001" cy="1154114"/>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 name="Cacback"/>
            <p:cNvSpPr/>
            <p:nvPr/>
          </p:nvSpPr>
          <p:spPr>
            <a:xfrm>
              <a:off x="0" y="332913"/>
              <a:ext cx="1776413" cy="6858001"/>
            </a:xfrm>
            <a:prstGeom prst="rect">
              <a:avLst/>
            </a:prstGeom>
            <a:blipFill rotWithShape="1">
              <a:blip r:embed="rId8"/>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nvGrpSpPr>
            <p:cNvPr id="16" name="Group"/>
            <p:cNvGrpSpPr/>
            <p:nvPr/>
          </p:nvGrpSpPr>
          <p:grpSpPr>
            <a:xfrm>
              <a:off x="97113" y="-1"/>
              <a:ext cx="7917001" cy="1667505"/>
              <a:chOff x="0" y="0"/>
              <a:chExt cx="7916999" cy="1667503"/>
            </a:xfrm>
          </p:grpSpPr>
          <p:sp>
            <p:nvSpPr>
              <p:cNvPr id="4"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5"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15" name="Group"/>
              <p:cNvGrpSpPr/>
              <p:nvPr/>
            </p:nvGrpSpPr>
            <p:grpSpPr>
              <a:xfrm>
                <a:off x="1487211" y="850438"/>
                <a:ext cx="304801" cy="304801"/>
                <a:chOff x="0" y="0"/>
                <a:chExt cx="304800" cy="304800"/>
              </a:xfrm>
            </p:grpSpPr>
            <p:sp>
              <p:nvSpPr>
                <p:cNvPr id="6" name="Circle"/>
                <p:cNvSpPr/>
                <p:nvPr/>
              </p:nvSpPr>
              <p:spPr>
                <a:xfrm>
                  <a:off x="0" y="0"/>
                  <a:ext cx="304800" cy="3048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7" name="Circle"/>
                <p:cNvSpPr/>
                <p:nvPr/>
              </p:nvSpPr>
              <p:spPr>
                <a:xfrm>
                  <a:off x="152400" y="80962"/>
                  <a:ext cx="74613" cy="762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8" name="Circle"/>
                <p:cNvSpPr/>
                <p:nvPr/>
              </p:nvSpPr>
              <p:spPr>
                <a:xfrm>
                  <a:off x="47625" y="38100"/>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9" name="Circle"/>
                <p:cNvSpPr/>
                <p:nvPr/>
              </p:nvSpPr>
              <p:spPr>
                <a:xfrm>
                  <a:off x="47625" y="123825"/>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0" name="Circle"/>
                <p:cNvSpPr/>
                <p:nvPr/>
              </p:nvSpPr>
              <p:spPr>
                <a:xfrm>
                  <a:off x="119062" y="152400"/>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1" name="Circle"/>
                <p:cNvSpPr/>
                <p:nvPr/>
              </p:nvSpPr>
              <p:spPr>
                <a:xfrm>
                  <a:off x="214312" y="14287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2" name="Circle"/>
                <p:cNvSpPr/>
                <p:nvPr/>
              </p:nvSpPr>
              <p:spPr>
                <a:xfrm>
                  <a:off x="138112" y="21431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3" name="Circle"/>
                <p:cNvSpPr/>
                <p:nvPr/>
              </p:nvSpPr>
              <p:spPr>
                <a:xfrm>
                  <a:off x="47625" y="20002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4" name="Circle"/>
                <p:cNvSpPr/>
                <p:nvPr/>
              </p:nvSpPr>
              <p:spPr>
                <a:xfrm>
                  <a:off x="133350" y="476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17" name="Rectangle"/>
            <p:cNvSpPr/>
            <p:nvPr/>
          </p:nvSpPr>
          <p:spPr>
            <a:xfrm>
              <a:off x="676275" y="2214100"/>
              <a:ext cx="1112838" cy="4976814"/>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sp>
        <p:nvSpPr>
          <p:cNvPr id="19" name="Title Text"/>
          <p:cNvSpPr txBox="1">
            <a:spLocks noGrp="1"/>
          </p:cNvSpPr>
          <p:nvPr>
            <p:ph type="title"/>
          </p:nvPr>
        </p:nvSpPr>
        <p:spPr>
          <a:xfrm>
            <a:off x="609600" y="92075"/>
            <a:ext cx="109728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20"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a:buBlip>
                <a:blip r:embed="rId9"/>
              </a:buBlip>
            </a:lvl1p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xfrm>
            <a:off x="11004132" y="6248400"/>
            <a:ext cx="273470" cy="307777"/>
          </a:xfrm>
          <a:prstGeom prst="rect">
            <a:avLst/>
          </a:prstGeom>
          <a:ln w="12700">
            <a:miter lim="400000"/>
          </a:ln>
        </p:spPr>
        <p:txBody>
          <a:bodyPr wrap="none" lIns="45719" rIns="45719">
            <a:spAutoFit/>
          </a:bodyPr>
          <a:lstStyle>
            <a:lvl1pPr algn="r">
              <a:defRPr sz="1400"/>
            </a:lvl1pPr>
          </a:lstStyle>
          <a:p>
            <a:fld id="{CD9DC34D-C334-3A42-848D-AF988A0F3C8E}" type="slidenum">
              <a:rPr lang="en-US" smtClean="0"/>
              <a:t>‹#›</a:t>
            </a:fld>
            <a:endParaRPr lang="en-US"/>
          </a:p>
        </p:txBody>
      </p:sp>
    </p:spTree>
    <p:extLst>
      <p:ext uri="{BB962C8B-B14F-4D97-AF65-F5344CB8AC3E}">
        <p14:creationId xmlns:p14="http://schemas.microsoft.com/office/powerpoint/2010/main" val="1620088340"/>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2pPr>
      <a:lvl3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3pPr>
      <a:lvl4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4pPr>
      <a:lvl5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5pPr>
      <a:lvl6pPr marL="0" marR="0" indent="4572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6pPr>
      <a:lvl7pPr marL="0" marR="0" indent="9144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7pPr>
      <a:lvl8pPr marL="0" marR="0" indent="13716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8pPr>
      <a:lvl9pPr marL="0" marR="0" indent="18288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9pPr>
    </p:titleStyle>
    <p:bodyStyle>
      <a:lvl1pPr marL="342900" marR="0" indent="-342900" algn="l" defTabSz="914400" rtl="0" eaLnBrk="1" latinLnBrk="0" hangingPunct="1">
        <a:lnSpc>
          <a:spcPct val="100000"/>
        </a:lnSpc>
        <a:spcBef>
          <a:spcPts val="700"/>
        </a:spcBef>
        <a:spcAft>
          <a:spcPts val="0"/>
        </a:spcAft>
        <a:buClrTx/>
        <a:buSzPct val="100000"/>
        <a:buFontTx/>
        <a:buBlip>
          <a:blip r:embed="rId9"/>
        </a:buBlip>
        <a:tabLst/>
        <a:defRPr sz="3200" b="0" i="0" u="none" strike="noStrike" cap="none" spc="0" baseline="0">
          <a:solidFill>
            <a:srgbClr val="000000"/>
          </a:solidFill>
          <a:uFillTx/>
          <a:latin typeface="Arial Narrow"/>
          <a:ea typeface="Arial Narrow"/>
          <a:cs typeface="Arial Narrow"/>
          <a:sym typeface="Arial Narrow"/>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4pPr>
      <a:lvl5pPr marL="22352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5pPr>
      <a:lvl6pPr marL="26924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6pPr>
      <a:lvl7pPr marL="31496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7pPr>
      <a:lvl8pPr marL="36068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8pPr>
      <a:lvl9pPr marL="40640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5pPr>
      <a:lvl6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6pPr>
      <a:lvl7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7pPr>
      <a:lvl8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8pPr>
      <a:lvl9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ejcasey@wm.edu" TargetMode="Externa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2" Type="http://schemas.openxmlformats.org/officeDocument/2006/relationships/hyperlink" Target="https://www.dhs.gov/publication/u-visa-law-enforcement-certification-resource-guide" TargetMode="Externa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84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BC0B-47B0-054F-A7F6-ED060D3B2E77}"/>
              </a:ext>
            </a:extLst>
          </p:cNvPr>
          <p:cNvSpPr>
            <a:spLocks noGrp="1"/>
          </p:cNvSpPr>
          <p:nvPr>
            <p:ph type="ctrTitle"/>
          </p:nvPr>
        </p:nvSpPr>
        <p:spPr>
          <a:xfrm>
            <a:off x="588465" y="235715"/>
            <a:ext cx="10728960" cy="4323560"/>
          </a:xfrm>
        </p:spPr>
        <p:txBody>
          <a:bodyPr/>
          <a:lstStyle/>
          <a:p>
            <a:r>
              <a:rPr lang="en-US" dirty="0">
                <a:solidFill>
                  <a:schemeClr val="tx1"/>
                </a:solidFill>
              </a:rPr>
              <a:t>CASC 2021 </a:t>
            </a:r>
            <a:br>
              <a:rPr lang="en-US" dirty="0">
                <a:solidFill>
                  <a:schemeClr val="tx1"/>
                </a:solidFill>
              </a:rPr>
            </a:br>
            <a:r>
              <a:rPr lang="en-US" dirty="0">
                <a:solidFill>
                  <a:schemeClr val="tx1"/>
                </a:solidFill>
              </a:rPr>
              <a:t>Legislative Update</a:t>
            </a:r>
            <a:br>
              <a:rPr lang="en-US" dirty="0">
                <a:solidFill>
                  <a:schemeClr val="tx1"/>
                </a:solidFill>
              </a:rPr>
            </a:br>
            <a:r>
              <a:rPr lang="en-US" dirty="0">
                <a:solidFill>
                  <a:schemeClr val="tx1"/>
                </a:solidFill>
              </a:rPr>
              <a:t>For Virginia </a:t>
            </a:r>
            <a:br>
              <a:rPr lang="en-US" dirty="0">
                <a:solidFill>
                  <a:schemeClr val="tx1"/>
                </a:solidFill>
              </a:rPr>
            </a:br>
            <a:r>
              <a:rPr lang="en-US" dirty="0">
                <a:solidFill>
                  <a:schemeClr val="tx1"/>
                </a:solidFill>
              </a:rPr>
              <a:t>Law Enforcement</a:t>
            </a:r>
          </a:p>
        </p:txBody>
      </p:sp>
      <p:pic>
        <p:nvPicPr>
          <p:cNvPr id="6" name="Picture 5">
            <a:extLst>
              <a:ext uri="{FF2B5EF4-FFF2-40B4-BE49-F238E27FC236}">
                <a16:creationId xmlns:a16="http://schemas.microsoft.com/office/drawing/2014/main" id="{DA3F158E-0756-0949-A202-7CBFDDE670FF}"/>
              </a:ext>
            </a:extLst>
          </p:cNvPr>
          <p:cNvPicPr>
            <a:picLocks noChangeAspect="1"/>
          </p:cNvPicPr>
          <p:nvPr/>
        </p:nvPicPr>
        <p:blipFill>
          <a:blip r:embed="rId3"/>
          <a:stretch>
            <a:fillRect/>
          </a:stretch>
        </p:blipFill>
        <p:spPr>
          <a:xfrm>
            <a:off x="2840074" y="4638632"/>
            <a:ext cx="6225743" cy="1238924"/>
          </a:xfrm>
          <a:prstGeom prst="rect">
            <a:avLst/>
          </a:prstGeom>
          <a:solidFill>
            <a:schemeClr val="bg1"/>
          </a:solidFill>
        </p:spPr>
      </p:pic>
      <p:sp>
        <p:nvSpPr>
          <p:cNvPr id="4" name="TextBox 3">
            <a:extLst>
              <a:ext uri="{FF2B5EF4-FFF2-40B4-BE49-F238E27FC236}">
                <a16:creationId xmlns:a16="http://schemas.microsoft.com/office/drawing/2014/main" id="{B23FAE93-FFEB-644A-BE0A-914B3E9CE5AD}"/>
              </a:ext>
            </a:extLst>
          </p:cNvPr>
          <p:cNvSpPr txBox="1"/>
          <p:nvPr/>
        </p:nvSpPr>
        <p:spPr>
          <a:xfrm>
            <a:off x="908264" y="6036270"/>
            <a:ext cx="10374956" cy="1015663"/>
          </a:xfrm>
          <a:prstGeom prst="rect">
            <a:avLst/>
          </a:prstGeom>
          <a:noFill/>
        </p:spPr>
        <p:txBody>
          <a:bodyPr wrap="none" rtlCol="0">
            <a:spAutoFit/>
          </a:bodyPr>
          <a:lstStyle/>
          <a:p>
            <a:pPr algn="ctr"/>
            <a:r>
              <a:rPr lang="en-US" sz="2000" u="sng" dirty="0"/>
              <a:t>This document is provided for Law Enforcement by the Virginia Commonwealth’s Attorneys’ Services Council </a:t>
            </a:r>
          </a:p>
          <a:p>
            <a:pPr algn="ctr"/>
            <a:r>
              <a:rPr lang="en-US" sz="2000" u="sng" dirty="0"/>
              <a:t>pursuant to Va. Code § 2.2-3705.7(29) for the training of state prosecutors and law-enforcement personnel,</a:t>
            </a:r>
            <a:endParaRPr lang="en-US" sz="2000" dirty="0"/>
          </a:p>
          <a:p>
            <a:pPr algn="ctr"/>
            <a:endParaRPr lang="en-US" sz="2000" dirty="0"/>
          </a:p>
        </p:txBody>
      </p:sp>
    </p:spTree>
    <p:extLst>
      <p:ext uri="{BB962C8B-B14F-4D97-AF65-F5344CB8AC3E}">
        <p14:creationId xmlns:p14="http://schemas.microsoft.com/office/powerpoint/2010/main" val="246998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2D0B-F0F3-6544-BB2E-6BC4E463B161}"/>
              </a:ext>
            </a:extLst>
          </p:cNvPr>
          <p:cNvSpPr>
            <a:spLocks noGrp="1"/>
          </p:cNvSpPr>
          <p:nvPr>
            <p:ph type="title"/>
          </p:nvPr>
        </p:nvSpPr>
        <p:spPr>
          <a:xfrm>
            <a:off x="690880" y="427355"/>
            <a:ext cx="10972800" cy="1508127"/>
          </a:xfrm>
        </p:spPr>
        <p:txBody>
          <a:bodyPr>
            <a:normAutofit/>
          </a:bodyPr>
          <a:lstStyle/>
          <a:p>
            <a:r>
              <a:rPr lang="en-US" dirty="0"/>
              <a:t>Ch. 537: Ban on Facial Recognition </a:t>
            </a:r>
            <a:br>
              <a:rPr lang="en-US" dirty="0"/>
            </a:br>
            <a:r>
              <a:rPr lang="en-US" dirty="0"/>
              <a:t>Technology</a:t>
            </a:r>
          </a:p>
        </p:txBody>
      </p:sp>
      <p:sp>
        <p:nvSpPr>
          <p:cNvPr id="3" name="Content Placeholder 2">
            <a:extLst>
              <a:ext uri="{FF2B5EF4-FFF2-40B4-BE49-F238E27FC236}">
                <a16:creationId xmlns:a16="http://schemas.microsoft.com/office/drawing/2014/main" id="{926E87B7-A7BB-A441-86B7-EC1988038350}"/>
              </a:ext>
            </a:extLst>
          </p:cNvPr>
          <p:cNvSpPr>
            <a:spLocks noGrp="1"/>
          </p:cNvSpPr>
          <p:nvPr>
            <p:ph idx="1"/>
          </p:nvPr>
        </p:nvSpPr>
        <p:spPr>
          <a:xfrm>
            <a:off x="1066800" y="2026486"/>
            <a:ext cx="10241280" cy="4526713"/>
          </a:xfrm>
        </p:spPr>
        <p:txBody>
          <a:bodyPr>
            <a:normAutofit/>
          </a:bodyPr>
          <a:lstStyle/>
          <a:p>
            <a:r>
              <a:rPr lang="en-US" sz="3000" dirty="0"/>
              <a:t>Bill provides that no local law-enforcement agency or campus police department shall “purchase or deploy” facial recognition technology, defined in the bill, unless such purchase or deployment is expressly authorized by statute. </a:t>
            </a:r>
          </a:p>
          <a:p>
            <a:r>
              <a:rPr lang="en-US" sz="3000" dirty="0"/>
              <a:t>Bill prohibits a local law-enforcement agency or campus police department at a public institution of higher education currently using facial recognition technology from continuing to use such technology without such authorization after July 1, 2021.</a:t>
            </a:r>
          </a:p>
        </p:txBody>
      </p:sp>
    </p:spTree>
    <p:extLst>
      <p:ext uri="{BB962C8B-B14F-4D97-AF65-F5344CB8AC3E}">
        <p14:creationId xmlns:p14="http://schemas.microsoft.com/office/powerpoint/2010/main" val="19916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B3DC-F112-EE4E-9E6C-8179EA3F223B}"/>
              </a:ext>
            </a:extLst>
          </p:cNvPr>
          <p:cNvSpPr>
            <a:spLocks noGrp="1"/>
          </p:cNvSpPr>
          <p:nvPr>
            <p:ph type="title"/>
          </p:nvPr>
        </p:nvSpPr>
        <p:spPr>
          <a:xfrm>
            <a:off x="609600" y="609601"/>
            <a:ext cx="10972800" cy="1015365"/>
          </a:xfrm>
        </p:spPr>
        <p:txBody>
          <a:bodyPr>
            <a:normAutofit/>
          </a:bodyPr>
          <a:lstStyle/>
          <a:p>
            <a:r>
              <a:rPr lang="en-US" dirty="0"/>
              <a:t>Notifying DHS of Change in Circumstances</a:t>
            </a:r>
          </a:p>
        </p:txBody>
      </p:sp>
      <p:sp>
        <p:nvSpPr>
          <p:cNvPr id="3" name="Content Placeholder 2">
            <a:extLst>
              <a:ext uri="{FF2B5EF4-FFF2-40B4-BE49-F238E27FC236}">
                <a16:creationId xmlns:a16="http://schemas.microsoft.com/office/drawing/2014/main" id="{C51DD4E3-B4F6-AF46-96FD-17BB9A46B74D}"/>
              </a:ext>
            </a:extLst>
          </p:cNvPr>
          <p:cNvSpPr>
            <a:spLocks noGrp="1"/>
          </p:cNvSpPr>
          <p:nvPr>
            <p:ph idx="1"/>
          </p:nvPr>
        </p:nvSpPr>
        <p:spPr>
          <a:xfrm>
            <a:off x="1753552" y="2052918"/>
            <a:ext cx="9194079" cy="4195481"/>
          </a:xfrm>
        </p:spPr>
        <p:txBody>
          <a:bodyPr>
            <a:normAutofit/>
          </a:bodyPr>
          <a:lstStyle/>
          <a:p>
            <a:r>
              <a:rPr lang="en-US" sz="3000" dirty="0"/>
              <a:t>“If, after completion of a certification form, the certifying official later determines that the person was not the victim of qualifying criminal activity or the victim unreasonably refuses to assist in the investigation or prosecution of the qualifying criminal activity of which he is a victim, the certifying official may notify USCIS and Immigration Services in writing.”</a:t>
            </a:r>
          </a:p>
        </p:txBody>
      </p:sp>
    </p:spTree>
    <p:extLst>
      <p:ext uri="{BB962C8B-B14F-4D97-AF65-F5344CB8AC3E}">
        <p14:creationId xmlns:p14="http://schemas.microsoft.com/office/powerpoint/2010/main" val="4138049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9A0FB-F477-D940-BDB8-21D7FC2058B0}"/>
              </a:ext>
            </a:extLst>
          </p:cNvPr>
          <p:cNvSpPr>
            <a:spLocks noGrp="1"/>
          </p:cNvSpPr>
          <p:nvPr>
            <p:ph type="title"/>
          </p:nvPr>
        </p:nvSpPr>
        <p:spPr>
          <a:xfrm>
            <a:off x="965200" y="254635"/>
            <a:ext cx="10972800" cy="1508127"/>
          </a:xfrm>
        </p:spPr>
        <p:txBody>
          <a:bodyPr>
            <a:normAutofit/>
          </a:bodyPr>
          <a:lstStyle/>
          <a:p>
            <a:r>
              <a:rPr lang="en-US" sz="4000" dirty="0"/>
              <a:t>Need to Document for </a:t>
            </a:r>
            <a:br>
              <a:rPr lang="en-US" sz="4000" dirty="0"/>
            </a:br>
            <a:r>
              <a:rPr lang="en-US" sz="4000" dirty="0"/>
              <a:t>Discovery, </a:t>
            </a:r>
            <a:r>
              <a:rPr lang="en-US" sz="4000" i="1" dirty="0"/>
              <a:t>Brady/Giglio</a:t>
            </a:r>
            <a:r>
              <a:rPr lang="en-US" sz="4000" dirty="0"/>
              <a:t> Purposes.</a:t>
            </a:r>
          </a:p>
        </p:txBody>
      </p:sp>
      <p:sp>
        <p:nvSpPr>
          <p:cNvPr id="3" name="Content Placeholder 2">
            <a:extLst>
              <a:ext uri="{FF2B5EF4-FFF2-40B4-BE49-F238E27FC236}">
                <a16:creationId xmlns:a16="http://schemas.microsoft.com/office/drawing/2014/main" id="{10562393-658B-9444-9F6A-A8BEEED5C997}"/>
              </a:ext>
            </a:extLst>
          </p:cNvPr>
          <p:cNvSpPr>
            <a:spLocks noGrp="1"/>
          </p:cNvSpPr>
          <p:nvPr>
            <p:ph idx="1"/>
          </p:nvPr>
        </p:nvSpPr>
        <p:spPr>
          <a:xfrm>
            <a:off x="1107440" y="2113280"/>
            <a:ext cx="10474960" cy="4744720"/>
          </a:xfrm>
        </p:spPr>
        <p:txBody>
          <a:bodyPr>
            <a:normAutofit/>
          </a:bodyPr>
          <a:lstStyle/>
          <a:p>
            <a:r>
              <a:rPr lang="en-US" sz="3000" dirty="0"/>
              <a:t>“Nothing in this chapter shall be construed to alter or diminish the duties and requirements of a law-enforcement officer, as defined in § 9.1-101, the attorney for the Commonwealth, or the Attorney General from disclosing exculpatory information to a defendant in a criminal case.”</a:t>
            </a:r>
          </a:p>
          <a:p>
            <a:r>
              <a:rPr lang="en-US" sz="3000" dirty="0"/>
              <a:t>Consult your local C.A. regarding how and when to provide information to the C.A.’s office on certification.</a:t>
            </a:r>
          </a:p>
        </p:txBody>
      </p:sp>
    </p:spTree>
    <p:extLst>
      <p:ext uri="{BB962C8B-B14F-4D97-AF65-F5344CB8AC3E}">
        <p14:creationId xmlns:p14="http://schemas.microsoft.com/office/powerpoint/2010/main" val="279419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99FED8-9C9A-D240-A6A0-882AE5DCA381}"/>
              </a:ext>
            </a:extLst>
          </p:cNvPr>
          <p:cNvSpPr>
            <a:spLocks noGrp="1"/>
          </p:cNvSpPr>
          <p:nvPr>
            <p:ph type="title" idx="4294967295"/>
          </p:nvPr>
        </p:nvSpPr>
        <p:spPr>
          <a:xfrm>
            <a:off x="2316480" y="1621791"/>
            <a:ext cx="8448675" cy="3254375"/>
          </a:xfrm>
        </p:spPr>
        <p:txBody>
          <a:bodyPr vert="horz" lIns="91440" tIns="45720" rIns="91440" bIns="45720" rtlCol="0" anchor="b">
            <a:normAutofit/>
          </a:bodyPr>
          <a:lstStyle/>
          <a:p>
            <a:pPr algn="l"/>
            <a:r>
              <a:rPr lang="en-US" sz="6600" dirty="0"/>
              <a:t>FOIA</a:t>
            </a:r>
          </a:p>
        </p:txBody>
      </p:sp>
      <p:sp>
        <p:nvSpPr>
          <p:cNvPr id="5" name="Text Placeholder 4">
            <a:extLst>
              <a:ext uri="{FF2B5EF4-FFF2-40B4-BE49-F238E27FC236}">
                <a16:creationId xmlns:a16="http://schemas.microsoft.com/office/drawing/2014/main" id="{CA177396-5646-1741-BC05-41EBA550F626}"/>
              </a:ext>
            </a:extLst>
          </p:cNvPr>
          <p:cNvSpPr>
            <a:spLocks noGrp="1"/>
          </p:cNvSpPr>
          <p:nvPr>
            <p:ph type="body" idx="4294967295"/>
          </p:nvPr>
        </p:nvSpPr>
        <p:spPr>
          <a:xfrm>
            <a:off x="2316479" y="4998720"/>
            <a:ext cx="9011921" cy="904240"/>
          </a:xfrm>
        </p:spPr>
        <p:txBody>
          <a:bodyPr vert="horz" lIns="91440" tIns="45720" rIns="91440" bIns="45720" rtlCol="0">
            <a:noAutofit/>
          </a:bodyPr>
          <a:lstStyle/>
          <a:p>
            <a:pPr marL="0" indent="0" algn="l">
              <a:spcAft>
                <a:spcPts val="600"/>
              </a:spcAft>
              <a:buNone/>
            </a:pPr>
            <a:r>
              <a:rPr lang="en-US" dirty="0"/>
              <a:t>Elimination of Protections for Criminal Incident Information</a:t>
            </a:r>
          </a:p>
        </p:txBody>
      </p:sp>
    </p:spTree>
    <p:extLst>
      <p:ext uri="{BB962C8B-B14F-4D97-AF65-F5344CB8AC3E}">
        <p14:creationId xmlns:p14="http://schemas.microsoft.com/office/powerpoint/2010/main" val="2157928325"/>
      </p:ext>
    </p:extLst>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2C4BB-EE65-44E7-A444-0D0323C89404}"/>
              </a:ext>
            </a:extLst>
          </p:cNvPr>
          <p:cNvSpPr>
            <a:spLocks noGrp="1"/>
          </p:cNvSpPr>
          <p:nvPr>
            <p:ph type="title"/>
          </p:nvPr>
        </p:nvSpPr>
        <p:spPr>
          <a:xfrm>
            <a:off x="646111" y="452718"/>
            <a:ext cx="11324215" cy="1600200"/>
          </a:xfrm>
        </p:spPr>
        <p:txBody>
          <a:bodyPr>
            <a:noAutofit/>
          </a:bodyPr>
          <a:lstStyle/>
          <a:p>
            <a:r>
              <a:rPr lang="en-US" sz="3200" dirty="0"/>
              <a:t>Ch. 483: FOIA</a:t>
            </a:r>
            <a:br>
              <a:rPr lang="en-US" sz="3200" dirty="0"/>
            </a:br>
            <a:r>
              <a:rPr lang="en-US" sz="3200" dirty="0"/>
              <a:t>Law-Enforcement Criminal Incident Information, Criminal Investigative Files</a:t>
            </a:r>
            <a:br>
              <a:rPr lang="en-US" sz="3200" dirty="0"/>
            </a:br>
            <a:r>
              <a:rPr lang="en-US" sz="3200" dirty="0"/>
              <a:t>	</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259840" y="2346960"/>
            <a:ext cx="9854738" cy="4511040"/>
          </a:xfrm>
        </p:spPr>
        <p:txBody>
          <a:bodyPr>
            <a:normAutofit/>
          </a:bodyPr>
          <a:lstStyle/>
          <a:p>
            <a:r>
              <a:rPr lang="en-US" sz="3000" dirty="0"/>
              <a:t>Adds criminal files to the types of records required to be released under FOIA</a:t>
            </a:r>
          </a:p>
          <a:p>
            <a:r>
              <a:rPr lang="en-US" sz="3000" dirty="0"/>
              <a:t>Under current law, the release of criminal investigative files is discretionary.  </a:t>
            </a:r>
          </a:p>
          <a:p>
            <a:r>
              <a:rPr lang="en-US" sz="3000" dirty="0"/>
              <a:t>This bill moves criminal incident information and criminal investigative files to the list of records that shall be provided, but also establishes some exceptions. </a:t>
            </a:r>
          </a:p>
        </p:txBody>
      </p:sp>
    </p:spTree>
    <p:extLst>
      <p:ext uri="{BB962C8B-B14F-4D97-AF65-F5344CB8AC3E}">
        <p14:creationId xmlns:p14="http://schemas.microsoft.com/office/powerpoint/2010/main" val="153330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842D2D-1F18-2447-9611-7A0A9AE7F740}"/>
              </a:ext>
            </a:extLst>
          </p:cNvPr>
          <p:cNvSpPr>
            <a:spLocks noGrp="1"/>
          </p:cNvSpPr>
          <p:nvPr>
            <p:ph type="title"/>
          </p:nvPr>
        </p:nvSpPr>
        <p:spPr>
          <a:xfrm>
            <a:off x="609600" y="589915"/>
            <a:ext cx="10972800" cy="974725"/>
          </a:xfrm>
        </p:spPr>
        <p:txBody>
          <a:bodyPr/>
          <a:lstStyle/>
          <a:p>
            <a:r>
              <a:rPr lang="en-US" dirty="0"/>
              <a:t>FOIA: Summary</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432560" y="2133600"/>
            <a:ext cx="10149840" cy="4033520"/>
          </a:xfrm>
        </p:spPr>
        <p:txBody>
          <a:bodyPr>
            <a:normAutofit/>
          </a:bodyPr>
          <a:lstStyle/>
          <a:p>
            <a:pPr marL="0" indent="0">
              <a:buNone/>
            </a:pPr>
            <a:r>
              <a:rPr lang="en-US" dirty="0"/>
              <a:t>Adds criminal files to the types of records required to be released under FOIA</a:t>
            </a:r>
          </a:p>
          <a:p>
            <a:r>
              <a:rPr lang="en-US" dirty="0"/>
              <a:t>The definition of Criminal incident information has been removed from § 2.2-3706: Disclosure of law-enforcement and criminal records.</a:t>
            </a:r>
          </a:p>
          <a:p>
            <a:r>
              <a:rPr lang="en-US" dirty="0"/>
              <a:t>Instead, criminal incident information and criminal investigative files now have their own code section: § 2.2-3706.1</a:t>
            </a:r>
          </a:p>
        </p:txBody>
      </p:sp>
    </p:spTree>
    <p:extLst>
      <p:ext uri="{BB962C8B-B14F-4D97-AF65-F5344CB8AC3E}">
        <p14:creationId xmlns:p14="http://schemas.microsoft.com/office/powerpoint/2010/main" val="157586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96A5819-CA62-094F-B7EB-B6E034EF62E0}"/>
              </a:ext>
            </a:extLst>
          </p:cNvPr>
          <p:cNvSpPr>
            <a:spLocks noGrp="1"/>
          </p:cNvSpPr>
          <p:nvPr>
            <p:ph type="title"/>
          </p:nvPr>
        </p:nvSpPr>
        <p:spPr>
          <a:xfrm>
            <a:off x="609600" y="629920"/>
            <a:ext cx="10972800" cy="970282"/>
          </a:xfrm>
        </p:spPr>
        <p:txBody>
          <a:bodyPr>
            <a:normAutofit/>
          </a:bodyPr>
          <a:lstStyle/>
          <a:p>
            <a:r>
              <a:rPr lang="en-US" dirty="0"/>
              <a:t>FOIA: New Rule</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975360" y="2164080"/>
            <a:ext cx="10607040" cy="4693920"/>
          </a:xfrm>
        </p:spPr>
        <p:txBody>
          <a:bodyPr>
            <a:normAutofit/>
          </a:bodyPr>
          <a:lstStyle/>
          <a:p>
            <a:r>
              <a:rPr lang="en-US" dirty="0"/>
              <a:t>§ 2.2-3706.1:  Disclosure of law-enforcement records; criminal incident information and certain criminal investigative files; limitations.</a:t>
            </a:r>
          </a:p>
          <a:p>
            <a:pPr lvl="1"/>
            <a:r>
              <a:rPr lang="en-US" dirty="0"/>
              <a:t>All public bodies engaged in criminal law-enforcement activities shall provide the following records and information when requested:</a:t>
            </a:r>
          </a:p>
          <a:p>
            <a:pPr lvl="2"/>
            <a:r>
              <a:rPr lang="en-US" dirty="0"/>
              <a:t>(1) Criminal Incident Information</a:t>
            </a:r>
          </a:p>
          <a:p>
            <a:pPr lvl="2"/>
            <a:r>
              <a:rPr lang="en-US" dirty="0"/>
              <a:t>(2) Criminal Investigative Files</a:t>
            </a:r>
          </a:p>
          <a:p>
            <a:endParaRPr lang="en-US" dirty="0"/>
          </a:p>
        </p:txBody>
      </p:sp>
    </p:spTree>
    <p:extLst>
      <p:ext uri="{BB962C8B-B14F-4D97-AF65-F5344CB8AC3E}">
        <p14:creationId xmlns:p14="http://schemas.microsoft.com/office/powerpoint/2010/main" val="3840333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2C4BB-EE65-44E7-A444-0D0323C89404}"/>
              </a:ext>
            </a:extLst>
          </p:cNvPr>
          <p:cNvSpPr>
            <a:spLocks noGrp="1"/>
          </p:cNvSpPr>
          <p:nvPr>
            <p:ph type="title"/>
          </p:nvPr>
        </p:nvSpPr>
        <p:spPr>
          <a:xfrm>
            <a:off x="1103312" y="320638"/>
            <a:ext cx="10682288" cy="1400530"/>
          </a:xfrm>
        </p:spPr>
        <p:txBody>
          <a:bodyPr>
            <a:normAutofit fontScale="90000"/>
          </a:bodyPr>
          <a:lstStyle/>
          <a:p>
            <a:r>
              <a:rPr lang="en-US" sz="4800" dirty="0"/>
              <a:t>FOIA:</a:t>
            </a:r>
            <a:br>
              <a:rPr lang="en-US" sz="4800" dirty="0"/>
            </a:br>
            <a:r>
              <a:rPr lang="en-US" sz="4800" dirty="0"/>
              <a:t>What is Subject to FOIA</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103312" y="2052918"/>
            <a:ext cx="10046133" cy="4555700"/>
          </a:xfrm>
        </p:spPr>
        <p:txBody>
          <a:bodyPr>
            <a:normAutofit/>
          </a:bodyPr>
          <a:lstStyle/>
          <a:p>
            <a:r>
              <a:rPr lang="en-US" sz="2800" dirty="0"/>
              <a:t>§ 2.2-3706.1: (1) </a:t>
            </a:r>
            <a:r>
              <a:rPr lang="en-US" sz="2800" u="sng" dirty="0"/>
              <a:t>Criminal incident information </a:t>
            </a:r>
            <a:r>
              <a:rPr lang="en-US" sz="2800" dirty="0"/>
              <a:t>relating to felony offenses contained in:</a:t>
            </a:r>
          </a:p>
          <a:p>
            <a:pPr lvl="1"/>
            <a:r>
              <a:rPr lang="en-US" sz="2800" dirty="0"/>
              <a:t>Any report</a:t>
            </a:r>
          </a:p>
          <a:p>
            <a:pPr lvl="1"/>
            <a:r>
              <a:rPr lang="en-US" sz="2800" dirty="0"/>
              <a:t>Any notes, </a:t>
            </a:r>
          </a:p>
          <a:p>
            <a:pPr lvl="1"/>
            <a:r>
              <a:rPr lang="en-US" sz="2800" dirty="0"/>
              <a:t>Any electronic communication</a:t>
            </a:r>
          </a:p>
          <a:p>
            <a:pPr lvl="1"/>
            <a:r>
              <a:rPr lang="en-US" sz="2800" dirty="0"/>
              <a:t>Any document, including filing through an incident-based reporting system, which shall include:</a:t>
            </a:r>
          </a:p>
        </p:txBody>
      </p:sp>
    </p:spTree>
    <p:extLst>
      <p:ext uri="{BB962C8B-B14F-4D97-AF65-F5344CB8AC3E}">
        <p14:creationId xmlns:p14="http://schemas.microsoft.com/office/powerpoint/2010/main" val="159336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09C925-C0FC-A445-BD7B-A4A6A3F0A372}"/>
              </a:ext>
            </a:extLst>
          </p:cNvPr>
          <p:cNvSpPr>
            <a:spLocks noGrp="1"/>
          </p:cNvSpPr>
          <p:nvPr>
            <p:ph type="title"/>
          </p:nvPr>
        </p:nvSpPr>
        <p:spPr>
          <a:xfrm>
            <a:off x="1063256" y="452718"/>
            <a:ext cx="9741378" cy="1400530"/>
          </a:xfrm>
        </p:spPr>
        <p:txBody>
          <a:bodyPr>
            <a:normAutofit/>
          </a:bodyPr>
          <a:lstStyle/>
          <a:p>
            <a:r>
              <a:rPr lang="en-US" dirty="0"/>
              <a:t>FOIA: “Criminal Incident Information”</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843280" y="1722574"/>
            <a:ext cx="11034811" cy="4682708"/>
          </a:xfrm>
        </p:spPr>
        <p:txBody>
          <a:bodyPr>
            <a:noAutofit/>
          </a:bodyPr>
          <a:lstStyle/>
          <a:p>
            <a:r>
              <a:rPr lang="en-US" sz="2800" dirty="0"/>
              <a:t>§ 2.2-3706.1:  (1) Criminal Incident Information for felony offenses:</a:t>
            </a:r>
          </a:p>
          <a:p>
            <a:pPr lvl="2"/>
            <a:r>
              <a:rPr lang="en-US" sz="2800" dirty="0"/>
              <a:t>A general description of the criminal activity reported</a:t>
            </a:r>
          </a:p>
          <a:p>
            <a:pPr lvl="2"/>
            <a:r>
              <a:rPr lang="en-US" sz="2800" dirty="0"/>
              <a:t>The date and time the alleged crime was committed</a:t>
            </a:r>
          </a:p>
          <a:p>
            <a:pPr lvl="2"/>
            <a:r>
              <a:rPr lang="en-US" sz="2800" dirty="0"/>
              <a:t>The general location where the alleged crime was committed</a:t>
            </a:r>
          </a:p>
          <a:p>
            <a:pPr lvl="2"/>
            <a:r>
              <a:rPr lang="en-US" sz="2800" dirty="0"/>
              <a:t>The identity of the investigating officer or other point of contact</a:t>
            </a:r>
          </a:p>
          <a:p>
            <a:pPr lvl="2"/>
            <a:r>
              <a:rPr lang="en-US" sz="2800" dirty="0"/>
              <a:t>A description of any injuries suffered or property damaged or stolen; and</a:t>
            </a:r>
          </a:p>
          <a:p>
            <a:pPr lvl="2"/>
            <a:r>
              <a:rPr lang="en-US" sz="2800" dirty="0"/>
              <a:t>Any diagrams related to the alleged crime or the location where the alleged crime was committed* </a:t>
            </a:r>
          </a:p>
          <a:p>
            <a:pPr lvl="3"/>
            <a:r>
              <a:rPr lang="en-US" sz="2800" dirty="0"/>
              <a:t>EXCEPTION:  Any diagrams described in subdivision 14 of §.2-3705.2 (</a:t>
            </a:r>
            <a:r>
              <a:rPr lang="en-US" sz="2800" i="1" dirty="0"/>
              <a:t>see next slide</a:t>
            </a:r>
            <a:r>
              <a:rPr lang="en-US" sz="2800" dirty="0"/>
              <a:t>).</a:t>
            </a:r>
          </a:p>
        </p:txBody>
      </p:sp>
    </p:spTree>
    <p:extLst>
      <p:ext uri="{BB962C8B-B14F-4D97-AF65-F5344CB8AC3E}">
        <p14:creationId xmlns:p14="http://schemas.microsoft.com/office/powerpoint/2010/main" val="33764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972925-87EA-CD46-B74B-A27587815652}"/>
              </a:ext>
            </a:extLst>
          </p:cNvPr>
          <p:cNvSpPr>
            <a:spLocks noGrp="1"/>
          </p:cNvSpPr>
          <p:nvPr>
            <p:ph type="title"/>
          </p:nvPr>
        </p:nvSpPr>
        <p:spPr/>
        <p:txBody>
          <a:bodyPr>
            <a:normAutofit/>
          </a:bodyPr>
          <a:lstStyle/>
          <a:p>
            <a:r>
              <a:rPr lang="en-US" dirty="0"/>
              <a:t>FOIA: Exception</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188720" y="1838960"/>
            <a:ext cx="10393680" cy="5019040"/>
          </a:xfrm>
        </p:spPr>
        <p:txBody>
          <a:bodyPr>
            <a:normAutofit/>
          </a:bodyPr>
          <a:lstStyle/>
          <a:p>
            <a:r>
              <a:rPr lang="en-US" sz="3000" dirty="0"/>
              <a:t>§ 2.2-3705.2 (14) Provides an exception for:</a:t>
            </a:r>
          </a:p>
          <a:p>
            <a:pPr lvl="1"/>
            <a:r>
              <a:rPr lang="en-US" sz="3000" dirty="0"/>
              <a:t>Generally, records that the disclosure of which would jeopardize the safety or security of any person; governmental facility, building, or structure</a:t>
            </a:r>
          </a:p>
          <a:p>
            <a:pPr lvl="1"/>
            <a:r>
              <a:rPr lang="en-US" sz="3000" dirty="0"/>
              <a:t>Any public body receiving a request for records excluded under parts of this exception shall notify the Secretary of Public Safety and Homeland Security</a:t>
            </a:r>
          </a:p>
          <a:p>
            <a:pPr lvl="1"/>
            <a:endParaRPr lang="en-US" sz="3000" dirty="0"/>
          </a:p>
        </p:txBody>
      </p:sp>
    </p:spTree>
    <p:extLst>
      <p:ext uri="{BB962C8B-B14F-4D97-AF65-F5344CB8AC3E}">
        <p14:creationId xmlns:p14="http://schemas.microsoft.com/office/powerpoint/2010/main" val="350880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FA6769-DCB7-B34F-9ECF-DAEFB4F1F1AD}"/>
              </a:ext>
            </a:extLst>
          </p:cNvPr>
          <p:cNvSpPr>
            <a:spLocks noGrp="1"/>
          </p:cNvSpPr>
          <p:nvPr>
            <p:ph type="title"/>
          </p:nvPr>
        </p:nvSpPr>
        <p:spPr>
          <a:xfrm>
            <a:off x="609600" y="295275"/>
            <a:ext cx="10972800" cy="1508127"/>
          </a:xfrm>
        </p:spPr>
        <p:txBody>
          <a:bodyPr>
            <a:normAutofit/>
          </a:bodyPr>
          <a:lstStyle/>
          <a:p>
            <a:r>
              <a:rPr lang="en-US" sz="4000" dirty="0"/>
              <a:t>FOIA:  </a:t>
            </a:r>
            <a:br>
              <a:rPr lang="en-US" sz="4000" dirty="0"/>
            </a:br>
            <a:r>
              <a:rPr lang="en-US" sz="4000" dirty="0"/>
              <a:t>Can Provide “Verbal” Response</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290320" y="2103120"/>
            <a:ext cx="10393680" cy="4104640"/>
          </a:xfrm>
        </p:spPr>
        <p:txBody>
          <a:bodyPr>
            <a:normAutofit/>
          </a:bodyPr>
          <a:lstStyle/>
          <a:p>
            <a:r>
              <a:rPr lang="en-US" dirty="0"/>
              <a:t>§ 2.2-3706.1:  (1) Criminal Incident Information:</a:t>
            </a:r>
          </a:p>
          <a:p>
            <a:pPr lvl="1"/>
            <a:r>
              <a:rPr lang="en-US" dirty="0"/>
              <a:t>For </a:t>
            </a:r>
            <a:r>
              <a:rPr lang="en-US" b="1" u="sng" dirty="0"/>
              <a:t>criminal incident information</a:t>
            </a:r>
            <a:r>
              <a:rPr lang="en-US" dirty="0"/>
              <a:t>:</a:t>
            </a:r>
          </a:p>
          <a:p>
            <a:pPr lvl="2"/>
            <a:r>
              <a:rPr lang="en-US" dirty="0"/>
              <a:t>A verbal response as agreed to by the requester and the public body is sufficient to satisfy the requirements under subdivision (1) Criminal incident information.</a:t>
            </a:r>
          </a:p>
        </p:txBody>
      </p:sp>
    </p:spTree>
    <p:extLst>
      <p:ext uri="{BB962C8B-B14F-4D97-AF65-F5344CB8AC3E}">
        <p14:creationId xmlns:p14="http://schemas.microsoft.com/office/powerpoint/2010/main" val="3935999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BF60B-3573-6545-A43C-358D5FF1518D}"/>
              </a:ext>
            </a:extLst>
          </p:cNvPr>
          <p:cNvSpPr>
            <a:spLocks noGrp="1"/>
          </p:cNvSpPr>
          <p:nvPr>
            <p:ph type="title"/>
          </p:nvPr>
        </p:nvSpPr>
        <p:spPr>
          <a:xfrm>
            <a:off x="609600" y="250371"/>
            <a:ext cx="10972800" cy="1508127"/>
          </a:xfrm>
        </p:spPr>
        <p:txBody>
          <a:bodyPr>
            <a:normAutofit/>
          </a:bodyPr>
          <a:lstStyle/>
          <a:p>
            <a:r>
              <a:rPr lang="en-US" dirty="0"/>
              <a:t>What is </a:t>
            </a:r>
            <a:br>
              <a:rPr lang="en-US" dirty="0"/>
            </a:br>
            <a:r>
              <a:rPr lang="en-US" dirty="0"/>
              <a:t>“Facial Recognition Technology”?</a:t>
            </a:r>
          </a:p>
        </p:txBody>
      </p:sp>
      <p:sp>
        <p:nvSpPr>
          <p:cNvPr id="3" name="Content Placeholder 2">
            <a:extLst>
              <a:ext uri="{FF2B5EF4-FFF2-40B4-BE49-F238E27FC236}">
                <a16:creationId xmlns:a16="http://schemas.microsoft.com/office/drawing/2014/main" id="{A626D9C0-8A68-BF46-B708-FA8EEE7D70F0}"/>
              </a:ext>
            </a:extLst>
          </p:cNvPr>
          <p:cNvSpPr>
            <a:spLocks noGrp="1"/>
          </p:cNvSpPr>
          <p:nvPr>
            <p:ph idx="1"/>
          </p:nvPr>
        </p:nvSpPr>
        <p:spPr>
          <a:xfrm>
            <a:off x="1103312" y="2052918"/>
            <a:ext cx="9553802" cy="4554711"/>
          </a:xfrm>
        </p:spPr>
        <p:txBody>
          <a:bodyPr>
            <a:noAutofit/>
          </a:bodyPr>
          <a:lstStyle/>
          <a:p>
            <a:r>
              <a:rPr lang="en-US" sz="2800" dirty="0"/>
              <a:t>”Facial recognition technology" means an electronic system for enrolling, capturing, extracting, comparing, and matching an individual's geometric facial data to identify individuals in photos, videos, or real time. </a:t>
            </a:r>
          </a:p>
          <a:p>
            <a:r>
              <a:rPr lang="en-US" sz="2800" dirty="0"/>
              <a:t>"Facial recognition technology" does not include the use of an automated or semi-automated process to redact a recording in order to protect the privacy of a subject depicted in the recording prior to release or disclosure of the recording outside of the law-enforcement agency if the process does not generate or result in the retention of any biometric data or surveillance information.</a:t>
            </a:r>
          </a:p>
          <a:p>
            <a:endParaRPr lang="en-US" sz="2800" dirty="0"/>
          </a:p>
          <a:p>
            <a:endParaRPr lang="en-US" sz="2800" dirty="0"/>
          </a:p>
        </p:txBody>
      </p:sp>
    </p:spTree>
    <p:extLst>
      <p:ext uri="{BB962C8B-B14F-4D97-AF65-F5344CB8AC3E}">
        <p14:creationId xmlns:p14="http://schemas.microsoft.com/office/powerpoint/2010/main" val="113925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E7C2B44-B532-3C49-A938-CCD9E7F0E987}"/>
              </a:ext>
            </a:extLst>
          </p:cNvPr>
          <p:cNvSpPr>
            <a:spLocks noGrp="1"/>
          </p:cNvSpPr>
          <p:nvPr>
            <p:ph type="title"/>
          </p:nvPr>
        </p:nvSpPr>
        <p:spPr>
          <a:xfrm>
            <a:off x="1166746" y="601664"/>
            <a:ext cx="10456294" cy="1289268"/>
          </a:xfrm>
        </p:spPr>
        <p:txBody>
          <a:bodyPr>
            <a:normAutofit/>
          </a:bodyPr>
          <a:lstStyle/>
          <a:p>
            <a:r>
              <a:rPr lang="en-US" sz="3200" dirty="0">
                <a:solidFill>
                  <a:schemeClr val="tx1"/>
                </a:solidFill>
              </a:rPr>
              <a:t>Criminal investigative files: Any documents and information relating to a criminal investigation or proceeding that is </a:t>
            </a:r>
            <a:r>
              <a:rPr lang="en-US" sz="3200" u="sng" dirty="0">
                <a:solidFill>
                  <a:schemeClr val="tx1"/>
                </a:solidFill>
              </a:rPr>
              <a:t>not ongoing</a:t>
            </a:r>
            <a:r>
              <a:rPr lang="en-US" sz="3200" dirty="0">
                <a:solidFill>
                  <a:schemeClr val="tx1"/>
                </a:solidFill>
              </a:rPr>
              <a:t>, including:</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sz="half" idx="1"/>
          </p:nvPr>
        </p:nvSpPr>
        <p:spPr>
          <a:xfrm>
            <a:off x="941621" y="2438398"/>
            <a:ext cx="4396341" cy="3817938"/>
          </a:xfrm>
        </p:spPr>
        <p:txBody>
          <a:bodyPr>
            <a:normAutofit/>
          </a:bodyPr>
          <a:lstStyle/>
          <a:p>
            <a:r>
              <a:rPr lang="en-US" sz="2800" dirty="0">
                <a:solidFill>
                  <a:schemeClr val="tx1"/>
                </a:solidFill>
              </a:rPr>
              <a:t>Complaints</a:t>
            </a:r>
          </a:p>
          <a:p>
            <a:r>
              <a:rPr lang="en-US" sz="2800" dirty="0">
                <a:solidFill>
                  <a:schemeClr val="tx1"/>
                </a:solidFill>
              </a:rPr>
              <a:t>Court orders</a:t>
            </a:r>
          </a:p>
          <a:p>
            <a:r>
              <a:rPr lang="en-US" sz="2800" dirty="0">
                <a:solidFill>
                  <a:schemeClr val="tx1"/>
                </a:solidFill>
              </a:rPr>
              <a:t>Memoranda</a:t>
            </a:r>
          </a:p>
          <a:p>
            <a:r>
              <a:rPr lang="en-US" sz="2800" dirty="0">
                <a:solidFill>
                  <a:schemeClr val="tx1"/>
                </a:solidFill>
              </a:rPr>
              <a:t>Notes</a:t>
            </a:r>
          </a:p>
          <a:p>
            <a:r>
              <a:rPr lang="en-US" sz="2800" dirty="0">
                <a:solidFill>
                  <a:schemeClr val="tx1"/>
                </a:solidFill>
              </a:rPr>
              <a:t>Initial incident reports</a:t>
            </a:r>
          </a:p>
          <a:p>
            <a:r>
              <a:rPr lang="en-US" sz="2800" dirty="0">
                <a:solidFill>
                  <a:schemeClr val="tx1"/>
                </a:solidFill>
              </a:rPr>
              <a:t>Filings through any incident-based reporting systems</a:t>
            </a:r>
          </a:p>
          <a:p>
            <a:endParaRPr lang="en-US" sz="2800" dirty="0">
              <a:solidFill>
                <a:schemeClr val="tx1"/>
              </a:solidFill>
            </a:endParaRPr>
          </a:p>
        </p:txBody>
      </p:sp>
      <p:sp>
        <p:nvSpPr>
          <p:cNvPr id="6" name="Content Placeholder 5">
            <a:extLst>
              <a:ext uri="{FF2B5EF4-FFF2-40B4-BE49-F238E27FC236}">
                <a16:creationId xmlns:a16="http://schemas.microsoft.com/office/drawing/2014/main" id="{D88F4F9E-9E15-3A47-82A3-1DC872607C70}"/>
              </a:ext>
            </a:extLst>
          </p:cNvPr>
          <p:cNvSpPr>
            <a:spLocks noGrp="1"/>
          </p:cNvSpPr>
          <p:nvPr>
            <p:ph sz="half" idx="2"/>
          </p:nvPr>
        </p:nvSpPr>
        <p:spPr>
          <a:xfrm>
            <a:off x="6305084" y="2438398"/>
            <a:ext cx="4396341" cy="3502627"/>
          </a:xfrm>
        </p:spPr>
        <p:txBody>
          <a:bodyPr>
            <a:normAutofit/>
          </a:bodyPr>
          <a:lstStyle/>
          <a:p>
            <a:r>
              <a:rPr lang="en-US" sz="2800" dirty="0">
                <a:solidFill>
                  <a:schemeClr val="tx1"/>
                </a:solidFill>
              </a:rPr>
              <a:t>Diagrams</a:t>
            </a:r>
          </a:p>
          <a:p>
            <a:r>
              <a:rPr lang="en-US" sz="2800" dirty="0">
                <a:solidFill>
                  <a:schemeClr val="tx1"/>
                </a:solidFill>
              </a:rPr>
              <a:t>Maps</a:t>
            </a:r>
          </a:p>
          <a:p>
            <a:r>
              <a:rPr lang="en-US" sz="2800" dirty="0">
                <a:solidFill>
                  <a:schemeClr val="tx1"/>
                </a:solidFill>
              </a:rPr>
              <a:t>Photographs</a:t>
            </a:r>
          </a:p>
          <a:p>
            <a:r>
              <a:rPr lang="en-US" sz="2800" dirty="0">
                <a:solidFill>
                  <a:schemeClr val="tx1"/>
                </a:solidFill>
              </a:rPr>
              <a:t>Correspondence</a:t>
            </a:r>
          </a:p>
          <a:p>
            <a:r>
              <a:rPr lang="en-US" sz="2800" dirty="0">
                <a:solidFill>
                  <a:schemeClr val="tx1"/>
                </a:solidFill>
              </a:rPr>
              <a:t>Reports</a:t>
            </a:r>
          </a:p>
          <a:p>
            <a:r>
              <a:rPr lang="en-US" sz="2800" dirty="0">
                <a:solidFill>
                  <a:schemeClr val="tx1"/>
                </a:solidFill>
              </a:rPr>
              <a:t>Witness statements</a:t>
            </a:r>
          </a:p>
        </p:txBody>
      </p:sp>
    </p:spTree>
    <p:extLst>
      <p:ext uri="{BB962C8B-B14F-4D97-AF65-F5344CB8AC3E}">
        <p14:creationId xmlns:p14="http://schemas.microsoft.com/office/powerpoint/2010/main" val="294087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00216C-95CF-4944-8BE2-1171B264DCC7}"/>
              </a:ext>
            </a:extLst>
          </p:cNvPr>
          <p:cNvSpPr>
            <a:spLocks noGrp="1"/>
          </p:cNvSpPr>
          <p:nvPr>
            <p:ph type="title"/>
          </p:nvPr>
        </p:nvSpPr>
        <p:spPr>
          <a:xfrm>
            <a:off x="609600" y="559435"/>
            <a:ext cx="10972800" cy="995045"/>
          </a:xfrm>
        </p:spPr>
        <p:txBody>
          <a:bodyPr/>
          <a:lstStyle/>
          <a:p>
            <a:r>
              <a:rPr lang="en-US" sz="4400" dirty="0"/>
              <a:t>§ 2.2-3706.1: “Ongoing”</a:t>
            </a:r>
            <a:endParaRPr lang="en-US" dirty="0"/>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103312" y="2052918"/>
            <a:ext cx="9585709" cy="4505537"/>
          </a:xfrm>
        </p:spPr>
        <p:txBody>
          <a:bodyPr>
            <a:normAutofit/>
          </a:bodyPr>
          <a:lstStyle/>
          <a:p>
            <a:r>
              <a:rPr lang="en-US" sz="3000" dirty="0"/>
              <a:t>“Ongoing” refers to a case in which:</a:t>
            </a:r>
          </a:p>
          <a:p>
            <a:pPr lvl="1"/>
            <a:r>
              <a:rPr lang="en-US" sz="3000" dirty="0"/>
              <a:t>The prosecution has not been finally adjudicated</a:t>
            </a:r>
          </a:p>
          <a:p>
            <a:pPr lvl="1"/>
            <a:r>
              <a:rPr lang="en-US" sz="3000" dirty="0"/>
              <a:t>The investigation continues to gather evidence for a possible future criminal case</a:t>
            </a:r>
          </a:p>
          <a:p>
            <a:pPr lvl="1"/>
            <a:r>
              <a:rPr lang="en-US" sz="3000" dirty="0"/>
              <a:t>And such case would be jeopardized by the premature release of evidence</a:t>
            </a:r>
          </a:p>
        </p:txBody>
      </p:sp>
    </p:spTree>
    <p:extLst>
      <p:ext uri="{BB962C8B-B14F-4D97-AF65-F5344CB8AC3E}">
        <p14:creationId xmlns:p14="http://schemas.microsoft.com/office/powerpoint/2010/main" val="148294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C89BA2-7074-704D-BBD4-46EA5856FE36}"/>
              </a:ext>
            </a:extLst>
          </p:cNvPr>
          <p:cNvSpPr>
            <a:spLocks noGrp="1"/>
          </p:cNvSpPr>
          <p:nvPr>
            <p:ph type="title"/>
          </p:nvPr>
        </p:nvSpPr>
        <p:spPr>
          <a:xfrm>
            <a:off x="609600" y="518795"/>
            <a:ext cx="10972800" cy="1076325"/>
          </a:xfrm>
        </p:spPr>
        <p:txBody>
          <a:bodyPr/>
          <a:lstStyle/>
          <a:p>
            <a:r>
              <a:rPr lang="en-US" dirty="0"/>
              <a:t>Exceptions</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985520" y="1808480"/>
            <a:ext cx="10765045" cy="5049520"/>
          </a:xfrm>
        </p:spPr>
        <p:txBody>
          <a:bodyPr>
            <a:noAutofit/>
          </a:bodyPr>
          <a:lstStyle/>
          <a:p>
            <a:r>
              <a:rPr lang="en-US" sz="2700" dirty="0"/>
              <a:t>Would interfere with a particular ongoing criminal investigation or proceeding in a particularly identifiable manner;</a:t>
            </a:r>
          </a:p>
          <a:p>
            <a:r>
              <a:rPr lang="en-US" sz="2700" dirty="0"/>
              <a:t>Would deprive a person of a right to a fair trial or an impartial adjudication;</a:t>
            </a:r>
          </a:p>
          <a:p>
            <a:r>
              <a:rPr lang="en-US" sz="2700" dirty="0"/>
              <a:t>Would constitute an unwarranted invasion of personal privacy;</a:t>
            </a:r>
          </a:p>
          <a:p>
            <a:r>
              <a:rPr lang="en-US" sz="2700" dirty="0"/>
              <a:t>Would disclose </a:t>
            </a:r>
          </a:p>
          <a:p>
            <a:pPr lvl="1"/>
            <a:r>
              <a:rPr lang="en-US" sz="2700" dirty="0"/>
              <a:t>The identity of a confidential source</a:t>
            </a:r>
          </a:p>
          <a:p>
            <a:pPr lvl="1"/>
            <a:r>
              <a:rPr lang="en-US" sz="2700" dirty="0"/>
              <a:t>The information furnished only by a confidential source;</a:t>
            </a:r>
          </a:p>
          <a:p>
            <a:pPr lvl="1"/>
            <a:r>
              <a:rPr lang="en-US" sz="2700" dirty="0"/>
              <a:t>Law-enforcement investigative techniques and procedures, if such disclosure could reasonable be expected to risk circumvention of the law; or</a:t>
            </a:r>
          </a:p>
          <a:p>
            <a:r>
              <a:rPr lang="en-US" sz="2700" dirty="0"/>
              <a:t>Would endanger the life or physical safety of any individual</a:t>
            </a:r>
          </a:p>
        </p:txBody>
      </p:sp>
    </p:spTree>
    <p:extLst>
      <p:ext uri="{BB962C8B-B14F-4D97-AF65-F5344CB8AC3E}">
        <p14:creationId xmlns:p14="http://schemas.microsoft.com/office/powerpoint/2010/main" val="108489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114A-70D7-5946-88C1-25C8CF0AF1EC}"/>
              </a:ext>
            </a:extLst>
          </p:cNvPr>
          <p:cNvSpPr>
            <a:spLocks noGrp="1"/>
          </p:cNvSpPr>
          <p:nvPr>
            <p:ph type="title"/>
          </p:nvPr>
        </p:nvSpPr>
        <p:spPr>
          <a:xfrm>
            <a:off x="609600" y="254635"/>
            <a:ext cx="10972800" cy="1508127"/>
          </a:xfrm>
        </p:spPr>
        <p:txBody>
          <a:bodyPr>
            <a:normAutofit/>
          </a:bodyPr>
          <a:lstStyle/>
          <a:p>
            <a:r>
              <a:rPr lang="en-US" dirty="0"/>
              <a:t>FOIA: </a:t>
            </a:r>
            <a:br>
              <a:rPr lang="en-US" dirty="0"/>
            </a:br>
            <a:r>
              <a:rPr lang="en-US" dirty="0"/>
              <a:t>Effect of Exception</a:t>
            </a:r>
          </a:p>
        </p:txBody>
      </p:sp>
      <p:sp>
        <p:nvSpPr>
          <p:cNvPr id="3" name="Content Placeholder 2">
            <a:extLst>
              <a:ext uri="{FF2B5EF4-FFF2-40B4-BE49-F238E27FC236}">
                <a16:creationId xmlns:a16="http://schemas.microsoft.com/office/drawing/2014/main" id="{0D62C3CE-4A41-9B43-80A6-521C6012422A}"/>
              </a:ext>
            </a:extLst>
          </p:cNvPr>
          <p:cNvSpPr>
            <a:spLocks noGrp="1"/>
          </p:cNvSpPr>
          <p:nvPr>
            <p:ph idx="1"/>
          </p:nvPr>
        </p:nvSpPr>
        <p:spPr>
          <a:xfrm>
            <a:off x="1178560" y="2265680"/>
            <a:ext cx="10403840" cy="4592320"/>
          </a:xfrm>
        </p:spPr>
        <p:txBody>
          <a:bodyPr>
            <a:normAutofit/>
          </a:bodyPr>
          <a:lstStyle/>
          <a:p>
            <a:r>
              <a:rPr lang="en-US" sz="3000" dirty="0"/>
              <a:t>The exceptions identified shall not be construed to authorize the withholding of those portions of such information that are unlikely to cause any effect listed herein</a:t>
            </a:r>
          </a:p>
          <a:p>
            <a:endParaRPr lang="en-US" sz="3000" dirty="0"/>
          </a:p>
        </p:txBody>
      </p:sp>
    </p:spTree>
    <p:extLst>
      <p:ext uri="{BB962C8B-B14F-4D97-AF65-F5344CB8AC3E}">
        <p14:creationId xmlns:p14="http://schemas.microsoft.com/office/powerpoint/2010/main" val="642242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10BE15-CDE8-BA4C-8635-749F21B2743E}"/>
              </a:ext>
            </a:extLst>
          </p:cNvPr>
          <p:cNvSpPr>
            <a:spLocks noGrp="1"/>
          </p:cNvSpPr>
          <p:nvPr>
            <p:ph type="title"/>
          </p:nvPr>
        </p:nvSpPr>
        <p:spPr>
          <a:xfrm>
            <a:off x="609600" y="335915"/>
            <a:ext cx="10972800" cy="1508127"/>
          </a:xfrm>
        </p:spPr>
        <p:txBody>
          <a:bodyPr>
            <a:normAutofit/>
          </a:bodyPr>
          <a:lstStyle/>
          <a:p>
            <a:r>
              <a:rPr lang="en-US" sz="4200" dirty="0"/>
              <a:t>§ 2.2-3706.1: FOIA for </a:t>
            </a:r>
            <a:br>
              <a:rPr lang="en-US" sz="4200" dirty="0"/>
            </a:br>
            <a:r>
              <a:rPr lang="en-US" sz="4200" dirty="0"/>
              <a:t>Photo/Video of Victim</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914400" y="1971040"/>
            <a:ext cx="10668000" cy="4185920"/>
          </a:xfrm>
        </p:spPr>
        <p:txBody>
          <a:bodyPr>
            <a:normAutofit/>
          </a:bodyPr>
          <a:lstStyle/>
          <a:p>
            <a:pPr lvl="1"/>
            <a:r>
              <a:rPr lang="en-US" dirty="0"/>
              <a:t>No photographic, audio, video, or other record depicting a victim or allowing for a victim to be readily identified shall be released to anyone.*</a:t>
            </a:r>
          </a:p>
          <a:p>
            <a:pPr lvl="2"/>
            <a:r>
              <a:rPr lang="en-US" dirty="0"/>
              <a:t>EXCEPTIONS:</a:t>
            </a:r>
          </a:p>
          <a:p>
            <a:pPr lvl="3"/>
            <a:r>
              <a:rPr lang="en-US" dirty="0"/>
              <a:t>Transcripts of interviews</a:t>
            </a:r>
          </a:p>
          <a:p>
            <a:pPr lvl="3"/>
            <a:r>
              <a:rPr lang="en-US" dirty="0"/>
              <a:t>Victims or immediate family members</a:t>
            </a:r>
          </a:p>
        </p:txBody>
      </p:sp>
    </p:spTree>
    <p:extLst>
      <p:ext uri="{BB962C8B-B14F-4D97-AF65-F5344CB8AC3E}">
        <p14:creationId xmlns:p14="http://schemas.microsoft.com/office/powerpoint/2010/main" val="424541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8FB7FD-A27E-7C43-B338-72A358BCA708}"/>
              </a:ext>
            </a:extLst>
          </p:cNvPr>
          <p:cNvSpPr>
            <a:spLocks noGrp="1"/>
          </p:cNvSpPr>
          <p:nvPr>
            <p:ph type="title"/>
          </p:nvPr>
        </p:nvSpPr>
        <p:spPr>
          <a:xfrm>
            <a:off x="746097" y="813435"/>
            <a:ext cx="10972800" cy="1005205"/>
          </a:xfrm>
        </p:spPr>
        <p:txBody>
          <a:bodyPr>
            <a:normAutofit fontScale="90000"/>
          </a:bodyPr>
          <a:lstStyle/>
          <a:p>
            <a:r>
              <a:rPr lang="en-US" sz="4400" dirty="0"/>
              <a:t>§ 2.2-3706.1: FOIA</a:t>
            </a:r>
            <a:br>
              <a:rPr lang="en-US" sz="4400" dirty="0"/>
            </a:br>
            <a:r>
              <a:rPr lang="en-US" sz="4400" dirty="0"/>
              <a:t>Records Depicting a Victim</a:t>
            </a:r>
            <a:br>
              <a:rPr lang="en-US" sz="4400" dirty="0"/>
            </a:br>
            <a:endParaRPr lang="en-US" dirty="0"/>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229360" y="2143761"/>
            <a:ext cx="10216542" cy="4261522"/>
          </a:xfrm>
        </p:spPr>
        <p:txBody>
          <a:bodyPr>
            <a:noAutofit/>
          </a:bodyPr>
          <a:lstStyle/>
          <a:p>
            <a:r>
              <a:rPr lang="en-US" sz="2800" dirty="0"/>
              <a:t>EXCEPTIONS:</a:t>
            </a:r>
          </a:p>
          <a:p>
            <a:pPr lvl="1"/>
            <a:r>
              <a:rPr lang="en-US" sz="2800" dirty="0"/>
              <a:t>Transcripts of recorded interviews between a victim and law-enforcement shall be released</a:t>
            </a:r>
          </a:p>
          <a:p>
            <a:pPr lvl="1"/>
            <a:r>
              <a:rPr lang="en-US" sz="2800" dirty="0"/>
              <a:t>Records shall be released to:</a:t>
            </a:r>
          </a:p>
          <a:p>
            <a:pPr lvl="2"/>
            <a:r>
              <a:rPr lang="en-US" sz="2800" dirty="0"/>
              <a:t>The victim</a:t>
            </a:r>
          </a:p>
          <a:p>
            <a:pPr lvl="2"/>
            <a:r>
              <a:rPr lang="en-US" sz="2800" dirty="0"/>
              <a:t>Member of the victim’s immediate family if the victim is deceased</a:t>
            </a:r>
          </a:p>
          <a:p>
            <a:pPr lvl="2"/>
            <a:r>
              <a:rPr lang="en-US" sz="2800" dirty="0"/>
              <a:t>The parent or guardian of the victim if the victim is a minor</a:t>
            </a:r>
          </a:p>
        </p:txBody>
      </p:sp>
    </p:spTree>
    <p:extLst>
      <p:ext uri="{BB962C8B-B14F-4D97-AF65-F5344CB8AC3E}">
        <p14:creationId xmlns:p14="http://schemas.microsoft.com/office/powerpoint/2010/main" val="257828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31139A-D6A1-DD41-B9E7-423E11928F29}"/>
              </a:ext>
            </a:extLst>
          </p:cNvPr>
          <p:cNvSpPr>
            <a:spLocks noGrp="1"/>
          </p:cNvSpPr>
          <p:nvPr>
            <p:ph type="title"/>
          </p:nvPr>
        </p:nvSpPr>
        <p:spPr>
          <a:xfrm>
            <a:off x="609600" y="915035"/>
            <a:ext cx="10972800" cy="873125"/>
          </a:xfrm>
        </p:spPr>
        <p:txBody>
          <a:bodyPr>
            <a:normAutofit fontScale="90000"/>
          </a:bodyPr>
          <a:lstStyle/>
          <a:p>
            <a:r>
              <a:rPr lang="en-US" sz="4400" dirty="0"/>
              <a:t>§ 2.2-3706.1: FOIA</a:t>
            </a:r>
            <a:br>
              <a:rPr lang="en-US" sz="4400" dirty="0"/>
            </a:br>
            <a:r>
              <a:rPr lang="en-US" sz="4400" dirty="0"/>
              <a:t>Conflicts of Law</a:t>
            </a:r>
            <a:br>
              <a:rPr lang="en-US" sz="4400" dirty="0"/>
            </a:br>
            <a:endParaRPr lang="en-US" dirty="0"/>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676400" y="2326640"/>
            <a:ext cx="8374434" cy="4078642"/>
          </a:xfrm>
        </p:spPr>
        <p:txBody>
          <a:bodyPr>
            <a:normAutofit/>
          </a:bodyPr>
          <a:lstStyle/>
          <a:p>
            <a:r>
              <a:rPr lang="en-US" dirty="0"/>
              <a:t>In the event of a conflict between this section and other provisions of law, </a:t>
            </a:r>
            <a:r>
              <a:rPr lang="en-US" u="sng" dirty="0"/>
              <a:t>the other provisions of law</a:t>
            </a:r>
            <a:r>
              <a:rPr lang="en-US" dirty="0"/>
              <a:t>, including court sealing orders, that restrict disclosure of criminal investigative files </a:t>
            </a:r>
            <a:r>
              <a:rPr lang="en-US" u="sng" dirty="0"/>
              <a:t>shall control</a:t>
            </a:r>
            <a:r>
              <a:rPr lang="en-US" dirty="0"/>
              <a:t>.</a:t>
            </a:r>
          </a:p>
        </p:txBody>
      </p:sp>
    </p:spTree>
    <p:extLst>
      <p:ext uri="{BB962C8B-B14F-4D97-AF65-F5344CB8AC3E}">
        <p14:creationId xmlns:p14="http://schemas.microsoft.com/office/powerpoint/2010/main" val="3470358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1542D2-7BBD-7441-9489-1159F4A3EB4F}"/>
              </a:ext>
            </a:extLst>
          </p:cNvPr>
          <p:cNvSpPr>
            <a:spLocks noGrp="1"/>
          </p:cNvSpPr>
          <p:nvPr>
            <p:ph type="title" idx="4294967295"/>
          </p:nvPr>
        </p:nvSpPr>
        <p:spPr>
          <a:xfrm>
            <a:off x="2153920" y="3242310"/>
            <a:ext cx="9612313" cy="2852738"/>
          </a:xfrm>
        </p:spPr>
        <p:txBody>
          <a:bodyPr>
            <a:normAutofit/>
          </a:bodyPr>
          <a:lstStyle/>
          <a:p>
            <a:pPr algn="l"/>
            <a:r>
              <a:rPr lang="en-US" dirty="0"/>
              <a:t>FOIA: </a:t>
            </a:r>
            <a:br>
              <a:rPr lang="en-US" dirty="0"/>
            </a:br>
            <a:r>
              <a:rPr lang="en-US" dirty="0"/>
              <a:t>Other Statutory Exceptions</a:t>
            </a:r>
          </a:p>
        </p:txBody>
      </p:sp>
    </p:spTree>
    <p:extLst>
      <p:ext uri="{BB962C8B-B14F-4D97-AF65-F5344CB8AC3E}">
        <p14:creationId xmlns:p14="http://schemas.microsoft.com/office/powerpoint/2010/main" val="3465623126"/>
      </p:ext>
    </p:extLst>
  </p:cSld>
  <p:clrMapOvr>
    <a:masterClrMapping/>
  </p:clrMapOvr>
  <p:transition spd="med"/>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F732D-DABF-49F7-92C0-01CF5CA6DAB9}"/>
              </a:ext>
            </a:extLst>
          </p:cNvPr>
          <p:cNvSpPr>
            <a:spLocks noGrp="1"/>
          </p:cNvSpPr>
          <p:nvPr>
            <p:ph type="title"/>
          </p:nvPr>
        </p:nvSpPr>
        <p:spPr>
          <a:xfrm>
            <a:off x="995680" y="304800"/>
            <a:ext cx="10972800" cy="1508127"/>
          </a:xfrm>
        </p:spPr>
        <p:txBody>
          <a:bodyPr>
            <a:normAutofit/>
          </a:bodyPr>
          <a:lstStyle/>
          <a:p>
            <a:pPr algn="ctr"/>
            <a:r>
              <a:rPr lang="en-US" sz="4000" dirty="0">
                <a:latin typeface="Arial" panose="020B0604020202020204" pitchFamily="34" charset="0"/>
                <a:cs typeface="Arial" panose="020B0604020202020204" pitchFamily="34" charset="0"/>
              </a:rPr>
              <a:t>Exceptions found outside the new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2.2-3706.1</a:t>
            </a:r>
          </a:p>
        </p:txBody>
      </p:sp>
      <p:sp>
        <p:nvSpPr>
          <p:cNvPr id="3" name="Content Placeholder 2">
            <a:extLst>
              <a:ext uri="{FF2B5EF4-FFF2-40B4-BE49-F238E27FC236}">
                <a16:creationId xmlns:a16="http://schemas.microsoft.com/office/drawing/2014/main" id="{7B752B7C-5826-4F5E-BD8C-29313C7AE9BA}"/>
              </a:ext>
            </a:extLst>
          </p:cNvPr>
          <p:cNvSpPr>
            <a:spLocks noGrp="1"/>
          </p:cNvSpPr>
          <p:nvPr>
            <p:ph idx="1"/>
          </p:nvPr>
        </p:nvSpPr>
        <p:spPr>
          <a:xfrm>
            <a:off x="1107440" y="2042160"/>
            <a:ext cx="10596880" cy="4511040"/>
          </a:xfrm>
        </p:spPr>
        <p:txBody>
          <a:bodyPr>
            <a:noAutofit/>
          </a:bodyPr>
          <a:lstStyle/>
          <a:p>
            <a:r>
              <a:rPr lang="en-US" sz="2400" b="1" dirty="0">
                <a:latin typeface="Arial" panose="020B0604020202020204" pitchFamily="34" charset="0"/>
                <a:cs typeface="Arial" panose="020B0604020202020204" pitchFamily="34" charset="0"/>
              </a:rPr>
              <a:t>Account number/routing information for accounts, debit cards, or credit cards. </a:t>
            </a:r>
            <a:r>
              <a:rPr lang="en-US" sz="2400" b="0" i="0" u="none" strike="noStrike" baseline="0" dirty="0">
                <a:latin typeface="Arial" panose="020B0604020202020204" pitchFamily="34" charset="0"/>
                <a:cs typeface="Arial" panose="020B0604020202020204" pitchFamily="34" charset="0"/>
              </a:rPr>
              <a:t>§ 2.2-3705.1</a:t>
            </a:r>
            <a:endParaRPr lang="en-US" sz="24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Anonymous informant Identity.  </a:t>
            </a:r>
            <a:r>
              <a:rPr lang="en-US" sz="2400" dirty="0">
                <a:latin typeface="Arial" panose="020B0604020202020204" pitchFamily="34" charset="0"/>
                <a:cs typeface="Arial" panose="020B0604020202020204" pitchFamily="34" charset="0"/>
              </a:rPr>
              <a:t>§ 2.2-3706(C)</a:t>
            </a:r>
          </a:p>
          <a:p>
            <a:r>
              <a:rPr lang="en-US" sz="2400" b="1" dirty="0">
                <a:latin typeface="Arial" panose="020B0604020202020204" pitchFamily="34" charset="0"/>
                <a:cs typeface="Arial" panose="020B0604020202020204" pitchFamily="34" charset="0"/>
              </a:rPr>
              <a:t>Autopsies. </a:t>
            </a:r>
            <a:r>
              <a:rPr lang="en-US" sz="2400" dirty="0">
                <a:effectLst/>
                <a:latin typeface="Arial" panose="020B0604020202020204" pitchFamily="34" charset="0"/>
                <a:ea typeface="Calibri" panose="020F0502020204030204" pitchFamily="34" charset="0"/>
                <a:cs typeface="Arial" panose="020B0604020202020204" pitchFamily="34" charset="0"/>
              </a:rPr>
              <a:t>§ 32.1-283(B)</a:t>
            </a:r>
          </a:p>
          <a:p>
            <a:r>
              <a:rPr lang="en-US" sz="2400" b="1" dirty="0">
                <a:latin typeface="Arial" panose="020B0604020202020204" pitchFamily="34" charset="0"/>
                <a:cs typeface="Arial" panose="020B0604020202020204" pitchFamily="34" charset="0"/>
              </a:rPr>
              <a:t>Criminal history information. </a:t>
            </a:r>
            <a:r>
              <a:rPr lang="en-US" sz="2400" dirty="0">
                <a:effectLst/>
                <a:latin typeface="Arial" panose="020B0604020202020204" pitchFamily="34" charset="0"/>
                <a:ea typeface="Calibri" panose="020F0502020204030204" pitchFamily="34" charset="0"/>
                <a:cs typeface="Arial" panose="020B0604020202020204" pitchFamily="34" charset="0"/>
              </a:rPr>
              <a:t>§ 19.2-389; 19.2-389.1</a:t>
            </a:r>
          </a:p>
          <a:p>
            <a:r>
              <a:rPr lang="en-US" sz="2400" b="1" dirty="0">
                <a:latin typeface="Arial" panose="020B0604020202020204" pitchFamily="34" charset="0"/>
                <a:ea typeface="Calibri" panose="020F0502020204030204" pitchFamily="34" charset="0"/>
                <a:cs typeface="Arial" panose="020B0604020202020204" pitchFamily="34" charset="0"/>
              </a:rPr>
              <a:t>CCRE information (re: voluntary admission records for firearm purchases)  </a:t>
            </a:r>
            <a:r>
              <a:rPr lang="en-US" sz="2400" dirty="0">
                <a:latin typeface="Arial" panose="020B0604020202020204" pitchFamily="34" charset="0"/>
                <a:cs typeface="Arial" panose="020B0604020202020204" pitchFamily="34" charset="0"/>
              </a:rPr>
              <a:t>§ 32.2-819(D)</a:t>
            </a:r>
          </a:p>
          <a:p>
            <a:r>
              <a:rPr lang="en-US" sz="2400" b="1" dirty="0">
                <a:latin typeface="Arial" panose="020B0604020202020204" pitchFamily="34" charset="0"/>
                <a:cs typeface="Arial" panose="020B0604020202020204" pitchFamily="34" charset="0"/>
              </a:rPr>
              <a:t>Child Fatality Review Team records. </a:t>
            </a:r>
            <a:r>
              <a:rPr lang="en-US" sz="2400" b="0" i="0" u="none" strike="noStrike" baseline="0" dirty="0">
                <a:latin typeface="Arial" panose="020B0604020202020204" pitchFamily="34" charset="0"/>
                <a:cs typeface="Arial" panose="020B0604020202020204" pitchFamily="34" charset="0"/>
              </a:rPr>
              <a:t>§ 2.2-3705.5</a:t>
            </a:r>
          </a:p>
          <a:p>
            <a:r>
              <a:rPr lang="en-US" sz="2400" b="1" dirty="0">
                <a:latin typeface="Arial" panose="020B0604020202020204" pitchFamily="34" charset="0"/>
                <a:cs typeface="Arial" panose="020B0604020202020204" pitchFamily="34" charset="0"/>
              </a:rPr>
              <a:t>Child MDT records. </a:t>
            </a:r>
            <a:r>
              <a:rPr lang="en-US" sz="2400" b="0" i="0" u="none" strike="noStrike" baseline="0" dirty="0">
                <a:latin typeface="Arial" panose="020B0604020202020204" pitchFamily="34" charset="0"/>
                <a:cs typeface="Arial" panose="020B0604020202020204" pitchFamily="34" charset="0"/>
              </a:rPr>
              <a:t>§ 2.2-3703</a:t>
            </a:r>
          </a:p>
          <a:p>
            <a:r>
              <a:rPr lang="en-US" sz="2400" b="1" dirty="0">
                <a:latin typeface="Arial" panose="020B0604020202020204" pitchFamily="34" charset="0"/>
                <a:cs typeface="Arial" panose="020B0604020202020204" pitchFamily="34" charset="0"/>
              </a:rPr>
              <a:t>Crash Reports. </a:t>
            </a:r>
            <a:r>
              <a:rPr lang="en-US" sz="2400" b="0" i="0" u="none" strike="noStrike" baseline="0" dirty="0">
                <a:latin typeface="Arial" panose="020B0604020202020204" pitchFamily="34" charset="0"/>
                <a:cs typeface="Arial" panose="020B0604020202020204" pitchFamily="34" charset="0"/>
              </a:rPr>
              <a:t>§ 46.2-380</a:t>
            </a:r>
          </a:p>
          <a:p>
            <a:endParaRPr lang="en-US" sz="2400" b="0" i="0" u="none" strike="noStrike" baseline="0"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4218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B3E3-2323-43CB-9A83-D563A33EF19A}"/>
              </a:ext>
            </a:extLst>
          </p:cNvPr>
          <p:cNvSpPr>
            <a:spLocks noGrp="1"/>
          </p:cNvSpPr>
          <p:nvPr>
            <p:ph type="title"/>
          </p:nvPr>
        </p:nvSpPr>
        <p:spPr>
          <a:xfrm>
            <a:off x="1430486" y="389818"/>
            <a:ext cx="10501350" cy="1400530"/>
          </a:xfrm>
        </p:spPr>
        <p:txBody>
          <a:bodyPr>
            <a:normAutofit fontScale="90000"/>
          </a:bodyPr>
          <a:lstStyle/>
          <a:p>
            <a:pPr algn="ctr"/>
            <a:r>
              <a:rPr lang="en-US" dirty="0">
                <a:latin typeface="Arial" panose="020B0604020202020204" pitchFamily="34" charset="0"/>
                <a:cs typeface="Arial" panose="020B0604020202020204" pitchFamily="34" charset="0"/>
              </a:rPr>
              <a:t>Exceptions found outside the new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2.2-3706.1</a:t>
            </a:r>
          </a:p>
        </p:txBody>
      </p:sp>
      <p:sp>
        <p:nvSpPr>
          <p:cNvPr id="3" name="Content Placeholder 2">
            <a:extLst>
              <a:ext uri="{FF2B5EF4-FFF2-40B4-BE49-F238E27FC236}">
                <a16:creationId xmlns:a16="http://schemas.microsoft.com/office/drawing/2014/main" id="{FC4A6B97-2A98-4122-8A6E-65CEC2127C22}"/>
              </a:ext>
            </a:extLst>
          </p:cNvPr>
          <p:cNvSpPr>
            <a:spLocks noGrp="1"/>
          </p:cNvSpPr>
          <p:nvPr>
            <p:ph idx="1"/>
          </p:nvPr>
        </p:nvSpPr>
        <p:spPr>
          <a:xfrm>
            <a:off x="712380" y="1678588"/>
            <a:ext cx="11479619" cy="5081808"/>
          </a:xfrm>
        </p:spPr>
        <p:txBody>
          <a:bodyPr>
            <a:noAutofit/>
          </a:bodyPr>
          <a:lstStyle/>
          <a:p>
            <a:r>
              <a:rPr lang="en-US" sz="2400" b="1" dirty="0">
                <a:latin typeface="Arial" panose="020B0604020202020204" pitchFamily="34" charset="0"/>
                <a:cs typeface="Arial" panose="020B0604020202020204" pitchFamily="34" charset="0"/>
              </a:rPr>
              <a:t>DMV information (OL#, VIN, etc.) </a:t>
            </a:r>
            <a:r>
              <a:rPr lang="en-US" sz="2400" b="0" i="0" u="none" strike="noStrike" baseline="0" dirty="0">
                <a:latin typeface="Arial" panose="020B0604020202020204" pitchFamily="34" charset="0"/>
                <a:cs typeface="Arial" panose="020B0604020202020204" pitchFamily="34" charset="0"/>
              </a:rPr>
              <a:t>§ 46.2-208</a:t>
            </a:r>
          </a:p>
          <a:p>
            <a:pPr marR="0" algn="l"/>
            <a:r>
              <a:rPr lang="en-US" sz="2400" b="1" dirty="0">
                <a:latin typeface="Arial" panose="020B0604020202020204" pitchFamily="34" charset="0"/>
                <a:cs typeface="Arial" panose="020B0604020202020204" pitchFamily="34" charset="0"/>
              </a:rPr>
              <a:t>DSS records. </a:t>
            </a:r>
            <a:r>
              <a:rPr lang="en-US" sz="2400" i="0" u="none" strike="noStrike" baseline="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63.2-104(A); see also </a:t>
            </a:r>
            <a:r>
              <a:rPr lang="en-US" sz="2400" i="0" u="none" strike="noStrike" baseline="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63.2-105 (DSS discretion) and specific FOIA exemption </a:t>
            </a:r>
            <a:r>
              <a:rPr lang="en-US" sz="2400" i="0" u="none" strike="noStrike" baseline="0" dirty="0">
                <a:latin typeface="Arial" panose="020B0604020202020204" pitchFamily="34" charset="0"/>
                <a:cs typeface="Arial" panose="020B0604020202020204" pitchFamily="34" charset="0"/>
              </a:rPr>
              <a:t>§ 2.2-3705.5(3)</a:t>
            </a:r>
          </a:p>
          <a:p>
            <a:pPr marR="0" algn="l"/>
            <a:r>
              <a:rPr lang="en-US" sz="2400" b="1" dirty="0">
                <a:latin typeface="Arial" panose="020B0604020202020204" pitchFamily="34" charset="0"/>
                <a:cs typeface="Arial" panose="020B0604020202020204" pitchFamily="34" charset="0"/>
              </a:rPr>
              <a:t>ECO/TDO health care records. </a:t>
            </a:r>
            <a:r>
              <a:rPr lang="en-US" sz="2400" dirty="0">
                <a:effectLst/>
                <a:latin typeface="Arial" panose="020B0604020202020204" pitchFamily="34" charset="0"/>
                <a:ea typeface="Calibri" panose="020F0502020204030204" pitchFamily="34" charset="0"/>
                <a:cs typeface="Arial" panose="020B0604020202020204" pitchFamily="34" charset="0"/>
              </a:rPr>
              <a:t>§ 37.2-804.2; 16.1-337(B)</a:t>
            </a:r>
          </a:p>
          <a:p>
            <a:r>
              <a:rPr lang="en-US" sz="2400" b="1" dirty="0">
                <a:effectLst/>
                <a:latin typeface="Arial" panose="020B0604020202020204" pitchFamily="34" charset="0"/>
                <a:ea typeface="Calibri" panose="020F0502020204030204" pitchFamily="34" charset="0"/>
                <a:cs typeface="Arial" panose="020B0604020202020204" pitchFamily="34" charset="0"/>
              </a:rPr>
              <a:t>FAP </a:t>
            </a:r>
            <a:r>
              <a:rPr lang="en-US" sz="2400" b="1" dirty="0">
                <a:latin typeface="Arial" panose="020B0604020202020204" pitchFamily="34" charset="0"/>
                <a:ea typeface="Calibri" panose="020F0502020204030204" pitchFamily="34" charset="0"/>
                <a:cs typeface="Arial" panose="020B0604020202020204" pitchFamily="34" charset="0"/>
              </a:rPr>
              <a:t>Team records. </a:t>
            </a:r>
            <a:r>
              <a:rPr lang="en-US" sz="2400" dirty="0">
                <a:effectLst/>
                <a:latin typeface="Arial" panose="020B0604020202020204" pitchFamily="34" charset="0"/>
                <a:ea typeface="Calibri" panose="020F0502020204030204" pitchFamily="34" charset="0"/>
                <a:cs typeface="Arial" panose="020B0604020202020204" pitchFamily="34" charset="0"/>
              </a:rPr>
              <a:t>§ 2.2-3703</a:t>
            </a:r>
          </a:p>
          <a:p>
            <a:r>
              <a:rPr lang="en-US" sz="2400" b="1" dirty="0">
                <a:latin typeface="Arial" panose="020B0604020202020204" pitchFamily="34" charset="0"/>
                <a:cs typeface="Arial" panose="020B0604020202020204" pitchFamily="34" charset="0"/>
              </a:rPr>
              <a:t>Fusion Center information/intelligence. </a:t>
            </a:r>
            <a:r>
              <a:rPr lang="en-US" sz="2400" i="0" u="none" strike="noStrike" baseline="0" dirty="0">
                <a:latin typeface="Arial" panose="020B0604020202020204" pitchFamily="34" charset="0"/>
                <a:cs typeface="Arial" panose="020B0604020202020204" pitchFamily="34" charset="0"/>
              </a:rPr>
              <a:t>§ 52-48</a:t>
            </a:r>
          </a:p>
          <a:p>
            <a:r>
              <a:rPr lang="en-US" sz="2400" b="1" i="0" u="none" strike="noStrike" baseline="0" dirty="0">
                <a:latin typeface="Arial" panose="020B0604020202020204" pitchFamily="34" charset="0"/>
                <a:cs typeface="Arial" panose="020B0604020202020204" pitchFamily="34" charset="0"/>
              </a:rPr>
              <a:t>Grand Jury records</a:t>
            </a:r>
            <a:r>
              <a:rPr lang="en-US" sz="2400" i="0" u="none" strike="noStrike" baseline="0" dirty="0">
                <a:latin typeface="Arial" panose="020B0604020202020204" pitchFamily="34" charset="0"/>
                <a:cs typeface="Arial" panose="020B0604020202020204" pitchFamily="34" charset="0"/>
              </a:rPr>
              <a:t>. § 19.2-192; 19.2-212; 19.2-215.9</a:t>
            </a:r>
          </a:p>
          <a:p>
            <a:r>
              <a:rPr lang="en-US" sz="2400" b="1" dirty="0">
                <a:latin typeface="Arial" panose="020B0604020202020204" pitchFamily="34" charset="0"/>
                <a:cs typeface="Arial" panose="020B0604020202020204" pitchFamily="34" charset="0"/>
              </a:rPr>
              <a:t>Health records generally. </a:t>
            </a:r>
            <a:r>
              <a:rPr lang="en-US" sz="2400" b="0" i="0" u="none" strike="noStrike" baseline="0" dirty="0">
                <a:latin typeface="Arial" panose="020B0604020202020204" pitchFamily="34" charset="0"/>
                <a:cs typeface="Arial" panose="020B0604020202020204" pitchFamily="34" charset="0"/>
              </a:rPr>
              <a:t>§ 32.1-283(B) and see specific FOIA exception in §2.2-3706(D); 2.2-3706.1(C)(3); 2.2-3705.5</a:t>
            </a:r>
          </a:p>
          <a:p>
            <a:r>
              <a:rPr lang="en-US" sz="2400" b="1" dirty="0">
                <a:latin typeface="Arial" panose="020B0604020202020204" pitchFamily="34" charset="0"/>
                <a:cs typeface="Arial" panose="020B0604020202020204" pitchFamily="34" charset="0"/>
              </a:rPr>
              <a:t>Juvenile Records. </a:t>
            </a:r>
            <a:r>
              <a:rPr lang="en-US" sz="2400" dirty="0">
                <a:effectLst/>
                <a:latin typeface="Arial" panose="020B0604020202020204" pitchFamily="34" charset="0"/>
                <a:ea typeface="Calibri" panose="020F0502020204030204" pitchFamily="34" charset="0"/>
                <a:cs typeface="Arial" panose="020B0604020202020204" pitchFamily="34" charset="0"/>
              </a:rPr>
              <a:t>§ 16.1-301. See also the FOIA exemption listed in § 2.2-3706(B)(10); 2.2-3706.1(C)(3),(6)</a:t>
            </a:r>
          </a:p>
          <a:p>
            <a:endParaRPr lang="en-US" sz="2400" b="0" i="0" u="none" strike="noStrike" baseline="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R="0" algn="l"/>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R="0" algn="l"/>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74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dirty="0"/>
              <a:t>DANGEROUS DOGS</a:t>
            </a:r>
          </a:p>
        </p:txBody>
      </p:sp>
    </p:spTree>
    <p:extLst>
      <p:ext uri="{BB962C8B-B14F-4D97-AF65-F5344CB8AC3E}">
        <p14:creationId xmlns:p14="http://schemas.microsoft.com/office/powerpoint/2010/main" val="984991041"/>
      </p:ext>
    </p:extLst>
  </p:cSld>
  <p:clrMapOvr>
    <a:masterClrMapping/>
  </p:clrMapOvr>
  <p:transition spd="me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E458F-5987-468E-8D2C-785717567A2C}"/>
              </a:ext>
            </a:extLst>
          </p:cNvPr>
          <p:cNvSpPr>
            <a:spLocks noGrp="1"/>
          </p:cNvSpPr>
          <p:nvPr>
            <p:ph type="title"/>
          </p:nvPr>
        </p:nvSpPr>
        <p:spPr>
          <a:xfrm>
            <a:off x="2016760" y="326797"/>
            <a:ext cx="9601200" cy="1485900"/>
          </a:xfrm>
        </p:spPr>
        <p:txBody>
          <a:bodyPr>
            <a:normAutofit/>
          </a:bodyPr>
          <a:lstStyle/>
          <a:p>
            <a:pPr algn="ctr"/>
            <a:r>
              <a:rPr lang="en-US" sz="4000" dirty="0">
                <a:latin typeface="Arial" panose="020B0604020202020204" pitchFamily="34" charset="0"/>
                <a:cs typeface="Arial" panose="020B0604020202020204" pitchFamily="34" charset="0"/>
              </a:rPr>
              <a:t>Exceptions found outside the new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2.2-3706.1</a:t>
            </a:r>
          </a:p>
        </p:txBody>
      </p:sp>
      <p:sp>
        <p:nvSpPr>
          <p:cNvPr id="3" name="Content Placeholder 2">
            <a:extLst>
              <a:ext uri="{FF2B5EF4-FFF2-40B4-BE49-F238E27FC236}">
                <a16:creationId xmlns:a16="http://schemas.microsoft.com/office/drawing/2014/main" id="{953C190A-00A7-49C9-90DD-C44B775F8808}"/>
              </a:ext>
            </a:extLst>
          </p:cNvPr>
          <p:cNvSpPr>
            <a:spLocks noGrp="1"/>
          </p:cNvSpPr>
          <p:nvPr>
            <p:ph idx="1"/>
          </p:nvPr>
        </p:nvSpPr>
        <p:spPr>
          <a:xfrm>
            <a:off x="817762" y="1609163"/>
            <a:ext cx="11264419" cy="4922040"/>
          </a:xfrm>
        </p:spPr>
        <p:txBody>
          <a:bodyPr>
            <a:noAutofit/>
          </a:bodyPr>
          <a:lstStyle/>
          <a:p>
            <a:r>
              <a:rPr lang="en-US" sz="2400" b="1" dirty="0">
                <a:latin typeface="Arial" panose="020B0604020202020204" pitchFamily="34" charset="0"/>
                <a:cs typeface="Arial" panose="020B0604020202020204" pitchFamily="34" charset="0"/>
              </a:rPr>
              <a:t>Protective order information. </a:t>
            </a:r>
            <a:r>
              <a:rPr lang="en-US" sz="2400" b="0" i="0" u="none" strike="noStrike" baseline="0" dirty="0">
                <a:latin typeface="Arial" panose="020B0604020202020204" pitchFamily="34" charset="0"/>
                <a:cs typeface="Arial" panose="020B0604020202020204" pitchFamily="34" charset="0"/>
              </a:rPr>
              <a:t>(Address, phone #, employment of protected person or family member) § 19.2-152.10</a:t>
            </a:r>
          </a:p>
          <a:p>
            <a:r>
              <a:rPr lang="en-US" sz="2400" b="1" i="0" u="none" strike="noStrike" baseline="0" dirty="0">
                <a:latin typeface="Arial" panose="020B0604020202020204" pitchFamily="34" charset="0"/>
                <a:cs typeface="Arial" panose="020B0604020202020204" pitchFamily="34" charset="0"/>
              </a:rPr>
              <a:t>SART records. </a:t>
            </a:r>
            <a:r>
              <a:rPr lang="en-US" sz="2400" b="0" i="0" u="none" strike="noStrike" baseline="0" dirty="0">
                <a:latin typeface="Arial" panose="020B0604020202020204" pitchFamily="34" charset="0"/>
                <a:cs typeface="Arial" panose="020B0604020202020204" pitchFamily="34" charset="0"/>
              </a:rPr>
              <a:t>§ 2.2-3703</a:t>
            </a:r>
          </a:p>
          <a:p>
            <a:r>
              <a:rPr lang="en-US" sz="2400" b="1" dirty="0">
                <a:latin typeface="Arial" panose="020B0604020202020204" pitchFamily="34" charset="0"/>
                <a:cs typeface="Arial" panose="020B0604020202020204" pitchFamily="34" charset="0"/>
              </a:rPr>
              <a:t>Sexual Assault Victim Information </a:t>
            </a:r>
            <a:r>
              <a:rPr lang="en-US" sz="2400" dirty="0">
                <a:latin typeface="Arial" panose="020B0604020202020204" pitchFamily="34" charset="0"/>
                <a:ea typeface="Calibri" panose="020F0502020204030204" pitchFamily="34" charset="0"/>
                <a:cs typeface="Arial" panose="020B0604020202020204" pitchFamily="34" charset="0"/>
              </a:rPr>
              <a:t>§ 19.2-11.2; 2.2-3706(B)(10); 2.2-3706.1(D)</a:t>
            </a:r>
            <a:endParaRPr lang="en-US" sz="2400" b="0" i="0" u="none" strike="noStrike" baseline="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Social Security Numbers (first 5 digits). </a:t>
            </a:r>
            <a:r>
              <a:rPr lang="en-US" sz="2400" dirty="0">
                <a:effectLst/>
                <a:latin typeface="Arial" panose="020B0604020202020204" pitchFamily="34" charset="0"/>
                <a:ea typeface="Calibri" panose="020F0502020204030204" pitchFamily="34" charset="0"/>
                <a:cs typeface="Arial" panose="020B0604020202020204" pitchFamily="34" charset="0"/>
              </a:rPr>
              <a:t>§ 2.2-3815(A)</a:t>
            </a:r>
          </a:p>
          <a:p>
            <a:r>
              <a:rPr lang="en-US" sz="2400" b="1" dirty="0">
                <a:latin typeface="Arial" panose="020B0604020202020204" pitchFamily="34" charset="0"/>
                <a:cs typeface="Arial" panose="020B0604020202020204" pitchFamily="34" charset="0"/>
              </a:rPr>
              <a:t>Substantial Risk Orders</a:t>
            </a:r>
            <a:r>
              <a:rPr lang="en-US" sz="2400" dirty="0">
                <a:latin typeface="Arial" panose="020B0604020202020204" pitchFamily="34" charset="0"/>
                <a:cs typeface="Arial" panose="020B0604020202020204" pitchFamily="34" charset="0"/>
              </a:rPr>
              <a:t>. </a:t>
            </a:r>
            <a:r>
              <a:rPr lang="en-US" sz="2400" dirty="0">
                <a:effectLst/>
                <a:latin typeface="Arial" panose="020B0604020202020204" pitchFamily="34" charset="0"/>
                <a:ea typeface="Calibri" panose="020F0502020204030204" pitchFamily="34" charset="0"/>
                <a:cs typeface="Arial" panose="020B0604020202020204" pitchFamily="34" charset="0"/>
              </a:rPr>
              <a:t>§ 19.2-387.3</a:t>
            </a:r>
          </a:p>
          <a:p>
            <a:r>
              <a:rPr lang="en-US" sz="2400" b="1" i="0" u="none" strike="noStrike" baseline="0" dirty="0">
                <a:latin typeface="Arial" panose="020B0604020202020204" pitchFamily="34" charset="0"/>
                <a:cs typeface="Arial" panose="020B0604020202020204" pitchFamily="34" charset="0"/>
              </a:rPr>
              <a:t>Trade Secrets. </a:t>
            </a:r>
            <a:r>
              <a:rPr lang="en-US" sz="2400" i="0" u="none" strike="noStrike" baseline="0" dirty="0">
                <a:latin typeface="Arial" panose="020B0604020202020204" pitchFamily="34" charset="0"/>
                <a:cs typeface="Arial" panose="020B0604020202020204" pitchFamily="34" charset="0"/>
              </a:rPr>
              <a:t>§ 2.2-4342, and see specific FOIA exemption in § 2.2-3705.6(3)</a:t>
            </a:r>
            <a:endParaRPr lang="en-US" sz="2400" b="1" i="0" u="none" strike="noStrike" baseline="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Victim, Witness, and family member contact/location information where requested to be withheld. </a:t>
            </a:r>
            <a:r>
              <a:rPr lang="en-US" sz="2400" dirty="0">
                <a:effectLst/>
                <a:latin typeface="Arial" panose="020B0604020202020204" pitchFamily="34" charset="0"/>
                <a:ea typeface="Calibri" panose="020F0502020204030204" pitchFamily="34" charset="0"/>
                <a:cs typeface="Arial" panose="020B0604020202020204" pitchFamily="34" charset="0"/>
              </a:rPr>
              <a:t>§ 19.2-11.2 (Limited to “</a:t>
            </a:r>
            <a:r>
              <a:rPr lang="en-US" sz="2400" i="1" dirty="0">
                <a:latin typeface="Arial" panose="020B0604020202020204" pitchFamily="34" charset="0"/>
                <a:cs typeface="Arial" panose="020B0604020202020204" pitchFamily="34" charset="0"/>
              </a:rPr>
              <a:t>a criminal prosecution under § 18.2-46.2, 18.2-46.3, or 18.2-248 or of any violent felony as defined by subsection C of § 17.1-805</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endParaRPr lang="en-US"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274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AFFEB-3FFE-49BC-BB1E-5378A6547D13}"/>
              </a:ext>
            </a:extLst>
          </p:cNvPr>
          <p:cNvSpPr>
            <a:spLocks noGrp="1"/>
          </p:cNvSpPr>
          <p:nvPr>
            <p:ph type="title"/>
          </p:nvPr>
        </p:nvSpPr>
        <p:spPr>
          <a:xfrm>
            <a:off x="609600" y="304800"/>
            <a:ext cx="10972800" cy="1508127"/>
          </a:xfrm>
        </p:spPr>
        <p:txBody>
          <a:bodyPr>
            <a:normAutofit/>
          </a:bodyPr>
          <a:lstStyle/>
          <a:p>
            <a:r>
              <a:rPr lang="en-US" sz="4000" dirty="0"/>
              <a:t>FOIA: </a:t>
            </a:r>
            <a:br>
              <a:rPr lang="en-US" sz="4000" dirty="0"/>
            </a:br>
            <a:r>
              <a:rPr lang="en-US" sz="4000" dirty="0"/>
              <a:t>Discretionary Release</a:t>
            </a:r>
          </a:p>
        </p:txBody>
      </p:sp>
      <p:sp>
        <p:nvSpPr>
          <p:cNvPr id="3" name="Content Placeholder 2">
            <a:extLst>
              <a:ext uri="{FF2B5EF4-FFF2-40B4-BE49-F238E27FC236}">
                <a16:creationId xmlns:a16="http://schemas.microsoft.com/office/drawing/2014/main" id="{1899AE1A-4DA1-42E7-8283-5173ADAFF91E}"/>
              </a:ext>
            </a:extLst>
          </p:cNvPr>
          <p:cNvSpPr>
            <a:spLocks noGrp="1"/>
          </p:cNvSpPr>
          <p:nvPr>
            <p:ph idx="1"/>
          </p:nvPr>
        </p:nvSpPr>
        <p:spPr>
          <a:xfrm>
            <a:off x="912982" y="1748118"/>
            <a:ext cx="11053466" cy="4805082"/>
          </a:xfrm>
        </p:spPr>
        <p:txBody>
          <a:bodyPr>
            <a:noAutofit/>
          </a:bodyPr>
          <a:lstStyle/>
          <a:p>
            <a:r>
              <a:rPr lang="en-US" sz="2400" dirty="0">
                <a:latin typeface="Arial" panose="020B0604020202020204" pitchFamily="34" charset="0"/>
                <a:cs typeface="Arial" panose="020B0604020202020204" pitchFamily="34" charset="0"/>
              </a:rPr>
              <a:t>Paragraph B of </a:t>
            </a:r>
            <a:r>
              <a:rPr lang="en-US" sz="2400" b="0" i="0" u="none" strike="noStrike" baseline="0" dirty="0">
                <a:latin typeface="Arial" panose="020B0604020202020204" pitchFamily="34" charset="0"/>
                <a:cs typeface="Arial" panose="020B0604020202020204" pitchFamily="34" charset="0"/>
              </a:rPr>
              <a:t>§ 2.2-3706 contains a list of specific law enforcement records for which law enforcement has the discretion to decide whether to withhold or release. </a:t>
            </a:r>
          </a:p>
          <a:p>
            <a:r>
              <a:rPr lang="en-US" sz="2400" dirty="0">
                <a:latin typeface="Arial" panose="020B0604020202020204" pitchFamily="34" charset="0"/>
                <a:cs typeface="Arial" panose="020B0604020202020204" pitchFamily="34" charset="0"/>
              </a:rPr>
              <a:t>The FOIA changes amended this paragraph to remove the general discretion to withhold “criminal investigative files.”</a:t>
            </a:r>
          </a:p>
          <a:p>
            <a:r>
              <a:rPr lang="en-US" sz="2400" b="0" i="0" u="none" strike="noStrike" baseline="0" dirty="0">
                <a:latin typeface="Arial" panose="020B0604020202020204" pitchFamily="34" charset="0"/>
                <a:cs typeface="Arial" panose="020B0604020202020204" pitchFamily="34" charset="0"/>
              </a:rPr>
              <a:t>The changes left intact the remainder of the list of discretionary items which can be found in a “criminal investigative file.” </a:t>
            </a:r>
          </a:p>
          <a:p>
            <a:pPr marR="0" algn="l"/>
            <a:r>
              <a:rPr lang="en-US" sz="2400" dirty="0">
                <a:latin typeface="Arial" panose="020B0604020202020204" pitchFamily="34" charset="0"/>
                <a:cs typeface="Arial" panose="020B0604020202020204" pitchFamily="34" charset="0"/>
              </a:rPr>
              <a:t>Paragraph B:  “</a:t>
            </a:r>
            <a:r>
              <a:rPr lang="en-US" sz="2400" i="1" dirty="0">
                <a:latin typeface="Arial" panose="020B0604020202020204" pitchFamily="34" charset="0"/>
                <a:cs typeface="Arial" panose="020B0604020202020204" pitchFamily="34" charset="0"/>
              </a:rPr>
              <a:t>The following records are excluded from the mandatory disclosure provisions of this chapter, but may be disclosed by the custodian, in his discretion, except where such disclosure is prohibited by law</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E.g.:  B(10) reads: “</a:t>
            </a:r>
            <a:r>
              <a:rPr lang="en-US" sz="2400" i="1" dirty="0">
                <a:latin typeface="Arial" panose="020B0604020202020204" pitchFamily="34" charset="0"/>
                <a:cs typeface="Arial" panose="020B0604020202020204" pitchFamily="34" charset="0"/>
              </a:rPr>
              <a:t>The identity of any victim, witness, or undercover officer, or investigative techniques or procedures</a:t>
            </a:r>
            <a:r>
              <a:rPr lang="en-US" sz="2400"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2926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1542D2-7BBD-7441-9489-1159F4A3EB4F}"/>
              </a:ext>
            </a:extLst>
          </p:cNvPr>
          <p:cNvSpPr>
            <a:spLocks noGrp="1"/>
          </p:cNvSpPr>
          <p:nvPr>
            <p:ph type="title" idx="4294967295"/>
          </p:nvPr>
        </p:nvSpPr>
        <p:spPr>
          <a:xfrm>
            <a:off x="2280443" y="2693670"/>
            <a:ext cx="7631113" cy="2995930"/>
          </a:xfrm>
        </p:spPr>
        <p:txBody>
          <a:bodyPr>
            <a:normAutofit/>
          </a:bodyPr>
          <a:lstStyle/>
          <a:p>
            <a:pPr algn="l"/>
            <a:r>
              <a:rPr lang="en-US" dirty="0"/>
              <a:t>FOIA RESPONSES:</a:t>
            </a:r>
            <a:br>
              <a:rPr lang="en-US" dirty="0"/>
            </a:br>
            <a:r>
              <a:rPr lang="en-US" dirty="0"/>
              <a:t>Timing and Enforcement</a:t>
            </a:r>
          </a:p>
        </p:txBody>
      </p:sp>
    </p:spTree>
    <p:extLst>
      <p:ext uri="{BB962C8B-B14F-4D97-AF65-F5344CB8AC3E}">
        <p14:creationId xmlns:p14="http://schemas.microsoft.com/office/powerpoint/2010/main" val="884360055"/>
      </p:ext>
    </p:extLst>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56BC62-A454-4540-AB4E-3D2BF220931B}"/>
              </a:ext>
            </a:extLst>
          </p:cNvPr>
          <p:cNvSpPr>
            <a:spLocks noGrp="1"/>
          </p:cNvSpPr>
          <p:nvPr>
            <p:ph type="title"/>
          </p:nvPr>
        </p:nvSpPr>
        <p:spPr>
          <a:xfrm>
            <a:off x="609600" y="340712"/>
            <a:ext cx="10972800" cy="1508127"/>
          </a:xfrm>
        </p:spPr>
        <p:txBody>
          <a:bodyPr>
            <a:normAutofit/>
          </a:bodyPr>
          <a:lstStyle/>
          <a:p>
            <a:r>
              <a:rPr lang="en-US" sz="4000" dirty="0"/>
              <a:t>§ 2.2-3704:  </a:t>
            </a:r>
            <a:br>
              <a:rPr lang="en-US" sz="4000" dirty="0"/>
            </a:br>
            <a:r>
              <a:rPr lang="en-US" sz="4000" dirty="0"/>
              <a:t>FOIA Timing</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133015" y="1875116"/>
            <a:ext cx="10920247" cy="4642172"/>
          </a:xfrm>
        </p:spPr>
        <p:txBody>
          <a:bodyPr>
            <a:noAutofit/>
          </a:bodyPr>
          <a:lstStyle/>
          <a:p>
            <a:r>
              <a:rPr lang="en-US" sz="2800" dirty="0"/>
              <a:t>Any public body that is subject to this chapter and that is the custodian of the requested records shall promptly, but in all cases within </a:t>
            </a:r>
            <a:r>
              <a:rPr lang="en-US" sz="2800" b="1" u="sng" dirty="0"/>
              <a:t>5 working days </a:t>
            </a:r>
            <a:r>
              <a:rPr lang="en-US" sz="2800" dirty="0"/>
              <a:t>of receiving a request, provide the requested records or make one of the following responses in writing:</a:t>
            </a:r>
          </a:p>
          <a:p>
            <a:pPr lvl="1"/>
            <a:r>
              <a:rPr lang="en-US" sz="2800" dirty="0"/>
              <a:t>The requested records are being entirely withheld.</a:t>
            </a:r>
          </a:p>
          <a:p>
            <a:pPr lvl="1"/>
            <a:r>
              <a:rPr lang="en-US" sz="2800" dirty="0"/>
              <a:t>The requested records are being provided in part and are being withheld in part.</a:t>
            </a:r>
          </a:p>
          <a:p>
            <a:pPr lvl="1"/>
            <a:r>
              <a:rPr lang="en-US" sz="2800" dirty="0"/>
              <a:t>The requested records could not be found or do not exist.</a:t>
            </a:r>
          </a:p>
          <a:p>
            <a:pPr lvl="1"/>
            <a:r>
              <a:rPr lang="en-US" sz="2800" dirty="0"/>
              <a:t>It is not practically possible to provide the requested records or to determine whether they are available within the five-work-day period.</a:t>
            </a:r>
          </a:p>
        </p:txBody>
      </p:sp>
    </p:spTree>
    <p:extLst>
      <p:ext uri="{BB962C8B-B14F-4D97-AF65-F5344CB8AC3E}">
        <p14:creationId xmlns:p14="http://schemas.microsoft.com/office/powerpoint/2010/main" val="294907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945576-BC1C-5D49-BC38-478398A11AF9}"/>
              </a:ext>
            </a:extLst>
          </p:cNvPr>
          <p:cNvSpPr>
            <a:spLocks noGrp="1"/>
          </p:cNvSpPr>
          <p:nvPr>
            <p:ph type="title"/>
          </p:nvPr>
        </p:nvSpPr>
        <p:spPr>
          <a:xfrm>
            <a:off x="802640" y="548640"/>
            <a:ext cx="10972800" cy="1122682"/>
          </a:xfrm>
        </p:spPr>
        <p:txBody>
          <a:bodyPr>
            <a:normAutofit/>
          </a:bodyPr>
          <a:lstStyle/>
          <a:p>
            <a:r>
              <a:rPr lang="en-US" sz="4000" dirty="0"/>
              <a:t>§ 2.2-3704: FOIA Timing</a:t>
            </a:r>
            <a:endParaRPr lang="en-US" dirty="0"/>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452880" y="2402838"/>
            <a:ext cx="10190480" cy="3332480"/>
          </a:xfrm>
        </p:spPr>
        <p:txBody>
          <a:bodyPr>
            <a:normAutofit/>
          </a:bodyPr>
          <a:lstStyle/>
          <a:p>
            <a:r>
              <a:rPr lang="en-US" dirty="0"/>
              <a:t>If the “not practicable” is made within five working days, the public body shall have an additional seven work days or, in the case of a request for </a:t>
            </a:r>
            <a:r>
              <a:rPr lang="en-US" b="1" u="sng" dirty="0"/>
              <a:t>criminal investigative files</a:t>
            </a:r>
            <a:r>
              <a:rPr lang="en-US" dirty="0"/>
              <a:t> pursuant to § 2.2-3706.1, </a:t>
            </a:r>
            <a:r>
              <a:rPr lang="en-US" b="1" u="sng" dirty="0"/>
              <a:t>60 work days</a:t>
            </a:r>
            <a:r>
              <a:rPr lang="en-US" dirty="0"/>
              <a:t> in which to provide a response.</a:t>
            </a:r>
          </a:p>
          <a:p>
            <a:pPr lvl="1"/>
            <a:endParaRPr lang="en-US" dirty="0"/>
          </a:p>
        </p:txBody>
      </p:sp>
    </p:spTree>
    <p:extLst>
      <p:ext uri="{BB962C8B-B14F-4D97-AF65-F5344CB8AC3E}">
        <p14:creationId xmlns:p14="http://schemas.microsoft.com/office/powerpoint/2010/main" val="372396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59C1D2-1A2D-F746-BFF6-5091400C9632}"/>
              </a:ext>
            </a:extLst>
          </p:cNvPr>
          <p:cNvSpPr>
            <a:spLocks noGrp="1"/>
          </p:cNvSpPr>
          <p:nvPr>
            <p:ph type="title"/>
          </p:nvPr>
        </p:nvSpPr>
        <p:spPr>
          <a:xfrm>
            <a:off x="721360" y="335915"/>
            <a:ext cx="10972800" cy="1508127"/>
          </a:xfrm>
        </p:spPr>
        <p:txBody>
          <a:bodyPr>
            <a:normAutofit/>
          </a:bodyPr>
          <a:lstStyle/>
          <a:p>
            <a:r>
              <a:rPr lang="en-US" sz="4400" dirty="0"/>
              <a:t>§ 2.2-3706.1: </a:t>
            </a:r>
            <a:br>
              <a:rPr lang="en-US" sz="4400" dirty="0"/>
            </a:br>
            <a:r>
              <a:rPr lang="en-US" dirty="0"/>
              <a:t>FOIA Violations</a:t>
            </a:r>
          </a:p>
        </p:txBody>
      </p:sp>
      <p:sp>
        <p:nvSpPr>
          <p:cNvPr id="3" name="Content Placeholder 2">
            <a:extLst>
              <a:ext uri="{FF2B5EF4-FFF2-40B4-BE49-F238E27FC236}">
                <a16:creationId xmlns:a16="http://schemas.microsoft.com/office/drawing/2014/main" id="{997EF5F1-DFA4-448F-90F2-661DB960C159}"/>
              </a:ext>
            </a:extLst>
          </p:cNvPr>
          <p:cNvSpPr>
            <a:spLocks noGrp="1"/>
          </p:cNvSpPr>
          <p:nvPr>
            <p:ph idx="1"/>
          </p:nvPr>
        </p:nvSpPr>
        <p:spPr>
          <a:xfrm>
            <a:off x="1209040" y="2164080"/>
            <a:ext cx="9479981" cy="4084319"/>
          </a:xfrm>
        </p:spPr>
        <p:txBody>
          <a:bodyPr>
            <a:normAutofit/>
          </a:bodyPr>
          <a:lstStyle/>
          <a:p>
            <a:r>
              <a:rPr lang="en-US" sz="2800" dirty="0"/>
              <a:t>If the court finds that a violation was willfully and knowingly made:</a:t>
            </a:r>
          </a:p>
          <a:p>
            <a:pPr lvl="1"/>
            <a:r>
              <a:rPr lang="en-US" sz="2800" dirty="0"/>
              <a:t>The court shall impose upon such officer, employee, or member in his individual capacity a civil penalty of not less than $500 nor more than $2,000.</a:t>
            </a:r>
          </a:p>
          <a:p>
            <a:pPr lvl="1"/>
            <a:r>
              <a:rPr lang="en-US" sz="2800" dirty="0"/>
              <a:t>A second violation shall be not less than $2,000 nor more than $5,000</a:t>
            </a:r>
          </a:p>
        </p:txBody>
      </p:sp>
    </p:spTree>
    <p:extLst>
      <p:ext uri="{BB962C8B-B14F-4D97-AF65-F5344CB8AC3E}">
        <p14:creationId xmlns:p14="http://schemas.microsoft.com/office/powerpoint/2010/main" val="1869085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6D5D3-367A-474A-8C69-EE68D942278A}"/>
              </a:ext>
            </a:extLst>
          </p:cNvPr>
          <p:cNvSpPr>
            <a:spLocks noGrp="1"/>
          </p:cNvSpPr>
          <p:nvPr>
            <p:ph type="title" idx="4294967295"/>
          </p:nvPr>
        </p:nvSpPr>
        <p:spPr>
          <a:xfrm>
            <a:off x="1584960" y="3169920"/>
            <a:ext cx="8575993" cy="2051368"/>
          </a:xfrm>
        </p:spPr>
        <p:txBody>
          <a:bodyPr>
            <a:normAutofit/>
          </a:bodyPr>
          <a:lstStyle/>
          <a:p>
            <a:pPr algn="l"/>
            <a:r>
              <a:rPr lang="en-US" dirty="0"/>
              <a:t>SEALING CONVICTIONS AND </a:t>
            </a:r>
            <a:br>
              <a:rPr lang="en-US" dirty="0"/>
            </a:br>
            <a:r>
              <a:rPr lang="en-US" dirty="0"/>
              <a:t>OTHER COURT RECORDS</a:t>
            </a:r>
          </a:p>
        </p:txBody>
      </p:sp>
    </p:spTree>
    <p:extLst>
      <p:ext uri="{BB962C8B-B14F-4D97-AF65-F5344CB8AC3E}">
        <p14:creationId xmlns:p14="http://schemas.microsoft.com/office/powerpoint/2010/main" val="1582387567"/>
      </p:ext>
    </p:extLst>
  </p:cSld>
  <p:clrMapOvr>
    <a:masterClrMapping/>
  </p:clrMapOvr>
  <p:transition spd="med"/>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8C81-1050-EA4A-9971-A5D45871AD88}"/>
              </a:ext>
            </a:extLst>
          </p:cNvPr>
          <p:cNvSpPr>
            <a:spLocks noGrp="1"/>
          </p:cNvSpPr>
          <p:nvPr>
            <p:ph type="title"/>
          </p:nvPr>
        </p:nvSpPr>
        <p:spPr>
          <a:xfrm>
            <a:off x="894080" y="620395"/>
            <a:ext cx="10972800" cy="1005205"/>
          </a:xfrm>
        </p:spPr>
        <p:txBody>
          <a:bodyPr>
            <a:normAutofit/>
          </a:bodyPr>
          <a:lstStyle/>
          <a:p>
            <a:r>
              <a:rPr lang="en-US" dirty="0"/>
              <a:t>Ch. 524/542: Sealing Criminal Records </a:t>
            </a:r>
          </a:p>
        </p:txBody>
      </p:sp>
      <p:sp>
        <p:nvSpPr>
          <p:cNvPr id="3" name="Content Placeholder 2">
            <a:extLst>
              <a:ext uri="{FF2B5EF4-FFF2-40B4-BE49-F238E27FC236}">
                <a16:creationId xmlns:a16="http://schemas.microsoft.com/office/drawing/2014/main" id="{1D87135B-6EF0-6E40-833B-B12C6685D0AF}"/>
              </a:ext>
            </a:extLst>
          </p:cNvPr>
          <p:cNvSpPr>
            <a:spLocks noGrp="1"/>
          </p:cNvSpPr>
          <p:nvPr>
            <p:ph idx="1"/>
          </p:nvPr>
        </p:nvSpPr>
        <p:spPr>
          <a:xfrm>
            <a:off x="1361440" y="2519680"/>
            <a:ext cx="10220960" cy="4338320"/>
          </a:xfrm>
        </p:spPr>
        <p:txBody>
          <a:bodyPr>
            <a:normAutofit/>
          </a:bodyPr>
          <a:lstStyle/>
          <a:p>
            <a:r>
              <a:rPr lang="en-US" sz="3200" dirty="0"/>
              <a:t>Establishes a process for the automatic sealing of police and court records, defined in the bill, for certain convictions, deferred dispositions, and acquittals and for offenses that have been nolle </a:t>
            </a:r>
            <a:r>
              <a:rPr lang="en-US" sz="3200" dirty="0" err="1"/>
              <a:t>prossed</a:t>
            </a:r>
            <a:r>
              <a:rPr lang="en-US" sz="3200" dirty="0"/>
              <a:t> or otherwise dismissed. </a:t>
            </a:r>
          </a:p>
          <a:p>
            <a:r>
              <a:rPr lang="en-US" sz="3200" dirty="0"/>
              <a:t>Most of this bill does not take effect until July 1, 2025</a:t>
            </a:r>
          </a:p>
          <a:p>
            <a:endParaRPr lang="en-US" sz="3200" dirty="0"/>
          </a:p>
        </p:txBody>
      </p:sp>
    </p:spTree>
    <p:extLst>
      <p:ext uri="{BB962C8B-B14F-4D97-AF65-F5344CB8AC3E}">
        <p14:creationId xmlns:p14="http://schemas.microsoft.com/office/powerpoint/2010/main" val="219198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9E54-68DB-7946-B5CC-A891A1DB8B66}"/>
              </a:ext>
            </a:extLst>
          </p:cNvPr>
          <p:cNvSpPr>
            <a:spLocks noGrp="1"/>
          </p:cNvSpPr>
          <p:nvPr>
            <p:ph type="title"/>
          </p:nvPr>
        </p:nvSpPr>
        <p:spPr>
          <a:xfrm>
            <a:off x="985520" y="407035"/>
            <a:ext cx="10972800" cy="1508127"/>
          </a:xfrm>
        </p:spPr>
        <p:txBody>
          <a:bodyPr>
            <a:normAutofit/>
          </a:bodyPr>
          <a:lstStyle/>
          <a:p>
            <a:r>
              <a:rPr lang="en-US" dirty="0"/>
              <a:t>What Records Can Be Sealed </a:t>
            </a:r>
            <a:br>
              <a:rPr lang="en-US" dirty="0"/>
            </a:br>
            <a:r>
              <a:rPr lang="en-US" dirty="0"/>
              <a:t>(Starting in 2025)</a:t>
            </a:r>
          </a:p>
        </p:txBody>
      </p:sp>
      <p:sp>
        <p:nvSpPr>
          <p:cNvPr id="3" name="Content Placeholder 2">
            <a:extLst>
              <a:ext uri="{FF2B5EF4-FFF2-40B4-BE49-F238E27FC236}">
                <a16:creationId xmlns:a16="http://schemas.microsoft.com/office/drawing/2014/main" id="{D3035010-2030-3441-8E36-65B4B0F58595}"/>
              </a:ext>
            </a:extLst>
          </p:cNvPr>
          <p:cNvSpPr>
            <a:spLocks noGrp="1"/>
          </p:cNvSpPr>
          <p:nvPr>
            <p:ph idx="1"/>
          </p:nvPr>
        </p:nvSpPr>
        <p:spPr>
          <a:xfrm>
            <a:off x="1341120" y="2265680"/>
            <a:ext cx="9889588" cy="4357858"/>
          </a:xfrm>
        </p:spPr>
        <p:txBody>
          <a:bodyPr>
            <a:normAutofit/>
          </a:bodyPr>
          <a:lstStyle/>
          <a:p>
            <a:r>
              <a:rPr lang="en-US" sz="2800" dirty="0"/>
              <a:t>All Acquittals </a:t>
            </a:r>
          </a:p>
          <a:p>
            <a:r>
              <a:rPr lang="en-US" sz="2800" dirty="0"/>
              <a:t>Misdemeanor convictions and all Class 5 and Class 6 felony convictions and all felonies deemed punishable as larceny.</a:t>
            </a:r>
          </a:p>
          <a:p>
            <a:pPr lvl="1"/>
            <a:r>
              <a:rPr lang="en-US" sz="2800" dirty="0"/>
              <a:t>But not DUI felonies.</a:t>
            </a:r>
          </a:p>
          <a:p>
            <a:r>
              <a:rPr lang="en-US" sz="2800" dirty="0"/>
              <a:t>Misdemeanor convictions eligible after 7 years clean record.</a:t>
            </a:r>
          </a:p>
          <a:p>
            <a:r>
              <a:rPr lang="en-US" sz="2800" dirty="0"/>
              <a:t>Felony convictions eligible after 10 years clean record &amp; additional findings by Court</a:t>
            </a:r>
          </a:p>
          <a:p>
            <a:endParaRPr lang="en-US" sz="2800" dirty="0"/>
          </a:p>
          <a:p>
            <a:endParaRPr lang="en-US" sz="2800" dirty="0"/>
          </a:p>
          <a:p>
            <a:endParaRPr lang="en-US" sz="2800" dirty="0"/>
          </a:p>
        </p:txBody>
      </p:sp>
    </p:spTree>
    <p:extLst>
      <p:ext uri="{BB962C8B-B14F-4D97-AF65-F5344CB8AC3E}">
        <p14:creationId xmlns:p14="http://schemas.microsoft.com/office/powerpoint/2010/main" val="50938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1E46-07B5-2449-B540-A7DB4B9A8914}"/>
              </a:ext>
            </a:extLst>
          </p:cNvPr>
          <p:cNvSpPr>
            <a:spLocks noGrp="1"/>
          </p:cNvSpPr>
          <p:nvPr>
            <p:ph type="title"/>
          </p:nvPr>
        </p:nvSpPr>
        <p:spPr>
          <a:xfrm>
            <a:off x="904240" y="986155"/>
            <a:ext cx="10972800" cy="822325"/>
          </a:xfrm>
        </p:spPr>
        <p:txBody>
          <a:bodyPr>
            <a:normAutofit fontScale="90000"/>
          </a:bodyPr>
          <a:lstStyle/>
          <a:p>
            <a:r>
              <a:rPr lang="en-US" dirty="0"/>
              <a:t>Results of Sealing of Records of Arrest and Convictions</a:t>
            </a:r>
            <a:br>
              <a:rPr lang="en-US" dirty="0"/>
            </a:br>
            <a:endParaRPr lang="en-US" dirty="0"/>
          </a:p>
        </p:txBody>
      </p:sp>
      <p:sp>
        <p:nvSpPr>
          <p:cNvPr id="3" name="Content Placeholder 2">
            <a:extLst>
              <a:ext uri="{FF2B5EF4-FFF2-40B4-BE49-F238E27FC236}">
                <a16:creationId xmlns:a16="http://schemas.microsoft.com/office/drawing/2014/main" id="{96CF3605-94E2-7946-AF2E-8275028E0610}"/>
              </a:ext>
            </a:extLst>
          </p:cNvPr>
          <p:cNvSpPr>
            <a:spLocks noGrp="1"/>
          </p:cNvSpPr>
          <p:nvPr>
            <p:ph idx="1"/>
          </p:nvPr>
        </p:nvSpPr>
        <p:spPr>
          <a:xfrm>
            <a:off x="1103312" y="2052918"/>
            <a:ext cx="10195309" cy="4195481"/>
          </a:xfrm>
        </p:spPr>
        <p:txBody>
          <a:bodyPr>
            <a:noAutofit/>
          </a:bodyPr>
          <a:lstStyle/>
          <a:p>
            <a:r>
              <a:rPr lang="en-US" sz="2800" dirty="0"/>
              <a:t>Upon inquiry about a sealed record, LE and Court shall reply “No record exists.” §19.2-392.5(C)</a:t>
            </a:r>
          </a:p>
          <a:p>
            <a:r>
              <a:rPr lang="en-US" sz="2800" dirty="0"/>
              <a:t>Convicted person “may deny or not disclose” their arrest and/or conviction §19.2-392.5(D)</a:t>
            </a:r>
          </a:p>
          <a:p>
            <a:r>
              <a:rPr lang="en-US" sz="2800" dirty="0"/>
              <a:t>Exceptions permit disclosure for jury service, child care &amp; custody hearings, applying for certain positions (e.g., apply for LE position) §19.2-392.5(E)</a:t>
            </a:r>
          </a:p>
          <a:p>
            <a:r>
              <a:rPr lang="en-US" sz="2800" dirty="0"/>
              <a:t>Cannot disseminate “sealed” records except by Court order or otherwise permitted in the law. §19.2-392.13</a:t>
            </a:r>
          </a:p>
        </p:txBody>
      </p:sp>
    </p:spTree>
    <p:extLst>
      <p:ext uri="{BB962C8B-B14F-4D97-AF65-F5344CB8AC3E}">
        <p14:creationId xmlns:p14="http://schemas.microsoft.com/office/powerpoint/2010/main" val="1656143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9C99A-C367-8742-A29F-67B807C43636}"/>
              </a:ext>
            </a:extLst>
          </p:cNvPr>
          <p:cNvSpPr>
            <a:spLocks noGrp="1"/>
          </p:cNvSpPr>
          <p:nvPr>
            <p:ph type="title"/>
          </p:nvPr>
        </p:nvSpPr>
        <p:spPr>
          <a:xfrm>
            <a:off x="1052082" y="343976"/>
            <a:ext cx="9346560" cy="1229402"/>
          </a:xfrm>
        </p:spPr>
        <p:txBody>
          <a:bodyPr/>
          <a:lstStyle/>
          <a:p>
            <a:r>
              <a:rPr lang="en-US" dirty="0"/>
              <a:t>Ch. 464: Dangerous Dogs</a:t>
            </a:r>
          </a:p>
        </p:txBody>
      </p:sp>
      <p:sp>
        <p:nvSpPr>
          <p:cNvPr id="3" name="Content Placeholder 2">
            <a:extLst>
              <a:ext uri="{FF2B5EF4-FFF2-40B4-BE49-F238E27FC236}">
                <a16:creationId xmlns:a16="http://schemas.microsoft.com/office/drawing/2014/main" id="{EFB71DDB-E0AA-9A4C-8AB6-51496F3FE0E0}"/>
              </a:ext>
            </a:extLst>
          </p:cNvPr>
          <p:cNvSpPr>
            <a:spLocks noGrp="1"/>
          </p:cNvSpPr>
          <p:nvPr>
            <p:ph idx="1"/>
          </p:nvPr>
        </p:nvSpPr>
        <p:spPr>
          <a:xfrm>
            <a:off x="1188719" y="1573378"/>
            <a:ext cx="11003281" cy="5394960"/>
          </a:xfrm>
        </p:spPr>
        <p:txBody>
          <a:bodyPr>
            <a:noAutofit/>
          </a:bodyPr>
          <a:lstStyle/>
          <a:p>
            <a:r>
              <a:rPr lang="en-US" sz="2600" dirty="0"/>
              <a:t>Restructures the procedure for adjudication of a dog as a dangerous dog. Now requires:</a:t>
            </a:r>
          </a:p>
          <a:p>
            <a:pPr marL="514350" indent="-514350">
              <a:buFont typeface="+mj-lt"/>
              <a:buAutoNum type="romanLcPeriod"/>
            </a:pPr>
            <a:r>
              <a:rPr lang="en-US" sz="2600" dirty="0"/>
              <a:t>Written notice by an animal control officer to the owner of the dog that he has applied for a summons, and a prohibition on disposal of the dog by the owner for 30 days; </a:t>
            </a:r>
          </a:p>
          <a:p>
            <a:pPr marL="514350" indent="-514350">
              <a:buFont typeface="+mj-lt"/>
              <a:buAutoNum type="romanLcPeriod"/>
            </a:pPr>
            <a:r>
              <a:rPr lang="en-US" sz="2600" dirty="0"/>
              <a:t>The issuance of a summons with an option (for officer), rather than a requirement, that the officer confine the dog, prohibition on the disposal of the dog other than by euthanasia, and an authorization for the court to compel the implanting of electronic identification; </a:t>
            </a:r>
          </a:p>
          <a:p>
            <a:pPr marL="514350" indent="-514350">
              <a:buFont typeface="+mj-lt"/>
              <a:buAutoNum type="romanLcPeriod"/>
            </a:pPr>
            <a:r>
              <a:rPr lang="en-US" sz="2600" dirty="0"/>
              <a:t>Holding a hearing within 30 days, unless good cause is shown;</a:t>
            </a:r>
          </a:p>
          <a:p>
            <a:pPr marL="514350" indent="-514350">
              <a:buFont typeface="+mj-lt"/>
              <a:buAutoNum type="romanLcPeriod"/>
            </a:pPr>
            <a:r>
              <a:rPr lang="en-US" sz="2600" dirty="0"/>
              <a:t>The authority of the court if deferring further proceedings without adjudicating to compel the implanting of electronic identification; &amp;</a:t>
            </a:r>
          </a:p>
          <a:p>
            <a:pPr marL="514350" indent="-514350">
              <a:buFont typeface="+mj-lt"/>
              <a:buAutoNum type="romanLcPeriod"/>
            </a:pPr>
            <a:r>
              <a:rPr lang="en-US" sz="2600" dirty="0"/>
              <a:t>Limit of 30 days for any appeal of a dangerous dog adjudication.</a:t>
            </a:r>
          </a:p>
        </p:txBody>
      </p:sp>
    </p:spTree>
    <p:extLst>
      <p:ext uri="{BB962C8B-B14F-4D97-AF65-F5344CB8AC3E}">
        <p14:creationId xmlns:p14="http://schemas.microsoft.com/office/powerpoint/2010/main" val="43015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BE464-BEE6-5744-8839-B27340954B52}"/>
              </a:ext>
            </a:extLst>
          </p:cNvPr>
          <p:cNvSpPr>
            <a:spLocks noGrp="1"/>
          </p:cNvSpPr>
          <p:nvPr>
            <p:ph type="title"/>
          </p:nvPr>
        </p:nvSpPr>
        <p:spPr>
          <a:xfrm>
            <a:off x="944880" y="325755"/>
            <a:ext cx="10972800" cy="1508127"/>
          </a:xfrm>
        </p:spPr>
        <p:txBody>
          <a:bodyPr>
            <a:normAutofit/>
          </a:bodyPr>
          <a:lstStyle/>
          <a:p>
            <a:r>
              <a:rPr lang="en-US" sz="4000" dirty="0"/>
              <a:t>Permitted Disclosure of Sealed Records </a:t>
            </a:r>
            <a:br>
              <a:rPr lang="en-US" sz="4000" dirty="0"/>
            </a:br>
            <a:r>
              <a:rPr lang="en-US" sz="4000" dirty="0"/>
              <a:t>by Law Enforcement</a:t>
            </a:r>
          </a:p>
        </p:txBody>
      </p:sp>
      <p:sp>
        <p:nvSpPr>
          <p:cNvPr id="3" name="Content Placeholder 2">
            <a:extLst>
              <a:ext uri="{FF2B5EF4-FFF2-40B4-BE49-F238E27FC236}">
                <a16:creationId xmlns:a16="http://schemas.microsoft.com/office/drawing/2014/main" id="{C5A7A36B-F85B-604D-AC4E-834F06314BDD}"/>
              </a:ext>
            </a:extLst>
          </p:cNvPr>
          <p:cNvSpPr>
            <a:spLocks noGrp="1"/>
          </p:cNvSpPr>
          <p:nvPr>
            <p:ph idx="1"/>
          </p:nvPr>
        </p:nvSpPr>
        <p:spPr>
          <a:xfrm>
            <a:off x="1239520" y="2336800"/>
            <a:ext cx="8810333" cy="3911599"/>
          </a:xfrm>
        </p:spPr>
        <p:txBody>
          <a:bodyPr>
            <a:normAutofit/>
          </a:bodyPr>
          <a:lstStyle/>
          <a:p>
            <a:r>
              <a:rPr lang="en-US" sz="2800" dirty="0"/>
              <a:t>Does not prohibit disclosure of sealed records among law enforcement and attorneys while engaged in performance of their duties for purposes solely relating to exculpatory, mitigating and impeachment evidence or between attorneys for CW when related to the prosecution of a separate crime.  §19.2-392.13.I.</a:t>
            </a:r>
          </a:p>
          <a:p>
            <a:endParaRPr lang="en-US" sz="2800" dirty="0"/>
          </a:p>
          <a:p>
            <a:endParaRPr lang="en-US" sz="2800" dirty="0"/>
          </a:p>
        </p:txBody>
      </p:sp>
    </p:spTree>
    <p:extLst>
      <p:ext uri="{BB962C8B-B14F-4D97-AF65-F5344CB8AC3E}">
        <p14:creationId xmlns:p14="http://schemas.microsoft.com/office/powerpoint/2010/main" val="2656940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18BBD-B51A-5B4E-A373-2E949D5C1E58}"/>
              </a:ext>
            </a:extLst>
          </p:cNvPr>
          <p:cNvSpPr>
            <a:spLocks noGrp="1"/>
          </p:cNvSpPr>
          <p:nvPr>
            <p:ph type="title"/>
          </p:nvPr>
        </p:nvSpPr>
        <p:spPr>
          <a:xfrm>
            <a:off x="609600" y="534035"/>
            <a:ext cx="10972800" cy="1066165"/>
          </a:xfrm>
        </p:spPr>
        <p:txBody>
          <a:bodyPr>
            <a:normAutofit/>
          </a:bodyPr>
          <a:lstStyle/>
          <a:p>
            <a:r>
              <a:rPr lang="en-US" dirty="0"/>
              <a:t>Consequences for Disclosing Sealed Record</a:t>
            </a:r>
          </a:p>
        </p:txBody>
      </p:sp>
      <p:sp>
        <p:nvSpPr>
          <p:cNvPr id="3" name="Content Placeholder 2">
            <a:extLst>
              <a:ext uri="{FF2B5EF4-FFF2-40B4-BE49-F238E27FC236}">
                <a16:creationId xmlns:a16="http://schemas.microsoft.com/office/drawing/2014/main" id="{D2AE04D8-3DED-B140-B632-154B748536CC}"/>
              </a:ext>
            </a:extLst>
          </p:cNvPr>
          <p:cNvSpPr>
            <a:spLocks noGrp="1"/>
          </p:cNvSpPr>
          <p:nvPr>
            <p:ph idx="1"/>
          </p:nvPr>
        </p:nvSpPr>
        <p:spPr>
          <a:xfrm>
            <a:off x="1249680" y="2346960"/>
            <a:ext cx="10332720" cy="3799840"/>
          </a:xfrm>
        </p:spPr>
        <p:txBody>
          <a:bodyPr>
            <a:normAutofit/>
          </a:bodyPr>
          <a:lstStyle/>
          <a:p>
            <a:r>
              <a:rPr lang="en-US" sz="3200" dirty="0"/>
              <a:t>Dissemination or disclosure of sealed convictions contrary to law §19.2-392.14:</a:t>
            </a:r>
          </a:p>
          <a:p>
            <a:pPr lvl="1"/>
            <a:r>
              <a:rPr lang="en-US" sz="3000" dirty="0"/>
              <a:t>Willful violation is Class 1 misdemeanor</a:t>
            </a:r>
          </a:p>
          <a:p>
            <a:pPr lvl="1"/>
            <a:r>
              <a:rPr lang="en-US" sz="3000" dirty="0"/>
              <a:t>Malicious &amp; intentional violation is Class 6 felony</a:t>
            </a:r>
          </a:p>
          <a:p>
            <a:endParaRPr lang="en-US" sz="3200" dirty="0"/>
          </a:p>
          <a:p>
            <a:endParaRPr lang="en-US" sz="3200" dirty="0"/>
          </a:p>
        </p:txBody>
      </p:sp>
    </p:spTree>
    <p:extLst>
      <p:ext uri="{BB962C8B-B14F-4D97-AF65-F5344CB8AC3E}">
        <p14:creationId xmlns:p14="http://schemas.microsoft.com/office/powerpoint/2010/main" val="349384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37546-CDC6-5142-959B-2060C7188C27}"/>
              </a:ext>
            </a:extLst>
          </p:cNvPr>
          <p:cNvSpPr>
            <a:spLocks noGrp="1"/>
          </p:cNvSpPr>
          <p:nvPr>
            <p:ph type="title"/>
          </p:nvPr>
        </p:nvSpPr>
        <p:spPr>
          <a:xfrm>
            <a:off x="609600" y="549275"/>
            <a:ext cx="10972800" cy="1045845"/>
          </a:xfrm>
        </p:spPr>
        <p:txBody>
          <a:bodyPr>
            <a:normAutofit/>
          </a:bodyPr>
          <a:lstStyle/>
          <a:p>
            <a:r>
              <a:rPr lang="en-US" dirty="0"/>
              <a:t>Ch. 544: “Identification Privilege Cards”</a:t>
            </a:r>
          </a:p>
        </p:txBody>
      </p:sp>
      <p:sp>
        <p:nvSpPr>
          <p:cNvPr id="3" name="Content Placeholder 2">
            <a:extLst>
              <a:ext uri="{FF2B5EF4-FFF2-40B4-BE49-F238E27FC236}">
                <a16:creationId xmlns:a16="http://schemas.microsoft.com/office/drawing/2014/main" id="{ECAB790E-B56F-F645-85B8-36917F743536}"/>
              </a:ext>
            </a:extLst>
          </p:cNvPr>
          <p:cNvSpPr>
            <a:spLocks noGrp="1"/>
          </p:cNvSpPr>
          <p:nvPr>
            <p:ph idx="1"/>
          </p:nvPr>
        </p:nvSpPr>
        <p:spPr>
          <a:xfrm>
            <a:off x="1076589" y="2209801"/>
            <a:ext cx="10038821" cy="4195481"/>
          </a:xfrm>
        </p:spPr>
        <p:txBody>
          <a:bodyPr>
            <a:noAutofit/>
          </a:bodyPr>
          <a:lstStyle/>
          <a:p>
            <a:r>
              <a:rPr lang="en-US" sz="2800" dirty="0"/>
              <a:t>Authorizes DMV to issue identification privilege cards to applicants who hold a citizenship or legal presence status that is eligible for a special identification card or a limited-duration special identification card and have reported income from Virginia sources or been claimed as a dependent on an individual tax return filed with the Commonwealth in the preceding 12 months. </a:t>
            </a:r>
          </a:p>
          <a:p>
            <a:r>
              <a:rPr lang="en-US" sz="2800" dirty="0"/>
              <a:t>Identification privilege cards shall be treated as special identification cards unless otherwise provided in the Code of Virginia. </a:t>
            </a:r>
            <a:br>
              <a:rPr lang="en-US" sz="2800" dirty="0"/>
            </a:br>
            <a:endParaRPr lang="en-US" sz="2800" dirty="0"/>
          </a:p>
        </p:txBody>
      </p:sp>
    </p:spTree>
    <p:extLst>
      <p:ext uri="{BB962C8B-B14F-4D97-AF65-F5344CB8AC3E}">
        <p14:creationId xmlns:p14="http://schemas.microsoft.com/office/powerpoint/2010/main" val="243568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000781-E9B5-7F4F-9CBD-2A0308628155}"/>
              </a:ext>
            </a:extLst>
          </p:cNvPr>
          <p:cNvSpPr>
            <a:spLocks noGrp="1"/>
          </p:cNvSpPr>
          <p:nvPr>
            <p:ph type="title" idx="4294967295"/>
          </p:nvPr>
        </p:nvSpPr>
        <p:spPr>
          <a:xfrm>
            <a:off x="1787683" y="3181350"/>
            <a:ext cx="9418797" cy="2660650"/>
          </a:xfrm>
        </p:spPr>
        <p:txBody>
          <a:bodyPr>
            <a:normAutofit/>
          </a:bodyPr>
          <a:lstStyle/>
          <a:p>
            <a:pPr algn="l"/>
            <a:r>
              <a:rPr lang="en-US" dirty="0"/>
              <a:t>LAW ENFORCEMENT PROCEDURAL PROTECTIONS</a:t>
            </a:r>
          </a:p>
        </p:txBody>
      </p:sp>
    </p:spTree>
    <p:extLst>
      <p:ext uri="{BB962C8B-B14F-4D97-AF65-F5344CB8AC3E}">
        <p14:creationId xmlns:p14="http://schemas.microsoft.com/office/powerpoint/2010/main" val="1445764076"/>
      </p:ext>
    </p:extLst>
  </p:cSld>
  <p:clrMapOvr>
    <a:masterClrMapping/>
  </p:clrMapOvr>
  <p:transition spd="med"/>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3229CA-0778-B841-874E-223E1CB5184F}"/>
              </a:ext>
            </a:extLst>
          </p:cNvPr>
          <p:cNvSpPr>
            <a:spLocks noGrp="1"/>
          </p:cNvSpPr>
          <p:nvPr>
            <p:ph type="title"/>
          </p:nvPr>
        </p:nvSpPr>
        <p:spPr>
          <a:xfrm>
            <a:off x="609600" y="264795"/>
            <a:ext cx="10972800" cy="1508127"/>
          </a:xfrm>
        </p:spPr>
        <p:txBody>
          <a:bodyPr>
            <a:normAutofit/>
          </a:bodyPr>
          <a:lstStyle/>
          <a:p>
            <a:r>
              <a:rPr lang="en-US" dirty="0"/>
              <a:t>Ch. 526: </a:t>
            </a:r>
            <a:br>
              <a:rPr lang="en-US" dirty="0"/>
            </a:br>
            <a:r>
              <a:rPr lang="en-US" dirty="0"/>
              <a:t>Worker’s Compensation &amp; COVID</a:t>
            </a:r>
          </a:p>
        </p:txBody>
      </p:sp>
      <p:sp>
        <p:nvSpPr>
          <p:cNvPr id="5" name="Content Placeholder 4">
            <a:extLst>
              <a:ext uri="{FF2B5EF4-FFF2-40B4-BE49-F238E27FC236}">
                <a16:creationId xmlns:a16="http://schemas.microsoft.com/office/drawing/2014/main" id="{0D843A13-0ABB-E247-9097-946E62E22093}"/>
              </a:ext>
            </a:extLst>
          </p:cNvPr>
          <p:cNvSpPr>
            <a:spLocks noGrp="1"/>
          </p:cNvSpPr>
          <p:nvPr>
            <p:ph idx="1"/>
          </p:nvPr>
        </p:nvSpPr>
        <p:spPr>
          <a:xfrm>
            <a:off x="786524" y="1844139"/>
            <a:ext cx="11025352" cy="4820821"/>
          </a:xfrm>
        </p:spPr>
        <p:txBody>
          <a:bodyPr>
            <a:noAutofit/>
          </a:bodyPr>
          <a:lstStyle/>
          <a:p>
            <a:r>
              <a:rPr lang="en-US" sz="2800" dirty="0"/>
              <a:t>Establishes a presumption that COVID-19 causing the death or disability of firefighters, emergency medical services personnel, law-enforcement officers, correctional officers, and regional jail officers is an occupational disease compensable under the Workers' Compensation Act.</a:t>
            </a:r>
          </a:p>
          <a:p>
            <a:r>
              <a:rPr lang="en-US" sz="2800" dirty="0"/>
              <a:t>Bill provides that such presumption applies to any death or disability occurring on or after July 1, 2020, caused by infection from the COVID-19 virus, provided that for any such death or disability that occurred on or after July 1, 2020, and prior to December 31, 2021, the claimant received a diagnosis of COVID-19 from a licensed physician, after either a presumptive positive test or a laboratory confirmed test for COVID-19, and presented with signs and symptoms of COVID-19 that required medical treatment. </a:t>
            </a:r>
          </a:p>
          <a:p>
            <a:endParaRPr lang="en-US" sz="2800" dirty="0"/>
          </a:p>
        </p:txBody>
      </p:sp>
    </p:spTree>
    <p:extLst>
      <p:ext uri="{BB962C8B-B14F-4D97-AF65-F5344CB8AC3E}">
        <p14:creationId xmlns:p14="http://schemas.microsoft.com/office/powerpoint/2010/main" val="292257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294-625B-DD4C-951F-DEE248506830}"/>
              </a:ext>
            </a:extLst>
          </p:cNvPr>
          <p:cNvSpPr>
            <a:spLocks noGrp="1"/>
          </p:cNvSpPr>
          <p:nvPr>
            <p:ph type="title"/>
          </p:nvPr>
        </p:nvSpPr>
        <p:spPr>
          <a:xfrm>
            <a:off x="861237" y="228982"/>
            <a:ext cx="9053409" cy="1400530"/>
          </a:xfrm>
        </p:spPr>
        <p:txBody>
          <a:bodyPr/>
          <a:lstStyle/>
          <a:p>
            <a:r>
              <a:rPr lang="en-US" dirty="0"/>
              <a:t>Questions?</a:t>
            </a:r>
          </a:p>
        </p:txBody>
      </p:sp>
      <p:sp>
        <p:nvSpPr>
          <p:cNvPr id="3" name="Content Placeholder 2">
            <a:extLst>
              <a:ext uri="{FF2B5EF4-FFF2-40B4-BE49-F238E27FC236}">
                <a16:creationId xmlns:a16="http://schemas.microsoft.com/office/drawing/2014/main" id="{305EBCD1-7E98-F043-B97A-46B25CEE103F}"/>
              </a:ext>
            </a:extLst>
          </p:cNvPr>
          <p:cNvSpPr>
            <a:spLocks noGrp="1"/>
          </p:cNvSpPr>
          <p:nvPr>
            <p:ph idx="1"/>
          </p:nvPr>
        </p:nvSpPr>
        <p:spPr>
          <a:xfrm>
            <a:off x="576757" y="1850729"/>
            <a:ext cx="5864683" cy="4744484"/>
          </a:xfrm>
          <a:ln w="50800">
            <a:solidFill>
              <a:schemeClr val="tx1"/>
            </a:solidFill>
          </a:ln>
        </p:spPr>
        <p:txBody>
          <a:bodyPr>
            <a:noAutofit/>
          </a:bodyPr>
          <a:lstStyle/>
          <a:p>
            <a:pPr marL="0" indent="0">
              <a:buNone/>
            </a:pPr>
            <a:r>
              <a:rPr lang="en-US" sz="2500" dirty="0"/>
              <a:t>Elliott Casey</a:t>
            </a:r>
          </a:p>
          <a:p>
            <a:pPr marL="0" indent="0">
              <a:buNone/>
            </a:pPr>
            <a:r>
              <a:rPr lang="en-US" sz="2500" dirty="0"/>
              <a:t>Staff Attorney</a:t>
            </a:r>
          </a:p>
          <a:p>
            <a:pPr marL="0" indent="0">
              <a:buNone/>
            </a:pPr>
            <a:r>
              <a:rPr lang="en-US" sz="2500" dirty="0"/>
              <a:t>Commonwealth’s Attorneys’ Services Council</a:t>
            </a:r>
          </a:p>
          <a:p>
            <a:pPr marL="0" indent="0">
              <a:buNone/>
            </a:pPr>
            <a:r>
              <a:rPr lang="en-US" sz="2500" dirty="0"/>
              <a:t>William and Mary Law School, Room 220</a:t>
            </a:r>
          </a:p>
          <a:p>
            <a:pPr marL="0" indent="0">
              <a:buNone/>
            </a:pPr>
            <a:r>
              <a:rPr lang="en-US" sz="2500" dirty="0"/>
              <a:t>613 South Henry Street</a:t>
            </a:r>
          </a:p>
          <a:p>
            <a:pPr marL="0" indent="0">
              <a:buNone/>
            </a:pPr>
            <a:r>
              <a:rPr lang="en-US" sz="2500" dirty="0" err="1"/>
              <a:t>P.O.Box</a:t>
            </a:r>
            <a:r>
              <a:rPr lang="en-US" sz="2500" dirty="0"/>
              <a:t> 3549</a:t>
            </a:r>
          </a:p>
          <a:p>
            <a:pPr marL="0" indent="0">
              <a:buNone/>
            </a:pPr>
            <a:r>
              <a:rPr lang="en-US" sz="2500" dirty="0"/>
              <a:t>Williamsburg, Virginia 23187</a:t>
            </a:r>
          </a:p>
          <a:p>
            <a:pPr marL="0" indent="0">
              <a:buNone/>
            </a:pPr>
            <a:r>
              <a:rPr lang="en-US" sz="2500" dirty="0"/>
              <a:t>757.585.4370</a:t>
            </a:r>
          </a:p>
          <a:p>
            <a:pPr marL="0" indent="0">
              <a:buNone/>
            </a:pPr>
            <a:r>
              <a:rPr lang="en-US" sz="2500" dirty="0" err="1"/>
              <a:t>ejcasey@wm.edu</a:t>
            </a:r>
            <a:endParaRPr lang="en-US" sz="2500" dirty="0"/>
          </a:p>
        </p:txBody>
      </p:sp>
      <p:pic>
        <p:nvPicPr>
          <p:cNvPr id="5" name="Picture 4">
            <a:extLst>
              <a:ext uri="{FF2B5EF4-FFF2-40B4-BE49-F238E27FC236}">
                <a16:creationId xmlns:a16="http://schemas.microsoft.com/office/drawing/2014/main" id="{BB0486FF-B71B-3443-85E6-E1F020073403}"/>
              </a:ext>
            </a:extLst>
          </p:cNvPr>
          <p:cNvPicPr>
            <a:picLocks noChangeAspect="1"/>
          </p:cNvPicPr>
          <p:nvPr/>
        </p:nvPicPr>
        <p:blipFill>
          <a:blip r:embed="rId2"/>
          <a:stretch>
            <a:fillRect/>
          </a:stretch>
        </p:blipFill>
        <p:spPr>
          <a:xfrm>
            <a:off x="7081520" y="1749010"/>
            <a:ext cx="4947921" cy="4947921"/>
          </a:xfrm>
          <a:prstGeom prst="rect">
            <a:avLst/>
          </a:prstGeom>
        </p:spPr>
      </p:pic>
    </p:spTree>
    <p:extLst>
      <p:ext uri="{BB962C8B-B14F-4D97-AF65-F5344CB8AC3E}">
        <p14:creationId xmlns:p14="http://schemas.microsoft.com/office/powerpoint/2010/main" val="143833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1432C-A488-D444-B7F0-DC32B968A3C3}"/>
              </a:ext>
            </a:extLst>
          </p:cNvPr>
          <p:cNvSpPr>
            <a:spLocks noGrp="1"/>
          </p:cNvSpPr>
          <p:nvPr>
            <p:ph type="title"/>
          </p:nvPr>
        </p:nvSpPr>
        <p:spPr>
          <a:xfrm>
            <a:off x="609600" y="325755"/>
            <a:ext cx="10972800" cy="1508127"/>
          </a:xfrm>
        </p:spPr>
        <p:txBody>
          <a:bodyPr/>
          <a:lstStyle/>
          <a:p>
            <a:r>
              <a:rPr lang="en-US" dirty="0"/>
              <a:t>Dangerous Dogs – </a:t>
            </a:r>
            <a:r>
              <a:rPr lang="en-US" dirty="0" err="1"/>
              <a:t>Con’d</a:t>
            </a:r>
            <a:endParaRPr lang="en-US" dirty="0"/>
          </a:p>
        </p:txBody>
      </p:sp>
      <p:sp>
        <p:nvSpPr>
          <p:cNvPr id="3" name="Content Placeholder 2">
            <a:extLst>
              <a:ext uri="{FF2B5EF4-FFF2-40B4-BE49-F238E27FC236}">
                <a16:creationId xmlns:a16="http://schemas.microsoft.com/office/drawing/2014/main" id="{770ACEB7-4CB8-A24E-B4C7-645795BF79DA}"/>
              </a:ext>
            </a:extLst>
          </p:cNvPr>
          <p:cNvSpPr>
            <a:spLocks noGrp="1"/>
          </p:cNvSpPr>
          <p:nvPr>
            <p:ph idx="1"/>
          </p:nvPr>
        </p:nvSpPr>
        <p:spPr>
          <a:xfrm>
            <a:off x="1483360" y="2275366"/>
            <a:ext cx="9672320" cy="3593727"/>
          </a:xfrm>
        </p:spPr>
        <p:txBody>
          <a:bodyPr>
            <a:normAutofit/>
          </a:bodyPr>
          <a:lstStyle/>
          <a:p>
            <a:r>
              <a:rPr lang="en-US" sz="3000" dirty="0"/>
              <a:t>Bill authorizes an officer to obtain a summons for a hearing to determine whether a dog that has been surrendered is a dangerous dog </a:t>
            </a:r>
          </a:p>
          <a:p>
            <a:r>
              <a:rPr lang="en-US" sz="3000" dirty="0"/>
              <a:t>Bill provides that any dangerous dog not reclaimed from the animal control officer within 10 days of notice shall be considered abandoned.</a:t>
            </a:r>
            <a:br>
              <a:rPr lang="en-US" sz="3000" dirty="0"/>
            </a:br>
            <a:endParaRPr lang="en-US" sz="3000" dirty="0"/>
          </a:p>
        </p:txBody>
      </p:sp>
    </p:spTree>
    <p:extLst>
      <p:ext uri="{BB962C8B-B14F-4D97-AF65-F5344CB8AC3E}">
        <p14:creationId xmlns:p14="http://schemas.microsoft.com/office/powerpoint/2010/main" val="37862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5543F-BCB9-744C-ACAA-21E8F2E8387D}"/>
              </a:ext>
            </a:extLst>
          </p:cNvPr>
          <p:cNvSpPr>
            <a:spLocks noGrp="1"/>
          </p:cNvSpPr>
          <p:nvPr>
            <p:ph type="title"/>
          </p:nvPr>
        </p:nvSpPr>
        <p:spPr>
          <a:xfrm>
            <a:off x="820882" y="467832"/>
            <a:ext cx="10058400" cy="1450757"/>
          </a:xfrm>
        </p:spPr>
        <p:txBody>
          <a:bodyPr/>
          <a:lstStyle/>
          <a:p>
            <a:r>
              <a:rPr lang="en-US" dirty="0"/>
              <a:t>Dangerous Dogs - Standard</a:t>
            </a:r>
          </a:p>
        </p:txBody>
      </p:sp>
      <p:sp>
        <p:nvSpPr>
          <p:cNvPr id="3" name="Content Placeholder 2">
            <a:extLst>
              <a:ext uri="{FF2B5EF4-FFF2-40B4-BE49-F238E27FC236}">
                <a16:creationId xmlns:a16="http://schemas.microsoft.com/office/drawing/2014/main" id="{36DFE306-4FCB-9941-AB07-70E0FAAFC36E}"/>
              </a:ext>
            </a:extLst>
          </p:cNvPr>
          <p:cNvSpPr>
            <a:spLocks noGrp="1"/>
          </p:cNvSpPr>
          <p:nvPr>
            <p:ph idx="1"/>
          </p:nvPr>
        </p:nvSpPr>
        <p:spPr>
          <a:xfrm>
            <a:off x="820882" y="2041451"/>
            <a:ext cx="10906830" cy="4681467"/>
          </a:xfrm>
        </p:spPr>
        <p:txBody>
          <a:bodyPr>
            <a:noAutofit/>
          </a:bodyPr>
          <a:lstStyle/>
          <a:p>
            <a:r>
              <a:rPr lang="en-US" sz="2800" dirty="0"/>
              <a:t>“The court shall determine that the animal is a dangerous dog if the evidence shows that it:</a:t>
            </a:r>
          </a:p>
          <a:p>
            <a:pPr marL="514350" indent="-514350">
              <a:buFont typeface="+mj-lt"/>
              <a:buAutoNum type="romanLcPeriod"/>
            </a:pPr>
            <a:r>
              <a:rPr lang="en-US" sz="2800" dirty="0"/>
              <a:t>“killed a companion animal that is a dog or cat or inflicted serious injury on a companion animal that is a dog or cat, including a serious impairment of health or bodily function that requires significant medical attention, a serious disfigurement, any injury that has a reasonable potential to cause death, or any injury other than a sprain or strain, OR </a:t>
            </a:r>
          </a:p>
          <a:p>
            <a:pPr marL="514350" indent="-514350">
              <a:buFont typeface="+mj-lt"/>
              <a:buAutoNum type="romanLcPeriod"/>
            </a:pPr>
            <a:r>
              <a:rPr lang="en-US" sz="2800" dirty="0"/>
              <a:t>“directly caused serious injury to a person, including laceration, broken bone, or substantial puncture of skin by teeth.”</a:t>
            </a:r>
          </a:p>
        </p:txBody>
      </p:sp>
    </p:spTree>
    <p:extLst>
      <p:ext uri="{BB962C8B-B14F-4D97-AF65-F5344CB8AC3E}">
        <p14:creationId xmlns:p14="http://schemas.microsoft.com/office/powerpoint/2010/main" val="1923080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A9315-9B3C-B341-903A-58D8D96AA670}"/>
              </a:ext>
            </a:extLst>
          </p:cNvPr>
          <p:cNvSpPr>
            <a:spLocks noGrp="1"/>
          </p:cNvSpPr>
          <p:nvPr>
            <p:ph type="title"/>
          </p:nvPr>
        </p:nvSpPr>
        <p:spPr>
          <a:xfrm>
            <a:off x="839730" y="503217"/>
            <a:ext cx="10058400" cy="1450757"/>
          </a:xfrm>
        </p:spPr>
        <p:txBody>
          <a:bodyPr/>
          <a:lstStyle/>
          <a:p>
            <a:r>
              <a:rPr lang="en-US" dirty="0"/>
              <a:t>Dangerous Dogs - Limitation</a:t>
            </a:r>
          </a:p>
        </p:txBody>
      </p:sp>
      <p:sp>
        <p:nvSpPr>
          <p:cNvPr id="3" name="Content Placeholder 2">
            <a:extLst>
              <a:ext uri="{FF2B5EF4-FFF2-40B4-BE49-F238E27FC236}">
                <a16:creationId xmlns:a16="http://schemas.microsoft.com/office/drawing/2014/main" id="{2900B78F-9BCF-BD40-ACB6-FC10089A1B6A}"/>
              </a:ext>
            </a:extLst>
          </p:cNvPr>
          <p:cNvSpPr>
            <a:spLocks noGrp="1"/>
          </p:cNvSpPr>
          <p:nvPr>
            <p:ph idx="1"/>
          </p:nvPr>
        </p:nvSpPr>
        <p:spPr>
          <a:xfrm>
            <a:off x="691115" y="1953974"/>
            <a:ext cx="11408735" cy="4885797"/>
          </a:xfrm>
        </p:spPr>
        <p:txBody>
          <a:bodyPr>
            <a:noAutofit/>
          </a:bodyPr>
          <a:lstStyle/>
          <a:p>
            <a:r>
              <a:rPr lang="en-US" sz="2600" dirty="0"/>
              <a:t>Bill sets new restriction: “No law-enforcement officer or animal control officer shall apply for a summons pursuant to subsection B if, upon investigation, the officer finds:</a:t>
            </a:r>
          </a:p>
          <a:p>
            <a:pPr marL="514350" indent="-514350">
              <a:buFont typeface="+mj-lt"/>
              <a:buAutoNum type="romanLcPeriod"/>
            </a:pPr>
            <a:r>
              <a:rPr lang="en-US" sz="2600" dirty="0"/>
              <a:t>In the case of an injury to a companion animal that is a dog or cat, that no serious injury has occurred as a result of the attack or bite, that both animals are owned by the same person, or that the incident originated on the property of the attacking or biting dog's owner.</a:t>
            </a:r>
          </a:p>
          <a:p>
            <a:pPr marL="914400" lvl="1" indent="-514350"/>
            <a:r>
              <a:rPr lang="en-US" sz="2600" dirty="0"/>
              <a:t>In determining whether serious injury to a companion animal that is a dog or cat has occurred, the officer may consult with a licensed veterinarian.</a:t>
            </a:r>
          </a:p>
          <a:p>
            <a:pPr marL="514350" indent="-514350">
              <a:buFont typeface="+mj-lt"/>
              <a:buAutoNum type="romanLcPeriod"/>
            </a:pPr>
            <a:r>
              <a:rPr lang="en-US" sz="2600" dirty="0"/>
              <a:t>In the case of an injury to a person, that the injury caused by the dog upon the person consists solely of a single nip or bite resulting only in a scratch, abrasion, or other minor injury. </a:t>
            </a:r>
          </a:p>
          <a:p>
            <a:endParaRPr lang="en-US" sz="2600" dirty="0"/>
          </a:p>
        </p:txBody>
      </p:sp>
    </p:spTree>
    <p:extLst>
      <p:ext uri="{BB962C8B-B14F-4D97-AF65-F5344CB8AC3E}">
        <p14:creationId xmlns:p14="http://schemas.microsoft.com/office/powerpoint/2010/main" val="1665619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7CC58-CBDA-0240-9371-2045AF9BEBEB}"/>
              </a:ext>
            </a:extLst>
          </p:cNvPr>
          <p:cNvSpPr>
            <a:spLocks noGrp="1"/>
          </p:cNvSpPr>
          <p:nvPr>
            <p:ph type="title"/>
          </p:nvPr>
        </p:nvSpPr>
        <p:spPr>
          <a:xfrm>
            <a:off x="731520" y="366395"/>
            <a:ext cx="10972800" cy="1508127"/>
          </a:xfrm>
        </p:spPr>
        <p:txBody>
          <a:bodyPr>
            <a:normAutofit/>
          </a:bodyPr>
          <a:lstStyle/>
          <a:p>
            <a:r>
              <a:rPr lang="en-US" dirty="0"/>
              <a:t>Dangerous Dogs – Owner Obligations</a:t>
            </a:r>
          </a:p>
        </p:txBody>
      </p:sp>
      <p:sp>
        <p:nvSpPr>
          <p:cNvPr id="3" name="Content Placeholder 2">
            <a:extLst>
              <a:ext uri="{FF2B5EF4-FFF2-40B4-BE49-F238E27FC236}">
                <a16:creationId xmlns:a16="http://schemas.microsoft.com/office/drawing/2014/main" id="{DDBA1F92-555A-3B4D-AC23-D718BD319ABD}"/>
              </a:ext>
            </a:extLst>
          </p:cNvPr>
          <p:cNvSpPr>
            <a:spLocks noGrp="1"/>
          </p:cNvSpPr>
          <p:nvPr>
            <p:ph idx="1"/>
          </p:nvPr>
        </p:nvSpPr>
        <p:spPr>
          <a:xfrm>
            <a:off x="1744649" y="2354413"/>
            <a:ext cx="8946541" cy="3754581"/>
          </a:xfrm>
        </p:spPr>
        <p:txBody>
          <a:bodyPr>
            <a:normAutofit/>
          </a:bodyPr>
          <a:lstStyle/>
          <a:p>
            <a:r>
              <a:rPr lang="en-US" sz="2800" dirty="0"/>
              <a:t>Bill sets forth new requirements for ownership of a dog adjudicated to be “dangerous.”</a:t>
            </a:r>
          </a:p>
          <a:p>
            <a:r>
              <a:rPr lang="en-US" sz="2800" dirty="0"/>
              <a:t>Requirements include posting signs, affixing tags, obtaining insurance, providing documentation to a locality, and proper storage.</a:t>
            </a:r>
          </a:p>
          <a:p>
            <a:r>
              <a:rPr lang="en-US" sz="2800" dirty="0"/>
              <a:t>New section is: § 3.2-6540.01.</a:t>
            </a:r>
          </a:p>
          <a:p>
            <a:r>
              <a:rPr lang="en-US" sz="2800" dirty="0"/>
              <a:t>Violation is a Class 1 Misdemeanor.</a:t>
            </a:r>
          </a:p>
        </p:txBody>
      </p:sp>
    </p:spTree>
    <p:extLst>
      <p:ext uri="{BB962C8B-B14F-4D97-AF65-F5344CB8AC3E}">
        <p14:creationId xmlns:p14="http://schemas.microsoft.com/office/powerpoint/2010/main" val="273865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3AE5-9FE4-6745-9A64-DF8BC373CA21}"/>
              </a:ext>
            </a:extLst>
          </p:cNvPr>
          <p:cNvSpPr>
            <a:spLocks noGrp="1"/>
          </p:cNvSpPr>
          <p:nvPr>
            <p:ph type="title"/>
          </p:nvPr>
        </p:nvSpPr>
        <p:spPr/>
        <p:txBody>
          <a:bodyPr/>
          <a:lstStyle/>
          <a:p>
            <a:r>
              <a:rPr lang="en-US" dirty="0"/>
              <a:t>Dangerous Dogs - Transfer</a:t>
            </a:r>
          </a:p>
        </p:txBody>
      </p:sp>
      <p:sp>
        <p:nvSpPr>
          <p:cNvPr id="3" name="Content Placeholder 2">
            <a:extLst>
              <a:ext uri="{FF2B5EF4-FFF2-40B4-BE49-F238E27FC236}">
                <a16:creationId xmlns:a16="http://schemas.microsoft.com/office/drawing/2014/main" id="{B62AB88E-AE90-4647-B254-A0FE22FF0C34}"/>
              </a:ext>
            </a:extLst>
          </p:cNvPr>
          <p:cNvSpPr>
            <a:spLocks noGrp="1"/>
          </p:cNvSpPr>
          <p:nvPr>
            <p:ph idx="1"/>
          </p:nvPr>
        </p:nvSpPr>
        <p:spPr>
          <a:xfrm>
            <a:off x="727364" y="1805601"/>
            <a:ext cx="11464636" cy="4839747"/>
          </a:xfrm>
        </p:spPr>
        <p:txBody>
          <a:bodyPr>
            <a:noAutofit/>
          </a:bodyPr>
          <a:lstStyle/>
          <a:p>
            <a:r>
              <a:rPr lang="en-US" sz="2600" dirty="0"/>
              <a:t>Bill imposes new requirements for the transfer of dangerous dogs.</a:t>
            </a:r>
          </a:p>
          <a:p>
            <a:r>
              <a:rPr lang="en-US" sz="2600" dirty="0"/>
              <a:t>Bill requires a releasing agency that is transferring or releasing for adoption a dangerous dog in the Commonwealth to notify the receiving party of the legal requirements for keeping a dangerous dog.</a:t>
            </a:r>
          </a:p>
          <a:p>
            <a:r>
              <a:rPr lang="en-US" sz="2600" dirty="0"/>
              <a:t>If the agency is transferring the dog outside the Commonwealth, it is required to notify the appropriate animal control officer of the dog's adjudication as dangerous. </a:t>
            </a:r>
          </a:p>
          <a:p>
            <a:r>
              <a:rPr lang="en-US" sz="2600" dirty="0"/>
              <a:t>An owner who is bringing a dog found to be dangerous in another state to reside in the Commonwealth shall notify the local animal control officer. </a:t>
            </a:r>
          </a:p>
          <a:p>
            <a:r>
              <a:rPr lang="en-US" sz="2600" dirty="0"/>
              <a:t>Any owner who disposes of a dangerous dog by gift, sale, transfer, trade, or surrender shall notify the receiver in writing of the dog's adjudication as dangerous, with a violation penalized as a Class 3 misdemeanor.</a:t>
            </a:r>
          </a:p>
        </p:txBody>
      </p:sp>
    </p:spTree>
    <p:extLst>
      <p:ext uri="{BB962C8B-B14F-4D97-AF65-F5344CB8AC3E}">
        <p14:creationId xmlns:p14="http://schemas.microsoft.com/office/powerpoint/2010/main" val="2060712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0A9E9-6414-EA4D-B885-9F0B86359D34}"/>
              </a:ext>
            </a:extLst>
          </p:cNvPr>
          <p:cNvSpPr>
            <a:spLocks noGrp="1"/>
          </p:cNvSpPr>
          <p:nvPr>
            <p:ph type="title" idx="4294967295"/>
          </p:nvPr>
        </p:nvSpPr>
        <p:spPr>
          <a:xfrm>
            <a:off x="2275840" y="3841750"/>
            <a:ext cx="8951913" cy="1156970"/>
          </a:xfrm>
        </p:spPr>
        <p:txBody>
          <a:bodyPr/>
          <a:lstStyle/>
          <a:p>
            <a:pPr algn="l"/>
            <a:r>
              <a:rPr lang="en-US" dirty="0"/>
              <a:t>PROTECTIVE ORDERS</a:t>
            </a:r>
          </a:p>
        </p:txBody>
      </p:sp>
      <p:sp>
        <p:nvSpPr>
          <p:cNvPr id="4" name="Text Placeholder 3">
            <a:extLst>
              <a:ext uri="{FF2B5EF4-FFF2-40B4-BE49-F238E27FC236}">
                <a16:creationId xmlns:a16="http://schemas.microsoft.com/office/drawing/2014/main" id="{B9FD2644-FC1F-CA40-9566-A978BC2029A6}"/>
              </a:ext>
            </a:extLst>
          </p:cNvPr>
          <p:cNvSpPr>
            <a:spLocks noGrp="1"/>
          </p:cNvSpPr>
          <p:nvPr>
            <p:ph type="body" idx="4294967295"/>
          </p:nvPr>
        </p:nvSpPr>
        <p:spPr>
          <a:xfrm>
            <a:off x="2275840" y="4998720"/>
            <a:ext cx="8474393" cy="833120"/>
          </a:xfrm>
        </p:spPr>
        <p:txBody>
          <a:bodyPr>
            <a:normAutofit/>
          </a:bodyPr>
          <a:lstStyle/>
          <a:p>
            <a:pPr marL="0" indent="0">
              <a:buNone/>
            </a:pPr>
            <a:r>
              <a:rPr lang="en-US" sz="2400" dirty="0"/>
              <a:t>New Type of adult protective order available </a:t>
            </a:r>
          </a:p>
        </p:txBody>
      </p:sp>
    </p:spTree>
    <p:extLst>
      <p:ext uri="{BB962C8B-B14F-4D97-AF65-F5344CB8AC3E}">
        <p14:creationId xmlns:p14="http://schemas.microsoft.com/office/powerpoint/2010/main" val="303676892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a:xfrm>
            <a:off x="1103312" y="2052918"/>
            <a:ext cx="10715794" cy="4352364"/>
          </a:xfrm>
        </p:spPr>
        <p:txBody>
          <a:bodyPr>
            <a:normAutofit/>
          </a:bodyPr>
          <a:lstStyle/>
          <a:p>
            <a:r>
              <a:rPr lang="en-US" sz="3600" dirty="0"/>
              <a:t>This PowerPoint attempts to identify the legislation from the 2021 General Assembly Regular Session that has the greatest impact on law enforcement and public safety.</a:t>
            </a:r>
          </a:p>
          <a:p>
            <a:r>
              <a:rPr lang="en-US" sz="3600" dirty="0"/>
              <a:t>Consult the </a:t>
            </a:r>
            <a:r>
              <a:rPr lang="en-US" sz="3600" i="1" dirty="0"/>
              <a:t>2021 Legislative Update Master List</a:t>
            </a:r>
            <a:r>
              <a:rPr lang="en-US" sz="3600" dirty="0"/>
              <a:t> outline for full listing of bills of interest.</a:t>
            </a:r>
          </a:p>
          <a:p>
            <a:pPr lvl="1"/>
            <a:r>
              <a:rPr lang="en-US" sz="3400" dirty="0"/>
              <a:t>This presentation will NOT cover every bill. </a:t>
            </a:r>
          </a:p>
          <a:p>
            <a:endParaRPr lang="en-US" sz="3500" dirty="0"/>
          </a:p>
        </p:txBody>
      </p:sp>
    </p:spTree>
    <p:extLst>
      <p:ext uri="{BB962C8B-B14F-4D97-AF65-F5344CB8AC3E}">
        <p14:creationId xmlns:p14="http://schemas.microsoft.com/office/powerpoint/2010/main" val="39008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7A6637-7A5D-874E-AEDE-A76F038C4604}"/>
              </a:ext>
            </a:extLst>
          </p:cNvPr>
          <p:cNvSpPr>
            <a:spLocks noGrp="1"/>
          </p:cNvSpPr>
          <p:nvPr>
            <p:ph type="title"/>
          </p:nvPr>
        </p:nvSpPr>
        <p:spPr>
          <a:xfrm>
            <a:off x="565819" y="585285"/>
            <a:ext cx="11505497" cy="2022127"/>
          </a:xfrm>
        </p:spPr>
        <p:txBody>
          <a:bodyPr>
            <a:normAutofit fontScale="90000"/>
          </a:bodyPr>
          <a:lstStyle/>
          <a:p>
            <a:r>
              <a:rPr lang="en-US" dirty="0"/>
              <a:t>Ch. 207: Emergency order for Adult Protection against acts of violence, threats, financial exploitation.</a:t>
            </a:r>
            <a:br>
              <a:rPr lang="en-US" dirty="0"/>
            </a:br>
            <a:endParaRPr lang="en-US" dirty="0"/>
          </a:p>
        </p:txBody>
      </p:sp>
      <p:sp>
        <p:nvSpPr>
          <p:cNvPr id="5" name="Content Placeholder 4">
            <a:extLst>
              <a:ext uri="{FF2B5EF4-FFF2-40B4-BE49-F238E27FC236}">
                <a16:creationId xmlns:a16="http://schemas.microsoft.com/office/drawing/2014/main" id="{7211B65C-7975-1148-9FAF-7F666D7945FD}"/>
              </a:ext>
            </a:extLst>
          </p:cNvPr>
          <p:cNvSpPr>
            <a:spLocks noGrp="1"/>
          </p:cNvSpPr>
          <p:nvPr>
            <p:ph idx="1"/>
          </p:nvPr>
        </p:nvSpPr>
        <p:spPr>
          <a:xfrm>
            <a:off x="1852254" y="2163073"/>
            <a:ext cx="8932628" cy="3515138"/>
          </a:xfrm>
        </p:spPr>
        <p:txBody>
          <a:bodyPr>
            <a:normAutofit/>
          </a:bodyPr>
          <a:lstStyle/>
          <a:p>
            <a:r>
              <a:rPr lang="en-US" sz="3000" dirty="0"/>
              <a:t>Creates a new protective order for an adult who has been, within a reasonable period of time, subjected to an act of violence, force, or threat or been subjected to financial exploitation, </a:t>
            </a:r>
          </a:p>
          <a:p>
            <a:r>
              <a:rPr lang="en-US" sz="3000" dirty="0"/>
              <a:t>Any person who violates a condition imposed is guilty of a Class 1 misdemeanor.</a:t>
            </a:r>
          </a:p>
          <a:p>
            <a:endParaRPr lang="en-US" sz="3000" dirty="0"/>
          </a:p>
          <a:p>
            <a:endParaRPr lang="en-US" sz="3000" dirty="0"/>
          </a:p>
        </p:txBody>
      </p:sp>
    </p:spTree>
    <p:extLst>
      <p:ext uri="{BB962C8B-B14F-4D97-AF65-F5344CB8AC3E}">
        <p14:creationId xmlns:p14="http://schemas.microsoft.com/office/powerpoint/2010/main" val="4159493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5349C-8BE7-524E-8531-BE72EB366DA2}"/>
              </a:ext>
            </a:extLst>
          </p:cNvPr>
          <p:cNvSpPr>
            <a:spLocks noGrp="1"/>
          </p:cNvSpPr>
          <p:nvPr>
            <p:ph type="title"/>
          </p:nvPr>
        </p:nvSpPr>
        <p:spPr>
          <a:xfrm>
            <a:off x="766536" y="265815"/>
            <a:ext cx="9404723" cy="1400530"/>
          </a:xfrm>
        </p:spPr>
        <p:txBody>
          <a:bodyPr/>
          <a:lstStyle/>
          <a:p>
            <a:r>
              <a:rPr lang="en-US" dirty="0"/>
              <a:t>“Financial Exploitation”</a:t>
            </a:r>
          </a:p>
        </p:txBody>
      </p:sp>
      <p:sp>
        <p:nvSpPr>
          <p:cNvPr id="3" name="Content Placeholder 2">
            <a:extLst>
              <a:ext uri="{FF2B5EF4-FFF2-40B4-BE49-F238E27FC236}">
                <a16:creationId xmlns:a16="http://schemas.microsoft.com/office/drawing/2014/main" id="{854B712D-48F7-8242-9200-F1F0FF6F64DB}"/>
              </a:ext>
            </a:extLst>
          </p:cNvPr>
          <p:cNvSpPr>
            <a:spLocks noGrp="1"/>
          </p:cNvSpPr>
          <p:nvPr>
            <p:ph idx="1"/>
          </p:nvPr>
        </p:nvSpPr>
        <p:spPr>
          <a:xfrm>
            <a:off x="583656" y="1666345"/>
            <a:ext cx="11456700" cy="4704553"/>
          </a:xfrm>
        </p:spPr>
        <p:txBody>
          <a:bodyPr>
            <a:noAutofit/>
          </a:bodyPr>
          <a:lstStyle/>
          <a:p>
            <a:r>
              <a:rPr lang="en-US" sz="2600" dirty="0"/>
              <a:t>"Financial exploitation" means the illegal, unauthorized, improper, or fraudulent use of the funds, property, benefits, resources, or other assets of an adult for another's profit, benefit, or advantage, including a caregiver or person serving in a fiduciary capacity, or that deprives the adult of his rightful use of or access to such funds, property, benefits, resources, or other assets. </a:t>
            </a:r>
          </a:p>
          <a:p>
            <a:r>
              <a:rPr lang="en-US" sz="2600" dirty="0"/>
              <a:t>"Financial exploitation" includes (</a:t>
            </a:r>
            <a:r>
              <a:rPr lang="en-US" sz="2600" dirty="0" err="1"/>
              <a:t>i</a:t>
            </a:r>
            <a:r>
              <a:rPr lang="en-US" sz="2600" dirty="0"/>
              <a:t>) an intentional breach of a fiduciary obligation to an adult to his detriment or an intentional failure to use the financial resources of an adult in a manner that results in neglect of such adult; (ii) the acquisition, possession, or control of an adult's financial resources or property through the use of undue influence, coercion, or duress; and (iii) forcing or coercing an adult to pay for goods or services against his will for another's profit, benefit, or advantage if the adult did not agree, or was tricked, misled, or defrauded into agreeing, to pay for such goods or services.</a:t>
            </a:r>
          </a:p>
          <a:p>
            <a:endParaRPr lang="en-US" sz="2600" dirty="0"/>
          </a:p>
          <a:p>
            <a:endParaRPr lang="en-US" sz="2600" dirty="0"/>
          </a:p>
        </p:txBody>
      </p:sp>
    </p:spTree>
    <p:extLst>
      <p:ext uri="{BB962C8B-B14F-4D97-AF65-F5344CB8AC3E}">
        <p14:creationId xmlns:p14="http://schemas.microsoft.com/office/powerpoint/2010/main" val="3142106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2ABA2-EE78-F04D-93B1-3523C83761AE}"/>
              </a:ext>
            </a:extLst>
          </p:cNvPr>
          <p:cNvSpPr>
            <a:spLocks noGrp="1"/>
          </p:cNvSpPr>
          <p:nvPr>
            <p:ph type="title"/>
          </p:nvPr>
        </p:nvSpPr>
        <p:spPr>
          <a:xfrm>
            <a:off x="935731" y="255182"/>
            <a:ext cx="9404723" cy="1400530"/>
          </a:xfrm>
        </p:spPr>
        <p:txBody>
          <a:bodyPr/>
          <a:lstStyle/>
          <a:p>
            <a:r>
              <a:rPr lang="en-US" dirty="0"/>
              <a:t>What the Court May Order</a:t>
            </a:r>
          </a:p>
        </p:txBody>
      </p:sp>
      <p:sp>
        <p:nvSpPr>
          <p:cNvPr id="3" name="Content Placeholder 2">
            <a:extLst>
              <a:ext uri="{FF2B5EF4-FFF2-40B4-BE49-F238E27FC236}">
                <a16:creationId xmlns:a16="http://schemas.microsoft.com/office/drawing/2014/main" id="{61F3952A-0918-9440-8048-47C778BEF1E2}"/>
              </a:ext>
            </a:extLst>
          </p:cNvPr>
          <p:cNvSpPr>
            <a:spLocks noGrp="1"/>
          </p:cNvSpPr>
          <p:nvPr>
            <p:ph idx="1"/>
          </p:nvPr>
        </p:nvSpPr>
        <p:spPr>
          <a:xfrm>
            <a:off x="1382770" y="1679945"/>
            <a:ext cx="10705263" cy="5178055"/>
          </a:xfrm>
        </p:spPr>
        <p:txBody>
          <a:bodyPr>
            <a:normAutofit/>
          </a:bodyPr>
          <a:lstStyle/>
          <a:p>
            <a:r>
              <a:rPr lang="en-US" sz="2400" dirty="0"/>
              <a:t>The order may include: </a:t>
            </a:r>
          </a:p>
          <a:p>
            <a:pPr marL="514350" indent="-514350">
              <a:buFont typeface="+mj-lt"/>
              <a:buAutoNum type="romanLcPeriod"/>
            </a:pPr>
            <a:r>
              <a:rPr lang="en-US" sz="2400" dirty="0"/>
              <a:t>prohibition on acts of violence, force, or threat or criminal offenses that may result in injury to person or property; </a:t>
            </a:r>
          </a:p>
          <a:p>
            <a:pPr marL="514350" indent="-514350">
              <a:buFont typeface="+mj-lt"/>
              <a:buAutoNum type="romanLcPeriod"/>
            </a:pPr>
            <a:r>
              <a:rPr lang="en-US" sz="2400" dirty="0"/>
              <a:t>prohibition on such other contacts by the alleged perpetrator with the adult or the adult's family or household members as the court deems necessary for the health and safety of such persons; or </a:t>
            </a:r>
          </a:p>
          <a:p>
            <a:pPr marL="514350" indent="-514350">
              <a:buFont typeface="+mj-lt"/>
              <a:buAutoNum type="romanLcPeriod"/>
            </a:pPr>
            <a:r>
              <a:rPr lang="en-US" sz="2400" dirty="0"/>
              <a:t>such other conditions as the court deems necessary to prevent </a:t>
            </a:r>
          </a:p>
          <a:p>
            <a:pPr marL="914400" lvl="1" indent="-514350">
              <a:buFont typeface="+mj-lt"/>
              <a:buAutoNum type="alphaLcParenR"/>
            </a:pPr>
            <a:r>
              <a:rPr lang="en-US" sz="2400" dirty="0"/>
              <a:t>acts of violence, force, or threat; </a:t>
            </a:r>
          </a:p>
          <a:p>
            <a:pPr marL="914400" lvl="1" indent="-514350">
              <a:buFont typeface="+mj-lt"/>
              <a:buAutoNum type="alphaLcParenR"/>
            </a:pPr>
            <a:r>
              <a:rPr lang="en-US" sz="2400" dirty="0"/>
              <a:t>criminal offenses that may result in injury to persons or property; </a:t>
            </a:r>
          </a:p>
          <a:p>
            <a:pPr marL="914400" lvl="1" indent="-514350">
              <a:buFont typeface="+mj-lt"/>
              <a:buAutoNum type="alphaLcParenR"/>
            </a:pPr>
            <a:r>
              <a:rPr lang="en-US" sz="2400" dirty="0"/>
              <a:t>communication or other contact of any kind by the alleged perpetrator; or </a:t>
            </a:r>
          </a:p>
          <a:p>
            <a:pPr marL="914400" lvl="1" indent="-514350">
              <a:buFont typeface="+mj-lt"/>
              <a:buAutoNum type="alphaLcParenR"/>
            </a:pPr>
            <a:r>
              <a:rPr lang="en-US" sz="2400" dirty="0"/>
              <a:t>financial exploitation by the alleged perpetrator.</a:t>
            </a:r>
          </a:p>
        </p:txBody>
      </p:sp>
    </p:spTree>
    <p:extLst>
      <p:ext uri="{BB962C8B-B14F-4D97-AF65-F5344CB8AC3E}">
        <p14:creationId xmlns:p14="http://schemas.microsoft.com/office/powerpoint/2010/main" val="4271148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8941B-E61C-244F-9619-61BAD3C6FA99}"/>
              </a:ext>
            </a:extLst>
          </p:cNvPr>
          <p:cNvSpPr>
            <a:spLocks noGrp="1"/>
          </p:cNvSpPr>
          <p:nvPr>
            <p:ph type="title" idx="4294967295"/>
          </p:nvPr>
        </p:nvSpPr>
        <p:spPr>
          <a:xfrm>
            <a:off x="2306320" y="4084320"/>
            <a:ext cx="7020560" cy="1137920"/>
          </a:xfrm>
        </p:spPr>
        <p:txBody>
          <a:bodyPr/>
          <a:lstStyle/>
          <a:p>
            <a:pPr algn="l"/>
            <a:r>
              <a:rPr lang="en-US" dirty="0"/>
              <a:t>NEW CRIMES AND OFFENSES</a:t>
            </a:r>
          </a:p>
        </p:txBody>
      </p:sp>
    </p:spTree>
    <p:extLst>
      <p:ext uri="{BB962C8B-B14F-4D97-AF65-F5344CB8AC3E}">
        <p14:creationId xmlns:p14="http://schemas.microsoft.com/office/powerpoint/2010/main" val="124232298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F2B8B2-B500-FD4D-B4A1-75C36A51870D}"/>
              </a:ext>
            </a:extLst>
          </p:cNvPr>
          <p:cNvSpPr>
            <a:spLocks noGrp="1"/>
          </p:cNvSpPr>
          <p:nvPr>
            <p:ph type="title"/>
          </p:nvPr>
        </p:nvSpPr>
        <p:spPr>
          <a:xfrm>
            <a:off x="909337" y="402792"/>
            <a:ext cx="10783889" cy="1574865"/>
          </a:xfrm>
        </p:spPr>
        <p:txBody>
          <a:bodyPr/>
          <a:lstStyle/>
          <a:p>
            <a:r>
              <a:rPr lang="en-US" sz="3400" dirty="0"/>
              <a:t>Ch.83: Communicating threats of death or bodily injury to a person with intent to intimidate</a:t>
            </a:r>
          </a:p>
        </p:txBody>
      </p:sp>
      <p:sp>
        <p:nvSpPr>
          <p:cNvPr id="5" name="Content Placeholder 4">
            <a:extLst>
              <a:ext uri="{FF2B5EF4-FFF2-40B4-BE49-F238E27FC236}">
                <a16:creationId xmlns:a16="http://schemas.microsoft.com/office/drawing/2014/main" id="{2AD13C77-5525-9042-BD51-B6F712A231CC}"/>
              </a:ext>
            </a:extLst>
          </p:cNvPr>
          <p:cNvSpPr>
            <a:spLocks noGrp="1"/>
          </p:cNvSpPr>
          <p:nvPr>
            <p:ph idx="1"/>
          </p:nvPr>
        </p:nvSpPr>
        <p:spPr>
          <a:xfrm>
            <a:off x="909337" y="1977657"/>
            <a:ext cx="11017619" cy="4391502"/>
          </a:xfrm>
        </p:spPr>
        <p:txBody>
          <a:bodyPr>
            <a:noAutofit/>
          </a:bodyPr>
          <a:lstStyle/>
          <a:p>
            <a:r>
              <a:rPr lang="en-US" sz="2600" dirty="0"/>
              <a:t>Adds Class 5 felony to § 18.2-60: To communicate a threat in writing (including an electronically transmitted communication producing a visual or electronic message) to another to kill or to do serious bodily injury to any other person and makes such threat with the intent to </a:t>
            </a:r>
          </a:p>
          <a:p>
            <a:pPr marL="857250" lvl="1" indent="-400050">
              <a:buFont typeface="+mj-lt"/>
              <a:buAutoNum type="romanLcPeriod"/>
            </a:pPr>
            <a:r>
              <a:rPr lang="en-US" sz="2600" dirty="0"/>
              <a:t>intimidate a civilian population at large; </a:t>
            </a:r>
          </a:p>
          <a:p>
            <a:pPr marL="857250" lvl="1" indent="-400050">
              <a:buFont typeface="+mj-lt"/>
              <a:buAutoNum type="romanLcPeriod"/>
            </a:pPr>
            <a:r>
              <a:rPr lang="en-US" sz="2600" dirty="0"/>
              <a:t>influence the conduct or activities of a government, including the government of the United States, a state, or a locality, through intimidation; or</a:t>
            </a:r>
          </a:p>
          <a:p>
            <a:pPr marL="857250" lvl="1" indent="-400050">
              <a:buFont typeface="+mj-lt"/>
              <a:buAutoNum type="romanLcPeriod"/>
            </a:pPr>
            <a:r>
              <a:rPr lang="en-US" sz="2600" dirty="0"/>
              <a:t>compel the emergency evacuation, or avoidance, of any place of assembly, any building or other structure, or any means of mass transportation</a:t>
            </a:r>
          </a:p>
          <a:p>
            <a:pPr lvl="1"/>
            <a:r>
              <a:rPr lang="en-US" sz="2600" dirty="0"/>
              <a:t>If offender is under 18, = Class 1 misdemeanor.</a:t>
            </a:r>
          </a:p>
          <a:p>
            <a:endParaRPr lang="en-US" sz="2600" dirty="0"/>
          </a:p>
          <a:p>
            <a:endParaRPr lang="en-US" sz="2600" dirty="0"/>
          </a:p>
        </p:txBody>
      </p:sp>
    </p:spTree>
    <p:extLst>
      <p:ext uri="{BB962C8B-B14F-4D97-AF65-F5344CB8AC3E}">
        <p14:creationId xmlns:p14="http://schemas.microsoft.com/office/powerpoint/2010/main" val="403985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4A0D-9F48-E948-B486-4728E8BA54B8}"/>
              </a:ext>
            </a:extLst>
          </p:cNvPr>
          <p:cNvSpPr>
            <a:spLocks noGrp="1"/>
          </p:cNvSpPr>
          <p:nvPr>
            <p:ph type="title"/>
          </p:nvPr>
        </p:nvSpPr>
        <p:spPr>
          <a:xfrm>
            <a:off x="1818167" y="379454"/>
            <a:ext cx="9601200" cy="1485900"/>
          </a:xfrm>
        </p:spPr>
        <p:txBody>
          <a:bodyPr>
            <a:normAutofit/>
          </a:bodyPr>
          <a:lstStyle/>
          <a:p>
            <a:r>
              <a:rPr lang="en-US" dirty="0"/>
              <a:t>Ch. 188: Prostitution &amp; Solicitation </a:t>
            </a:r>
            <a:br>
              <a:rPr lang="en-US" dirty="0"/>
            </a:br>
            <a:r>
              <a:rPr lang="en-US" dirty="0"/>
              <a:t>Divided Into Two Offenses</a:t>
            </a:r>
          </a:p>
        </p:txBody>
      </p:sp>
      <p:sp>
        <p:nvSpPr>
          <p:cNvPr id="3" name="Content Placeholder 2">
            <a:extLst>
              <a:ext uri="{FF2B5EF4-FFF2-40B4-BE49-F238E27FC236}">
                <a16:creationId xmlns:a16="http://schemas.microsoft.com/office/drawing/2014/main" id="{1DD304FD-A7D1-CE4F-9A46-F183AC7D6A58}"/>
              </a:ext>
            </a:extLst>
          </p:cNvPr>
          <p:cNvSpPr>
            <a:spLocks noGrp="1"/>
          </p:cNvSpPr>
          <p:nvPr>
            <p:ph idx="1"/>
          </p:nvPr>
        </p:nvSpPr>
        <p:spPr>
          <a:xfrm>
            <a:off x="983974" y="2052918"/>
            <a:ext cx="10565296" cy="4506908"/>
          </a:xfrm>
        </p:spPr>
        <p:txBody>
          <a:bodyPr>
            <a:noAutofit/>
          </a:bodyPr>
          <a:lstStyle/>
          <a:p>
            <a:r>
              <a:rPr lang="en-US" sz="2700" dirty="0"/>
              <a:t>Offering to commit or committing specific sexual acts for money (or its equivalent) remains in § 18.2-346.</a:t>
            </a:r>
          </a:p>
          <a:p>
            <a:r>
              <a:rPr lang="en-US" sz="2700" dirty="0"/>
              <a:t>NEW Section: § 18.2-346.01: “Any person who offers money or its equivalent to another for the purpose of engaging in sexual acts enumerated in § 18.2-346 and thereafter does any substantial act in furtherance thereof is guilty of </a:t>
            </a:r>
            <a:r>
              <a:rPr lang="en-US" sz="2700" u="sng" dirty="0"/>
              <a:t>solicitation of prostitution</a:t>
            </a:r>
            <a:r>
              <a:rPr lang="en-US" sz="2700" dirty="0"/>
              <a:t>, which is punishable as a Class 1 misdemeanor.”</a:t>
            </a:r>
          </a:p>
          <a:p>
            <a:pPr lvl="1"/>
            <a:r>
              <a:rPr lang="en-US" sz="2700" dirty="0"/>
              <a:t>Any person who solicits prostitution from a minor 16 years of age or older is guilty of a Class 6 felony </a:t>
            </a:r>
          </a:p>
          <a:p>
            <a:pPr lvl="1"/>
            <a:r>
              <a:rPr lang="en-US" sz="2700" dirty="0"/>
              <a:t>Any person who solicits prostitution from a minor younger than 16 years of age is guilty of a Class 5 felony.</a:t>
            </a:r>
          </a:p>
          <a:p>
            <a:endParaRPr lang="en-US" sz="2700" dirty="0"/>
          </a:p>
        </p:txBody>
      </p:sp>
    </p:spTree>
    <p:extLst>
      <p:ext uri="{BB962C8B-B14F-4D97-AF65-F5344CB8AC3E}">
        <p14:creationId xmlns:p14="http://schemas.microsoft.com/office/powerpoint/2010/main" val="189968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C3B2-6760-7644-8810-C5DEC58F899A}"/>
              </a:ext>
            </a:extLst>
          </p:cNvPr>
          <p:cNvSpPr>
            <a:spLocks noGrp="1"/>
          </p:cNvSpPr>
          <p:nvPr>
            <p:ph type="title"/>
          </p:nvPr>
        </p:nvSpPr>
        <p:spPr>
          <a:xfrm>
            <a:off x="1028883" y="361507"/>
            <a:ext cx="9956819" cy="1400530"/>
          </a:xfrm>
        </p:spPr>
        <p:txBody>
          <a:bodyPr>
            <a:normAutofit/>
          </a:bodyPr>
          <a:lstStyle/>
          <a:p>
            <a:r>
              <a:rPr lang="en-US" dirty="0"/>
              <a:t>Ch. 462: Traffic Regulation &amp; Bicycles</a:t>
            </a:r>
          </a:p>
        </p:txBody>
      </p:sp>
      <p:sp>
        <p:nvSpPr>
          <p:cNvPr id="3" name="Content Placeholder 2">
            <a:extLst>
              <a:ext uri="{FF2B5EF4-FFF2-40B4-BE49-F238E27FC236}">
                <a16:creationId xmlns:a16="http://schemas.microsoft.com/office/drawing/2014/main" id="{883A83FD-A428-B14B-9D7C-DDC424F2DDB7}"/>
              </a:ext>
            </a:extLst>
          </p:cNvPr>
          <p:cNvSpPr>
            <a:spLocks noGrp="1"/>
          </p:cNvSpPr>
          <p:nvPr>
            <p:ph idx="1"/>
          </p:nvPr>
        </p:nvSpPr>
        <p:spPr>
          <a:xfrm>
            <a:off x="1150443" y="2292301"/>
            <a:ext cx="10058400" cy="4023360"/>
          </a:xfrm>
        </p:spPr>
        <p:txBody>
          <a:bodyPr>
            <a:normAutofit/>
          </a:bodyPr>
          <a:lstStyle/>
          <a:p>
            <a:r>
              <a:rPr lang="en-US" sz="3000" dirty="0"/>
              <a:t>Adds requirement that, if the lane of travel is not wide enough to allow an overtaking motor vehicle to pass at least three feet to the left while in the same lane as the overtaken bicycle, electric personal assistive mobility device, electric power-assisted bicycle, moped, animal, or animal-drawn vehicle, the overtaking vehicle shall change lanes.</a:t>
            </a:r>
          </a:p>
          <a:p>
            <a:r>
              <a:rPr lang="en-US" sz="3000" i="1" dirty="0"/>
              <a:t>See later slide regarding the repeal of the “Two Abreast” prohibition</a:t>
            </a:r>
          </a:p>
        </p:txBody>
      </p:sp>
    </p:spTree>
    <p:extLst>
      <p:ext uri="{BB962C8B-B14F-4D97-AF65-F5344CB8AC3E}">
        <p14:creationId xmlns:p14="http://schemas.microsoft.com/office/powerpoint/2010/main" val="212074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D904-C401-A94E-836A-EE693C06D51A}"/>
              </a:ext>
            </a:extLst>
          </p:cNvPr>
          <p:cNvSpPr>
            <a:spLocks noGrp="1"/>
          </p:cNvSpPr>
          <p:nvPr>
            <p:ph type="title"/>
          </p:nvPr>
        </p:nvSpPr>
        <p:spPr>
          <a:xfrm>
            <a:off x="1083323" y="452718"/>
            <a:ext cx="10025353" cy="1400530"/>
          </a:xfrm>
        </p:spPr>
        <p:txBody>
          <a:bodyPr>
            <a:normAutofit/>
          </a:bodyPr>
          <a:lstStyle/>
          <a:p>
            <a:r>
              <a:rPr lang="en-US" dirty="0"/>
              <a:t>Ch. 465: Sexually Transmitted Infection</a:t>
            </a:r>
          </a:p>
        </p:txBody>
      </p:sp>
      <p:sp>
        <p:nvSpPr>
          <p:cNvPr id="3" name="Content Placeholder 2">
            <a:extLst>
              <a:ext uri="{FF2B5EF4-FFF2-40B4-BE49-F238E27FC236}">
                <a16:creationId xmlns:a16="http://schemas.microsoft.com/office/drawing/2014/main" id="{C8485533-E1C4-CB4A-8A5B-BD05D1164AE6}"/>
              </a:ext>
            </a:extLst>
          </p:cNvPr>
          <p:cNvSpPr>
            <a:spLocks noGrp="1"/>
          </p:cNvSpPr>
          <p:nvPr>
            <p:ph idx="1"/>
          </p:nvPr>
        </p:nvSpPr>
        <p:spPr>
          <a:xfrm>
            <a:off x="898182" y="2261726"/>
            <a:ext cx="10395636" cy="4143556"/>
          </a:xfrm>
        </p:spPr>
        <p:txBody>
          <a:bodyPr>
            <a:noAutofit/>
          </a:bodyPr>
          <a:lstStyle/>
          <a:p>
            <a:r>
              <a:rPr lang="en-US" sz="2800" dirty="0"/>
              <a:t>Amends § 18.2-67.4:1, eliminating old language, which covered anyone who, “knowing he is infected with HIV, syphilis, or hepatitis B, has has sexual intercourse, cunnilingus, fellatio, anilingus or anal intercourse with the intent to transmit the infection to another person.”</a:t>
            </a:r>
          </a:p>
          <a:p>
            <a:r>
              <a:rPr lang="en-US" sz="2800" dirty="0"/>
              <a:t>New language: “Any person who is diagnosed with a sexually transmitted infection and engages in sexual behavior that poses a substantial risk of transmission to another person with the intent to transmit the infection to that person and transmits such infection to that person is guilty of a Class 6 felony.</a:t>
            </a:r>
          </a:p>
        </p:txBody>
      </p:sp>
    </p:spTree>
    <p:extLst>
      <p:ext uri="{BB962C8B-B14F-4D97-AF65-F5344CB8AC3E}">
        <p14:creationId xmlns:p14="http://schemas.microsoft.com/office/powerpoint/2010/main" val="165127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D904-C401-A94E-836A-EE693C06D51A}"/>
              </a:ext>
            </a:extLst>
          </p:cNvPr>
          <p:cNvSpPr>
            <a:spLocks noGrp="1"/>
          </p:cNvSpPr>
          <p:nvPr>
            <p:ph type="title"/>
          </p:nvPr>
        </p:nvSpPr>
        <p:spPr>
          <a:xfrm>
            <a:off x="1129451" y="359201"/>
            <a:ext cx="11095617" cy="1895627"/>
          </a:xfrm>
        </p:spPr>
        <p:txBody>
          <a:bodyPr>
            <a:normAutofit/>
          </a:bodyPr>
          <a:lstStyle/>
          <a:p>
            <a:r>
              <a:rPr lang="en-US" dirty="0"/>
              <a:t>Ch. 465: Repeals Offense of Transmission of Sexually Transmitted Infection </a:t>
            </a:r>
          </a:p>
        </p:txBody>
      </p:sp>
      <p:sp>
        <p:nvSpPr>
          <p:cNvPr id="3" name="Content Placeholder 2">
            <a:extLst>
              <a:ext uri="{FF2B5EF4-FFF2-40B4-BE49-F238E27FC236}">
                <a16:creationId xmlns:a16="http://schemas.microsoft.com/office/drawing/2014/main" id="{C8485533-E1C4-CB4A-8A5B-BD05D1164AE6}"/>
              </a:ext>
            </a:extLst>
          </p:cNvPr>
          <p:cNvSpPr>
            <a:spLocks noGrp="1"/>
          </p:cNvSpPr>
          <p:nvPr>
            <p:ph idx="1"/>
          </p:nvPr>
        </p:nvSpPr>
        <p:spPr>
          <a:xfrm>
            <a:off x="1627291" y="2571750"/>
            <a:ext cx="9547044" cy="4062846"/>
          </a:xfrm>
        </p:spPr>
        <p:txBody>
          <a:bodyPr>
            <a:noAutofit/>
          </a:bodyPr>
          <a:lstStyle/>
          <a:p>
            <a:r>
              <a:rPr lang="en-US" sz="3000" dirty="0"/>
              <a:t>Bill also repeals offense for “Any person who, knowing he is infected with HIV, syphilis, or hepatitis B, has sexual intercourse, cunnilingus, fellatio, anilingus or anal intercourse with another person without having previously disclosed the existence of his infection to the other person.”</a:t>
            </a:r>
          </a:p>
          <a:p>
            <a:endParaRPr lang="en-US" sz="3000" dirty="0"/>
          </a:p>
        </p:txBody>
      </p:sp>
    </p:spTree>
    <p:extLst>
      <p:ext uri="{BB962C8B-B14F-4D97-AF65-F5344CB8AC3E}">
        <p14:creationId xmlns:p14="http://schemas.microsoft.com/office/powerpoint/2010/main" val="1760665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21074-9CB6-354F-9B88-56F8617202E1}"/>
              </a:ext>
            </a:extLst>
          </p:cNvPr>
          <p:cNvSpPr>
            <a:spLocks noGrp="1"/>
          </p:cNvSpPr>
          <p:nvPr>
            <p:ph type="title"/>
          </p:nvPr>
        </p:nvSpPr>
        <p:spPr>
          <a:xfrm>
            <a:off x="609600" y="335915"/>
            <a:ext cx="10972800" cy="1508127"/>
          </a:xfrm>
        </p:spPr>
        <p:txBody>
          <a:bodyPr>
            <a:normAutofit/>
          </a:bodyPr>
          <a:lstStyle/>
          <a:p>
            <a:r>
              <a:rPr lang="en-US" dirty="0"/>
              <a:t>Ch. 534: Robbery – </a:t>
            </a:r>
            <a:br>
              <a:rPr lang="en-US" dirty="0"/>
            </a:br>
            <a:r>
              <a:rPr lang="en-US" dirty="0"/>
              <a:t>New Offenses and Penalties</a:t>
            </a:r>
          </a:p>
        </p:txBody>
      </p:sp>
      <p:sp>
        <p:nvSpPr>
          <p:cNvPr id="3" name="Content Placeholder 2">
            <a:extLst>
              <a:ext uri="{FF2B5EF4-FFF2-40B4-BE49-F238E27FC236}">
                <a16:creationId xmlns:a16="http://schemas.microsoft.com/office/drawing/2014/main" id="{A1A5AAF3-5D62-C445-943E-F991C5050328}"/>
              </a:ext>
            </a:extLst>
          </p:cNvPr>
          <p:cNvSpPr>
            <a:spLocks noGrp="1"/>
          </p:cNvSpPr>
          <p:nvPr>
            <p:ph idx="1"/>
          </p:nvPr>
        </p:nvSpPr>
        <p:spPr>
          <a:xfrm>
            <a:off x="1097280" y="2328530"/>
            <a:ext cx="10058400" cy="3540564"/>
          </a:xfrm>
        </p:spPr>
        <p:txBody>
          <a:bodyPr>
            <a:normAutofit/>
          </a:bodyPr>
          <a:lstStyle/>
          <a:p>
            <a:r>
              <a:rPr lang="en-US" sz="3200" dirty="0"/>
              <a:t>Under current law, any robbery is punishable by confinement for life or any term not less than five years.</a:t>
            </a:r>
          </a:p>
          <a:p>
            <a:r>
              <a:rPr lang="en-US" sz="3200" dirty="0"/>
              <a:t>New bill creates degrees of punishment corresponding to the severity of a robbery offense. </a:t>
            </a:r>
          </a:p>
          <a:p>
            <a:endParaRPr lang="en-US" sz="3200" dirty="0"/>
          </a:p>
        </p:txBody>
      </p:sp>
    </p:spTree>
    <p:extLst>
      <p:ext uri="{BB962C8B-B14F-4D97-AF65-F5344CB8AC3E}">
        <p14:creationId xmlns:p14="http://schemas.microsoft.com/office/powerpoint/2010/main" val="1505337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a:xfrm>
            <a:off x="1103312" y="2052918"/>
            <a:ext cx="9869488" cy="4195481"/>
          </a:xfrm>
        </p:spPr>
        <p:txBody>
          <a:bodyPr>
            <a:noAutofit/>
          </a:bodyPr>
          <a:lstStyle/>
          <a:p>
            <a:r>
              <a:rPr lang="en-US" sz="3500" dirty="0"/>
              <a:t>You must rely </a:t>
            </a:r>
            <a:r>
              <a:rPr lang="en-US" sz="3500" i="1" dirty="0"/>
              <a:t>only</a:t>
            </a:r>
            <a:r>
              <a:rPr lang="en-US" sz="3500" dirty="0"/>
              <a:t> upon the final language of the bill after passage. </a:t>
            </a:r>
          </a:p>
          <a:p>
            <a:r>
              <a:rPr lang="en-US" sz="3500" dirty="0"/>
              <a:t>Slides summarize each bill, but you should read the actual law before acting.</a:t>
            </a:r>
          </a:p>
          <a:p>
            <a:r>
              <a:rPr lang="en-US" sz="3500" dirty="0"/>
              <a:t>You 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26002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EFB1A-0CC7-4444-8E0A-7516EB05FBC9}"/>
              </a:ext>
            </a:extLst>
          </p:cNvPr>
          <p:cNvSpPr>
            <a:spLocks noGrp="1"/>
          </p:cNvSpPr>
          <p:nvPr>
            <p:ph type="title"/>
          </p:nvPr>
        </p:nvSpPr>
        <p:spPr>
          <a:xfrm>
            <a:off x="1066800" y="390954"/>
            <a:ext cx="10058400" cy="1450757"/>
          </a:xfrm>
        </p:spPr>
        <p:txBody>
          <a:bodyPr/>
          <a:lstStyle/>
          <a:p>
            <a:r>
              <a:rPr lang="en-US" dirty="0"/>
              <a:t>Robbery: New Penalty Structure</a:t>
            </a:r>
          </a:p>
        </p:txBody>
      </p:sp>
      <p:sp>
        <p:nvSpPr>
          <p:cNvPr id="3" name="Content Placeholder 2">
            <a:extLst>
              <a:ext uri="{FF2B5EF4-FFF2-40B4-BE49-F238E27FC236}">
                <a16:creationId xmlns:a16="http://schemas.microsoft.com/office/drawing/2014/main" id="{0879FD70-E47B-8445-A8B6-2C4E13840DC9}"/>
              </a:ext>
            </a:extLst>
          </p:cNvPr>
          <p:cNvSpPr>
            <a:spLocks noGrp="1"/>
          </p:cNvSpPr>
          <p:nvPr>
            <p:ph idx="1"/>
          </p:nvPr>
        </p:nvSpPr>
        <p:spPr>
          <a:xfrm>
            <a:off x="829339" y="1633789"/>
            <a:ext cx="11155831" cy="4846168"/>
          </a:xfrm>
        </p:spPr>
        <p:txBody>
          <a:bodyPr>
            <a:noAutofit/>
          </a:bodyPr>
          <a:lstStyle/>
          <a:p>
            <a:r>
              <a:rPr lang="en-US" sz="2800" dirty="0"/>
              <a:t>Any person who commits a robbery and causes serious bodily injury to or the death of another person is guilty of a </a:t>
            </a:r>
            <a:r>
              <a:rPr lang="en-US" sz="2800" u="sng" dirty="0"/>
              <a:t>Class 2 felony</a:t>
            </a:r>
            <a:r>
              <a:rPr lang="en-US" sz="2800" dirty="0"/>
              <a:t>. </a:t>
            </a:r>
          </a:p>
          <a:p>
            <a:pPr lvl="1"/>
            <a:r>
              <a:rPr lang="en-US" sz="2800" dirty="0"/>
              <a:t>”Serious bodily injury" means bodily injury that involves substantial risk of death, extreme physical pain, protracted and obvious disfigurement, or protracted loss or impairment of the function of a bodily member, organ, or mental faculty.</a:t>
            </a:r>
          </a:p>
          <a:p>
            <a:r>
              <a:rPr lang="en-US" sz="2800" dirty="0"/>
              <a:t>Any person who commits robbery by using or displaying a firearm in a threatening manner is guilty of a </a:t>
            </a:r>
            <a:r>
              <a:rPr lang="en-US" sz="2800" u="sng" dirty="0"/>
              <a:t>Class 3 felony</a:t>
            </a:r>
            <a:r>
              <a:rPr lang="en-US" sz="2800" dirty="0"/>
              <a:t>. </a:t>
            </a:r>
          </a:p>
          <a:p>
            <a:pPr lvl="1"/>
            <a:r>
              <a:rPr lang="en-US" sz="2800" dirty="0"/>
              <a:t>“Firearm” means any handgun, shotgun, or rifle that will or is designed to or may readily be converted to expel single or multiple projectiles by action of an explosion of a combustible material.</a:t>
            </a:r>
          </a:p>
        </p:txBody>
      </p:sp>
    </p:spTree>
    <p:extLst>
      <p:ext uri="{BB962C8B-B14F-4D97-AF65-F5344CB8AC3E}">
        <p14:creationId xmlns:p14="http://schemas.microsoft.com/office/powerpoint/2010/main" val="1633808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276D-2B0F-6047-9E2B-F2AFBAF8B48C}"/>
              </a:ext>
            </a:extLst>
          </p:cNvPr>
          <p:cNvSpPr>
            <a:spLocks noGrp="1"/>
          </p:cNvSpPr>
          <p:nvPr>
            <p:ph type="title"/>
          </p:nvPr>
        </p:nvSpPr>
        <p:spPr>
          <a:xfrm>
            <a:off x="1295400" y="334925"/>
            <a:ext cx="9601200" cy="1485900"/>
          </a:xfrm>
        </p:spPr>
        <p:txBody>
          <a:bodyPr>
            <a:normAutofit/>
          </a:bodyPr>
          <a:lstStyle/>
          <a:p>
            <a:r>
              <a:rPr lang="en-US" dirty="0"/>
              <a:t>Robbery: New Penalty Structure</a:t>
            </a:r>
            <a:br>
              <a:rPr lang="en-US" dirty="0"/>
            </a:br>
            <a:r>
              <a:rPr lang="en-US" dirty="0"/>
              <a:t>(</a:t>
            </a:r>
            <a:r>
              <a:rPr lang="en-US" dirty="0" err="1"/>
              <a:t>con’d</a:t>
            </a:r>
            <a:r>
              <a:rPr lang="en-US" dirty="0"/>
              <a:t>)</a:t>
            </a:r>
          </a:p>
        </p:txBody>
      </p:sp>
      <p:sp>
        <p:nvSpPr>
          <p:cNvPr id="3" name="Content Placeholder 2">
            <a:extLst>
              <a:ext uri="{FF2B5EF4-FFF2-40B4-BE49-F238E27FC236}">
                <a16:creationId xmlns:a16="http://schemas.microsoft.com/office/drawing/2014/main" id="{298DDB9B-9574-6B45-BF9B-0FF868FA9D42}"/>
              </a:ext>
            </a:extLst>
          </p:cNvPr>
          <p:cNvSpPr>
            <a:spLocks noGrp="1"/>
          </p:cNvSpPr>
          <p:nvPr>
            <p:ph idx="1"/>
          </p:nvPr>
        </p:nvSpPr>
        <p:spPr>
          <a:xfrm>
            <a:off x="1137920" y="2052918"/>
            <a:ext cx="10498909" cy="4598253"/>
          </a:xfrm>
        </p:spPr>
        <p:txBody>
          <a:bodyPr>
            <a:noAutofit/>
          </a:bodyPr>
          <a:lstStyle/>
          <a:p>
            <a:r>
              <a:rPr lang="en-US" sz="3200" dirty="0"/>
              <a:t>Any person who commits robbery by using physical force not resulting in serious bodily injury, or by using or displaying a deadly weapon other than a firearm in a threatening manner, is guilty of a </a:t>
            </a:r>
            <a:r>
              <a:rPr lang="en-US" sz="3200" u="sng" dirty="0"/>
              <a:t>Class 5 felony</a:t>
            </a:r>
            <a:r>
              <a:rPr lang="en-US" sz="3200" dirty="0"/>
              <a:t>. </a:t>
            </a:r>
          </a:p>
          <a:p>
            <a:r>
              <a:rPr lang="en-US" sz="3200" dirty="0"/>
              <a:t>Any person who commits robbery by using threat or intimidation or by any other means not involving a deadly weapon is guilty of a </a:t>
            </a:r>
            <a:r>
              <a:rPr lang="en-US" sz="3200" u="sng" dirty="0"/>
              <a:t>Class 6 felony</a:t>
            </a:r>
            <a:r>
              <a:rPr lang="en-US" sz="3200" dirty="0"/>
              <a:t>.</a:t>
            </a:r>
          </a:p>
          <a:p>
            <a:endParaRPr lang="en-US" sz="3200" dirty="0"/>
          </a:p>
        </p:txBody>
      </p:sp>
    </p:spTree>
    <p:extLst>
      <p:ext uri="{BB962C8B-B14F-4D97-AF65-F5344CB8AC3E}">
        <p14:creationId xmlns:p14="http://schemas.microsoft.com/office/powerpoint/2010/main" val="418708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57F5-DE50-534F-97E0-170A26DACEFE}"/>
              </a:ext>
            </a:extLst>
          </p:cNvPr>
          <p:cNvSpPr>
            <a:spLocks noGrp="1"/>
          </p:cNvSpPr>
          <p:nvPr>
            <p:ph type="title"/>
          </p:nvPr>
        </p:nvSpPr>
        <p:spPr/>
        <p:txBody>
          <a:bodyPr/>
          <a:lstStyle/>
          <a:p>
            <a:r>
              <a:rPr lang="en-US" dirty="0"/>
              <a:t>Juvenile Robbery</a:t>
            </a:r>
          </a:p>
        </p:txBody>
      </p:sp>
      <p:sp>
        <p:nvSpPr>
          <p:cNvPr id="3" name="Content Placeholder 2">
            <a:extLst>
              <a:ext uri="{FF2B5EF4-FFF2-40B4-BE49-F238E27FC236}">
                <a16:creationId xmlns:a16="http://schemas.microsoft.com/office/drawing/2014/main" id="{EA81E9BC-EF60-D841-BD10-D4FF54C1FF3F}"/>
              </a:ext>
            </a:extLst>
          </p:cNvPr>
          <p:cNvSpPr>
            <a:spLocks noGrp="1"/>
          </p:cNvSpPr>
          <p:nvPr>
            <p:ph idx="1"/>
          </p:nvPr>
        </p:nvSpPr>
        <p:spPr>
          <a:xfrm>
            <a:off x="1103312" y="2052918"/>
            <a:ext cx="9836831" cy="4467625"/>
          </a:xfrm>
        </p:spPr>
        <p:txBody>
          <a:bodyPr>
            <a:normAutofit/>
          </a:bodyPr>
          <a:lstStyle/>
          <a:p>
            <a:r>
              <a:rPr lang="en-US" sz="3000" dirty="0"/>
              <a:t>Under current law, the juvenile court shall conduct such preliminary hearing for all robberies.</a:t>
            </a:r>
          </a:p>
          <a:p>
            <a:r>
              <a:rPr lang="en-US" sz="3000" dirty="0"/>
              <a:t>New Law: if a juvenile is charged with robbery, then a juvenile court shall conduct a preliminary hearing, for purposes of certifying the charge to the grand jury whenever a juvenile 16 years of age or older is charged with a robbery charge that is punishable as a Class 2 or Class 3 felony.</a:t>
            </a:r>
          </a:p>
        </p:txBody>
      </p:sp>
    </p:spTree>
    <p:extLst>
      <p:ext uri="{BB962C8B-B14F-4D97-AF65-F5344CB8AC3E}">
        <p14:creationId xmlns:p14="http://schemas.microsoft.com/office/powerpoint/2010/main" val="226899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C98157-7645-4243-B3B1-9AE690A1089C}"/>
              </a:ext>
            </a:extLst>
          </p:cNvPr>
          <p:cNvSpPr>
            <a:spLocks noGrp="1"/>
          </p:cNvSpPr>
          <p:nvPr>
            <p:ph type="title" idx="4294967295"/>
          </p:nvPr>
        </p:nvSpPr>
        <p:spPr>
          <a:xfrm>
            <a:off x="2103120" y="3902710"/>
            <a:ext cx="9225280" cy="1380490"/>
          </a:xfrm>
        </p:spPr>
        <p:txBody>
          <a:bodyPr/>
          <a:lstStyle/>
          <a:p>
            <a:pPr algn="l"/>
            <a:r>
              <a:rPr lang="en-US" dirty="0"/>
              <a:t>FIREARM OFFENSES &amp; REGULATIONS</a:t>
            </a:r>
          </a:p>
        </p:txBody>
      </p:sp>
    </p:spTree>
    <p:extLst>
      <p:ext uri="{BB962C8B-B14F-4D97-AF65-F5344CB8AC3E}">
        <p14:creationId xmlns:p14="http://schemas.microsoft.com/office/powerpoint/2010/main" val="3095503795"/>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1684-265B-EC4B-8827-58F659C0DAB5}"/>
              </a:ext>
            </a:extLst>
          </p:cNvPr>
          <p:cNvSpPr>
            <a:spLocks noGrp="1"/>
          </p:cNvSpPr>
          <p:nvPr>
            <p:ph type="title"/>
          </p:nvPr>
        </p:nvSpPr>
        <p:spPr>
          <a:xfrm>
            <a:off x="731520" y="407035"/>
            <a:ext cx="10972800" cy="1508127"/>
          </a:xfrm>
        </p:spPr>
        <p:txBody>
          <a:bodyPr>
            <a:normAutofit/>
          </a:bodyPr>
          <a:lstStyle/>
          <a:p>
            <a:r>
              <a:rPr lang="en-US" dirty="0"/>
              <a:t>Ch. 432: </a:t>
            </a:r>
            <a:r>
              <a:rPr lang="en-US" dirty="0" err="1"/>
              <a:t>Muzzleloading</a:t>
            </a:r>
            <a:r>
              <a:rPr lang="en-US" dirty="0"/>
              <a:t> rifles and shotguns</a:t>
            </a:r>
          </a:p>
        </p:txBody>
      </p:sp>
      <p:sp>
        <p:nvSpPr>
          <p:cNvPr id="3" name="Content Placeholder 2">
            <a:extLst>
              <a:ext uri="{FF2B5EF4-FFF2-40B4-BE49-F238E27FC236}">
                <a16:creationId xmlns:a16="http://schemas.microsoft.com/office/drawing/2014/main" id="{E0C46FCF-8290-C249-9178-DCC92E8F7584}"/>
              </a:ext>
            </a:extLst>
          </p:cNvPr>
          <p:cNvSpPr>
            <a:spLocks noGrp="1"/>
          </p:cNvSpPr>
          <p:nvPr>
            <p:ph idx="1"/>
          </p:nvPr>
        </p:nvSpPr>
        <p:spPr>
          <a:xfrm>
            <a:off x="1747520" y="2232836"/>
            <a:ext cx="9408160" cy="3636257"/>
          </a:xfrm>
        </p:spPr>
        <p:txBody>
          <a:bodyPr>
            <a:normAutofit/>
          </a:bodyPr>
          <a:lstStyle/>
          <a:p>
            <a:r>
              <a:rPr lang="en-US" sz="3200" dirty="0"/>
              <a:t>Removes the requirement in Title 29.1 (Wildlife, Inland Fisheries, and Boating) that the propellant be loaded along with the projectile or projectiles in the definitions of muzzle loading rifle and muzzle loading shotgun.</a:t>
            </a:r>
          </a:p>
        </p:txBody>
      </p:sp>
    </p:spTree>
    <p:extLst>
      <p:ext uri="{BB962C8B-B14F-4D97-AF65-F5344CB8AC3E}">
        <p14:creationId xmlns:p14="http://schemas.microsoft.com/office/powerpoint/2010/main" val="407437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7C0702-53ED-4641-BBAD-1C7765F7151B}"/>
              </a:ext>
            </a:extLst>
          </p:cNvPr>
          <p:cNvSpPr>
            <a:spLocks noGrp="1"/>
          </p:cNvSpPr>
          <p:nvPr>
            <p:ph type="title"/>
          </p:nvPr>
        </p:nvSpPr>
        <p:spPr>
          <a:xfrm>
            <a:off x="762000" y="417195"/>
            <a:ext cx="10972800" cy="1508127"/>
          </a:xfrm>
        </p:spPr>
        <p:txBody>
          <a:bodyPr>
            <a:normAutofit/>
          </a:bodyPr>
          <a:lstStyle/>
          <a:p>
            <a:r>
              <a:rPr lang="en-US" dirty="0"/>
              <a:t>Ch. 439: School Board-Imposed “Gun-Free” Zones</a:t>
            </a:r>
          </a:p>
        </p:txBody>
      </p:sp>
      <p:sp>
        <p:nvSpPr>
          <p:cNvPr id="5" name="Content Placeholder 4">
            <a:extLst>
              <a:ext uri="{FF2B5EF4-FFF2-40B4-BE49-F238E27FC236}">
                <a16:creationId xmlns:a16="http://schemas.microsoft.com/office/drawing/2014/main" id="{10D8B688-0989-6A43-9A7C-4CD6B0F32B33}"/>
              </a:ext>
            </a:extLst>
          </p:cNvPr>
          <p:cNvSpPr>
            <a:spLocks noGrp="1"/>
          </p:cNvSpPr>
          <p:nvPr>
            <p:ph idx="1"/>
          </p:nvPr>
        </p:nvSpPr>
        <p:spPr>
          <a:xfrm>
            <a:off x="1229360" y="2196609"/>
            <a:ext cx="9926320" cy="4023360"/>
          </a:xfrm>
        </p:spPr>
        <p:txBody>
          <a:bodyPr>
            <a:normAutofit/>
          </a:bodyPr>
          <a:lstStyle/>
          <a:p>
            <a:r>
              <a:rPr lang="en-US" sz="2800" dirty="0"/>
              <a:t>Permits any school board to deem any non-school zone building or property that it owns or leases where employees of such school board are regularly present for the purpose of performing their official duties as a gun-free zone and prohibit any individual from knowingly possessing, purchasing, transferring, carrying, storing, or transporting firearms, ammunition, or components or combination thereof while such individual is upon such property, </a:t>
            </a:r>
          </a:p>
        </p:txBody>
      </p:sp>
    </p:spTree>
    <p:extLst>
      <p:ext uri="{BB962C8B-B14F-4D97-AF65-F5344CB8AC3E}">
        <p14:creationId xmlns:p14="http://schemas.microsoft.com/office/powerpoint/2010/main" val="2864512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0648-A530-5848-AF42-5E0A5935DDB0}"/>
              </a:ext>
            </a:extLst>
          </p:cNvPr>
          <p:cNvSpPr>
            <a:spLocks noGrp="1"/>
          </p:cNvSpPr>
          <p:nvPr>
            <p:ph type="title"/>
          </p:nvPr>
        </p:nvSpPr>
        <p:spPr>
          <a:xfrm>
            <a:off x="1192079" y="275970"/>
            <a:ext cx="10479641" cy="1417834"/>
          </a:xfrm>
        </p:spPr>
        <p:txBody>
          <a:bodyPr>
            <a:normAutofit fontScale="90000"/>
          </a:bodyPr>
          <a:lstStyle/>
          <a:p>
            <a:r>
              <a:rPr lang="en-US" dirty="0"/>
              <a:t>Exceptions to School Board’s </a:t>
            </a:r>
            <a:br>
              <a:rPr lang="en-US" dirty="0"/>
            </a:br>
            <a:r>
              <a:rPr lang="en-US" dirty="0"/>
              <a:t>“Gun-Free” Zone</a:t>
            </a:r>
          </a:p>
        </p:txBody>
      </p:sp>
      <p:sp>
        <p:nvSpPr>
          <p:cNvPr id="3" name="Content Placeholder 2">
            <a:extLst>
              <a:ext uri="{FF2B5EF4-FFF2-40B4-BE49-F238E27FC236}">
                <a16:creationId xmlns:a16="http://schemas.microsoft.com/office/drawing/2014/main" id="{3DE0006A-7259-B744-8287-1F15A478BDF7}"/>
              </a:ext>
            </a:extLst>
          </p:cNvPr>
          <p:cNvSpPr>
            <a:spLocks noGrp="1"/>
          </p:cNvSpPr>
          <p:nvPr>
            <p:ph idx="1"/>
          </p:nvPr>
        </p:nvSpPr>
        <p:spPr>
          <a:xfrm>
            <a:off x="1381759" y="1914217"/>
            <a:ext cx="10032829" cy="4943783"/>
          </a:xfrm>
        </p:spPr>
        <p:txBody>
          <a:bodyPr>
            <a:noAutofit/>
          </a:bodyPr>
          <a:lstStyle/>
          <a:p>
            <a:pPr marL="514350" indent="-514350">
              <a:buFont typeface="+mj-lt"/>
              <a:buAutoNum type="romanLcPeriod"/>
            </a:pPr>
            <a:r>
              <a:rPr lang="en-US" sz="2800" dirty="0"/>
              <a:t>Any law-enforcement officer; </a:t>
            </a:r>
          </a:p>
          <a:p>
            <a:pPr marL="514350" indent="-514350">
              <a:buFont typeface="+mj-lt"/>
              <a:buAutoNum type="romanLcPeriod"/>
            </a:pPr>
            <a:r>
              <a:rPr lang="en-US" sz="2800" dirty="0"/>
              <a:t>Any retired law-enforcement officer qualified to carry firearms pursuant to subsection C of § 18.2-308.016;</a:t>
            </a:r>
          </a:p>
          <a:p>
            <a:pPr marL="514350" indent="-514350">
              <a:buFont typeface="+mj-lt"/>
              <a:buAutoNum type="romanLcPeriod"/>
            </a:pPr>
            <a:r>
              <a:rPr lang="en-US" sz="2800" dirty="0"/>
              <a:t>Any individual who possesses an unloaded firearm that is in a closed container in or upon a motor vehicle or an unloaded shotgun or rifle in a firearms rack in or upon a motor vehicle; or </a:t>
            </a:r>
          </a:p>
          <a:p>
            <a:pPr marL="514350" indent="-514350">
              <a:buFont typeface="+mj-lt"/>
              <a:buAutoNum type="romanLcPeriod"/>
            </a:pPr>
            <a:r>
              <a:rPr lang="en-US" sz="2800" dirty="0"/>
              <a:t>Any individual who has a valid concealed handgun permit and possesses a concealed handgun while in a motor vehicle in a parking lot, traffic circle, or other means of vehicular ingress to or egress from the school board property.</a:t>
            </a:r>
          </a:p>
        </p:txBody>
      </p:sp>
    </p:spTree>
    <p:extLst>
      <p:ext uri="{BB962C8B-B14F-4D97-AF65-F5344CB8AC3E}">
        <p14:creationId xmlns:p14="http://schemas.microsoft.com/office/powerpoint/2010/main" val="369812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1A608-FC0C-3144-9D22-5E945618EB54}"/>
              </a:ext>
            </a:extLst>
          </p:cNvPr>
          <p:cNvSpPr>
            <a:spLocks noGrp="1"/>
          </p:cNvSpPr>
          <p:nvPr>
            <p:ph type="title"/>
          </p:nvPr>
        </p:nvSpPr>
        <p:spPr>
          <a:xfrm>
            <a:off x="965200" y="356235"/>
            <a:ext cx="10972800" cy="1508127"/>
          </a:xfrm>
        </p:spPr>
        <p:txBody>
          <a:bodyPr>
            <a:normAutofit/>
          </a:bodyPr>
          <a:lstStyle/>
          <a:p>
            <a:r>
              <a:rPr lang="en-US" dirty="0"/>
              <a:t>Ch. 459: Unlawful Possession of a Firearm </a:t>
            </a:r>
            <a:br>
              <a:rPr lang="en-US" dirty="0"/>
            </a:br>
            <a:r>
              <a:rPr lang="en-US" dirty="0"/>
              <a:t>at Polling Places</a:t>
            </a:r>
          </a:p>
        </p:txBody>
      </p:sp>
      <p:sp>
        <p:nvSpPr>
          <p:cNvPr id="3" name="Content Placeholder 2">
            <a:extLst>
              <a:ext uri="{FF2B5EF4-FFF2-40B4-BE49-F238E27FC236}">
                <a16:creationId xmlns:a16="http://schemas.microsoft.com/office/drawing/2014/main" id="{A30E90FD-2B96-A64F-B7CE-ED3A89CE18EB}"/>
              </a:ext>
            </a:extLst>
          </p:cNvPr>
          <p:cNvSpPr>
            <a:spLocks noGrp="1"/>
          </p:cNvSpPr>
          <p:nvPr>
            <p:ph idx="1"/>
          </p:nvPr>
        </p:nvSpPr>
        <p:spPr>
          <a:xfrm>
            <a:off x="1452880" y="2052918"/>
            <a:ext cx="9304163" cy="4352364"/>
          </a:xfrm>
        </p:spPr>
        <p:txBody>
          <a:bodyPr>
            <a:normAutofit/>
          </a:bodyPr>
          <a:lstStyle/>
          <a:p>
            <a:r>
              <a:rPr lang="en-US" sz="2800" dirty="0"/>
              <a:t>Prohibits any person from knowingly possessing a firearm within 40 feet of any building, or part thereof, used as a polling place, including one hour before and one hour after its use as a polling place.</a:t>
            </a:r>
          </a:p>
          <a:p>
            <a:r>
              <a:rPr lang="en-US" sz="2800" dirty="0"/>
              <a:t>The bill further provides that no person shall knowingly possess a firearm within 40 feet of a meeting place for the local electoral board while the electoral board meets to ascertain the results of an election, or any place used as the setting for a recount. </a:t>
            </a:r>
          </a:p>
          <a:p>
            <a:r>
              <a:rPr lang="en-US" sz="2800" dirty="0"/>
              <a:t>Violation is a Class 1 misdemeanor.</a:t>
            </a:r>
          </a:p>
        </p:txBody>
      </p:sp>
    </p:spTree>
    <p:extLst>
      <p:ext uri="{BB962C8B-B14F-4D97-AF65-F5344CB8AC3E}">
        <p14:creationId xmlns:p14="http://schemas.microsoft.com/office/powerpoint/2010/main" val="254818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1704B-3C9C-104A-94C8-B13D74E99A00}"/>
              </a:ext>
            </a:extLst>
          </p:cNvPr>
          <p:cNvSpPr>
            <a:spLocks noGrp="1"/>
          </p:cNvSpPr>
          <p:nvPr>
            <p:ph type="title"/>
          </p:nvPr>
        </p:nvSpPr>
        <p:spPr>
          <a:xfrm>
            <a:off x="609600" y="407035"/>
            <a:ext cx="10972800" cy="1508127"/>
          </a:xfrm>
        </p:spPr>
        <p:txBody>
          <a:bodyPr>
            <a:normAutofit/>
          </a:bodyPr>
          <a:lstStyle/>
          <a:p>
            <a:r>
              <a:rPr lang="en-US" sz="4200" dirty="0"/>
              <a:t>Exceptions from Prohibition on Firearms </a:t>
            </a:r>
            <a:br>
              <a:rPr lang="en-US" sz="4200" dirty="0"/>
            </a:br>
            <a:r>
              <a:rPr lang="en-US" sz="4200" dirty="0"/>
              <a:t>at Polling Place</a:t>
            </a:r>
          </a:p>
        </p:txBody>
      </p:sp>
      <p:sp>
        <p:nvSpPr>
          <p:cNvPr id="3" name="Content Placeholder 2">
            <a:extLst>
              <a:ext uri="{FF2B5EF4-FFF2-40B4-BE49-F238E27FC236}">
                <a16:creationId xmlns:a16="http://schemas.microsoft.com/office/drawing/2014/main" id="{CC7327BF-F0D2-534E-B98F-FBCBBC4C5F53}"/>
              </a:ext>
            </a:extLst>
          </p:cNvPr>
          <p:cNvSpPr>
            <a:spLocks noGrp="1"/>
          </p:cNvSpPr>
          <p:nvPr>
            <p:ph idx="1"/>
          </p:nvPr>
        </p:nvSpPr>
        <p:spPr>
          <a:xfrm>
            <a:off x="883920" y="2209167"/>
            <a:ext cx="10972800" cy="4104640"/>
          </a:xfrm>
        </p:spPr>
        <p:txBody>
          <a:bodyPr>
            <a:normAutofit/>
          </a:bodyPr>
          <a:lstStyle/>
          <a:p>
            <a:pPr marL="514350" indent="-514350">
              <a:buFont typeface="+mj-lt"/>
              <a:buAutoNum type="romanLcPeriod"/>
            </a:pPr>
            <a:r>
              <a:rPr lang="en-US" dirty="0"/>
              <a:t>A qualified law-enforcement officer or retired law-enforcement officer who is qualified to carry a concealed handgun;</a:t>
            </a:r>
          </a:p>
          <a:p>
            <a:pPr marL="514350" indent="-514350">
              <a:buFont typeface="+mj-lt"/>
              <a:buAutoNum type="romanLcPeriod"/>
            </a:pPr>
            <a:r>
              <a:rPr lang="en-US" dirty="0"/>
              <a:t>Any person occupying his own private property that falls within 40 feet of the polling place; or </a:t>
            </a:r>
          </a:p>
          <a:p>
            <a:pPr marL="514350" indent="-514350">
              <a:buFont typeface="+mj-lt"/>
              <a:buAutoNum type="romanLcPeriod"/>
            </a:pPr>
            <a:r>
              <a:rPr lang="en-US" dirty="0"/>
              <a:t>A licensed armed security officer whose employment or performance of his duties occurs within 40 feet of the polling place.</a:t>
            </a:r>
          </a:p>
        </p:txBody>
      </p:sp>
    </p:spTree>
    <p:extLst>
      <p:ext uri="{BB962C8B-B14F-4D97-AF65-F5344CB8AC3E}">
        <p14:creationId xmlns:p14="http://schemas.microsoft.com/office/powerpoint/2010/main" val="590790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C60DE-4492-6440-8444-6CB679480035}"/>
              </a:ext>
            </a:extLst>
          </p:cNvPr>
          <p:cNvSpPr>
            <a:spLocks noGrp="1"/>
          </p:cNvSpPr>
          <p:nvPr>
            <p:ph type="title"/>
          </p:nvPr>
        </p:nvSpPr>
        <p:spPr>
          <a:xfrm>
            <a:off x="1534160" y="312508"/>
            <a:ext cx="10393680" cy="1489666"/>
          </a:xfrm>
        </p:spPr>
        <p:txBody>
          <a:bodyPr>
            <a:normAutofit/>
          </a:bodyPr>
          <a:lstStyle/>
          <a:p>
            <a:r>
              <a:rPr lang="en-US" dirty="0"/>
              <a:t>Ch. 527/548: Carrying Firearm in </a:t>
            </a:r>
            <a:br>
              <a:rPr lang="en-US" dirty="0"/>
            </a:br>
            <a:r>
              <a:rPr lang="en-US" dirty="0"/>
              <a:t>Commonwealth Building</a:t>
            </a:r>
          </a:p>
        </p:txBody>
      </p:sp>
      <p:sp>
        <p:nvSpPr>
          <p:cNvPr id="3" name="Content Placeholder 2">
            <a:extLst>
              <a:ext uri="{FF2B5EF4-FFF2-40B4-BE49-F238E27FC236}">
                <a16:creationId xmlns:a16="http://schemas.microsoft.com/office/drawing/2014/main" id="{FA41ABB3-C305-5742-B2C3-84923A60ECAB}"/>
              </a:ext>
            </a:extLst>
          </p:cNvPr>
          <p:cNvSpPr>
            <a:spLocks noGrp="1"/>
          </p:cNvSpPr>
          <p:nvPr>
            <p:ph idx="1"/>
          </p:nvPr>
        </p:nvSpPr>
        <p:spPr>
          <a:xfrm>
            <a:off x="1103312" y="2052918"/>
            <a:ext cx="10121736" cy="4537068"/>
          </a:xfrm>
        </p:spPr>
        <p:txBody>
          <a:bodyPr>
            <a:noAutofit/>
          </a:bodyPr>
          <a:lstStyle/>
          <a:p>
            <a:r>
              <a:rPr lang="en-US" sz="2800" dirty="0"/>
              <a:t>Makes it a Class 1 misdemeanor for a person to carry any firearm or explosive material within: </a:t>
            </a:r>
          </a:p>
          <a:p>
            <a:pPr marL="514350" indent="-514350">
              <a:buFont typeface="+mj-lt"/>
              <a:buAutoNum type="romanLcPeriod"/>
            </a:pPr>
            <a:r>
              <a:rPr lang="en-US" sz="2800" dirty="0"/>
              <a:t>The Capitol of Virginia; </a:t>
            </a:r>
          </a:p>
          <a:p>
            <a:pPr marL="514350" indent="-514350">
              <a:buFont typeface="+mj-lt"/>
              <a:buAutoNum type="romanLcPeriod"/>
            </a:pPr>
            <a:r>
              <a:rPr lang="en-US" sz="2800" dirty="0"/>
              <a:t>Capitol Square and the surrounding area; </a:t>
            </a:r>
          </a:p>
          <a:p>
            <a:pPr marL="514350" indent="-514350">
              <a:buFont typeface="+mj-lt"/>
              <a:buAutoNum type="romanLcPeriod"/>
            </a:pPr>
            <a:r>
              <a:rPr lang="en-US" sz="2800" dirty="0"/>
              <a:t>Any building owned or leased by the Commonwealth or any agency thereof; or </a:t>
            </a:r>
          </a:p>
          <a:p>
            <a:pPr marL="514350" indent="-514350">
              <a:buFont typeface="+mj-lt"/>
              <a:buAutoNum type="romanLcPeriod"/>
            </a:pPr>
            <a:r>
              <a:rPr lang="en-US" sz="2800" dirty="0"/>
              <a:t>Any office where employees of the Commonwealth or agency thereof are regularly present for the purpose of performing their official duties. </a:t>
            </a:r>
          </a:p>
        </p:txBody>
      </p:sp>
    </p:spTree>
    <p:extLst>
      <p:ext uri="{BB962C8B-B14F-4D97-AF65-F5344CB8AC3E}">
        <p14:creationId xmlns:p14="http://schemas.microsoft.com/office/powerpoint/2010/main" val="114975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6C4567-AD1A-6E4C-974B-C5D5EA930926}"/>
              </a:ext>
            </a:extLst>
          </p:cNvPr>
          <p:cNvSpPr>
            <a:spLocks noGrp="1"/>
          </p:cNvSpPr>
          <p:nvPr>
            <p:ph type="title"/>
          </p:nvPr>
        </p:nvSpPr>
        <p:spPr>
          <a:xfrm>
            <a:off x="609600" y="325755"/>
            <a:ext cx="10972800" cy="1508127"/>
          </a:xfrm>
        </p:spPr>
        <p:txBody>
          <a:bodyPr/>
          <a:lstStyle/>
          <a:p>
            <a:r>
              <a:rPr lang="en-US" dirty="0">
                <a:solidFill>
                  <a:schemeClr val="tx1"/>
                </a:solidFill>
              </a:rPr>
              <a:t>Topics for this Presentation</a:t>
            </a:r>
          </a:p>
        </p:txBody>
      </p:sp>
      <p:sp>
        <p:nvSpPr>
          <p:cNvPr id="5" name="Content Placeholder 4">
            <a:extLst>
              <a:ext uri="{FF2B5EF4-FFF2-40B4-BE49-F238E27FC236}">
                <a16:creationId xmlns:a16="http://schemas.microsoft.com/office/drawing/2014/main" id="{CE31EA6A-2885-1E4C-A871-91E9BE4CF5DE}"/>
              </a:ext>
            </a:extLst>
          </p:cNvPr>
          <p:cNvSpPr>
            <a:spLocks noGrp="1"/>
          </p:cNvSpPr>
          <p:nvPr>
            <p:ph sz="half" idx="1"/>
          </p:nvPr>
        </p:nvSpPr>
        <p:spPr>
          <a:xfrm>
            <a:off x="646112" y="2060575"/>
            <a:ext cx="5449888" cy="4195763"/>
          </a:xfrm>
        </p:spPr>
        <p:txBody>
          <a:bodyPr>
            <a:normAutofit/>
          </a:bodyPr>
          <a:lstStyle/>
          <a:p>
            <a:r>
              <a:rPr lang="en-US" sz="3000" dirty="0">
                <a:solidFill>
                  <a:schemeClr val="tx1"/>
                </a:solidFill>
              </a:rPr>
              <a:t>Criminal Investigations</a:t>
            </a:r>
          </a:p>
          <a:p>
            <a:pPr lvl="1"/>
            <a:r>
              <a:rPr lang="en-US" sz="3000" dirty="0">
                <a:solidFill>
                  <a:schemeClr val="tx1"/>
                </a:solidFill>
              </a:rPr>
              <a:t>Incl. Protective Orders</a:t>
            </a:r>
          </a:p>
          <a:p>
            <a:r>
              <a:rPr lang="en-US" sz="3000" dirty="0">
                <a:solidFill>
                  <a:schemeClr val="tx1"/>
                </a:solidFill>
              </a:rPr>
              <a:t>New Crimes and Offenses</a:t>
            </a:r>
          </a:p>
          <a:p>
            <a:pPr lvl="1"/>
            <a:r>
              <a:rPr lang="en-US" sz="3000" dirty="0">
                <a:solidFill>
                  <a:schemeClr val="tx1"/>
                </a:solidFill>
              </a:rPr>
              <a:t>Incl. Firearms</a:t>
            </a:r>
          </a:p>
          <a:p>
            <a:r>
              <a:rPr lang="en-US" sz="3000" dirty="0">
                <a:solidFill>
                  <a:schemeClr val="tx1"/>
                </a:solidFill>
              </a:rPr>
              <a:t>Repealed Crimes </a:t>
            </a:r>
          </a:p>
          <a:p>
            <a:pPr lvl="1"/>
            <a:r>
              <a:rPr lang="en-US" sz="3000" dirty="0">
                <a:solidFill>
                  <a:schemeClr val="tx1"/>
                </a:solidFill>
              </a:rPr>
              <a:t>Incl. Marijuana</a:t>
            </a:r>
          </a:p>
          <a:p>
            <a:pPr lvl="1"/>
            <a:endParaRPr lang="en-US" sz="3000" dirty="0">
              <a:solidFill>
                <a:schemeClr val="tx1"/>
              </a:solidFill>
            </a:endParaRPr>
          </a:p>
        </p:txBody>
      </p:sp>
      <p:sp>
        <p:nvSpPr>
          <p:cNvPr id="6" name="Content Placeholder 5">
            <a:extLst>
              <a:ext uri="{FF2B5EF4-FFF2-40B4-BE49-F238E27FC236}">
                <a16:creationId xmlns:a16="http://schemas.microsoft.com/office/drawing/2014/main" id="{54A02165-076D-D544-87FB-A606BF64D70B}"/>
              </a:ext>
            </a:extLst>
          </p:cNvPr>
          <p:cNvSpPr>
            <a:spLocks noGrp="1"/>
          </p:cNvSpPr>
          <p:nvPr>
            <p:ph sz="half" idx="2"/>
          </p:nvPr>
        </p:nvSpPr>
        <p:spPr>
          <a:xfrm>
            <a:off x="6305107" y="2060575"/>
            <a:ext cx="5635256" cy="4195763"/>
          </a:xfrm>
        </p:spPr>
        <p:txBody>
          <a:bodyPr>
            <a:normAutofit/>
          </a:bodyPr>
          <a:lstStyle/>
          <a:p>
            <a:r>
              <a:rPr lang="en-US" sz="3000" dirty="0">
                <a:solidFill>
                  <a:schemeClr val="tx1"/>
                </a:solidFill>
              </a:rPr>
              <a:t>New Defenses</a:t>
            </a:r>
          </a:p>
          <a:p>
            <a:r>
              <a:rPr lang="en-US" sz="3000" dirty="0">
                <a:solidFill>
                  <a:schemeClr val="tx1"/>
                </a:solidFill>
              </a:rPr>
              <a:t>New Regulations &amp; Requirements, Including:</a:t>
            </a:r>
          </a:p>
          <a:p>
            <a:pPr lvl="1"/>
            <a:r>
              <a:rPr lang="en-US" sz="3000" dirty="0">
                <a:solidFill>
                  <a:schemeClr val="tx1"/>
                </a:solidFill>
              </a:rPr>
              <a:t>U-Visas &amp; T-Visas</a:t>
            </a:r>
          </a:p>
          <a:p>
            <a:pPr lvl="1"/>
            <a:r>
              <a:rPr lang="en-US" sz="3000" dirty="0">
                <a:solidFill>
                  <a:schemeClr val="tx1"/>
                </a:solidFill>
              </a:rPr>
              <a:t>FOIA</a:t>
            </a:r>
          </a:p>
          <a:p>
            <a:pPr lvl="1"/>
            <a:r>
              <a:rPr lang="en-US" sz="3000" dirty="0">
                <a:solidFill>
                  <a:schemeClr val="tx1"/>
                </a:solidFill>
              </a:rPr>
              <a:t>Sealing Convictions</a:t>
            </a:r>
          </a:p>
          <a:p>
            <a:r>
              <a:rPr lang="en-US" sz="3000" dirty="0">
                <a:solidFill>
                  <a:schemeClr val="tx1"/>
                </a:solidFill>
              </a:rPr>
              <a:t>Law Enforcement Protections</a:t>
            </a:r>
          </a:p>
          <a:p>
            <a:endParaRPr lang="en-US" sz="3000" dirty="0">
              <a:solidFill>
                <a:schemeClr val="tx1"/>
              </a:solidFill>
            </a:endParaRPr>
          </a:p>
        </p:txBody>
      </p:sp>
    </p:spTree>
    <p:extLst>
      <p:ext uri="{BB962C8B-B14F-4D97-AF65-F5344CB8AC3E}">
        <p14:creationId xmlns:p14="http://schemas.microsoft.com/office/powerpoint/2010/main" val="427484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56CF-C5E4-F74E-A8E7-89A9DB166CD8}"/>
              </a:ext>
            </a:extLst>
          </p:cNvPr>
          <p:cNvSpPr>
            <a:spLocks noGrp="1"/>
          </p:cNvSpPr>
          <p:nvPr>
            <p:ph type="title"/>
          </p:nvPr>
        </p:nvSpPr>
        <p:spPr>
          <a:xfrm>
            <a:off x="609600" y="346075"/>
            <a:ext cx="10972800" cy="1508127"/>
          </a:xfrm>
        </p:spPr>
        <p:txBody>
          <a:bodyPr>
            <a:normAutofit/>
          </a:bodyPr>
          <a:lstStyle/>
          <a:p>
            <a:r>
              <a:rPr lang="en-US" sz="4200" dirty="0"/>
              <a:t>Exceptions RE: Capitol - </a:t>
            </a:r>
            <a:br>
              <a:rPr lang="en-US" sz="4200" dirty="0"/>
            </a:br>
            <a:r>
              <a:rPr lang="en-US" sz="4200" dirty="0"/>
              <a:t>While Acting in Official Duties: </a:t>
            </a:r>
          </a:p>
        </p:txBody>
      </p:sp>
      <p:sp>
        <p:nvSpPr>
          <p:cNvPr id="3" name="Content Placeholder 2">
            <a:extLst>
              <a:ext uri="{FF2B5EF4-FFF2-40B4-BE49-F238E27FC236}">
                <a16:creationId xmlns:a16="http://schemas.microsoft.com/office/drawing/2014/main" id="{6974E3DE-6125-784C-A84F-57810EF1317E}"/>
              </a:ext>
            </a:extLst>
          </p:cNvPr>
          <p:cNvSpPr>
            <a:spLocks noGrp="1"/>
          </p:cNvSpPr>
          <p:nvPr>
            <p:ph idx="1"/>
          </p:nvPr>
        </p:nvSpPr>
        <p:spPr>
          <a:xfrm>
            <a:off x="1103312" y="2052918"/>
            <a:ext cx="10205819" cy="4195481"/>
          </a:xfrm>
        </p:spPr>
        <p:txBody>
          <a:bodyPr>
            <a:noAutofit/>
          </a:bodyPr>
          <a:lstStyle/>
          <a:p>
            <a:pPr>
              <a:buFont typeface="Arial" panose="020B0604020202020204" pitchFamily="34" charset="0"/>
              <a:buChar char="•"/>
            </a:pPr>
            <a:r>
              <a:rPr lang="en-US" sz="3200" dirty="0"/>
              <a:t>Any law-enforcement officer, </a:t>
            </a:r>
          </a:p>
          <a:p>
            <a:pPr>
              <a:buFont typeface="Arial" panose="020B0604020202020204" pitchFamily="34" charset="0"/>
              <a:buChar char="•"/>
            </a:pPr>
            <a:r>
              <a:rPr lang="en-US" sz="3200" dirty="0"/>
              <a:t>Any authorized security personnel, </a:t>
            </a:r>
          </a:p>
          <a:p>
            <a:pPr>
              <a:buFont typeface="Arial" panose="020B0604020202020204" pitchFamily="34" charset="0"/>
              <a:buChar char="•"/>
            </a:pPr>
            <a:r>
              <a:rPr lang="en-US" sz="3200" dirty="0"/>
              <a:t>Any active military personnel, </a:t>
            </a:r>
          </a:p>
          <a:p>
            <a:pPr>
              <a:buFont typeface="Arial" panose="020B0604020202020204" pitchFamily="34" charset="0"/>
              <a:buChar char="•"/>
            </a:pPr>
            <a:r>
              <a:rPr lang="en-US" sz="3200" dirty="0"/>
              <a:t>Any fire marshal when such fire marshal has been granted police powers, </a:t>
            </a:r>
          </a:p>
          <a:p>
            <a:pPr>
              <a:buFont typeface="Arial" panose="020B0604020202020204" pitchFamily="34" charset="0"/>
              <a:buChar char="•"/>
            </a:pPr>
            <a:r>
              <a:rPr lang="en-US" sz="3200" dirty="0"/>
              <a:t>Any member of a cadet corps while such member is participating in an official ceremonial event for the Commonwealth. </a:t>
            </a:r>
          </a:p>
        </p:txBody>
      </p:sp>
    </p:spTree>
    <p:extLst>
      <p:ext uri="{BB962C8B-B14F-4D97-AF65-F5344CB8AC3E}">
        <p14:creationId xmlns:p14="http://schemas.microsoft.com/office/powerpoint/2010/main" val="418517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3D652-6E62-5343-941E-841D3A1C9888}"/>
              </a:ext>
            </a:extLst>
          </p:cNvPr>
          <p:cNvSpPr>
            <a:spLocks noGrp="1"/>
          </p:cNvSpPr>
          <p:nvPr>
            <p:ph type="title"/>
          </p:nvPr>
        </p:nvSpPr>
        <p:spPr>
          <a:xfrm>
            <a:off x="914401" y="138223"/>
            <a:ext cx="11220068" cy="1680882"/>
          </a:xfrm>
        </p:spPr>
        <p:txBody>
          <a:bodyPr>
            <a:normAutofit/>
          </a:bodyPr>
          <a:lstStyle/>
          <a:p>
            <a:r>
              <a:rPr lang="en-US" dirty="0"/>
              <a:t>Additional Exceptions RE: </a:t>
            </a:r>
            <a:br>
              <a:rPr lang="en-US" dirty="0"/>
            </a:br>
            <a:r>
              <a:rPr lang="en-US" dirty="0"/>
              <a:t>Commonwealth Owned/Leased Buildings</a:t>
            </a:r>
          </a:p>
        </p:txBody>
      </p:sp>
      <p:sp>
        <p:nvSpPr>
          <p:cNvPr id="3" name="Content Placeholder 2">
            <a:extLst>
              <a:ext uri="{FF2B5EF4-FFF2-40B4-BE49-F238E27FC236}">
                <a16:creationId xmlns:a16="http://schemas.microsoft.com/office/drawing/2014/main" id="{C2523434-20C2-7047-9930-785C3775B076}"/>
              </a:ext>
            </a:extLst>
          </p:cNvPr>
          <p:cNvSpPr>
            <a:spLocks noGrp="1"/>
          </p:cNvSpPr>
          <p:nvPr>
            <p:ph idx="1"/>
          </p:nvPr>
        </p:nvSpPr>
        <p:spPr>
          <a:xfrm>
            <a:off x="914401" y="1902373"/>
            <a:ext cx="10562896" cy="4948518"/>
          </a:xfrm>
        </p:spPr>
        <p:txBody>
          <a:bodyPr>
            <a:noAutofit/>
          </a:bodyPr>
          <a:lstStyle/>
          <a:p>
            <a:r>
              <a:rPr lang="en-US" sz="2600" dirty="0"/>
              <a:t>Retired law-enforcement officials visiting a gun range owned or leased by the Commonwealth </a:t>
            </a:r>
          </a:p>
          <a:p>
            <a:r>
              <a:rPr lang="en-US" sz="2600" dirty="0"/>
              <a:t>Any of the following while acting in the conduct of official duties: </a:t>
            </a:r>
          </a:p>
          <a:p>
            <a:pPr lvl="1"/>
            <a:r>
              <a:rPr lang="en-US" sz="2600" dirty="0"/>
              <a:t>A bail bondsman, </a:t>
            </a:r>
          </a:p>
          <a:p>
            <a:pPr lvl="1"/>
            <a:r>
              <a:rPr lang="en-US" sz="2600" dirty="0"/>
              <a:t>An employee of the Department of Corrections or a state juvenile correctional facility, </a:t>
            </a:r>
          </a:p>
          <a:p>
            <a:pPr lvl="1"/>
            <a:r>
              <a:rPr lang="en-US" sz="2600" dirty="0"/>
              <a:t>An employee of the Department of Conservation and Recreation, </a:t>
            </a:r>
          </a:p>
          <a:p>
            <a:pPr lvl="1"/>
            <a:r>
              <a:rPr lang="en-US" sz="2600" dirty="0"/>
              <a:t>Or an employee of the Department of Wildlife Resources. </a:t>
            </a:r>
          </a:p>
          <a:p>
            <a:endParaRPr lang="en-US" sz="2600" dirty="0"/>
          </a:p>
        </p:txBody>
      </p:sp>
    </p:spTree>
    <p:extLst>
      <p:ext uri="{BB962C8B-B14F-4D97-AF65-F5344CB8AC3E}">
        <p14:creationId xmlns:p14="http://schemas.microsoft.com/office/powerpoint/2010/main" val="241436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1AF7-3499-4D45-9ECE-772632A05A20}"/>
              </a:ext>
            </a:extLst>
          </p:cNvPr>
          <p:cNvSpPr>
            <a:spLocks noGrp="1"/>
          </p:cNvSpPr>
          <p:nvPr>
            <p:ph type="title"/>
          </p:nvPr>
        </p:nvSpPr>
        <p:spPr>
          <a:xfrm>
            <a:off x="193040" y="238412"/>
            <a:ext cx="11998960" cy="1712413"/>
          </a:xfrm>
        </p:spPr>
        <p:txBody>
          <a:bodyPr>
            <a:normAutofit/>
          </a:bodyPr>
          <a:lstStyle/>
          <a:p>
            <a:r>
              <a:rPr lang="en-US" dirty="0"/>
              <a:t>Additional Exceptions RE: </a:t>
            </a:r>
            <a:br>
              <a:rPr lang="en-US" dirty="0"/>
            </a:br>
            <a:r>
              <a:rPr lang="en-US" dirty="0"/>
              <a:t>Commonwealth Owned/Leased Buildings (cont’d)</a:t>
            </a:r>
          </a:p>
        </p:txBody>
      </p:sp>
      <p:sp>
        <p:nvSpPr>
          <p:cNvPr id="3" name="Content Placeholder 2">
            <a:extLst>
              <a:ext uri="{FF2B5EF4-FFF2-40B4-BE49-F238E27FC236}">
                <a16:creationId xmlns:a16="http://schemas.microsoft.com/office/drawing/2014/main" id="{CF7A69F8-1C0D-5D49-A385-EF16D103E02C}"/>
              </a:ext>
            </a:extLst>
          </p:cNvPr>
          <p:cNvSpPr>
            <a:spLocks noGrp="1"/>
          </p:cNvSpPr>
          <p:nvPr>
            <p:ph idx="1"/>
          </p:nvPr>
        </p:nvSpPr>
        <p:spPr>
          <a:xfrm>
            <a:off x="1377632" y="2219084"/>
            <a:ext cx="9848467" cy="3683875"/>
          </a:xfrm>
        </p:spPr>
        <p:txBody>
          <a:bodyPr>
            <a:normAutofit/>
          </a:bodyPr>
          <a:lstStyle/>
          <a:p>
            <a:pPr>
              <a:buFont typeface="Arial" panose="020B0604020202020204" pitchFamily="34" charset="0"/>
              <a:buChar char="•"/>
            </a:pPr>
            <a:r>
              <a:rPr lang="en-US" sz="3000" dirty="0"/>
              <a:t>Any individual carrying a weapon into a courthouse who is exempt under § 18.2-283.1</a:t>
            </a:r>
          </a:p>
          <a:p>
            <a:pPr>
              <a:buFont typeface="Arial" panose="020B0604020202020204" pitchFamily="34" charset="0"/>
              <a:buChar char="•"/>
            </a:pPr>
            <a:r>
              <a:rPr lang="en-US" sz="3000" dirty="0"/>
              <a:t>Any property owned or operated by a public institution of higher education;</a:t>
            </a:r>
          </a:p>
          <a:p>
            <a:pPr>
              <a:buFont typeface="Arial" panose="020B0604020202020204" pitchFamily="34" charset="0"/>
              <a:buChar char="•"/>
            </a:pPr>
            <a:r>
              <a:rPr lang="en-US" sz="3000" dirty="0"/>
              <a:t>Any state park; or </a:t>
            </a:r>
          </a:p>
          <a:p>
            <a:pPr>
              <a:buFont typeface="Arial" panose="020B0604020202020204" pitchFamily="34" charset="0"/>
              <a:buChar char="•"/>
            </a:pPr>
            <a:r>
              <a:rPr lang="en-US" sz="3000" dirty="0"/>
              <a:t>Any magistrate acting in the conduct of the magistrate's official duties.</a:t>
            </a:r>
          </a:p>
          <a:p>
            <a:endParaRPr lang="en-US" sz="3000" dirty="0"/>
          </a:p>
          <a:p>
            <a:endParaRPr lang="en-US" sz="3000" dirty="0"/>
          </a:p>
        </p:txBody>
      </p:sp>
    </p:spTree>
    <p:extLst>
      <p:ext uri="{BB962C8B-B14F-4D97-AF65-F5344CB8AC3E}">
        <p14:creationId xmlns:p14="http://schemas.microsoft.com/office/powerpoint/2010/main" val="2600478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A33E-5FDA-134A-8851-73F5BB112B74}"/>
              </a:ext>
            </a:extLst>
          </p:cNvPr>
          <p:cNvSpPr>
            <a:spLocks noGrp="1"/>
          </p:cNvSpPr>
          <p:nvPr>
            <p:ph type="title"/>
          </p:nvPr>
        </p:nvSpPr>
        <p:spPr>
          <a:xfrm>
            <a:off x="609600" y="346075"/>
            <a:ext cx="10972800" cy="1508127"/>
          </a:xfrm>
        </p:spPr>
        <p:txBody>
          <a:bodyPr/>
          <a:lstStyle/>
          <a:p>
            <a:r>
              <a:rPr lang="en-US" dirty="0"/>
              <a:t>Notice Required</a:t>
            </a:r>
          </a:p>
        </p:txBody>
      </p:sp>
      <p:sp>
        <p:nvSpPr>
          <p:cNvPr id="3" name="Content Placeholder 2">
            <a:extLst>
              <a:ext uri="{FF2B5EF4-FFF2-40B4-BE49-F238E27FC236}">
                <a16:creationId xmlns:a16="http://schemas.microsoft.com/office/drawing/2014/main" id="{8FE5C6DA-4528-7D46-9E1B-1F0608C44AB7}"/>
              </a:ext>
            </a:extLst>
          </p:cNvPr>
          <p:cNvSpPr>
            <a:spLocks noGrp="1"/>
          </p:cNvSpPr>
          <p:nvPr>
            <p:ph idx="1"/>
          </p:nvPr>
        </p:nvSpPr>
        <p:spPr>
          <a:xfrm>
            <a:off x="1158240" y="2286000"/>
            <a:ext cx="9997440" cy="3596640"/>
          </a:xfrm>
        </p:spPr>
        <p:txBody>
          <a:bodyPr>
            <a:normAutofit/>
          </a:bodyPr>
          <a:lstStyle/>
          <a:p>
            <a:r>
              <a:rPr lang="en-US" sz="3200" dirty="0"/>
              <a:t>Notice must be posted at the public entrance of each location.</a:t>
            </a:r>
          </a:p>
          <a:p>
            <a:r>
              <a:rPr lang="en-US" sz="3200" dirty="0"/>
              <a:t>No person shall be convicted of this offense if notice is not posted at public entrance, unless such person had actual notice of the prohibitions.</a:t>
            </a:r>
          </a:p>
          <a:p>
            <a:endParaRPr lang="en-US" sz="3200" dirty="0"/>
          </a:p>
          <a:p>
            <a:endParaRPr lang="en-US" sz="3200" dirty="0"/>
          </a:p>
        </p:txBody>
      </p:sp>
    </p:spTree>
    <p:extLst>
      <p:ext uri="{BB962C8B-B14F-4D97-AF65-F5344CB8AC3E}">
        <p14:creationId xmlns:p14="http://schemas.microsoft.com/office/powerpoint/2010/main" val="98562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8A091-4F71-7D47-876C-D06FF4318B04}"/>
              </a:ext>
            </a:extLst>
          </p:cNvPr>
          <p:cNvSpPr>
            <a:spLocks noGrp="1"/>
          </p:cNvSpPr>
          <p:nvPr>
            <p:ph type="title"/>
          </p:nvPr>
        </p:nvSpPr>
        <p:spPr>
          <a:xfrm>
            <a:off x="1452880" y="305996"/>
            <a:ext cx="10972800" cy="1508127"/>
          </a:xfrm>
        </p:spPr>
        <p:txBody>
          <a:bodyPr>
            <a:normAutofit/>
          </a:bodyPr>
          <a:lstStyle/>
          <a:p>
            <a:r>
              <a:rPr lang="en-US" dirty="0"/>
              <a:t>Ch. 555: Purchase, possession, or transportation after DV Conviction</a:t>
            </a:r>
          </a:p>
        </p:txBody>
      </p:sp>
      <p:sp>
        <p:nvSpPr>
          <p:cNvPr id="3" name="Content Placeholder 2">
            <a:extLst>
              <a:ext uri="{FF2B5EF4-FFF2-40B4-BE49-F238E27FC236}">
                <a16:creationId xmlns:a16="http://schemas.microsoft.com/office/drawing/2014/main" id="{31F295B7-7E91-EA4A-B156-23AB2BE78B9B}"/>
              </a:ext>
            </a:extLst>
          </p:cNvPr>
          <p:cNvSpPr>
            <a:spLocks noGrp="1"/>
          </p:cNvSpPr>
          <p:nvPr>
            <p:ph idx="1"/>
          </p:nvPr>
        </p:nvSpPr>
        <p:spPr>
          <a:xfrm>
            <a:off x="738553" y="2205318"/>
            <a:ext cx="10386645" cy="4352364"/>
          </a:xfrm>
        </p:spPr>
        <p:txBody>
          <a:bodyPr>
            <a:normAutofit/>
          </a:bodyPr>
          <a:lstStyle/>
          <a:p>
            <a:r>
              <a:rPr lang="en-US" sz="2800" dirty="0"/>
              <a:t>Prohibits a person who has been convicted of assault and battery of a family or household member from purchasing, possessing, or transporting a firearm. </a:t>
            </a:r>
          </a:p>
          <a:p>
            <a:r>
              <a:rPr lang="en-US" sz="2800" dirty="0"/>
              <a:t>The prohibition expires three years after the date of conviction, at which point the person's firearms rights shall be restored, unless he receives another disqualifying conviction or is subject to a protective order.</a:t>
            </a:r>
          </a:p>
          <a:p>
            <a:r>
              <a:rPr lang="en-US" sz="2800" dirty="0"/>
              <a:t>Violation is a Class 1 misdemeanor.</a:t>
            </a:r>
          </a:p>
        </p:txBody>
      </p:sp>
    </p:spTree>
    <p:extLst>
      <p:ext uri="{BB962C8B-B14F-4D97-AF65-F5344CB8AC3E}">
        <p14:creationId xmlns:p14="http://schemas.microsoft.com/office/powerpoint/2010/main" val="1529161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23BF6-1D64-4C46-8D09-DA1B1636B4E5}"/>
              </a:ext>
            </a:extLst>
          </p:cNvPr>
          <p:cNvSpPr>
            <a:spLocks noGrp="1"/>
          </p:cNvSpPr>
          <p:nvPr>
            <p:ph type="title"/>
          </p:nvPr>
        </p:nvSpPr>
        <p:spPr>
          <a:xfrm>
            <a:off x="1353058" y="339770"/>
            <a:ext cx="9963274" cy="1400530"/>
          </a:xfrm>
        </p:spPr>
        <p:txBody>
          <a:bodyPr>
            <a:normAutofit/>
          </a:bodyPr>
          <a:lstStyle/>
          <a:p>
            <a:r>
              <a:rPr lang="en-US" dirty="0"/>
              <a:t>Offenses that Qualify as Convictions.</a:t>
            </a:r>
          </a:p>
        </p:txBody>
      </p:sp>
      <p:sp>
        <p:nvSpPr>
          <p:cNvPr id="3" name="Content Placeholder 2">
            <a:extLst>
              <a:ext uri="{FF2B5EF4-FFF2-40B4-BE49-F238E27FC236}">
                <a16:creationId xmlns:a16="http://schemas.microsoft.com/office/drawing/2014/main" id="{CF7BABB7-6923-3140-9FA3-08FD37C85F19}"/>
              </a:ext>
            </a:extLst>
          </p:cNvPr>
          <p:cNvSpPr>
            <a:spLocks noGrp="1"/>
          </p:cNvSpPr>
          <p:nvPr>
            <p:ph idx="1"/>
          </p:nvPr>
        </p:nvSpPr>
        <p:spPr>
          <a:xfrm>
            <a:off x="785224" y="1957316"/>
            <a:ext cx="10621551" cy="4454116"/>
          </a:xfrm>
        </p:spPr>
        <p:txBody>
          <a:bodyPr>
            <a:noAutofit/>
          </a:bodyPr>
          <a:lstStyle/>
          <a:p>
            <a:r>
              <a:rPr lang="en-US" sz="2600" dirty="0"/>
              <a:t>Only covers offenses that occurred on or after July 1, 2021.</a:t>
            </a:r>
          </a:p>
          <a:p>
            <a:r>
              <a:rPr lang="en-US" sz="2600" dirty="0"/>
              <a:t>Includes “substantially similar” offenses from other jurisdictions. </a:t>
            </a:r>
          </a:p>
          <a:p>
            <a:r>
              <a:rPr lang="en-US" sz="2600" dirty="0"/>
              <a:t>Under this section, "family or household member" means </a:t>
            </a:r>
          </a:p>
          <a:p>
            <a:pPr marL="857250" lvl="1" indent="-400050">
              <a:buFont typeface="+mj-lt"/>
              <a:buAutoNum type="romanLcPeriod"/>
            </a:pPr>
            <a:r>
              <a:rPr lang="en-US" sz="2600" dirty="0"/>
              <a:t>the person's spouse, whether or not he resides in the same home with the person; </a:t>
            </a:r>
          </a:p>
          <a:p>
            <a:pPr marL="857250" lvl="1" indent="-400050">
              <a:buFont typeface="+mj-lt"/>
              <a:buAutoNum type="romanLcPeriod"/>
            </a:pPr>
            <a:r>
              <a:rPr lang="en-US" sz="2600" dirty="0"/>
              <a:t>the person's former spouse, whether or not he resides in the same home with the person; or </a:t>
            </a:r>
          </a:p>
          <a:p>
            <a:pPr marL="857250" lvl="1" indent="-400050">
              <a:buFont typeface="+mj-lt"/>
              <a:buAutoNum type="romanLcPeriod"/>
            </a:pPr>
            <a:r>
              <a:rPr lang="en-US" sz="2600" dirty="0"/>
              <a:t>any individual who has a child in common with the person, whether or not the person and that individual have been married or have resided together at any time.</a:t>
            </a:r>
          </a:p>
          <a:p>
            <a:endParaRPr lang="en-US" sz="2600" dirty="0"/>
          </a:p>
          <a:p>
            <a:endParaRPr lang="en-US" sz="2600" dirty="0"/>
          </a:p>
        </p:txBody>
      </p:sp>
    </p:spTree>
    <p:extLst>
      <p:ext uri="{BB962C8B-B14F-4D97-AF65-F5344CB8AC3E}">
        <p14:creationId xmlns:p14="http://schemas.microsoft.com/office/powerpoint/2010/main" val="1222539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dirty="0"/>
              <a:t>REPEALED CRIMES AND OFFENSES</a:t>
            </a:r>
          </a:p>
        </p:txBody>
      </p:sp>
    </p:spTree>
    <p:extLst>
      <p:ext uri="{BB962C8B-B14F-4D97-AF65-F5344CB8AC3E}">
        <p14:creationId xmlns:p14="http://schemas.microsoft.com/office/powerpoint/2010/main" val="3867307287"/>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FD0983-A564-D54C-BB35-BB39A728E629}"/>
              </a:ext>
            </a:extLst>
          </p:cNvPr>
          <p:cNvSpPr>
            <a:spLocks noGrp="1"/>
          </p:cNvSpPr>
          <p:nvPr>
            <p:ph type="title"/>
          </p:nvPr>
        </p:nvSpPr>
        <p:spPr>
          <a:xfrm>
            <a:off x="1442720" y="315595"/>
            <a:ext cx="10972800" cy="1508127"/>
          </a:xfrm>
        </p:spPr>
        <p:txBody>
          <a:bodyPr>
            <a:normAutofit/>
          </a:bodyPr>
          <a:lstStyle/>
          <a:p>
            <a:r>
              <a:rPr lang="en-US" dirty="0"/>
              <a:t>Ch. 192: Repeal of Enhanced Punishment </a:t>
            </a:r>
            <a:br>
              <a:rPr lang="en-US" dirty="0"/>
            </a:br>
            <a:r>
              <a:rPr lang="en-US" dirty="0"/>
              <a:t>for Repeated Larceny</a:t>
            </a:r>
          </a:p>
        </p:txBody>
      </p:sp>
      <p:sp>
        <p:nvSpPr>
          <p:cNvPr id="5" name="Content Placeholder 4">
            <a:extLst>
              <a:ext uri="{FF2B5EF4-FFF2-40B4-BE49-F238E27FC236}">
                <a16:creationId xmlns:a16="http://schemas.microsoft.com/office/drawing/2014/main" id="{C4465CEC-0AF5-0244-B3C2-596DB78408BA}"/>
              </a:ext>
            </a:extLst>
          </p:cNvPr>
          <p:cNvSpPr>
            <a:spLocks noGrp="1"/>
          </p:cNvSpPr>
          <p:nvPr>
            <p:ph idx="1"/>
          </p:nvPr>
        </p:nvSpPr>
        <p:spPr>
          <a:xfrm>
            <a:off x="1103312" y="2052918"/>
            <a:ext cx="9929123" cy="4208734"/>
          </a:xfrm>
        </p:spPr>
        <p:txBody>
          <a:bodyPr>
            <a:noAutofit/>
          </a:bodyPr>
          <a:lstStyle/>
          <a:p>
            <a:r>
              <a:rPr lang="en-US" sz="3000" dirty="0"/>
              <a:t>Repeals the enhanced penalties for a second or subsequent misdemeanor larceny conviction. </a:t>
            </a:r>
          </a:p>
          <a:p>
            <a:pPr lvl="1"/>
            <a:r>
              <a:rPr lang="en-US" sz="3000" dirty="0"/>
              <a:t>Under current law, when a person is convicted of a second larceny offense, he shall be confined in jail not less than 30 days nor more than 12 months, and for a third, or any subsequent offense, he shall be guilty of a Class 6 felony.</a:t>
            </a:r>
          </a:p>
        </p:txBody>
      </p:sp>
    </p:spTree>
    <p:extLst>
      <p:ext uri="{BB962C8B-B14F-4D97-AF65-F5344CB8AC3E}">
        <p14:creationId xmlns:p14="http://schemas.microsoft.com/office/powerpoint/2010/main" val="187769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C0C580-884F-D848-B0C4-DB1E9AE999BA}"/>
              </a:ext>
            </a:extLst>
          </p:cNvPr>
          <p:cNvSpPr>
            <a:spLocks noGrp="1"/>
          </p:cNvSpPr>
          <p:nvPr>
            <p:ph type="title"/>
          </p:nvPr>
        </p:nvSpPr>
        <p:spPr>
          <a:xfrm>
            <a:off x="548641" y="540613"/>
            <a:ext cx="11643359" cy="1435717"/>
          </a:xfrm>
        </p:spPr>
        <p:txBody>
          <a:bodyPr>
            <a:normAutofit/>
          </a:bodyPr>
          <a:lstStyle/>
          <a:p>
            <a:r>
              <a:rPr lang="en-US" sz="3800" dirty="0"/>
              <a:t>Ch. 132 &amp; Ch. 381: Repeal of Juvenile/Provisional/Learners Permit Drivers Using Cellphones </a:t>
            </a:r>
          </a:p>
        </p:txBody>
      </p:sp>
      <p:sp>
        <p:nvSpPr>
          <p:cNvPr id="5" name="Content Placeholder 4">
            <a:extLst>
              <a:ext uri="{FF2B5EF4-FFF2-40B4-BE49-F238E27FC236}">
                <a16:creationId xmlns:a16="http://schemas.microsoft.com/office/drawing/2014/main" id="{6917AD40-51E6-E442-9620-0FF7CE3384A6}"/>
              </a:ext>
            </a:extLst>
          </p:cNvPr>
          <p:cNvSpPr>
            <a:spLocks noGrp="1"/>
          </p:cNvSpPr>
          <p:nvPr>
            <p:ph idx="1"/>
          </p:nvPr>
        </p:nvSpPr>
        <p:spPr>
          <a:xfrm>
            <a:off x="1103312" y="2653748"/>
            <a:ext cx="10585105" cy="4045226"/>
          </a:xfrm>
        </p:spPr>
        <p:txBody>
          <a:bodyPr>
            <a:noAutofit/>
          </a:bodyPr>
          <a:lstStyle/>
          <a:p>
            <a:r>
              <a:rPr lang="en-US" sz="2800" dirty="0"/>
              <a:t>REPEALS law that the holder of a provisional driver's license or learner’s permit “shall not operate a motor vehicle … while using any cellular telephone or any other wireless telecommunications device, </a:t>
            </a:r>
            <a:r>
              <a:rPr lang="en-US" sz="2800" i="1" dirty="0"/>
              <a:t>regardless</a:t>
            </a:r>
            <a:r>
              <a:rPr lang="en-US" sz="2800" dirty="0"/>
              <a:t> of whether such device is or is not hand-held.”</a:t>
            </a:r>
          </a:p>
          <a:p>
            <a:r>
              <a:rPr lang="en-US" sz="2800" dirty="0"/>
              <a:t>NOTE: Under § 46.2-818.2, all drivers, including those with a provisional driver's license, are prohibited from </a:t>
            </a:r>
            <a:r>
              <a:rPr lang="en-US" sz="2800" i="1" dirty="0"/>
              <a:t>holding</a:t>
            </a:r>
            <a:r>
              <a:rPr lang="en-US" sz="2800" dirty="0"/>
              <a:t> a personal communications device while operating a vehicle.</a:t>
            </a:r>
          </a:p>
          <a:p>
            <a:endParaRPr lang="en-US" sz="2800" dirty="0"/>
          </a:p>
          <a:p>
            <a:endParaRPr lang="en-US" sz="2800" dirty="0"/>
          </a:p>
        </p:txBody>
      </p:sp>
    </p:spTree>
    <p:extLst>
      <p:ext uri="{BB962C8B-B14F-4D97-AF65-F5344CB8AC3E}">
        <p14:creationId xmlns:p14="http://schemas.microsoft.com/office/powerpoint/2010/main" val="466591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F5DE-B681-1B42-9CC3-6DFC32BF2952}"/>
              </a:ext>
            </a:extLst>
          </p:cNvPr>
          <p:cNvSpPr>
            <a:spLocks noGrp="1"/>
          </p:cNvSpPr>
          <p:nvPr>
            <p:ph type="title"/>
          </p:nvPr>
        </p:nvSpPr>
        <p:spPr>
          <a:xfrm>
            <a:off x="609600" y="341244"/>
            <a:ext cx="10972800" cy="1508127"/>
          </a:xfrm>
        </p:spPr>
        <p:txBody>
          <a:bodyPr>
            <a:normAutofit/>
          </a:bodyPr>
          <a:lstStyle/>
          <a:p>
            <a:r>
              <a:rPr lang="en-US" sz="4000" dirty="0"/>
              <a:t>Ch. 154: Reinstatement of </a:t>
            </a:r>
            <a:br>
              <a:rPr lang="en-US" sz="4000" dirty="0"/>
            </a:br>
            <a:r>
              <a:rPr lang="en-US" sz="4000" dirty="0"/>
              <a:t>suspended driving privileges</a:t>
            </a:r>
          </a:p>
        </p:txBody>
      </p:sp>
      <p:sp>
        <p:nvSpPr>
          <p:cNvPr id="3" name="Content Placeholder 2">
            <a:extLst>
              <a:ext uri="{FF2B5EF4-FFF2-40B4-BE49-F238E27FC236}">
                <a16:creationId xmlns:a16="http://schemas.microsoft.com/office/drawing/2014/main" id="{6AA96D5E-A91C-7C42-B43E-B35161E1D8BB}"/>
              </a:ext>
            </a:extLst>
          </p:cNvPr>
          <p:cNvSpPr>
            <a:spLocks noGrp="1"/>
          </p:cNvSpPr>
          <p:nvPr>
            <p:ph idx="1"/>
          </p:nvPr>
        </p:nvSpPr>
        <p:spPr>
          <a:xfrm>
            <a:off x="1126469" y="2321275"/>
            <a:ext cx="9939062" cy="4195481"/>
          </a:xfrm>
        </p:spPr>
        <p:txBody>
          <a:bodyPr>
            <a:normAutofit/>
          </a:bodyPr>
          <a:lstStyle/>
          <a:p>
            <a:r>
              <a:rPr lang="en-US" sz="2800" dirty="0"/>
              <a:t>DMV shall reinstate a person's privilege to drive a motor vehicle that was suspended prior to July 1, 2019, solely due to failure to pay fines and costs.</a:t>
            </a:r>
          </a:p>
          <a:p>
            <a:pPr lvl="1"/>
            <a:r>
              <a:rPr lang="en-US" sz="2800" dirty="0"/>
              <a:t>Nothing in this act requires the Commissioner of the Department of Motor Vehicles to reinstate a person's privilege to drive if such privilege has been otherwise lawfully suspended or revoked, or if such person is otherwise ineligible for a driver's license.</a:t>
            </a:r>
          </a:p>
        </p:txBody>
      </p:sp>
    </p:spTree>
    <p:extLst>
      <p:ext uri="{BB962C8B-B14F-4D97-AF65-F5344CB8AC3E}">
        <p14:creationId xmlns:p14="http://schemas.microsoft.com/office/powerpoint/2010/main" val="109855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7561-E2D2-C84B-A324-90FAACF16E4E}"/>
              </a:ext>
            </a:extLst>
          </p:cNvPr>
          <p:cNvSpPr>
            <a:spLocks noGrp="1"/>
          </p:cNvSpPr>
          <p:nvPr>
            <p:ph type="title"/>
          </p:nvPr>
        </p:nvSpPr>
        <p:spPr>
          <a:xfrm>
            <a:off x="609600" y="244475"/>
            <a:ext cx="10972800" cy="1508127"/>
          </a:xfrm>
        </p:spPr>
        <p:txBody>
          <a:bodyPr>
            <a:normAutofit/>
          </a:bodyPr>
          <a:lstStyle/>
          <a:p>
            <a:r>
              <a:rPr lang="en-US" dirty="0"/>
              <a:t>Note:</a:t>
            </a:r>
            <a:br>
              <a:rPr lang="en-US" dirty="0"/>
            </a:br>
            <a:r>
              <a:rPr lang="en-US" dirty="0"/>
              <a:t>Effective Date of Legislation</a:t>
            </a:r>
          </a:p>
        </p:txBody>
      </p:sp>
      <p:sp>
        <p:nvSpPr>
          <p:cNvPr id="5" name="Content Placeholder 4">
            <a:extLst>
              <a:ext uri="{FF2B5EF4-FFF2-40B4-BE49-F238E27FC236}">
                <a16:creationId xmlns:a16="http://schemas.microsoft.com/office/drawing/2014/main" id="{51B97F70-FB23-6443-BD49-4CE4064D852A}"/>
              </a:ext>
            </a:extLst>
          </p:cNvPr>
          <p:cNvSpPr>
            <a:spLocks noGrp="1"/>
          </p:cNvSpPr>
          <p:nvPr>
            <p:ph idx="1"/>
          </p:nvPr>
        </p:nvSpPr>
        <p:spPr>
          <a:xfrm>
            <a:off x="2326640" y="2570480"/>
            <a:ext cx="8181395" cy="3677919"/>
          </a:xfrm>
        </p:spPr>
        <p:txBody>
          <a:bodyPr>
            <a:normAutofit/>
          </a:bodyPr>
          <a:lstStyle/>
          <a:p>
            <a:r>
              <a:rPr lang="en-US" sz="3600" dirty="0"/>
              <a:t>All legislation from the Special Session, unless otherwise noted in this presentation, is effective on July 1, 2021.</a:t>
            </a:r>
          </a:p>
        </p:txBody>
      </p:sp>
    </p:spTree>
    <p:extLst>
      <p:ext uri="{BB962C8B-B14F-4D97-AF65-F5344CB8AC3E}">
        <p14:creationId xmlns:p14="http://schemas.microsoft.com/office/powerpoint/2010/main" val="37826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3F7D-0AFC-BA44-AFBF-FC339F082066}"/>
              </a:ext>
            </a:extLst>
          </p:cNvPr>
          <p:cNvSpPr>
            <a:spLocks noGrp="1"/>
          </p:cNvSpPr>
          <p:nvPr>
            <p:ph type="title"/>
          </p:nvPr>
        </p:nvSpPr>
        <p:spPr>
          <a:xfrm>
            <a:off x="609600" y="325755"/>
            <a:ext cx="10972800" cy="1508127"/>
          </a:xfrm>
        </p:spPr>
        <p:txBody>
          <a:bodyPr/>
          <a:lstStyle/>
          <a:p>
            <a:r>
              <a:rPr lang="en-US" dirty="0"/>
              <a:t>Ch. 344: Death Penalty Repeal</a:t>
            </a:r>
          </a:p>
        </p:txBody>
      </p:sp>
      <p:sp>
        <p:nvSpPr>
          <p:cNvPr id="3" name="Content Placeholder 2">
            <a:extLst>
              <a:ext uri="{FF2B5EF4-FFF2-40B4-BE49-F238E27FC236}">
                <a16:creationId xmlns:a16="http://schemas.microsoft.com/office/drawing/2014/main" id="{8BF4DD75-79A5-6D4A-8508-26A0EF8BA9C0}"/>
              </a:ext>
            </a:extLst>
          </p:cNvPr>
          <p:cNvSpPr>
            <a:spLocks noGrp="1"/>
          </p:cNvSpPr>
          <p:nvPr>
            <p:ph idx="1"/>
          </p:nvPr>
        </p:nvSpPr>
        <p:spPr>
          <a:xfrm>
            <a:off x="1103312" y="2052918"/>
            <a:ext cx="10008636" cy="4195481"/>
          </a:xfrm>
        </p:spPr>
        <p:txBody>
          <a:bodyPr>
            <a:noAutofit/>
          </a:bodyPr>
          <a:lstStyle/>
          <a:p>
            <a:r>
              <a:rPr lang="en-US" sz="3200" dirty="0"/>
              <a:t>Death Penalty is Repealed</a:t>
            </a:r>
          </a:p>
          <a:p>
            <a:r>
              <a:rPr lang="en-US" sz="3200" dirty="0"/>
              <a:t>”Capital Murder” is now “Aggravated Murder”</a:t>
            </a:r>
          </a:p>
          <a:p>
            <a:r>
              <a:rPr lang="en-US" sz="3200" dirty="0"/>
              <a:t>Punishment is now life. </a:t>
            </a:r>
          </a:p>
          <a:p>
            <a:pPr lvl="1"/>
            <a:r>
              <a:rPr lang="en-US" sz="3200" dirty="0"/>
              <a:t>Offender shall not be eligible for parole, any good conduct allowance or any earned sentence credits, or conditional release.</a:t>
            </a:r>
          </a:p>
        </p:txBody>
      </p:sp>
    </p:spTree>
    <p:extLst>
      <p:ext uri="{BB962C8B-B14F-4D97-AF65-F5344CB8AC3E}">
        <p14:creationId xmlns:p14="http://schemas.microsoft.com/office/powerpoint/2010/main" val="793645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74CB-5472-C84F-928C-7F9F1D546905}"/>
              </a:ext>
            </a:extLst>
          </p:cNvPr>
          <p:cNvSpPr>
            <a:spLocks noGrp="1"/>
          </p:cNvSpPr>
          <p:nvPr>
            <p:ph type="title"/>
          </p:nvPr>
        </p:nvSpPr>
        <p:spPr>
          <a:xfrm>
            <a:off x="609600" y="452718"/>
            <a:ext cx="10972800" cy="1508127"/>
          </a:xfrm>
        </p:spPr>
        <p:txBody>
          <a:bodyPr>
            <a:normAutofit/>
          </a:bodyPr>
          <a:lstStyle/>
          <a:p>
            <a:r>
              <a:rPr lang="en-US" dirty="0"/>
              <a:t>Ch. 462: Repeal of “Two Abreast” Prohibition</a:t>
            </a:r>
          </a:p>
        </p:txBody>
      </p:sp>
      <p:sp>
        <p:nvSpPr>
          <p:cNvPr id="3" name="Content Placeholder 2">
            <a:extLst>
              <a:ext uri="{FF2B5EF4-FFF2-40B4-BE49-F238E27FC236}">
                <a16:creationId xmlns:a16="http://schemas.microsoft.com/office/drawing/2014/main" id="{9A9212A2-5528-6F43-B7C6-F129F17AD331}"/>
              </a:ext>
            </a:extLst>
          </p:cNvPr>
          <p:cNvSpPr>
            <a:spLocks noGrp="1"/>
          </p:cNvSpPr>
          <p:nvPr>
            <p:ph idx="1"/>
          </p:nvPr>
        </p:nvSpPr>
        <p:spPr>
          <a:xfrm>
            <a:off x="1103312" y="2052918"/>
            <a:ext cx="9725650" cy="4352364"/>
          </a:xfrm>
        </p:spPr>
        <p:txBody>
          <a:bodyPr>
            <a:normAutofit/>
          </a:bodyPr>
          <a:lstStyle/>
          <a:p>
            <a:r>
              <a:rPr lang="en-US" sz="2800" dirty="0"/>
              <a:t>Repeals rule (in § 46.2-905) that persons riding two abreast bicycles, electric personal assistive mobility devices, electric power-assisted bicycles, or motorized skateboards or scooters on a highway shall not impede the normal and reasonable movement of traffic, shall move into a single file formation as quickly as is practicable when being overtaken from the rear by a faster moving vehicle, and, on a laned roadway, shall ride in a single lane.</a:t>
            </a:r>
          </a:p>
          <a:p>
            <a:endParaRPr lang="en-US" sz="2800" dirty="0"/>
          </a:p>
        </p:txBody>
      </p:sp>
    </p:spTree>
    <p:extLst>
      <p:ext uri="{BB962C8B-B14F-4D97-AF65-F5344CB8AC3E}">
        <p14:creationId xmlns:p14="http://schemas.microsoft.com/office/powerpoint/2010/main" val="77133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14047-3231-4F4F-B625-D90FE00F8C9C}"/>
              </a:ext>
            </a:extLst>
          </p:cNvPr>
          <p:cNvSpPr>
            <a:spLocks noGrp="1"/>
          </p:cNvSpPr>
          <p:nvPr>
            <p:ph type="title"/>
          </p:nvPr>
        </p:nvSpPr>
        <p:spPr>
          <a:xfrm>
            <a:off x="1022475" y="569677"/>
            <a:ext cx="10037322" cy="1400530"/>
          </a:xfrm>
        </p:spPr>
        <p:txBody>
          <a:bodyPr>
            <a:normAutofit/>
          </a:bodyPr>
          <a:lstStyle/>
          <a:p>
            <a:r>
              <a:rPr lang="en-US" dirty="0"/>
              <a:t>Note: No other change to § 46.2-905</a:t>
            </a:r>
          </a:p>
        </p:txBody>
      </p:sp>
      <p:sp>
        <p:nvSpPr>
          <p:cNvPr id="3" name="Content Placeholder 2">
            <a:extLst>
              <a:ext uri="{FF2B5EF4-FFF2-40B4-BE49-F238E27FC236}">
                <a16:creationId xmlns:a16="http://schemas.microsoft.com/office/drawing/2014/main" id="{9EB919BA-3F9A-9646-BC55-D45947F00C16}"/>
              </a:ext>
            </a:extLst>
          </p:cNvPr>
          <p:cNvSpPr>
            <a:spLocks noGrp="1"/>
          </p:cNvSpPr>
          <p:nvPr>
            <p:ph idx="1"/>
          </p:nvPr>
        </p:nvSpPr>
        <p:spPr>
          <a:xfrm>
            <a:off x="841248" y="2052918"/>
            <a:ext cx="10399776" cy="4352364"/>
          </a:xfrm>
        </p:spPr>
        <p:txBody>
          <a:bodyPr>
            <a:noAutofit/>
          </a:bodyPr>
          <a:lstStyle/>
          <a:p>
            <a:r>
              <a:rPr lang="en-US" sz="2800" dirty="0"/>
              <a:t>§ 46.2-905 still requires that “Any person operating a bicycle, electric personal assistive mobility device, electric power-assisted bicycle, motorized skateboard or scooter, or moped on a roadway at less than the normal speed of traffic at the time and place under conditions then existing shall ride as close as safely practicable to the right curb or edge of the roadway, except under certain enumerated circumstances.</a:t>
            </a:r>
          </a:p>
        </p:txBody>
      </p:sp>
    </p:spTree>
    <p:extLst>
      <p:ext uri="{BB962C8B-B14F-4D97-AF65-F5344CB8AC3E}">
        <p14:creationId xmlns:p14="http://schemas.microsoft.com/office/powerpoint/2010/main" val="1195273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EC0A-A58A-3D4D-AFA2-EEE7FB509007}"/>
              </a:ext>
            </a:extLst>
          </p:cNvPr>
          <p:cNvSpPr>
            <a:spLocks noGrp="1"/>
          </p:cNvSpPr>
          <p:nvPr>
            <p:ph type="title"/>
          </p:nvPr>
        </p:nvSpPr>
        <p:spPr>
          <a:xfrm>
            <a:off x="1166451" y="452718"/>
            <a:ext cx="9859098" cy="1400530"/>
          </a:xfrm>
        </p:spPr>
        <p:txBody>
          <a:bodyPr>
            <a:normAutofit/>
          </a:bodyPr>
          <a:lstStyle/>
          <a:p>
            <a:r>
              <a:rPr lang="en-US" dirty="0"/>
              <a:t>Ch. 463: Repeal of Habitual Offender</a:t>
            </a:r>
          </a:p>
        </p:txBody>
      </p:sp>
      <p:sp>
        <p:nvSpPr>
          <p:cNvPr id="3" name="Content Placeholder 2">
            <a:extLst>
              <a:ext uri="{FF2B5EF4-FFF2-40B4-BE49-F238E27FC236}">
                <a16:creationId xmlns:a16="http://schemas.microsoft.com/office/drawing/2014/main" id="{1C2639B4-1DD9-7444-9BE0-51574059687A}"/>
              </a:ext>
            </a:extLst>
          </p:cNvPr>
          <p:cNvSpPr>
            <a:spLocks noGrp="1"/>
          </p:cNvSpPr>
          <p:nvPr>
            <p:ph idx="1"/>
          </p:nvPr>
        </p:nvSpPr>
        <p:spPr>
          <a:xfrm>
            <a:off x="865115" y="1853248"/>
            <a:ext cx="10461770" cy="4233582"/>
          </a:xfrm>
        </p:spPr>
        <p:txBody>
          <a:bodyPr>
            <a:noAutofit/>
          </a:bodyPr>
          <a:lstStyle/>
          <a:p>
            <a:r>
              <a:rPr lang="en-US" sz="2800" dirty="0"/>
              <a:t>Repeals the remaining provisions of the Habitual Offender Act. </a:t>
            </a:r>
          </a:p>
          <a:p>
            <a:r>
              <a:rPr lang="en-US" sz="2800" dirty="0"/>
              <a:t>Bill also requires that the DMV reinstate a person's privilege to drive a motor vehicle that was suspended or revoked solely on the Habitual Offender Act. </a:t>
            </a:r>
          </a:p>
          <a:p>
            <a:r>
              <a:rPr lang="en-US" sz="2800" dirty="0"/>
              <a:t>Bill also authorizes VASAP to continue to administer intervention for individuals who were ordered to attend an intervention interview on or before June 30, 2021.</a:t>
            </a:r>
          </a:p>
          <a:p>
            <a:endParaRPr lang="en-US" sz="2800" dirty="0"/>
          </a:p>
          <a:p>
            <a:endParaRPr lang="en-US" sz="2800" dirty="0"/>
          </a:p>
        </p:txBody>
      </p:sp>
    </p:spTree>
    <p:extLst>
      <p:ext uri="{BB962C8B-B14F-4D97-AF65-F5344CB8AC3E}">
        <p14:creationId xmlns:p14="http://schemas.microsoft.com/office/powerpoint/2010/main" val="197807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EB7265-A98C-F342-8D5D-83C9429E50C6}"/>
              </a:ext>
            </a:extLst>
          </p:cNvPr>
          <p:cNvSpPr>
            <a:spLocks noGrp="1"/>
          </p:cNvSpPr>
          <p:nvPr>
            <p:ph type="title" idx="4294967295"/>
          </p:nvPr>
        </p:nvSpPr>
        <p:spPr>
          <a:xfrm>
            <a:off x="2214881" y="4318000"/>
            <a:ext cx="9509760" cy="1076008"/>
          </a:xfrm>
        </p:spPr>
        <p:txBody>
          <a:bodyPr/>
          <a:lstStyle/>
          <a:p>
            <a:pPr algn="l"/>
            <a:r>
              <a:rPr lang="en-US" dirty="0"/>
              <a:t>MARIJUANA</a:t>
            </a:r>
          </a:p>
        </p:txBody>
      </p:sp>
    </p:spTree>
    <p:extLst>
      <p:ext uri="{BB962C8B-B14F-4D97-AF65-F5344CB8AC3E}">
        <p14:creationId xmlns:p14="http://schemas.microsoft.com/office/powerpoint/2010/main" val="232532443"/>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FDE40A-8286-4348-B017-B6EB58D5C828}"/>
              </a:ext>
            </a:extLst>
          </p:cNvPr>
          <p:cNvSpPr>
            <a:spLocks noGrp="1"/>
          </p:cNvSpPr>
          <p:nvPr>
            <p:ph type="title"/>
          </p:nvPr>
        </p:nvSpPr>
        <p:spPr>
          <a:xfrm>
            <a:off x="914400" y="386715"/>
            <a:ext cx="10972800" cy="1508127"/>
          </a:xfrm>
        </p:spPr>
        <p:txBody>
          <a:bodyPr>
            <a:normAutofit/>
          </a:bodyPr>
          <a:lstStyle/>
          <a:p>
            <a:r>
              <a:rPr lang="en-US" dirty="0"/>
              <a:t>Ch. 227: Pharmaceutical Processors </a:t>
            </a:r>
            <a:br>
              <a:rPr lang="en-US" dirty="0"/>
            </a:br>
            <a:r>
              <a:rPr lang="en-US" dirty="0"/>
              <a:t>&amp; Cannabis Products</a:t>
            </a:r>
          </a:p>
        </p:txBody>
      </p:sp>
      <p:sp>
        <p:nvSpPr>
          <p:cNvPr id="5" name="Content Placeholder 4">
            <a:extLst>
              <a:ext uri="{FF2B5EF4-FFF2-40B4-BE49-F238E27FC236}">
                <a16:creationId xmlns:a16="http://schemas.microsoft.com/office/drawing/2014/main" id="{E2E301D5-75D5-0A46-BE41-8E23C2EF195E}"/>
              </a:ext>
            </a:extLst>
          </p:cNvPr>
          <p:cNvSpPr>
            <a:spLocks noGrp="1"/>
          </p:cNvSpPr>
          <p:nvPr>
            <p:ph idx="1"/>
          </p:nvPr>
        </p:nvSpPr>
        <p:spPr>
          <a:xfrm>
            <a:off x="1402080" y="2052918"/>
            <a:ext cx="9411694" cy="4195481"/>
          </a:xfrm>
        </p:spPr>
        <p:txBody>
          <a:bodyPr>
            <a:normAutofit/>
          </a:bodyPr>
          <a:lstStyle/>
          <a:p>
            <a:r>
              <a:rPr lang="en-US" sz="2800" dirty="0"/>
              <a:t>Permits pharmaceutical processors to produce and distribute cannabis products other than cannabis oil and for that purpose defines the terms "botanical cannabis," "cannabis product," and "usable cannabis." </a:t>
            </a:r>
          </a:p>
          <a:p>
            <a:r>
              <a:rPr lang="en-US" sz="2800" dirty="0"/>
              <a:t>The bill provides that if a practitioner determines it is consistent with the standard of care to dispense botanical cannabis to a minor, the written certification shall specifically authorize such dispensing. </a:t>
            </a:r>
          </a:p>
        </p:txBody>
      </p:sp>
    </p:spTree>
    <p:extLst>
      <p:ext uri="{BB962C8B-B14F-4D97-AF65-F5344CB8AC3E}">
        <p14:creationId xmlns:p14="http://schemas.microsoft.com/office/powerpoint/2010/main" val="211816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EA45D-21D4-6940-B43B-AA0F816290ED}"/>
              </a:ext>
            </a:extLst>
          </p:cNvPr>
          <p:cNvSpPr>
            <a:spLocks noGrp="1"/>
          </p:cNvSpPr>
          <p:nvPr>
            <p:ph type="title"/>
          </p:nvPr>
        </p:nvSpPr>
        <p:spPr>
          <a:xfrm>
            <a:off x="609600" y="315595"/>
            <a:ext cx="10972800" cy="1508127"/>
          </a:xfrm>
        </p:spPr>
        <p:txBody>
          <a:bodyPr>
            <a:normAutofit/>
          </a:bodyPr>
          <a:lstStyle/>
          <a:p>
            <a:r>
              <a:rPr lang="en-US" dirty="0"/>
              <a:t>Ch. 550/551: Legalization of Marijuana</a:t>
            </a:r>
          </a:p>
        </p:txBody>
      </p:sp>
      <p:sp>
        <p:nvSpPr>
          <p:cNvPr id="3" name="Content Placeholder 2">
            <a:extLst>
              <a:ext uri="{FF2B5EF4-FFF2-40B4-BE49-F238E27FC236}">
                <a16:creationId xmlns:a16="http://schemas.microsoft.com/office/drawing/2014/main" id="{A7AEF52F-3A6E-D848-B751-D9076037BCAB}"/>
              </a:ext>
            </a:extLst>
          </p:cNvPr>
          <p:cNvSpPr>
            <a:spLocks noGrp="1"/>
          </p:cNvSpPr>
          <p:nvPr>
            <p:ph idx="1"/>
          </p:nvPr>
        </p:nvSpPr>
        <p:spPr>
          <a:xfrm>
            <a:off x="1635760" y="2086372"/>
            <a:ext cx="9660424" cy="4654670"/>
          </a:xfrm>
        </p:spPr>
        <p:txBody>
          <a:bodyPr>
            <a:noAutofit/>
          </a:bodyPr>
          <a:lstStyle/>
          <a:p>
            <a:r>
              <a:rPr lang="en-US" dirty="0"/>
              <a:t>Eliminates criminal penalties for simple possession of up to one ounce of marijuana by persons 21 years of age or older.</a:t>
            </a:r>
          </a:p>
          <a:p>
            <a:r>
              <a:rPr lang="en-US" dirty="0"/>
              <a:t>Modifies several other criminal penalties related to marijuana.</a:t>
            </a:r>
          </a:p>
          <a:p>
            <a:r>
              <a:rPr lang="en-US" dirty="0"/>
              <a:t>Imposes limits on dissemination of criminal history record information related to certain marijuana offenses. </a:t>
            </a:r>
          </a:p>
          <a:p>
            <a:r>
              <a:rPr lang="en-US" dirty="0"/>
              <a:t>Moves regulation and criminal offenses to Title 4.1</a:t>
            </a:r>
          </a:p>
        </p:txBody>
      </p:sp>
    </p:spTree>
    <p:extLst>
      <p:ext uri="{BB962C8B-B14F-4D97-AF65-F5344CB8AC3E}">
        <p14:creationId xmlns:p14="http://schemas.microsoft.com/office/powerpoint/2010/main" val="302514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5F7A-40B9-F54D-B64D-B7C04BE7B102}"/>
              </a:ext>
            </a:extLst>
          </p:cNvPr>
          <p:cNvSpPr>
            <a:spLocks noGrp="1"/>
          </p:cNvSpPr>
          <p:nvPr>
            <p:ph type="title"/>
          </p:nvPr>
        </p:nvSpPr>
        <p:spPr>
          <a:xfrm>
            <a:off x="609600" y="285115"/>
            <a:ext cx="10972800" cy="1508127"/>
          </a:xfrm>
        </p:spPr>
        <p:txBody>
          <a:bodyPr/>
          <a:lstStyle/>
          <a:p>
            <a:r>
              <a:rPr lang="en-US" dirty="0"/>
              <a:t>Effective Dates Vary</a:t>
            </a:r>
          </a:p>
        </p:txBody>
      </p:sp>
      <p:sp>
        <p:nvSpPr>
          <p:cNvPr id="3" name="Content Placeholder 2">
            <a:extLst>
              <a:ext uri="{FF2B5EF4-FFF2-40B4-BE49-F238E27FC236}">
                <a16:creationId xmlns:a16="http://schemas.microsoft.com/office/drawing/2014/main" id="{DDE149CE-9B3E-8948-9BD7-DC8889A5ED78}"/>
              </a:ext>
            </a:extLst>
          </p:cNvPr>
          <p:cNvSpPr>
            <a:spLocks noGrp="1"/>
          </p:cNvSpPr>
          <p:nvPr>
            <p:ph idx="1"/>
          </p:nvPr>
        </p:nvSpPr>
        <p:spPr>
          <a:xfrm>
            <a:off x="1330961" y="2088706"/>
            <a:ext cx="10414000" cy="4180013"/>
          </a:xfrm>
        </p:spPr>
        <p:txBody>
          <a:bodyPr>
            <a:noAutofit/>
          </a:bodyPr>
          <a:lstStyle/>
          <a:p>
            <a:r>
              <a:rPr lang="en-US" sz="2800" dirty="0"/>
              <a:t>The bill has staggered effective dates, and numerous provisions of the bill are subject to reenactment by the 2022 Session of the General Assembly.</a:t>
            </a:r>
          </a:p>
          <a:p>
            <a:r>
              <a:rPr lang="en-US" sz="2800" dirty="0"/>
              <a:t>Sales Begin January 1, 2024.</a:t>
            </a:r>
          </a:p>
          <a:p>
            <a:r>
              <a:rPr lang="en-US" sz="2800" dirty="0"/>
              <a:t>Manufacture and Distribution by licensees begins July 1, 2023</a:t>
            </a:r>
          </a:p>
          <a:p>
            <a:r>
              <a:rPr lang="en-US" sz="2800" dirty="0"/>
              <a:t>If the 2022 General Assembly does not re-enact the regulative scheme and the repeal of 18.2-248.1, those do not take effect.</a:t>
            </a:r>
          </a:p>
          <a:p>
            <a:r>
              <a:rPr lang="en-US" sz="2800" dirty="0"/>
              <a:t>The repeal of 18.2-250.1 and some new crimes will take effect regardless on July 1, 2021.</a:t>
            </a:r>
          </a:p>
        </p:txBody>
      </p:sp>
    </p:spTree>
    <p:extLst>
      <p:ext uri="{BB962C8B-B14F-4D97-AF65-F5344CB8AC3E}">
        <p14:creationId xmlns:p14="http://schemas.microsoft.com/office/powerpoint/2010/main" val="4205922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CD61-F07D-E540-B59C-84761853C921}"/>
              </a:ext>
            </a:extLst>
          </p:cNvPr>
          <p:cNvSpPr>
            <a:spLocks noGrp="1"/>
          </p:cNvSpPr>
          <p:nvPr>
            <p:ph type="title"/>
          </p:nvPr>
        </p:nvSpPr>
        <p:spPr/>
        <p:txBody>
          <a:bodyPr/>
          <a:lstStyle/>
          <a:p>
            <a:r>
              <a:rPr lang="en-US" dirty="0"/>
              <a:t>Regulation of Marijuana</a:t>
            </a:r>
          </a:p>
        </p:txBody>
      </p:sp>
      <p:sp>
        <p:nvSpPr>
          <p:cNvPr id="3" name="Content Placeholder 2">
            <a:extLst>
              <a:ext uri="{FF2B5EF4-FFF2-40B4-BE49-F238E27FC236}">
                <a16:creationId xmlns:a16="http://schemas.microsoft.com/office/drawing/2014/main" id="{504D3995-CFCF-E44B-8D89-95D2E6913302}"/>
              </a:ext>
            </a:extLst>
          </p:cNvPr>
          <p:cNvSpPr>
            <a:spLocks noGrp="1"/>
          </p:cNvSpPr>
          <p:nvPr>
            <p:ph idx="1"/>
          </p:nvPr>
        </p:nvSpPr>
        <p:spPr>
          <a:xfrm>
            <a:off x="1097280" y="2243470"/>
            <a:ext cx="9775334" cy="3874264"/>
          </a:xfrm>
        </p:spPr>
        <p:txBody>
          <a:bodyPr>
            <a:noAutofit/>
          </a:bodyPr>
          <a:lstStyle/>
          <a:p>
            <a:r>
              <a:rPr lang="en-US" sz="3000" dirty="0"/>
              <a:t>The bill creates the Virginia Cannabis Control Authority (VCCA), the Cannabis Oversight Commission, the Cannabis Public Health Advisory Council, the Cannabis Equity Reinvestment Board and Fund, and the Virginia Cannabis Equity Business Loan Program and Fund </a:t>
            </a:r>
          </a:p>
          <a:p>
            <a:r>
              <a:rPr lang="en-US" sz="3000" dirty="0"/>
              <a:t>Establishes a regulatory and licensing structure for the cultivation, manufacture, wholesale, and retail sale of retail marijuana and retail marijuana products, to be administered by the Authority.</a:t>
            </a:r>
          </a:p>
        </p:txBody>
      </p:sp>
    </p:spTree>
    <p:extLst>
      <p:ext uri="{BB962C8B-B14F-4D97-AF65-F5344CB8AC3E}">
        <p14:creationId xmlns:p14="http://schemas.microsoft.com/office/powerpoint/2010/main" val="1616730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1B72F50-FF39-DE45-8D86-50DE89D57529}"/>
              </a:ext>
            </a:extLst>
          </p:cNvPr>
          <p:cNvSpPr>
            <a:spLocks noGrp="1"/>
          </p:cNvSpPr>
          <p:nvPr>
            <p:ph type="title"/>
          </p:nvPr>
        </p:nvSpPr>
        <p:spPr/>
        <p:txBody>
          <a:bodyPr/>
          <a:lstStyle/>
          <a:p>
            <a:r>
              <a:rPr lang="en-US" dirty="0"/>
              <a:t>Statutes Repealed</a:t>
            </a:r>
          </a:p>
        </p:txBody>
      </p:sp>
      <p:sp>
        <p:nvSpPr>
          <p:cNvPr id="3" name="Content Placeholder 2">
            <a:extLst>
              <a:ext uri="{FF2B5EF4-FFF2-40B4-BE49-F238E27FC236}">
                <a16:creationId xmlns:a16="http://schemas.microsoft.com/office/drawing/2014/main" id="{8E6CD1D0-7D69-2641-97B3-06E8FF08D547}"/>
              </a:ext>
            </a:extLst>
          </p:cNvPr>
          <p:cNvSpPr>
            <a:spLocks noGrp="1"/>
          </p:cNvSpPr>
          <p:nvPr>
            <p:ph sz="half" idx="1"/>
          </p:nvPr>
        </p:nvSpPr>
        <p:spPr>
          <a:xfrm>
            <a:off x="959056" y="1845734"/>
            <a:ext cx="4937760" cy="4023360"/>
          </a:xfrm>
        </p:spPr>
        <p:txBody>
          <a:bodyPr>
            <a:normAutofit/>
          </a:bodyPr>
          <a:lstStyle/>
          <a:p>
            <a:r>
              <a:rPr lang="en-US" sz="2800" dirty="0">
                <a:solidFill>
                  <a:schemeClr val="tx1"/>
                </a:solidFill>
              </a:rPr>
              <a:t>All of 18.2-248.1</a:t>
            </a:r>
          </a:p>
          <a:p>
            <a:r>
              <a:rPr lang="en-US" sz="2800" dirty="0">
                <a:solidFill>
                  <a:schemeClr val="tx1"/>
                </a:solidFill>
              </a:rPr>
              <a:t>All of 18.2-250.1</a:t>
            </a:r>
          </a:p>
          <a:p>
            <a:r>
              <a:rPr lang="en-US" sz="2800" dirty="0">
                <a:solidFill>
                  <a:schemeClr val="tx1"/>
                </a:solidFill>
              </a:rPr>
              <a:t>All of 18.2-251.1 (Medical Marijuana)</a:t>
            </a:r>
          </a:p>
          <a:p>
            <a:r>
              <a:rPr lang="en-US" sz="2800" dirty="0">
                <a:solidFill>
                  <a:schemeClr val="tx1"/>
                </a:solidFill>
              </a:rPr>
              <a:t>Marijuana Kingpin - 18.2-248(H)</a:t>
            </a:r>
          </a:p>
          <a:p>
            <a:r>
              <a:rPr lang="en-US" sz="2800" dirty="0">
                <a:solidFill>
                  <a:schemeClr val="tx1"/>
                </a:solidFill>
              </a:rPr>
              <a:t>Importation of Marijuana - 18.2-248.01</a:t>
            </a:r>
          </a:p>
          <a:p>
            <a:endParaRPr lang="en-US" sz="2800" dirty="0">
              <a:solidFill>
                <a:schemeClr val="tx1"/>
              </a:solidFill>
            </a:endParaRPr>
          </a:p>
        </p:txBody>
      </p:sp>
      <p:sp>
        <p:nvSpPr>
          <p:cNvPr id="7" name="Content Placeholder 6">
            <a:extLst>
              <a:ext uri="{FF2B5EF4-FFF2-40B4-BE49-F238E27FC236}">
                <a16:creationId xmlns:a16="http://schemas.microsoft.com/office/drawing/2014/main" id="{0E109F45-278F-214F-BEA7-08A76084C3E5}"/>
              </a:ext>
            </a:extLst>
          </p:cNvPr>
          <p:cNvSpPr>
            <a:spLocks noGrp="1"/>
          </p:cNvSpPr>
          <p:nvPr>
            <p:ph sz="half" idx="2"/>
          </p:nvPr>
        </p:nvSpPr>
        <p:spPr>
          <a:xfrm>
            <a:off x="6096000" y="1845734"/>
            <a:ext cx="5730902" cy="4511976"/>
          </a:xfrm>
        </p:spPr>
        <p:txBody>
          <a:bodyPr>
            <a:noAutofit/>
          </a:bodyPr>
          <a:lstStyle/>
          <a:p>
            <a:r>
              <a:rPr lang="en-US" sz="2800" dirty="0">
                <a:solidFill>
                  <a:schemeClr val="tx1"/>
                </a:solidFill>
              </a:rPr>
              <a:t>Distribution to a Child - 18.2-255</a:t>
            </a:r>
          </a:p>
          <a:p>
            <a:r>
              <a:rPr lang="en-US" sz="2800" dirty="0">
                <a:solidFill>
                  <a:schemeClr val="tx1"/>
                </a:solidFill>
              </a:rPr>
              <a:t>Distribution in School Zone - 18.2-255.2</a:t>
            </a:r>
          </a:p>
          <a:p>
            <a:r>
              <a:rPr lang="en-US" sz="2800" dirty="0">
                <a:solidFill>
                  <a:schemeClr val="tx1"/>
                </a:solidFill>
              </a:rPr>
              <a:t>Prescription Fraud re: Marijuana</a:t>
            </a:r>
          </a:p>
          <a:p>
            <a:r>
              <a:rPr lang="en-US" sz="2800" dirty="0">
                <a:solidFill>
                  <a:schemeClr val="tx1"/>
                </a:solidFill>
              </a:rPr>
              <a:t>Paraphernalia - 18.2-265.1</a:t>
            </a:r>
          </a:p>
          <a:p>
            <a:r>
              <a:rPr lang="en-US" sz="2800" dirty="0" err="1">
                <a:solidFill>
                  <a:schemeClr val="tx1"/>
                </a:solidFill>
              </a:rPr>
              <a:t>Poss'n</a:t>
            </a:r>
            <a:r>
              <a:rPr lang="en-US" sz="2800" dirty="0">
                <a:solidFill>
                  <a:schemeClr val="tx1"/>
                </a:solidFill>
              </a:rPr>
              <a:t> of Firearm while PWID Marijuana</a:t>
            </a:r>
          </a:p>
          <a:p>
            <a:r>
              <a:rPr lang="en-US" sz="2800" dirty="0">
                <a:solidFill>
                  <a:schemeClr val="tx1"/>
                </a:solidFill>
              </a:rPr>
              <a:t>Felony Obstruction re: Marijuana</a:t>
            </a:r>
          </a:p>
        </p:txBody>
      </p:sp>
    </p:spTree>
    <p:extLst>
      <p:ext uri="{BB962C8B-B14F-4D97-AF65-F5344CB8AC3E}">
        <p14:creationId xmlns:p14="http://schemas.microsoft.com/office/powerpoint/2010/main" val="23744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INVESTIGATIONS</a:t>
            </a:r>
            <a:endParaRPr sz="4800"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D729A-2832-B74D-B5CA-AE297509044A}"/>
              </a:ext>
            </a:extLst>
          </p:cNvPr>
          <p:cNvSpPr>
            <a:spLocks noGrp="1"/>
          </p:cNvSpPr>
          <p:nvPr>
            <p:ph type="title"/>
          </p:nvPr>
        </p:nvSpPr>
        <p:spPr>
          <a:xfrm>
            <a:off x="1103312" y="452718"/>
            <a:ext cx="9479344" cy="1344184"/>
          </a:xfrm>
        </p:spPr>
        <p:txBody>
          <a:bodyPr/>
          <a:lstStyle/>
          <a:p>
            <a:r>
              <a:rPr lang="en-US" dirty="0"/>
              <a:t>Va. Code </a:t>
            </a:r>
            <a:r>
              <a:rPr lang="en-US" sz="4400" dirty="0"/>
              <a:t>§ </a:t>
            </a:r>
            <a:r>
              <a:rPr lang="en-US" dirty="0"/>
              <a:t>18.2-248.1</a:t>
            </a:r>
          </a:p>
        </p:txBody>
      </p:sp>
      <p:sp>
        <p:nvSpPr>
          <p:cNvPr id="3" name="Content Placeholder 2">
            <a:extLst>
              <a:ext uri="{FF2B5EF4-FFF2-40B4-BE49-F238E27FC236}">
                <a16:creationId xmlns:a16="http://schemas.microsoft.com/office/drawing/2014/main" id="{D52E4AD4-323E-B44F-B440-4F76EEA45350}"/>
              </a:ext>
            </a:extLst>
          </p:cNvPr>
          <p:cNvSpPr>
            <a:spLocks noGrp="1"/>
          </p:cNvSpPr>
          <p:nvPr>
            <p:ph idx="1"/>
          </p:nvPr>
        </p:nvSpPr>
        <p:spPr>
          <a:xfrm>
            <a:off x="1103312" y="2052918"/>
            <a:ext cx="9747568" cy="4213770"/>
          </a:xfrm>
        </p:spPr>
        <p:txBody>
          <a:bodyPr>
            <a:normAutofit/>
          </a:bodyPr>
          <a:lstStyle/>
          <a:p>
            <a:r>
              <a:rPr lang="en-US" sz="3200" dirty="0"/>
              <a:t>Current Virginia Code section regarding Sale/Gift/Distribution/PWID Marijuana </a:t>
            </a:r>
          </a:p>
          <a:p>
            <a:r>
              <a:rPr lang="en-US" sz="3200" dirty="0"/>
              <a:t>New law repeals § 18.2-248.1, effective January 1, 2024</a:t>
            </a:r>
          </a:p>
          <a:p>
            <a:r>
              <a:rPr lang="en-US" sz="3200" dirty="0"/>
              <a:t>§ 18.2-248.1 is still in effect and will continue to be in effect until 2024.</a:t>
            </a:r>
          </a:p>
          <a:p>
            <a:pPr lvl="1"/>
            <a:r>
              <a:rPr lang="en-US" sz="3000" dirty="0"/>
              <a:t>“Home Cultivation” and “Adult Sharing” are explicit exceptions (see slides that follow).</a:t>
            </a:r>
          </a:p>
        </p:txBody>
      </p:sp>
    </p:spTree>
    <p:extLst>
      <p:ext uri="{BB962C8B-B14F-4D97-AF65-F5344CB8AC3E}">
        <p14:creationId xmlns:p14="http://schemas.microsoft.com/office/powerpoint/2010/main" val="3106940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C172DC5-9B8F-614E-BB80-1B12F78FD5F1}"/>
              </a:ext>
            </a:extLst>
          </p:cNvPr>
          <p:cNvSpPr>
            <a:spLocks noGrp="1"/>
          </p:cNvSpPr>
          <p:nvPr>
            <p:ph type="title"/>
          </p:nvPr>
        </p:nvSpPr>
        <p:spPr>
          <a:xfrm>
            <a:off x="965200" y="346075"/>
            <a:ext cx="10972800" cy="1508127"/>
          </a:xfrm>
        </p:spPr>
        <p:txBody>
          <a:bodyPr>
            <a:normAutofit/>
          </a:bodyPr>
          <a:lstStyle/>
          <a:p>
            <a:r>
              <a:rPr lang="en-US" dirty="0"/>
              <a:t>Simple Possession (under 1 ounce): </a:t>
            </a:r>
            <a:br>
              <a:rPr lang="en-US" dirty="0"/>
            </a:br>
            <a:r>
              <a:rPr lang="en-US" dirty="0"/>
              <a:t>Legal After July 1, 2021</a:t>
            </a:r>
          </a:p>
        </p:txBody>
      </p:sp>
      <p:sp>
        <p:nvSpPr>
          <p:cNvPr id="6" name="Content Placeholder 5">
            <a:extLst>
              <a:ext uri="{FF2B5EF4-FFF2-40B4-BE49-F238E27FC236}">
                <a16:creationId xmlns:a16="http://schemas.microsoft.com/office/drawing/2014/main" id="{0DBAFF6B-7BA8-ED4C-8A54-B570ADE142CE}"/>
              </a:ext>
            </a:extLst>
          </p:cNvPr>
          <p:cNvSpPr>
            <a:spLocks noGrp="1"/>
          </p:cNvSpPr>
          <p:nvPr>
            <p:ph idx="1"/>
          </p:nvPr>
        </p:nvSpPr>
        <p:spPr>
          <a:xfrm>
            <a:off x="857957" y="2052918"/>
            <a:ext cx="10645422" cy="4630104"/>
          </a:xfrm>
        </p:spPr>
        <p:txBody>
          <a:bodyPr>
            <a:noAutofit/>
          </a:bodyPr>
          <a:lstStyle/>
          <a:p>
            <a:r>
              <a:rPr lang="en-US" sz="2600" dirty="0"/>
              <a:t>§4.1-1100(A)</a:t>
            </a:r>
          </a:p>
          <a:p>
            <a:r>
              <a:rPr lang="en-US" sz="2600" dirty="0"/>
              <a:t>A person 21 years of age or older may lawfully possess on his person or in any public place not more than one ounce of marijuana (or an equivalent amount of marijuana product to be determined by regulation promulgated by the Board.)</a:t>
            </a:r>
          </a:p>
          <a:p>
            <a:r>
              <a:rPr lang="en-US" sz="2600" dirty="0"/>
              <a:t>Any person who possesses on his person or in any public place marijuana or marijuana products in excess of the amounts set forth in subsection A is subject to a civil penalty of no more than $25. </a:t>
            </a:r>
          </a:p>
          <a:p>
            <a:r>
              <a:rPr lang="en-US" sz="2600" dirty="0"/>
              <a:t>Unlawful possession of more than 1 pound is a felony punishable by a term of imprisonment of not less than one year nor more than 10 years and a fine of not more than $250,000, or both.</a:t>
            </a:r>
          </a:p>
        </p:txBody>
      </p:sp>
    </p:spTree>
    <p:extLst>
      <p:ext uri="{BB962C8B-B14F-4D97-AF65-F5344CB8AC3E}">
        <p14:creationId xmlns:p14="http://schemas.microsoft.com/office/powerpoint/2010/main" val="353001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4EB87-812D-DA41-8841-C4D633D17D54}"/>
              </a:ext>
            </a:extLst>
          </p:cNvPr>
          <p:cNvSpPr>
            <a:spLocks noGrp="1"/>
          </p:cNvSpPr>
          <p:nvPr>
            <p:ph type="title"/>
          </p:nvPr>
        </p:nvSpPr>
        <p:spPr>
          <a:xfrm>
            <a:off x="609600" y="335915"/>
            <a:ext cx="10972800" cy="1508127"/>
          </a:xfrm>
        </p:spPr>
        <p:txBody>
          <a:bodyPr/>
          <a:lstStyle/>
          <a:p>
            <a:r>
              <a:rPr lang="en-US" dirty="0"/>
              <a:t>What is a “Public Place?”</a:t>
            </a:r>
          </a:p>
        </p:txBody>
      </p:sp>
      <p:sp>
        <p:nvSpPr>
          <p:cNvPr id="3" name="Content Placeholder 2">
            <a:extLst>
              <a:ext uri="{FF2B5EF4-FFF2-40B4-BE49-F238E27FC236}">
                <a16:creationId xmlns:a16="http://schemas.microsoft.com/office/drawing/2014/main" id="{2F97AD38-5B81-D743-8801-5226A16D25F7}"/>
              </a:ext>
            </a:extLst>
          </p:cNvPr>
          <p:cNvSpPr>
            <a:spLocks noGrp="1"/>
          </p:cNvSpPr>
          <p:nvPr>
            <p:ph idx="1"/>
          </p:nvPr>
        </p:nvSpPr>
        <p:spPr>
          <a:xfrm>
            <a:off x="1103312" y="2052918"/>
            <a:ext cx="10223056" cy="4555146"/>
          </a:xfrm>
        </p:spPr>
        <p:txBody>
          <a:bodyPr>
            <a:normAutofit/>
          </a:bodyPr>
          <a:lstStyle/>
          <a:p>
            <a:r>
              <a:rPr lang="en-US" sz="2800" dirty="0"/>
              <a:t>§ 4.1-600. </a:t>
            </a:r>
          </a:p>
          <a:p>
            <a:r>
              <a:rPr lang="en-US" sz="2800" dirty="0"/>
              <a:t>“Public place" means any place, building, or conveyance to which the public has, or is permitted to have, access, including restaurants, soda fountains, hotel dining areas, lobbies and corridors of hotels, and any park, place of public resort or amusement, highway, street, lane, or sidewalk adjoining any highway, street, or lane.”</a:t>
            </a:r>
          </a:p>
          <a:p>
            <a:r>
              <a:rPr lang="en-US" sz="2800" dirty="0"/>
              <a:t>Effective July 1, 2021.</a:t>
            </a:r>
          </a:p>
          <a:p>
            <a:r>
              <a:rPr lang="en-US" sz="2800" dirty="0"/>
              <a:t>Definition is identical to § 4.1-100, which defines “public place” for the “Drinking in Public” offense under § 4.1-308</a:t>
            </a:r>
          </a:p>
        </p:txBody>
      </p:sp>
    </p:spTree>
    <p:extLst>
      <p:ext uri="{BB962C8B-B14F-4D97-AF65-F5344CB8AC3E}">
        <p14:creationId xmlns:p14="http://schemas.microsoft.com/office/powerpoint/2010/main" val="3553590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D8460-CD5F-A14F-8A35-A06882E94EE1}"/>
              </a:ext>
            </a:extLst>
          </p:cNvPr>
          <p:cNvSpPr>
            <a:spLocks noGrp="1"/>
          </p:cNvSpPr>
          <p:nvPr>
            <p:ph type="title"/>
          </p:nvPr>
        </p:nvSpPr>
        <p:spPr>
          <a:xfrm>
            <a:off x="690880" y="356235"/>
            <a:ext cx="10972800" cy="1508127"/>
          </a:xfrm>
        </p:spPr>
        <p:txBody>
          <a:bodyPr>
            <a:normAutofit/>
          </a:bodyPr>
          <a:lstStyle/>
          <a:p>
            <a:r>
              <a:rPr lang="en-US" dirty="0"/>
              <a:t>“Home Cultivation”:</a:t>
            </a:r>
            <a:br>
              <a:rPr lang="en-US" dirty="0"/>
            </a:br>
            <a:r>
              <a:rPr lang="en-US" dirty="0"/>
              <a:t>Legal After July 1, 2021</a:t>
            </a:r>
          </a:p>
        </p:txBody>
      </p:sp>
      <p:sp>
        <p:nvSpPr>
          <p:cNvPr id="3" name="Content Placeholder 2">
            <a:extLst>
              <a:ext uri="{FF2B5EF4-FFF2-40B4-BE49-F238E27FC236}">
                <a16:creationId xmlns:a16="http://schemas.microsoft.com/office/drawing/2014/main" id="{C3F49B52-9A7C-2C43-AADF-03B3B4EFCF36}"/>
              </a:ext>
            </a:extLst>
          </p:cNvPr>
          <p:cNvSpPr>
            <a:spLocks noGrp="1"/>
          </p:cNvSpPr>
          <p:nvPr>
            <p:ph idx="1"/>
          </p:nvPr>
        </p:nvSpPr>
        <p:spPr>
          <a:xfrm>
            <a:off x="1117600" y="2197100"/>
            <a:ext cx="10871200" cy="4564944"/>
          </a:xfrm>
        </p:spPr>
        <p:txBody>
          <a:bodyPr>
            <a:normAutofit/>
          </a:bodyPr>
          <a:lstStyle/>
          <a:p>
            <a:r>
              <a:rPr lang="en-US" sz="2800" dirty="0"/>
              <a:t>§4.1-1101(A)</a:t>
            </a:r>
          </a:p>
          <a:p>
            <a:r>
              <a:rPr lang="en-US" sz="2800" dirty="0"/>
              <a:t>A person 21 years of age or older may cultivate up to four marijuana plants for personal use at their place of residence</a:t>
            </a:r>
          </a:p>
          <a:p>
            <a:pPr lvl="1"/>
            <a:r>
              <a:rPr lang="en-US" sz="2800" dirty="0"/>
              <a:t>At no point shall a household contain more than four marijuana plants. </a:t>
            </a:r>
          </a:p>
          <a:p>
            <a:pPr lvl="1"/>
            <a:r>
              <a:rPr lang="en-US" sz="2800" dirty="0"/>
              <a:t>A person may only cultivate marijuana plants pursuant to this section at such person's main place of residence.</a:t>
            </a:r>
          </a:p>
          <a:p>
            <a:r>
              <a:rPr lang="en-US" sz="2800" dirty="0"/>
              <a:t>Statute has regulations about storage and labeling</a:t>
            </a:r>
          </a:p>
        </p:txBody>
      </p:sp>
    </p:spTree>
    <p:extLst>
      <p:ext uri="{BB962C8B-B14F-4D97-AF65-F5344CB8AC3E}">
        <p14:creationId xmlns:p14="http://schemas.microsoft.com/office/powerpoint/2010/main" val="2135303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3FF20-3F99-8C49-B88E-12A6F6015D74}"/>
              </a:ext>
            </a:extLst>
          </p:cNvPr>
          <p:cNvSpPr>
            <a:spLocks noGrp="1"/>
          </p:cNvSpPr>
          <p:nvPr>
            <p:ph type="title"/>
          </p:nvPr>
        </p:nvSpPr>
        <p:spPr>
          <a:xfrm>
            <a:off x="609600" y="310444"/>
            <a:ext cx="10972800" cy="1508127"/>
          </a:xfrm>
        </p:spPr>
        <p:txBody>
          <a:bodyPr>
            <a:normAutofit/>
          </a:bodyPr>
          <a:lstStyle/>
          <a:p>
            <a:r>
              <a:rPr lang="en-US" dirty="0"/>
              <a:t>Rules for Storage of </a:t>
            </a:r>
            <a:br>
              <a:rPr lang="en-US" dirty="0"/>
            </a:br>
            <a:r>
              <a:rPr lang="en-US" dirty="0"/>
              <a:t>“Home Cultivated” Plants</a:t>
            </a:r>
          </a:p>
        </p:txBody>
      </p:sp>
      <p:sp>
        <p:nvSpPr>
          <p:cNvPr id="3" name="Content Placeholder 2">
            <a:extLst>
              <a:ext uri="{FF2B5EF4-FFF2-40B4-BE49-F238E27FC236}">
                <a16:creationId xmlns:a16="http://schemas.microsoft.com/office/drawing/2014/main" id="{909E1983-AD40-B443-B907-90836F65F5C1}"/>
              </a:ext>
            </a:extLst>
          </p:cNvPr>
          <p:cNvSpPr>
            <a:spLocks noGrp="1"/>
          </p:cNvSpPr>
          <p:nvPr>
            <p:ph idx="1"/>
          </p:nvPr>
        </p:nvSpPr>
        <p:spPr>
          <a:xfrm>
            <a:off x="1038578" y="2052918"/>
            <a:ext cx="10193866" cy="4494638"/>
          </a:xfrm>
        </p:spPr>
        <p:txBody>
          <a:bodyPr>
            <a:noAutofit/>
          </a:bodyPr>
          <a:lstStyle/>
          <a:p>
            <a:r>
              <a:rPr lang="en-US" sz="2600" dirty="0"/>
              <a:t>§ 4.1-1101: A person who cultivates marijuana for personal use pursuant to this section shall:</a:t>
            </a:r>
          </a:p>
          <a:p>
            <a:pPr marL="514350" indent="-514350">
              <a:buFont typeface="+mj-lt"/>
              <a:buAutoNum type="arabicPeriod"/>
            </a:pPr>
            <a:r>
              <a:rPr lang="en-US" sz="2600" dirty="0"/>
              <a:t>Ensure that no marijuana plant is visible from a public way without the use of aircraft, binoculars, or other optical aids;</a:t>
            </a:r>
          </a:p>
          <a:p>
            <a:pPr marL="514350" indent="-514350">
              <a:buFont typeface="+mj-lt"/>
              <a:buAutoNum type="arabicPeriod"/>
            </a:pPr>
            <a:r>
              <a:rPr lang="en-US" sz="2600" dirty="0"/>
              <a:t>Take precautions to prevent unauthorized access by persons younger than 21 years of age; and</a:t>
            </a:r>
          </a:p>
          <a:p>
            <a:pPr marL="514350" indent="-514350">
              <a:buFont typeface="+mj-lt"/>
              <a:buAutoNum type="arabicPeriod"/>
            </a:pPr>
            <a:r>
              <a:rPr lang="en-US" sz="2600" dirty="0"/>
              <a:t>Attach to each marijuana plant a legible tag that includes the person's name, driver's license or identification number, and a notation that the marijuana plant is being grown for personal use as authorized under this section.</a:t>
            </a:r>
          </a:p>
        </p:txBody>
      </p:sp>
    </p:spTree>
    <p:extLst>
      <p:ext uri="{BB962C8B-B14F-4D97-AF65-F5344CB8AC3E}">
        <p14:creationId xmlns:p14="http://schemas.microsoft.com/office/powerpoint/2010/main" val="2944211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E92D-A282-3342-9596-437AAEE24D0C}"/>
              </a:ext>
            </a:extLst>
          </p:cNvPr>
          <p:cNvSpPr>
            <a:spLocks noGrp="1"/>
          </p:cNvSpPr>
          <p:nvPr>
            <p:ph type="title"/>
          </p:nvPr>
        </p:nvSpPr>
        <p:spPr>
          <a:xfrm>
            <a:off x="829340" y="480938"/>
            <a:ext cx="10716549" cy="1246261"/>
          </a:xfrm>
        </p:spPr>
        <p:txBody>
          <a:bodyPr>
            <a:normAutofit fontScale="90000"/>
          </a:bodyPr>
          <a:lstStyle/>
          <a:p>
            <a:r>
              <a:rPr lang="en-US" sz="3800" dirty="0"/>
              <a:t>Unlawful Home Cultivation: </a:t>
            </a:r>
            <a:br>
              <a:rPr lang="en-US" sz="3800" dirty="0"/>
            </a:br>
            <a:r>
              <a:rPr lang="en-US" sz="3800" dirty="0"/>
              <a:t>Offenses Effective July 1, 2021 </a:t>
            </a:r>
          </a:p>
        </p:txBody>
      </p:sp>
      <p:sp>
        <p:nvSpPr>
          <p:cNvPr id="3" name="Content Placeholder 2">
            <a:extLst>
              <a:ext uri="{FF2B5EF4-FFF2-40B4-BE49-F238E27FC236}">
                <a16:creationId xmlns:a16="http://schemas.microsoft.com/office/drawing/2014/main" id="{EBB15655-FA5D-7D40-9D02-2F444D1AFA83}"/>
              </a:ext>
            </a:extLst>
          </p:cNvPr>
          <p:cNvSpPr>
            <a:spLocks noGrp="1"/>
          </p:cNvSpPr>
          <p:nvPr>
            <p:ph idx="1"/>
          </p:nvPr>
        </p:nvSpPr>
        <p:spPr>
          <a:xfrm>
            <a:off x="735654" y="1727199"/>
            <a:ext cx="11328755" cy="5145161"/>
          </a:xfrm>
        </p:spPr>
        <p:txBody>
          <a:bodyPr>
            <a:noAutofit/>
          </a:bodyPr>
          <a:lstStyle/>
          <a:p>
            <a:pPr marL="457200" indent="-457200">
              <a:buFont typeface="+mj-lt"/>
              <a:buAutoNum type="arabicPeriod"/>
            </a:pPr>
            <a:r>
              <a:rPr lang="en-US" sz="2600" dirty="0"/>
              <a:t>For possession of more than four marijuana plants but no more than 10 marijuana plants, </a:t>
            </a:r>
          </a:p>
          <a:p>
            <a:pPr marL="914400" lvl="1" indent="-514350">
              <a:buFont typeface="+mj-lt"/>
              <a:buAutoNum type="romanLcPeriod"/>
            </a:pPr>
            <a:r>
              <a:rPr lang="en-US" sz="2400" dirty="0"/>
              <a:t>Civil penalty of $250 for a first offense, </a:t>
            </a:r>
          </a:p>
          <a:p>
            <a:pPr marL="914400" lvl="1" indent="-514350">
              <a:buFont typeface="+mj-lt"/>
              <a:buAutoNum type="romanLcPeriod"/>
            </a:pPr>
            <a:r>
              <a:rPr lang="en-US" sz="2400" dirty="0"/>
              <a:t>Class 3 misdemeanor for a second offense, and </a:t>
            </a:r>
          </a:p>
          <a:p>
            <a:pPr marL="914400" lvl="1" indent="-514350">
              <a:buFont typeface="+mj-lt"/>
              <a:buAutoNum type="romanLcPeriod"/>
            </a:pPr>
            <a:r>
              <a:rPr lang="en-US" sz="2400" dirty="0"/>
              <a:t>Class 2 misdemeanor for a third and any subsequent offense;</a:t>
            </a:r>
          </a:p>
          <a:p>
            <a:pPr marL="457200" indent="-457200">
              <a:buFont typeface="+mj-lt"/>
              <a:buAutoNum type="arabicPeriod"/>
            </a:pPr>
            <a:r>
              <a:rPr lang="en-US" sz="2600" dirty="0"/>
              <a:t>For possession of more than 10 but no more than 49 marijuana plants, a Class 1 misdemeanor;</a:t>
            </a:r>
          </a:p>
          <a:p>
            <a:pPr marL="457200" indent="-457200">
              <a:buFont typeface="+mj-lt"/>
              <a:buAutoNum type="arabicPeriod"/>
            </a:pPr>
            <a:r>
              <a:rPr lang="en-US" sz="2600" dirty="0"/>
              <a:t>For possession of more than 49 but no more than 100 marijuana plants, a Class 6 felony; and</a:t>
            </a:r>
          </a:p>
          <a:p>
            <a:pPr marL="457200" indent="-457200">
              <a:buFont typeface="+mj-lt"/>
              <a:buAutoNum type="arabicPeriod"/>
            </a:pPr>
            <a:r>
              <a:rPr lang="en-US" sz="2600" dirty="0"/>
              <a:t>For possession of more than 100 marijuana plants, a felony punishable by a term of imprisonment of not less than one year nor more than 10 years and a fine of not more than $250,000, or both.</a:t>
            </a:r>
          </a:p>
        </p:txBody>
      </p:sp>
    </p:spTree>
    <p:extLst>
      <p:ext uri="{BB962C8B-B14F-4D97-AF65-F5344CB8AC3E}">
        <p14:creationId xmlns:p14="http://schemas.microsoft.com/office/powerpoint/2010/main" val="44981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50D13-59FC-6346-A163-FE5467322716}"/>
              </a:ext>
            </a:extLst>
          </p:cNvPr>
          <p:cNvSpPr>
            <a:spLocks noGrp="1"/>
          </p:cNvSpPr>
          <p:nvPr>
            <p:ph type="title"/>
          </p:nvPr>
        </p:nvSpPr>
        <p:spPr>
          <a:xfrm>
            <a:off x="926794" y="295275"/>
            <a:ext cx="10972800" cy="1508127"/>
          </a:xfrm>
        </p:spPr>
        <p:txBody>
          <a:bodyPr>
            <a:normAutofit/>
          </a:bodyPr>
          <a:lstStyle/>
          <a:p>
            <a:r>
              <a:rPr lang="en-US" sz="4000" dirty="0"/>
              <a:t>Unlawful Cultivation/Manufacturing</a:t>
            </a:r>
            <a:br>
              <a:rPr lang="en-US" sz="4000" dirty="0"/>
            </a:br>
            <a:r>
              <a:rPr lang="en-US" sz="4000" dirty="0"/>
              <a:t>§ 4.1-1102 </a:t>
            </a:r>
          </a:p>
        </p:txBody>
      </p:sp>
      <p:sp>
        <p:nvSpPr>
          <p:cNvPr id="3" name="Content Placeholder 2">
            <a:extLst>
              <a:ext uri="{FF2B5EF4-FFF2-40B4-BE49-F238E27FC236}">
                <a16:creationId xmlns:a16="http://schemas.microsoft.com/office/drawing/2014/main" id="{55A77D20-B482-494C-B415-5FEFB431CD24}"/>
              </a:ext>
            </a:extLst>
          </p:cNvPr>
          <p:cNvSpPr>
            <a:spLocks noGrp="1"/>
          </p:cNvSpPr>
          <p:nvPr>
            <p:ph idx="1"/>
          </p:nvPr>
        </p:nvSpPr>
        <p:spPr>
          <a:xfrm>
            <a:off x="926794" y="2127124"/>
            <a:ext cx="10717338" cy="3995884"/>
          </a:xfrm>
        </p:spPr>
        <p:txBody>
          <a:bodyPr>
            <a:noAutofit/>
          </a:bodyPr>
          <a:lstStyle/>
          <a:p>
            <a:r>
              <a:rPr lang="en-US" sz="3200" dirty="0"/>
              <a:t>Class 6 felony under § 4.1-1102:</a:t>
            </a:r>
          </a:p>
          <a:p>
            <a:r>
              <a:rPr lang="en-US" sz="3200" dirty="0"/>
              <a:t>“Except as previously stated, no person shall cultivate or manufacture marijuana or marijuana products in the Commonwealth without being licensed under this subtitle to cultivate or manufacture such marijuana or marijuana products.”</a:t>
            </a:r>
          </a:p>
          <a:p>
            <a:endParaRPr lang="en-US" sz="3200" dirty="0"/>
          </a:p>
        </p:txBody>
      </p:sp>
    </p:spTree>
    <p:extLst>
      <p:ext uri="{BB962C8B-B14F-4D97-AF65-F5344CB8AC3E}">
        <p14:creationId xmlns:p14="http://schemas.microsoft.com/office/powerpoint/2010/main" val="1271536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1598-FE87-0D44-AABE-D9D774D011DF}"/>
              </a:ext>
            </a:extLst>
          </p:cNvPr>
          <p:cNvSpPr>
            <a:spLocks noGrp="1"/>
          </p:cNvSpPr>
          <p:nvPr>
            <p:ph type="title"/>
          </p:nvPr>
        </p:nvSpPr>
        <p:spPr>
          <a:xfrm>
            <a:off x="751840" y="318304"/>
            <a:ext cx="10972800" cy="1508127"/>
          </a:xfrm>
        </p:spPr>
        <p:txBody>
          <a:bodyPr>
            <a:normAutofit/>
          </a:bodyPr>
          <a:lstStyle/>
          <a:p>
            <a:r>
              <a:rPr lang="en-US" sz="4000" dirty="0"/>
              <a:t>Unlawful Cultivation/Manufacturing</a:t>
            </a:r>
            <a:br>
              <a:rPr lang="en-US" sz="4000" dirty="0"/>
            </a:br>
            <a:r>
              <a:rPr lang="en-US" sz="4000" dirty="0"/>
              <a:t>§ 4.1-1102 – Effective Date</a:t>
            </a:r>
          </a:p>
        </p:txBody>
      </p:sp>
      <p:sp>
        <p:nvSpPr>
          <p:cNvPr id="3" name="Content Placeholder 2">
            <a:extLst>
              <a:ext uri="{FF2B5EF4-FFF2-40B4-BE49-F238E27FC236}">
                <a16:creationId xmlns:a16="http://schemas.microsoft.com/office/drawing/2014/main" id="{0A9FCBC1-C3A3-504F-A914-5AF5D34645A6}"/>
              </a:ext>
            </a:extLst>
          </p:cNvPr>
          <p:cNvSpPr>
            <a:spLocks noGrp="1"/>
          </p:cNvSpPr>
          <p:nvPr>
            <p:ph idx="1"/>
          </p:nvPr>
        </p:nvSpPr>
        <p:spPr>
          <a:xfrm>
            <a:off x="1103312" y="2268638"/>
            <a:ext cx="10124131" cy="4271058"/>
          </a:xfrm>
        </p:spPr>
        <p:txBody>
          <a:bodyPr>
            <a:normAutofit/>
          </a:bodyPr>
          <a:lstStyle/>
          <a:p>
            <a:r>
              <a:rPr lang="en-US" sz="2800" dirty="0"/>
              <a:t>§ 4.1-1102 does not take effect until January 1, 2024</a:t>
            </a:r>
          </a:p>
          <a:p>
            <a:r>
              <a:rPr lang="en-US" sz="2800" dirty="0"/>
              <a:t>Until that date, 18.2-248.1(C) continues to provide that “Any person who manufactures marijuana, or possesses marijuana with the intent to manufacture such substance, </a:t>
            </a:r>
            <a:r>
              <a:rPr lang="en-US" sz="2800" i="1" dirty="0"/>
              <a:t>not for his own use </a:t>
            </a:r>
            <a:r>
              <a:rPr lang="en-US" sz="2800" dirty="0"/>
              <a:t>is guilty of a felony punishable by imprisonment of not less than five nor more than 30 years and a fine not to exceed $10,000.”</a:t>
            </a:r>
          </a:p>
          <a:p>
            <a:pPr lvl="1"/>
            <a:r>
              <a:rPr lang="en-US" sz="2600" dirty="0"/>
              <a:t>Home Cultivation and Adult Sharing are permitted as exceptions to </a:t>
            </a:r>
            <a:r>
              <a:rPr lang="en-US" sz="2400" dirty="0"/>
              <a:t>18.2-248.1 </a:t>
            </a:r>
            <a:r>
              <a:rPr lang="en-US" sz="2600" dirty="0"/>
              <a:t>as of July 1, 2021. </a:t>
            </a:r>
          </a:p>
          <a:p>
            <a:pPr lvl="1"/>
            <a:endParaRPr lang="en-US" sz="2600" dirty="0"/>
          </a:p>
          <a:p>
            <a:endParaRPr lang="en-US" sz="2800" dirty="0"/>
          </a:p>
        </p:txBody>
      </p:sp>
    </p:spTree>
    <p:extLst>
      <p:ext uri="{BB962C8B-B14F-4D97-AF65-F5344CB8AC3E}">
        <p14:creationId xmlns:p14="http://schemas.microsoft.com/office/powerpoint/2010/main" val="1514607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45C35-64F5-0341-9640-729E9F4E58E4}"/>
              </a:ext>
            </a:extLst>
          </p:cNvPr>
          <p:cNvSpPr>
            <a:spLocks noGrp="1"/>
          </p:cNvSpPr>
          <p:nvPr>
            <p:ph type="title"/>
          </p:nvPr>
        </p:nvSpPr>
        <p:spPr/>
        <p:txBody>
          <a:bodyPr/>
          <a:lstStyle/>
          <a:p>
            <a:r>
              <a:rPr lang="en-US" dirty="0"/>
              <a:t>Manufacturing Resin</a:t>
            </a:r>
          </a:p>
        </p:txBody>
      </p:sp>
      <p:sp>
        <p:nvSpPr>
          <p:cNvPr id="3" name="Content Placeholder 2">
            <a:extLst>
              <a:ext uri="{FF2B5EF4-FFF2-40B4-BE49-F238E27FC236}">
                <a16:creationId xmlns:a16="http://schemas.microsoft.com/office/drawing/2014/main" id="{20C04161-A76A-6646-A18F-C80B27712C9F}"/>
              </a:ext>
            </a:extLst>
          </p:cNvPr>
          <p:cNvSpPr>
            <a:spLocks noGrp="1"/>
          </p:cNvSpPr>
          <p:nvPr>
            <p:ph idx="1"/>
          </p:nvPr>
        </p:nvSpPr>
        <p:spPr>
          <a:xfrm>
            <a:off x="1247334" y="1662774"/>
            <a:ext cx="8713529" cy="4969674"/>
          </a:xfrm>
        </p:spPr>
        <p:txBody>
          <a:bodyPr>
            <a:noAutofit/>
          </a:bodyPr>
          <a:lstStyle/>
          <a:p>
            <a:r>
              <a:rPr lang="en-US" sz="3200" dirty="0"/>
              <a:t>§ 4.1-1118</a:t>
            </a:r>
          </a:p>
          <a:p>
            <a:r>
              <a:rPr lang="en-US" sz="3200" dirty="0"/>
              <a:t>No person shall separate plant resin by butane extraction or another method that utilizes a substance with a flashpoint below 100 degrees Fahrenheit in any public place, motor vehicle, or within the curtilage of any residential structure.</a:t>
            </a:r>
          </a:p>
          <a:p>
            <a:r>
              <a:rPr lang="en-US" sz="3200" dirty="0"/>
              <a:t>Class 1 misdemeanor.</a:t>
            </a:r>
          </a:p>
          <a:p>
            <a:r>
              <a:rPr lang="en-US" sz="3200" dirty="0"/>
              <a:t>This section takes effect January 1, 2024</a:t>
            </a:r>
          </a:p>
        </p:txBody>
      </p:sp>
    </p:spTree>
    <p:extLst>
      <p:ext uri="{BB962C8B-B14F-4D97-AF65-F5344CB8AC3E}">
        <p14:creationId xmlns:p14="http://schemas.microsoft.com/office/powerpoint/2010/main" val="2668224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9E5B9-57BD-E749-89CE-23BFC4FE7A03}"/>
              </a:ext>
            </a:extLst>
          </p:cNvPr>
          <p:cNvSpPr>
            <a:spLocks noGrp="1"/>
          </p:cNvSpPr>
          <p:nvPr>
            <p:ph type="title"/>
          </p:nvPr>
        </p:nvSpPr>
        <p:spPr/>
        <p:txBody>
          <a:bodyPr/>
          <a:lstStyle/>
          <a:p>
            <a:r>
              <a:rPr lang="en-US" dirty="0"/>
              <a:t>Unlawful Distribution</a:t>
            </a:r>
          </a:p>
        </p:txBody>
      </p:sp>
      <p:sp>
        <p:nvSpPr>
          <p:cNvPr id="3" name="Content Placeholder 2">
            <a:extLst>
              <a:ext uri="{FF2B5EF4-FFF2-40B4-BE49-F238E27FC236}">
                <a16:creationId xmlns:a16="http://schemas.microsoft.com/office/drawing/2014/main" id="{3018190C-A763-C34E-8E85-403DBE130F8A}"/>
              </a:ext>
            </a:extLst>
          </p:cNvPr>
          <p:cNvSpPr>
            <a:spLocks noGrp="1"/>
          </p:cNvSpPr>
          <p:nvPr>
            <p:ph idx="1"/>
          </p:nvPr>
        </p:nvSpPr>
        <p:spPr>
          <a:xfrm>
            <a:off x="1330960" y="1600200"/>
            <a:ext cx="10251440" cy="5257800"/>
          </a:xfrm>
        </p:spPr>
        <p:txBody>
          <a:bodyPr>
            <a:noAutofit/>
          </a:bodyPr>
          <a:lstStyle/>
          <a:p>
            <a:r>
              <a:rPr lang="en-US" sz="3200" dirty="0"/>
              <a:t>§4.1-1103: Illegally sell, give, distribute marijuana</a:t>
            </a:r>
          </a:p>
          <a:p>
            <a:pPr lvl="1"/>
            <a:r>
              <a:rPr lang="en-US" sz="3200" dirty="0"/>
              <a:t>Class 2 misdemeanor for 1st offense</a:t>
            </a:r>
          </a:p>
          <a:p>
            <a:pPr lvl="1"/>
            <a:r>
              <a:rPr lang="en-US" sz="3200" dirty="0"/>
              <a:t>Class 1 misdemeanor for 2nd or subsequent offense</a:t>
            </a:r>
          </a:p>
          <a:p>
            <a:r>
              <a:rPr lang="en-US" sz="3200" dirty="0"/>
              <a:t>§4.1-1104: Illegally sell, give or distribute to underage or someone intoxicated: Class 1 misdemeanor</a:t>
            </a:r>
          </a:p>
        </p:txBody>
      </p:sp>
    </p:spTree>
    <p:extLst>
      <p:ext uri="{BB962C8B-B14F-4D97-AF65-F5344CB8AC3E}">
        <p14:creationId xmlns:p14="http://schemas.microsoft.com/office/powerpoint/2010/main" val="1588803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CBF714-53E2-9A45-895B-0C10D46BD2C5}"/>
              </a:ext>
            </a:extLst>
          </p:cNvPr>
          <p:cNvSpPr>
            <a:spLocks noGrp="1"/>
          </p:cNvSpPr>
          <p:nvPr>
            <p:ph type="title"/>
          </p:nvPr>
        </p:nvSpPr>
        <p:spPr>
          <a:xfrm>
            <a:off x="824249" y="467360"/>
            <a:ext cx="10078211" cy="1400530"/>
          </a:xfrm>
        </p:spPr>
        <p:txBody>
          <a:bodyPr>
            <a:normAutofit/>
          </a:bodyPr>
          <a:lstStyle/>
          <a:p>
            <a:r>
              <a:rPr lang="en-US" dirty="0"/>
              <a:t>Ch.34: Execution of Search Warrants</a:t>
            </a:r>
          </a:p>
        </p:txBody>
      </p:sp>
      <p:sp>
        <p:nvSpPr>
          <p:cNvPr id="6" name="Content Placeholder 5">
            <a:extLst>
              <a:ext uri="{FF2B5EF4-FFF2-40B4-BE49-F238E27FC236}">
                <a16:creationId xmlns:a16="http://schemas.microsoft.com/office/drawing/2014/main" id="{21797434-066E-0941-B07A-A5A857E668CB}"/>
              </a:ext>
            </a:extLst>
          </p:cNvPr>
          <p:cNvSpPr>
            <a:spLocks noGrp="1"/>
          </p:cNvSpPr>
          <p:nvPr>
            <p:ph idx="1"/>
          </p:nvPr>
        </p:nvSpPr>
        <p:spPr>
          <a:xfrm>
            <a:off x="1143671" y="1867890"/>
            <a:ext cx="9904657" cy="4923692"/>
          </a:xfrm>
        </p:spPr>
        <p:txBody>
          <a:bodyPr>
            <a:noAutofit/>
          </a:bodyPr>
          <a:lstStyle/>
          <a:p>
            <a:r>
              <a:rPr lang="en-US" sz="2800" dirty="0"/>
              <a:t>Emergency enactment took place on March 1, 2021.</a:t>
            </a:r>
          </a:p>
          <a:p>
            <a:r>
              <a:rPr lang="en-US" sz="2800" dirty="0"/>
              <a:t>Changes primarily focused on search warrants for “abodes.”</a:t>
            </a:r>
          </a:p>
          <a:p>
            <a:r>
              <a:rPr lang="en-US" sz="2800" dirty="0"/>
              <a:t>This presentation will not cover those changes.</a:t>
            </a:r>
          </a:p>
          <a:p>
            <a:r>
              <a:rPr lang="en-US" sz="2800" dirty="0"/>
              <a:t>CASC previously provided extensive training materials on the changes to Search Warrant law in this statute.</a:t>
            </a:r>
          </a:p>
          <a:p>
            <a:pPr lvl="1"/>
            <a:r>
              <a:rPr lang="en-US" sz="2800" dirty="0"/>
              <a:t>If you are unfamiliar with these changes or need access to these materials, please contact Elliott Casey at CASC.</a:t>
            </a:r>
          </a:p>
          <a:p>
            <a:pPr lvl="1"/>
            <a:r>
              <a:rPr lang="en-US" sz="2800" dirty="0">
                <a:hlinkClick r:id="rId2"/>
              </a:rPr>
              <a:t>ejcasey@wm.edu</a:t>
            </a:r>
            <a:endParaRPr lang="en-US" sz="2800" dirty="0"/>
          </a:p>
        </p:txBody>
      </p:sp>
    </p:spTree>
    <p:extLst>
      <p:ext uri="{BB962C8B-B14F-4D97-AF65-F5344CB8AC3E}">
        <p14:creationId xmlns:p14="http://schemas.microsoft.com/office/powerpoint/2010/main" val="281881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38EC2-15B5-5144-B83A-D0EC6539978F}"/>
              </a:ext>
            </a:extLst>
          </p:cNvPr>
          <p:cNvSpPr>
            <a:spLocks noGrp="1"/>
          </p:cNvSpPr>
          <p:nvPr>
            <p:ph type="title"/>
          </p:nvPr>
        </p:nvSpPr>
        <p:spPr/>
        <p:txBody>
          <a:bodyPr/>
          <a:lstStyle/>
          <a:p>
            <a:r>
              <a:rPr lang="en-US" dirty="0"/>
              <a:t>Unlawful Importation</a:t>
            </a:r>
          </a:p>
        </p:txBody>
      </p:sp>
      <p:sp>
        <p:nvSpPr>
          <p:cNvPr id="3" name="Content Placeholder 2">
            <a:extLst>
              <a:ext uri="{FF2B5EF4-FFF2-40B4-BE49-F238E27FC236}">
                <a16:creationId xmlns:a16="http://schemas.microsoft.com/office/drawing/2014/main" id="{F4F34BE4-828E-1641-AB46-2EDF8DF79988}"/>
              </a:ext>
            </a:extLst>
          </p:cNvPr>
          <p:cNvSpPr>
            <a:spLocks noGrp="1"/>
          </p:cNvSpPr>
          <p:nvPr>
            <p:ph idx="1"/>
          </p:nvPr>
        </p:nvSpPr>
        <p:spPr>
          <a:xfrm>
            <a:off x="1463040" y="1981200"/>
            <a:ext cx="9936480" cy="4876800"/>
          </a:xfrm>
        </p:spPr>
        <p:txBody>
          <a:bodyPr>
            <a:normAutofit/>
          </a:bodyPr>
          <a:lstStyle/>
          <a:p>
            <a:r>
              <a:rPr lang="en-US" sz="3400" dirty="0"/>
              <a:t>§ 4.1-1111</a:t>
            </a:r>
          </a:p>
          <a:p>
            <a:r>
              <a:rPr lang="en-US" sz="3400" dirty="0"/>
              <a:t>No marijuana or marijuana products shall be imported, shipped, transported, or brought into the Commonwealth.</a:t>
            </a:r>
          </a:p>
          <a:p>
            <a:r>
              <a:rPr lang="en-US" sz="3400" dirty="0"/>
              <a:t>Class 1 misdemeanor. </a:t>
            </a:r>
          </a:p>
          <a:p>
            <a:r>
              <a:rPr lang="en-US" sz="3400" dirty="0"/>
              <a:t>This section takes effect January 1, 204</a:t>
            </a:r>
          </a:p>
        </p:txBody>
      </p:sp>
    </p:spTree>
    <p:extLst>
      <p:ext uri="{BB962C8B-B14F-4D97-AF65-F5344CB8AC3E}">
        <p14:creationId xmlns:p14="http://schemas.microsoft.com/office/powerpoint/2010/main" val="147960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56D2-C6DA-A54A-A17A-79AD27765F4D}"/>
              </a:ext>
            </a:extLst>
          </p:cNvPr>
          <p:cNvSpPr>
            <a:spLocks noGrp="1"/>
          </p:cNvSpPr>
          <p:nvPr>
            <p:ph type="title"/>
          </p:nvPr>
        </p:nvSpPr>
        <p:spPr>
          <a:xfrm>
            <a:off x="1554364" y="369875"/>
            <a:ext cx="9083271" cy="1400530"/>
          </a:xfrm>
        </p:spPr>
        <p:txBody>
          <a:bodyPr>
            <a:normAutofit fontScale="90000"/>
          </a:bodyPr>
          <a:lstStyle/>
          <a:p>
            <a:r>
              <a:rPr lang="en-US" dirty="0"/>
              <a:t>Exception for “Adult Sharing:”</a:t>
            </a:r>
            <a:br>
              <a:rPr lang="en-US" dirty="0"/>
            </a:br>
            <a:r>
              <a:rPr lang="en-US" dirty="0"/>
              <a:t>Legal After July 1, 2021</a:t>
            </a:r>
          </a:p>
        </p:txBody>
      </p:sp>
      <p:sp>
        <p:nvSpPr>
          <p:cNvPr id="3" name="Content Placeholder 2">
            <a:extLst>
              <a:ext uri="{FF2B5EF4-FFF2-40B4-BE49-F238E27FC236}">
                <a16:creationId xmlns:a16="http://schemas.microsoft.com/office/drawing/2014/main" id="{BC29F315-87B0-3948-95EA-D5088604431C}"/>
              </a:ext>
            </a:extLst>
          </p:cNvPr>
          <p:cNvSpPr>
            <a:spLocks noGrp="1"/>
          </p:cNvSpPr>
          <p:nvPr>
            <p:ph idx="1"/>
          </p:nvPr>
        </p:nvSpPr>
        <p:spPr>
          <a:xfrm>
            <a:off x="1670537" y="2043736"/>
            <a:ext cx="8850923" cy="4062424"/>
          </a:xfrm>
        </p:spPr>
        <p:txBody>
          <a:bodyPr>
            <a:noAutofit/>
          </a:bodyPr>
          <a:lstStyle/>
          <a:p>
            <a:r>
              <a:rPr lang="en-US" sz="3000" dirty="0"/>
              <a:t>§ 4.1-1101.1 </a:t>
            </a:r>
          </a:p>
          <a:p>
            <a:r>
              <a:rPr lang="en-US" sz="3000" dirty="0"/>
              <a:t>No civil or criminal penalty may be imposed for “adult sharing” of an amount of marijuana that does not exceed 1 ounce or of an equivalent amount of marijuana products.</a:t>
            </a:r>
          </a:p>
          <a:p>
            <a:r>
              <a:rPr lang="en-US" sz="3000" dirty="0"/>
              <a:t>”Adult sharing" means transferring marijuana between persons who are 21 years of age or older without remuneration.</a:t>
            </a:r>
          </a:p>
        </p:txBody>
      </p:sp>
    </p:spTree>
    <p:extLst>
      <p:ext uri="{BB962C8B-B14F-4D97-AF65-F5344CB8AC3E}">
        <p14:creationId xmlns:p14="http://schemas.microsoft.com/office/powerpoint/2010/main" val="809811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1125D-B3D8-E447-8042-92CBD9795097}"/>
              </a:ext>
            </a:extLst>
          </p:cNvPr>
          <p:cNvSpPr>
            <a:spLocks noGrp="1"/>
          </p:cNvSpPr>
          <p:nvPr>
            <p:ph type="title"/>
          </p:nvPr>
        </p:nvSpPr>
        <p:spPr>
          <a:xfrm>
            <a:off x="680720" y="339969"/>
            <a:ext cx="10972800" cy="1508127"/>
          </a:xfrm>
        </p:spPr>
        <p:txBody>
          <a:bodyPr>
            <a:normAutofit/>
          </a:bodyPr>
          <a:lstStyle/>
          <a:p>
            <a:r>
              <a:rPr lang="en-US" sz="4200" dirty="0"/>
              <a:t>"Adult sharing" </a:t>
            </a:r>
            <a:br>
              <a:rPr lang="en-US" sz="4200" dirty="0"/>
            </a:br>
            <a:r>
              <a:rPr lang="en-US" sz="4200" dirty="0"/>
              <a:t>does not include instances in which: </a:t>
            </a:r>
          </a:p>
        </p:txBody>
      </p:sp>
      <p:sp>
        <p:nvSpPr>
          <p:cNvPr id="3" name="Content Placeholder 2">
            <a:extLst>
              <a:ext uri="{FF2B5EF4-FFF2-40B4-BE49-F238E27FC236}">
                <a16:creationId xmlns:a16="http://schemas.microsoft.com/office/drawing/2014/main" id="{C36BFB59-CD6D-B942-AF4A-968F1733F836}"/>
              </a:ext>
            </a:extLst>
          </p:cNvPr>
          <p:cNvSpPr>
            <a:spLocks noGrp="1"/>
          </p:cNvSpPr>
          <p:nvPr>
            <p:ph idx="1"/>
          </p:nvPr>
        </p:nvSpPr>
        <p:spPr>
          <a:xfrm>
            <a:off x="1219200" y="2052918"/>
            <a:ext cx="10081846" cy="4465113"/>
          </a:xfrm>
        </p:spPr>
        <p:txBody>
          <a:bodyPr>
            <a:normAutofit/>
          </a:bodyPr>
          <a:lstStyle/>
          <a:p>
            <a:pPr marL="514350" indent="-514350">
              <a:buFont typeface="+mj-lt"/>
              <a:buAutoNum type="romanLcPeriod"/>
            </a:pPr>
            <a:r>
              <a:rPr lang="en-US" sz="3000" dirty="0"/>
              <a:t>Marijuana is given away contemporaneously with another reciprocal transaction between the same parties; </a:t>
            </a:r>
          </a:p>
          <a:p>
            <a:pPr marL="514350" indent="-514350">
              <a:buFont typeface="+mj-lt"/>
              <a:buAutoNum type="romanLcPeriod"/>
            </a:pPr>
            <a:r>
              <a:rPr lang="en-US" sz="3000" dirty="0"/>
              <a:t>A gift of marijuana is offered or advertised in conjunction with an offer for the sale of goods or services; or </a:t>
            </a:r>
          </a:p>
          <a:p>
            <a:pPr marL="514350" indent="-514350">
              <a:buFont typeface="+mj-lt"/>
              <a:buAutoNum type="romanLcPeriod"/>
            </a:pPr>
            <a:r>
              <a:rPr lang="en-US" sz="3000" dirty="0"/>
              <a:t>A gift of marijuana is contingent upon a separate reciprocal transaction for goods or services.</a:t>
            </a:r>
          </a:p>
        </p:txBody>
      </p:sp>
    </p:spTree>
    <p:extLst>
      <p:ext uri="{BB962C8B-B14F-4D97-AF65-F5344CB8AC3E}">
        <p14:creationId xmlns:p14="http://schemas.microsoft.com/office/powerpoint/2010/main" val="2692366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F90D-D1F4-344C-B5EE-348849335D01}"/>
              </a:ext>
            </a:extLst>
          </p:cNvPr>
          <p:cNvSpPr>
            <a:spLocks noGrp="1"/>
          </p:cNvSpPr>
          <p:nvPr>
            <p:ph type="title"/>
          </p:nvPr>
        </p:nvSpPr>
        <p:spPr>
          <a:xfrm>
            <a:off x="1295400" y="369316"/>
            <a:ext cx="9601200" cy="1485900"/>
          </a:xfrm>
        </p:spPr>
        <p:txBody>
          <a:bodyPr>
            <a:normAutofit/>
          </a:bodyPr>
          <a:lstStyle/>
          <a:p>
            <a:r>
              <a:rPr lang="en-US" sz="4000" dirty="0"/>
              <a:t>Marijuana Consumption in Public:</a:t>
            </a:r>
            <a:br>
              <a:rPr lang="en-US" sz="4000" dirty="0"/>
            </a:br>
            <a:r>
              <a:rPr lang="en-US" sz="4000" dirty="0"/>
              <a:t>§4.1-1108 – Effective July 1, 2021</a:t>
            </a:r>
          </a:p>
        </p:txBody>
      </p:sp>
      <p:sp>
        <p:nvSpPr>
          <p:cNvPr id="3" name="Content Placeholder 2">
            <a:extLst>
              <a:ext uri="{FF2B5EF4-FFF2-40B4-BE49-F238E27FC236}">
                <a16:creationId xmlns:a16="http://schemas.microsoft.com/office/drawing/2014/main" id="{ECBE4F7E-3C80-5B4D-96B9-E3858B7EE16B}"/>
              </a:ext>
            </a:extLst>
          </p:cNvPr>
          <p:cNvSpPr>
            <a:spLocks noGrp="1"/>
          </p:cNvSpPr>
          <p:nvPr>
            <p:ph idx="1"/>
          </p:nvPr>
        </p:nvSpPr>
        <p:spPr>
          <a:xfrm>
            <a:off x="988828" y="2109216"/>
            <a:ext cx="10764259" cy="4748784"/>
          </a:xfrm>
        </p:spPr>
        <p:txBody>
          <a:bodyPr>
            <a:normAutofit/>
          </a:bodyPr>
          <a:lstStyle/>
          <a:p>
            <a:pPr marL="0" indent="0">
              <a:buNone/>
            </a:pPr>
            <a:r>
              <a:rPr lang="en-US" sz="2800" dirty="0"/>
              <a:t>§4.1-1108: “No person shall consume marijuana or a marijuana product or offer marijuana or a marijuana product to another, whether accepted or not, at or in any public place.”</a:t>
            </a:r>
          </a:p>
          <a:p>
            <a:r>
              <a:rPr lang="en-US" sz="2800" dirty="0"/>
              <a:t>1st offense is a civil penalty of up to $25</a:t>
            </a:r>
          </a:p>
          <a:p>
            <a:r>
              <a:rPr lang="en-US" sz="2800" dirty="0"/>
              <a:t>2nd offense is civil penalty of $25 civil &amp; substance abuse program</a:t>
            </a:r>
          </a:p>
          <a:p>
            <a:r>
              <a:rPr lang="en-US" sz="2800" dirty="0"/>
              <a:t>3rd or subsequent is Class 4 misdemeanor (up to $250 fine)</a:t>
            </a:r>
          </a:p>
          <a:p>
            <a:pPr marL="0" indent="0">
              <a:buNone/>
            </a:pPr>
            <a:r>
              <a:rPr lang="en-US" sz="2800" dirty="0"/>
              <a:t>See earlier slide for definition of “public place,” which is NOT the same definition of “public” from §18.2-388, the “public intoxication” code section. </a:t>
            </a:r>
          </a:p>
        </p:txBody>
      </p:sp>
    </p:spTree>
    <p:extLst>
      <p:ext uri="{BB962C8B-B14F-4D97-AF65-F5344CB8AC3E}">
        <p14:creationId xmlns:p14="http://schemas.microsoft.com/office/powerpoint/2010/main" val="1794946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10CE2-A7B5-0A49-87F5-B5C7B1C4572F}"/>
              </a:ext>
            </a:extLst>
          </p:cNvPr>
          <p:cNvSpPr>
            <a:spLocks noGrp="1"/>
          </p:cNvSpPr>
          <p:nvPr>
            <p:ph type="title"/>
          </p:nvPr>
        </p:nvSpPr>
        <p:spPr>
          <a:xfrm>
            <a:off x="1295400" y="333022"/>
            <a:ext cx="9601200" cy="1485900"/>
          </a:xfrm>
        </p:spPr>
        <p:txBody>
          <a:bodyPr>
            <a:normAutofit/>
          </a:bodyPr>
          <a:lstStyle/>
          <a:p>
            <a:r>
              <a:rPr lang="en-US" sz="4000" dirty="0"/>
              <a:t>Consuming Marijuana in a </a:t>
            </a:r>
            <a:br>
              <a:rPr lang="en-US" sz="4000" dirty="0"/>
            </a:br>
            <a:r>
              <a:rPr lang="en-US" sz="4000" dirty="0"/>
              <a:t>Moving Vehicle on a Public Highway</a:t>
            </a:r>
          </a:p>
        </p:txBody>
      </p:sp>
      <p:sp>
        <p:nvSpPr>
          <p:cNvPr id="3" name="Content Placeholder 2">
            <a:extLst>
              <a:ext uri="{FF2B5EF4-FFF2-40B4-BE49-F238E27FC236}">
                <a16:creationId xmlns:a16="http://schemas.microsoft.com/office/drawing/2014/main" id="{D99FD1FE-4650-DA4A-86F7-C3FF4A7FD020}"/>
              </a:ext>
            </a:extLst>
          </p:cNvPr>
          <p:cNvSpPr>
            <a:spLocks noGrp="1"/>
          </p:cNvSpPr>
          <p:nvPr>
            <p:ph idx="1"/>
          </p:nvPr>
        </p:nvSpPr>
        <p:spPr>
          <a:xfrm>
            <a:off x="1103311" y="1998133"/>
            <a:ext cx="9959799" cy="4526845"/>
          </a:xfrm>
        </p:spPr>
        <p:txBody>
          <a:bodyPr>
            <a:noAutofit/>
          </a:bodyPr>
          <a:lstStyle/>
          <a:p>
            <a:r>
              <a:rPr lang="en-US" sz="2800" dirty="0"/>
              <a:t>§4.1-1107: Consuming Marijuana while driving is a Class 4 misdemeanor (up to $250 fine), effective July 1, 2021</a:t>
            </a:r>
          </a:p>
          <a:p>
            <a:r>
              <a:rPr lang="en-US" sz="2800" dirty="0"/>
              <a:t>Presumption of consumption if:</a:t>
            </a:r>
          </a:p>
          <a:p>
            <a:pPr marL="514350" indent="-514350">
              <a:buFont typeface="+mj-lt"/>
              <a:buAutoNum type="romanLcPeriod"/>
            </a:pPr>
            <a:r>
              <a:rPr lang="en-US" sz="2800" dirty="0"/>
              <a:t>An open container is located within the passenger area of the mv, </a:t>
            </a:r>
          </a:p>
          <a:p>
            <a:pPr marL="514350" indent="-514350">
              <a:buFont typeface="+mj-lt"/>
              <a:buAutoNum type="romanLcPeriod"/>
            </a:pPr>
            <a:r>
              <a:rPr lang="en-US" sz="2800" dirty="0"/>
              <a:t>Marijuana or marijuana products in the open container have been at least partially removed , &amp; </a:t>
            </a:r>
          </a:p>
          <a:p>
            <a:pPr marL="514350" indent="-514350">
              <a:buFont typeface="+mj-lt"/>
              <a:buAutoNum type="romanLcPeriod"/>
            </a:pPr>
            <a:r>
              <a:rPr lang="en-US" sz="2800" dirty="0"/>
              <a:t>The appearance, conduct, speech, or other physical characteristic of such person, excluding odor, is </a:t>
            </a:r>
            <a:r>
              <a:rPr lang="en-US" sz="2800" dirty="0" err="1"/>
              <a:t>consistentwith</a:t>
            </a:r>
            <a:r>
              <a:rPr lang="en-US" sz="2800" dirty="0"/>
              <a:t> the consumption of marijuana/ marijuana products.</a:t>
            </a:r>
          </a:p>
          <a:p>
            <a:endParaRPr lang="en-US" sz="2800" dirty="0"/>
          </a:p>
        </p:txBody>
      </p:sp>
    </p:spTree>
    <p:extLst>
      <p:ext uri="{BB962C8B-B14F-4D97-AF65-F5344CB8AC3E}">
        <p14:creationId xmlns:p14="http://schemas.microsoft.com/office/powerpoint/2010/main" val="354919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B1954-7BED-5E47-8DF1-8C27DC68DCAE}"/>
              </a:ext>
            </a:extLst>
          </p:cNvPr>
          <p:cNvSpPr>
            <a:spLocks noGrp="1"/>
          </p:cNvSpPr>
          <p:nvPr>
            <p:ph type="title"/>
          </p:nvPr>
        </p:nvSpPr>
        <p:spPr>
          <a:xfrm>
            <a:off x="802640" y="286513"/>
            <a:ext cx="10972800" cy="1508127"/>
          </a:xfrm>
        </p:spPr>
        <p:txBody>
          <a:bodyPr>
            <a:normAutofit/>
          </a:bodyPr>
          <a:lstStyle/>
          <a:p>
            <a:r>
              <a:rPr lang="en-US" dirty="0"/>
              <a:t>Possession by People Under 21, Children</a:t>
            </a:r>
          </a:p>
        </p:txBody>
      </p:sp>
      <p:sp>
        <p:nvSpPr>
          <p:cNvPr id="3" name="Content Placeholder 2">
            <a:extLst>
              <a:ext uri="{FF2B5EF4-FFF2-40B4-BE49-F238E27FC236}">
                <a16:creationId xmlns:a16="http://schemas.microsoft.com/office/drawing/2014/main" id="{58B18858-D4FB-6140-8508-3B094C3C2545}"/>
              </a:ext>
            </a:extLst>
          </p:cNvPr>
          <p:cNvSpPr>
            <a:spLocks noGrp="1"/>
          </p:cNvSpPr>
          <p:nvPr>
            <p:ph idx="1"/>
          </p:nvPr>
        </p:nvSpPr>
        <p:spPr>
          <a:xfrm>
            <a:off x="1020726" y="2011680"/>
            <a:ext cx="10842090" cy="4559807"/>
          </a:xfrm>
        </p:spPr>
        <p:txBody>
          <a:bodyPr>
            <a:noAutofit/>
          </a:bodyPr>
          <a:lstStyle/>
          <a:p>
            <a:r>
              <a:rPr lang="en-US" sz="2800" dirty="0"/>
              <a:t>These provisions are not effective until July 1, 2024:</a:t>
            </a:r>
          </a:p>
          <a:p>
            <a:pPr lvl="1">
              <a:buFont typeface="Arial" panose="020B0604020202020204" pitchFamily="34" charset="0"/>
              <a:buChar char="•"/>
            </a:pPr>
            <a:r>
              <a:rPr lang="en-US" sz="2800" dirty="0"/>
              <a:t>§4.1-1104: Sale of marijuana to a person under 21, or a person who is intoxicated: Class 1 misdemeanor.</a:t>
            </a:r>
          </a:p>
          <a:p>
            <a:pPr lvl="1">
              <a:buFont typeface="Arial" panose="020B0604020202020204" pitchFamily="34" charset="0"/>
              <a:buChar char="•"/>
            </a:pPr>
            <a:r>
              <a:rPr lang="en-US" sz="2800" dirty="0"/>
              <a:t>§4.1-1104: Sale of marijuana paraphernalia to a person under 21: Class 1 misdemeanor.</a:t>
            </a:r>
          </a:p>
          <a:p>
            <a:pPr lvl="1">
              <a:buFont typeface="Arial" panose="020B0604020202020204" pitchFamily="34" charset="0"/>
              <a:buChar char="•"/>
            </a:pPr>
            <a:r>
              <a:rPr lang="en-US" sz="2800" dirty="0"/>
              <a:t>§4.1-1105, §4.1-1105.1, : Underage Purchase, Possession of Marijuana: Civil penalty up to $25</a:t>
            </a:r>
          </a:p>
          <a:p>
            <a:r>
              <a:rPr lang="en-US" sz="2800" dirty="0"/>
              <a:t>Effective July 1, 2021: </a:t>
            </a:r>
          </a:p>
          <a:p>
            <a:pPr lvl="1">
              <a:buFont typeface="Arial" panose="020B0604020202020204" pitchFamily="34" charset="0"/>
              <a:buChar char="•"/>
            </a:pPr>
            <a:r>
              <a:rPr lang="en-US" sz="2800" dirty="0"/>
              <a:t>§ 4.1-1109: Marijuana on school grounds: Class 2 misdemeanor </a:t>
            </a:r>
          </a:p>
        </p:txBody>
      </p:sp>
    </p:spTree>
    <p:extLst>
      <p:ext uri="{BB962C8B-B14F-4D97-AF65-F5344CB8AC3E}">
        <p14:creationId xmlns:p14="http://schemas.microsoft.com/office/powerpoint/2010/main" val="325197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924B-E96E-B74C-A9CA-9CFC5440FC38}"/>
              </a:ext>
            </a:extLst>
          </p:cNvPr>
          <p:cNvSpPr>
            <a:spLocks noGrp="1"/>
          </p:cNvSpPr>
          <p:nvPr>
            <p:ph type="title"/>
          </p:nvPr>
        </p:nvSpPr>
        <p:spPr>
          <a:xfrm>
            <a:off x="609600" y="274955"/>
            <a:ext cx="10972800" cy="1508127"/>
          </a:xfrm>
        </p:spPr>
        <p:txBody>
          <a:bodyPr>
            <a:normAutofit/>
          </a:bodyPr>
          <a:lstStyle/>
          <a:p>
            <a:r>
              <a:rPr lang="en-US" sz="4000" dirty="0"/>
              <a:t>Drug Houses:</a:t>
            </a:r>
            <a:br>
              <a:rPr lang="en-US" sz="4000" dirty="0"/>
            </a:br>
            <a:r>
              <a:rPr lang="en-US" sz="4000" dirty="0"/>
              <a:t>New Laws Effective January 1, 2024</a:t>
            </a:r>
          </a:p>
        </p:txBody>
      </p:sp>
      <p:sp>
        <p:nvSpPr>
          <p:cNvPr id="3" name="Content Placeholder 2">
            <a:extLst>
              <a:ext uri="{FF2B5EF4-FFF2-40B4-BE49-F238E27FC236}">
                <a16:creationId xmlns:a16="http://schemas.microsoft.com/office/drawing/2014/main" id="{5968EF48-2162-CA4A-95F8-E58E9C16CDBB}"/>
              </a:ext>
            </a:extLst>
          </p:cNvPr>
          <p:cNvSpPr>
            <a:spLocks noGrp="1"/>
          </p:cNvSpPr>
          <p:nvPr>
            <p:ph idx="1"/>
          </p:nvPr>
        </p:nvSpPr>
        <p:spPr>
          <a:xfrm>
            <a:off x="609600" y="2194560"/>
            <a:ext cx="10972800" cy="4663440"/>
          </a:xfrm>
        </p:spPr>
        <p:txBody>
          <a:bodyPr>
            <a:noAutofit/>
          </a:bodyPr>
          <a:lstStyle/>
          <a:p>
            <a:r>
              <a:rPr lang="en-US" sz="3000" dirty="0"/>
              <a:t>§ 4.1-1113 includes the ”Common Nuisance” provisions from the ABC Code. </a:t>
            </a:r>
          </a:p>
          <a:p>
            <a:r>
              <a:rPr lang="en-US" sz="3000" dirty="0"/>
              <a:t>Violations are a Class 1 Misdemeanor</a:t>
            </a:r>
          </a:p>
          <a:p>
            <a:pPr lvl="1"/>
            <a:r>
              <a:rPr lang="en-US" sz="3000" dirty="0"/>
              <a:t>§ 4.1-1300 also has civil injunction procedures</a:t>
            </a:r>
          </a:p>
          <a:p>
            <a:r>
              <a:rPr lang="en-US" sz="3000" dirty="0"/>
              <a:t>§ 4.1-1114 provides that maintaining a fortified drug house for the purpose of illegally manufacturing or distributing marijuana is a Class 5 felony. </a:t>
            </a:r>
          </a:p>
        </p:txBody>
      </p:sp>
    </p:spTree>
    <p:extLst>
      <p:ext uri="{BB962C8B-B14F-4D97-AF65-F5344CB8AC3E}">
        <p14:creationId xmlns:p14="http://schemas.microsoft.com/office/powerpoint/2010/main" val="935598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448A0-8A57-024B-8BF1-DB74442CF8DD}"/>
              </a:ext>
            </a:extLst>
          </p:cNvPr>
          <p:cNvSpPr>
            <a:spLocks noGrp="1"/>
          </p:cNvSpPr>
          <p:nvPr>
            <p:ph type="title"/>
          </p:nvPr>
        </p:nvSpPr>
        <p:spPr>
          <a:xfrm>
            <a:off x="1215072" y="0"/>
            <a:ext cx="10284016" cy="2022258"/>
          </a:xfrm>
        </p:spPr>
        <p:txBody>
          <a:bodyPr>
            <a:normAutofit/>
          </a:bodyPr>
          <a:lstStyle/>
          <a:p>
            <a:r>
              <a:rPr lang="en-US" dirty="0"/>
              <a:t>Asset Forfeiture: </a:t>
            </a:r>
            <a:br>
              <a:rPr lang="en-US" dirty="0"/>
            </a:br>
            <a:r>
              <a:rPr lang="en-US" dirty="0"/>
              <a:t>Laws that will take effect January 1, 2024</a:t>
            </a:r>
          </a:p>
        </p:txBody>
      </p:sp>
      <p:sp>
        <p:nvSpPr>
          <p:cNvPr id="3" name="Content Placeholder 2">
            <a:extLst>
              <a:ext uri="{FF2B5EF4-FFF2-40B4-BE49-F238E27FC236}">
                <a16:creationId xmlns:a16="http://schemas.microsoft.com/office/drawing/2014/main" id="{3FCE4476-EF07-864C-8C62-3AAB885C7047}"/>
              </a:ext>
            </a:extLst>
          </p:cNvPr>
          <p:cNvSpPr>
            <a:spLocks noGrp="1"/>
          </p:cNvSpPr>
          <p:nvPr>
            <p:ph idx="1"/>
          </p:nvPr>
        </p:nvSpPr>
        <p:spPr>
          <a:xfrm>
            <a:off x="1534160" y="2194560"/>
            <a:ext cx="9377680" cy="4053839"/>
          </a:xfrm>
        </p:spPr>
        <p:txBody>
          <a:bodyPr>
            <a:normAutofit/>
          </a:bodyPr>
          <a:lstStyle/>
          <a:p>
            <a:r>
              <a:rPr lang="en-US" sz="3000" dirty="0"/>
              <a:t>§ 4.1-1301: Contraband, tools, weapons, and vehicles used for unlawful manufacture.</a:t>
            </a:r>
          </a:p>
          <a:p>
            <a:r>
              <a:rPr lang="en-US" sz="3000" dirty="0"/>
              <a:t>§ 4.1-1304: Contraband forfeiture procedure.</a:t>
            </a:r>
          </a:p>
          <a:p>
            <a:r>
              <a:rPr lang="en-US" sz="3000" dirty="0"/>
              <a:t>§ 19.2-386.22 will continue to be the section to forfeit cash and other assets, as well as vehicles used in unlawful sale/gift/distribution.</a:t>
            </a:r>
          </a:p>
        </p:txBody>
      </p:sp>
    </p:spTree>
    <p:extLst>
      <p:ext uri="{BB962C8B-B14F-4D97-AF65-F5344CB8AC3E}">
        <p14:creationId xmlns:p14="http://schemas.microsoft.com/office/powerpoint/2010/main" val="3295927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26B35-D739-E147-9AE8-8B46E095DD7B}"/>
              </a:ext>
            </a:extLst>
          </p:cNvPr>
          <p:cNvSpPr>
            <a:spLocks noGrp="1"/>
          </p:cNvSpPr>
          <p:nvPr>
            <p:ph type="title"/>
          </p:nvPr>
        </p:nvSpPr>
        <p:spPr>
          <a:xfrm>
            <a:off x="609600" y="274955"/>
            <a:ext cx="10972800" cy="1508127"/>
          </a:xfrm>
        </p:spPr>
        <p:txBody>
          <a:bodyPr/>
          <a:lstStyle/>
          <a:p>
            <a:r>
              <a:rPr lang="en-US" dirty="0"/>
              <a:t>How to Charge ”Civil Offenses”</a:t>
            </a:r>
          </a:p>
        </p:txBody>
      </p:sp>
      <p:sp>
        <p:nvSpPr>
          <p:cNvPr id="3" name="Content Placeholder 2">
            <a:extLst>
              <a:ext uri="{FF2B5EF4-FFF2-40B4-BE49-F238E27FC236}">
                <a16:creationId xmlns:a16="http://schemas.microsoft.com/office/drawing/2014/main" id="{336CB4E9-3587-534D-A734-86B0725E3DC0}"/>
              </a:ext>
            </a:extLst>
          </p:cNvPr>
          <p:cNvSpPr>
            <a:spLocks noGrp="1"/>
          </p:cNvSpPr>
          <p:nvPr>
            <p:ph idx="1"/>
          </p:nvPr>
        </p:nvSpPr>
        <p:spPr>
          <a:xfrm>
            <a:off x="1513840" y="2275205"/>
            <a:ext cx="10068560" cy="4490720"/>
          </a:xfrm>
        </p:spPr>
        <p:txBody>
          <a:bodyPr>
            <a:normAutofit/>
          </a:bodyPr>
          <a:lstStyle/>
          <a:p>
            <a:r>
              <a:rPr lang="en-US" sz="3000" dirty="0"/>
              <a:t>§ 4.1-1121: Effective July 1, 2021</a:t>
            </a:r>
          </a:p>
          <a:p>
            <a:r>
              <a:rPr lang="en-US" sz="3000" dirty="0"/>
              <a:t>"Any violation under this subtitle that is subject to a civil penalty is a civil offense and shall be charged by summons. </a:t>
            </a:r>
          </a:p>
          <a:p>
            <a:r>
              <a:rPr lang="en-US" sz="3000" dirty="0"/>
              <a:t>“A summons for a violation under this subtitle that is subject to a civil penalty may be executed by a law-enforcement officer when such violation is observed by such officer. "</a:t>
            </a:r>
          </a:p>
        </p:txBody>
      </p:sp>
    </p:spTree>
    <p:extLst>
      <p:ext uri="{BB962C8B-B14F-4D97-AF65-F5344CB8AC3E}">
        <p14:creationId xmlns:p14="http://schemas.microsoft.com/office/powerpoint/2010/main" val="288811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102EE-43CB-804E-BAF8-1238C4160FF7}"/>
              </a:ext>
            </a:extLst>
          </p:cNvPr>
          <p:cNvSpPr>
            <a:spLocks noGrp="1"/>
          </p:cNvSpPr>
          <p:nvPr>
            <p:ph type="title"/>
          </p:nvPr>
        </p:nvSpPr>
        <p:spPr>
          <a:xfrm>
            <a:off x="609600" y="305435"/>
            <a:ext cx="10972800" cy="1508127"/>
          </a:xfrm>
        </p:spPr>
        <p:txBody>
          <a:bodyPr>
            <a:normAutofit/>
          </a:bodyPr>
          <a:lstStyle/>
          <a:p>
            <a:r>
              <a:rPr lang="en-US" sz="4000" dirty="0"/>
              <a:t>Limits on Enforcement</a:t>
            </a:r>
            <a:br>
              <a:rPr lang="en-US" sz="4000" dirty="0"/>
            </a:br>
            <a:r>
              <a:rPr lang="en-US" sz="4000" dirty="0"/>
              <a:t>§ 4.1-1302: Effective July 1, 2021</a:t>
            </a:r>
          </a:p>
        </p:txBody>
      </p:sp>
      <p:sp>
        <p:nvSpPr>
          <p:cNvPr id="3" name="Content Placeholder 2">
            <a:extLst>
              <a:ext uri="{FF2B5EF4-FFF2-40B4-BE49-F238E27FC236}">
                <a16:creationId xmlns:a16="http://schemas.microsoft.com/office/drawing/2014/main" id="{447C7C36-5969-1A40-8282-3E356043FDD1}"/>
              </a:ext>
            </a:extLst>
          </p:cNvPr>
          <p:cNvSpPr>
            <a:spLocks noGrp="1"/>
          </p:cNvSpPr>
          <p:nvPr>
            <p:ph idx="1"/>
          </p:nvPr>
        </p:nvSpPr>
        <p:spPr>
          <a:xfrm>
            <a:off x="867508" y="1981200"/>
            <a:ext cx="10351478" cy="4736123"/>
          </a:xfrm>
        </p:spPr>
        <p:txBody>
          <a:bodyPr>
            <a:noAutofit/>
          </a:bodyPr>
          <a:lstStyle/>
          <a:p>
            <a:r>
              <a:rPr lang="en-US" sz="3000" dirty="0"/>
              <a:t>No law-enforcement officer may lawfully stop, search, or seize any person, place, or thing and no search warrant may be issued solely on the basis of the odor of marijuana and no evidence discovered or obtained pursuant to a violation of this subsection, including evidence discovered or obtained with the person's consent, shall be admissible in any trial, hearing, or other proceeding.</a:t>
            </a:r>
          </a:p>
          <a:p>
            <a:pPr lvl="1"/>
            <a:r>
              <a:rPr lang="en-US" sz="3000" dirty="0"/>
              <a:t>Restriction does not apply in any airport or if the violation occurs in a commercial motor vehicle.</a:t>
            </a:r>
          </a:p>
          <a:p>
            <a:endParaRPr lang="en-US" sz="3000" dirty="0"/>
          </a:p>
        </p:txBody>
      </p:sp>
    </p:spTree>
    <p:extLst>
      <p:ext uri="{BB962C8B-B14F-4D97-AF65-F5344CB8AC3E}">
        <p14:creationId xmlns:p14="http://schemas.microsoft.com/office/powerpoint/2010/main" val="290327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C9F0-40E7-9544-89FE-8B4008F7AC31}"/>
              </a:ext>
            </a:extLst>
          </p:cNvPr>
          <p:cNvSpPr>
            <a:spLocks noGrp="1"/>
          </p:cNvSpPr>
          <p:nvPr>
            <p:ph type="title"/>
          </p:nvPr>
        </p:nvSpPr>
        <p:spPr/>
        <p:txBody>
          <a:bodyPr>
            <a:normAutofit/>
          </a:bodyPr>
          <a:lstStyle/>
          <a:p>
            <a:r>
              <a:rPr lang="en-US" dirty="0"/>
              <a:t>Ch. 189: Missing Person With Autism Alert</a:t>
            </a:r>
          </a:p>
        </p:txBody>
      </p:sp>
      <p:sp>
        <p:nvSpPr>
          <p:cNvPr id="3" name="Content Placeholder 2">
            <a:extLst>
              <a:ext uri="{FF2B5EF4-FFF2-40B4-BE49-F238E27FC236}">
                <a16:creationId xmlns:a16="http://schemas.microsoft.com/office/drawing/2014/main" id="{4BCF00EB-E1BE-074A-89EB-26E6141F7407}"/>
              </a:ext>
            </a:extLst>
          </p:cNvPr>
          <p:cNvSpPr>
            <a:spLocks noGrp="1"/>
          </p:cNvSpPr>
          <p:nvPr>
            <p:ph idx="1"/>
          </p:nvPr>
        </p:nvSpPr>
        <p:spPr>
          <a:xfrm>
            <a:off x="1106625" y="1809078"/>
            <a:ext cx="10475775" cy="4626178"/>
          </a:xfrm>
        </p:spPr>
        <p:txBody>
          <a:bodyPr>
            <a:noAutofit/>
          </a:bodyPr>
          <a:lstStyle/>
          <a:p>
            <a:r>
              <a:rPr lang="en-US" sz="2800" dirty="0"/>
              <a:t>Renames the “Virginia Missing Child with Autism Alert” program to the “Virginia Missing Person with Autism Alert” program.</a:t>
            </a:r>
          </a:p>
          <a:p>
            <a:r>
              <a:rPr lang="en-US" sz="2800" dirty="0"/>
              <a:t>Expands the program to apply to any missing person with autism, regardless of age. </a:t>
            </a:r>
          </a:p>
          <a:p>
            <a:r>
              <a:rPr lang="en-US" sz="2800" dirty="0"/>
              <a:t>A "missing person with autism" is any person:</a:t>
            </a:r>
          </a:p>
          <a:p>
            <a:pPr marL="857250" lvl="1" indent="-400050">
              <a:buFont typeface="+mj-lt"/>
              <a:buAutoNum type="romanLcPeriod"/>
            </a:pPr>
            <a:r>
              <a:rPr lang="en-US" sz="2800" dirty="0"/>
              <a:t>whose whereabouts are unknown, </a:t>
            </a:r>
          </a:p>
          <a:p>
            <a:pPr marL="857250" lvl="1" indent="-400050">
              <a:buFont typeface="+mj-lt"/>
              <a:buAutoNum type="romanLcPeriod"/>
            </a:pPr>
            <a:r>
              <a:rPr lang="en-US" sz="2800" dirty="0"/>
              <a:t>who has been diagnosed with autism spectrum disorder as defined by the Code of Virginia, and </a:t>
            </a:r>
          </a:p>
          <a:p>
            <a:pPr marL="857250" lvl="1" indent="-400050">
              <a:buFont typeface="+mj-lt"/>
              <a:buAutoNum type="romanLcPeriod"/>
            </a:pPr>
            <a:r>
              <a:rPr lang="en-US" sz="2800" dirty="0"/>
              <a:t>whose disappearance poses a credible threat to the safety and health of the person.</a:t>
            </a:r>
          </a:p>
          <a:p>
            <a:endParaRPr lang="en-US" sz="2800" dirty="0"/>
          </a:p>
          <a:p>
            <a:endParaRPr lang="en-US" sz="2800" dirty="0"/>
          </a:p>
        </p:txBody>
      </p:sp>
    </p:spTree>
    <p:extLst>
      <p:ext uri="{BB962C8B-B14F-4D97-AF65-F5344CB8AC3E}">
        <p14:creationId xmlns:p14="http://schemas.microsoft.com/office/powerpoint/2010/main" val="415010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9110CB1-69DA-D341-A062-4A74D0D7CD72}"/>
              </a:ext>
            </a:extLst>
          </p:cNvPr>
          <p:cNvSpPr>
            <a:spLocks noGrp="1"/>
          </p:cNvSpPr>
          <p:nvPr>
            <p:ph type="title" idx="4294967295"/>
          </p:nvPr>
        </p:nvSpPr>
        <p:spPr>
          <a:xfrm>
            <a:off x="1899920" y="2988310"/>
            <a:ext cx="9612313" cy="2852738"/>
          </a:xfrm>
        </p:spPr>
        <p:txBody>
          <a:bodyPr/>
          <a:lstStyle/>
          <a:p>
            <a:pPr algn="l"/>
            <a:r>
              <a:rPr lang="en-US" dirty="0"/>
              <a:t>NEW DEFENSES TO CRIMES</a:t>
            </a:r>
          </a:p>
        </p:txBody>
      </p:sp>
    </p:spTree>
    <p:extLst>
      <p:ext uri="{BB962C8B-B14F-4D97-AF65-F5344CB8AC3E}">
        <p14:creationId xmlns:p14="http://schemas.microsoft.com/office/powerpoint/2010/main" val="148609023"/>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DF262-A1B0-E944-9C2E-3E90F9C8E4D0}"/>
              </a:ext>
            </a:extLst>
          </p:cNvPr>
          <p:cNvSpPr>
            <a:spLocks noGrp="1"/>
          </p:cNvSpPr>
          <p:nvPr>
            <p:ph type="title"/>
          </p:nvPr>
        </p:nvSpPr>
        <p:spPr>
          <a:xfrm>
            <a:off x="646111" y="452718"/>
            <a:ext cx="10207419" cy="1400530"/>
          </a:xfrm>
        </p:spPr>
        <p:txBody>
          <a:bodyPr>
            <a:normAutofit/>
          </a:bodyPr>
          <a:lstStyle/>
          <a:p>
            <a:r>
              <a:rPr lang="en-US" dirty="0">
                <a:solidFill>
                  <a:schemeClr val="tx1"/>
                </a:solidFill>
              </a:rPr>
              <a:t>Ch. 29: Overdose Reporting Immunity</a:t>
            </a:r>
          </a:p>
        </p:txBody>
      </p:sp>
      <p:sp>
        <p:nvSpPr>
          <p:cNvPr id="3" name="Content Placeholder 2">
            <a:extLst>
              <a:ext uri="{FF2B5EF4-FFF2-40B4-BE49-F238E27FC236}">
                <a16:creationId xmlns:a16="http://schemas.microsoft.com/office/drawing/2014/main" id="{1E68F2A7-2FC6-5D4D-B8F5-EDC15AA10FFC}"/>
              </a:ext>
            </a:extLst>
          </p:cNvPr>
          <p:cNvSpPr>
            <a:spLocks noGrp="1"/>
          </p:cNvSpPr>
          <p:nvPr>
            <p:ph sz="half" idx="1"/>
          </p:nvPr>
        </p:nvSpPr>
        <p:spPr>
          <a:xfrm>
            <a:off x="646111" y="2042160"/>
            <a:ext cx="7400609" cy="4815840"/>
          </a:xfrm>
        </p:spPr>
        <p:txBody>
          <a:bodyPr>
            <a:noAutofit/>
          </a:bodyPr>
          <a:lstStyle/>
          <a:p>
            <a:r>
              <a:rPr lang="en-US" sz="2500" u="sng" dirty="0">
                <a:solidFill>
                  <a:schemeClr val="tx1"/>
                </a:solidFill>
              </a:rPr>
              <a:t>Previous law</a:t>
            </a:r>
            <a:r>
              <a:rPr lang="en-US" sz="2500" dirty="0">
                <a:solidFill>
                  <a:schemeClr val="tx1"/>
                </a:solidFill>
              </a:rPr>
              <a:t> prohibited arrest or prosecution only to an individual who seeks or obtains emergency medical attention for himself or another individual or who is experiencing an overdose when another individual seeks or obtains emergency medical attention for him.</a:t>
            </a:r>
          </a:p>
          <a:p>
            <a:r>
              <a:rPr lang="en-US" sz="2500" u="sng" dirty="0">
                <a:solidFill>
                  <a:schemeClr val="tx1"/>
                </a:solidFill>
              </a:rPr>
              <a:t>New statute</a:t>
            </a:r>
            <a:r>
              <a:rPr lang="en-US" sz="2500" dirty="0">
                <a:solidFill>
                  <a:schemeClr val="tx1"/>
                </a:solidFill>
              </a:rPr>
              <a:t> extends protection to someone who, good faith, renders emergency care or assistance, including (CPR) or naloxone/opioid antagonist, to an individual experiencing an overdose while another individual seeks or obtains emergency medical attention in accordance with law.</a:t>
            </a:r>
          </a:p>
        </p:txBody>
      </p:sp>
      <p:sp>
        <p:nvSpPr>
          <p:cNvPr id="4" name="Content Placeholder 3">
            <a:extLst>
              <a:ext uri="{FF2B5EF4-FFF2-40B4-BE49-F238E27FC236}">
                <a16:creationId xmlns:a16="http://schemas.microsoft.com/office/drawing/2014/main" id="{9DEBDFF0-8926-A74B-9273-D7C2F9D674C3}"/>
              </a:ext>
            </a:extLst>
          </p:cNvPr>
          <p:cNvSpPr>
            <a:spLocks noGrp="1"/>
          </p:cNvSpPr>
          <p:nvPr>
            <p:ph sz="half" idx="2"/>
          </p:nvPr>
        </p:nvSpPr>
        <p:spPr>
          <a:xfrm>
            <a:off x="8368815" y="2042160"/>
            <a:ext cx="3756992" cy="4732834"/>
          </a:xfrm>
          <a:ln w="15875">
            <a:solidFill>
              <a:schemeClr val="tx1"/>
            </a:solidFill>
          </a:ln>
        </p:spPr>
        <p:txBody>
          <a:bodyPr>
            <a:noAutofit/>
          </a:bodyPr>
          <a:lstStyle/>
          <a:p>
            <a:pPr algn="ctr"/>
            <a:r>
              <a:rPr lang="en-US" sz="2400" u="sng" dirty="0">
                <a:solidFill>
                  <a:schemeClr val="tx1"/>
                </a:solidFill>
              </a:rPr>
              <a:t>Immunity From These Offenses :</a:t>
            </a:r>
          </a:p>
          <a:p>
            <a:r>
              <a:rPr lang="en-US" sz="2400" dirty="0">
                <a:solidFill>
                  <a:schemeClr val="tx1"/>
                </a:solidFill>
              </a:rPr>
              <a:t>Unlawful purchase, possession, or consumption of alcohol §4.1-305, </a:t>
            </a:r>
          </a:p>
          <a:p>
            <a:r>
              <a:rPr lang="en-US" sz="2400" dirty="0">
                <a:solidFill>
                  <a:schemeClr val="tx1"/>
                </a:solidFill>
              </a:rPr>
              <a:t>Drug possession § 18.2-250, </a:t>
            </a:r>
          </a:p>
          <a:p>
            <a:r>
              <a:rPr lang="en-US" sz="2400" dirty="0">
                <a:solidFill>
                  <a:schemeClr val="tx1"/>
                </a:solidFill>
              </a:rPr>
              <a:t>Public Intoxication § 18.2-388, </a:t>
            </a:r>
          </a:p>
          <a:p>
            <a:r>
              <a:rPr lang="en-US" sz="2400" dirty="0">
                <a:solidFill>
                  <a:schemeClr val="tx1"/>
                </a:solidFill>
              </a:rPr>
              <a:t>Possession of controlled paraphernalia § 54.1-3466 </a:t>
            </a:r>
          </a:p>
          <a:p>
            <a:endParaRPr lang="en-US" sz="2400" dirty="0">
              <a:solidFill>
                <a:schemeClr val="tx1"/>
              </a:solidFill>
            </a:endParaRPr>
          </a:p>
          <a:p>
            <a:endParaRPr lang="en-US" sz="2400" dirty="0">
              <a:solidFill>
                <a:schemeClr val="tx1"/>
              </a:solidFill>
            </a:endParaRPr>
          </a:p>
        </p:txBody>
      </p:sp>
    </p:spTree>
    <p:extLst>
      <p:ext uri="{BB962C8B-B14F-4D97-AF65-F5344CB8AC3E}">
        <p14:creationId xmlns:p14="http://schemas.microsoft.com/office/powerpoint/2010/main" val="4979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C810B-0211-C94A-B8B2-0E315CBE7652}"/>
              </a:ext>
            </a:extLst>
          </p:cNvPr>
          <p:cNvSpPr>
            <a:spLocks noGrp="1"/>
          </p:cNvSpPr>
          <p:nvPr>
            <p:ph type="title"/>
          </p:nvPr>
        </p:nvSpPr>
        <p:spPr>
          <a:xfrm>
            <a:off x="802640" y="285115"/>
            <a:ext cx="10972800" cy="1508127"/>
          </a:xfrm>
        </p:spPr>
        <p:txBody>
          <a:bodyPr>
            <a:normAutofit/>
          </a:bodyPr>
          <a:lstStyle/>
          <a:p>
            <a:r>
              <a:rPr lang="en-US" dirty="0"/>
              <a:t>Ch. 550/551: Overdose Immunity </a:t>
            </a:r>
            <a:br>
              <a:rPr lang="en-US" dirty="0"/>
            </a:br>
            <a:r>
              <a:rPr lang="en-US" dirty="0"/>
              <a:t>and Marijuana Possession</a:t>
            </a:r>
          </a:p>
        </p:txBody>
      </p:sp>
      <p:sp>
        <p:nvSpPr>
          <p:cNvPr id="3" name="Content Placeholder 2">
            <a:extLst>
              <a:ext uri="{FF2B5EF4-FFF2-40B4-BE49-F238E27FC236}">
                <a16:creationId xmlns:a16="http://schemas.microsoft.com/office/drawing/2014/main" id="{5DAD79F9-4261-4D49-AD23-F669894B8888}"/>
              </a:ext>
            </a:extLst>
          </p:cNvPr>
          <p:cNvSpPr>
            <a:spLocks noGrp="1"/>
          </p:cNvSpPr>
          <p:nvPr>
            <p:ph idx="1"/>
          </p:nvPr>
        </p:nvSpPr>
        <p:spPr>
          <a:xfrm>
            <a:off x="1103312" y="2546430"/>
            <a:ext cx="9811615" cy="3946967"/>
          </a:xfrm>
        </p:spPr>
        <p:txBody>
          <a:bodyPr>
            <a:normAutofit/>
          </a:bodyPr>
          <a:lstStyle/>
          <a:p>
            <a:r>
              <a:rPr lang="en-US" sz="2800" dirty="0"/>
              <a:t>Adds the following to offenses covered by the Immunity section:</a:t>
            </a:r>
          </a:p>
          <a:p>
            <a:pPr lvl="1"/>
            <a:r>
              <a:rPr lang="en-US" sz="2800" dirty="0"/>
              <a:t>“unlawful purchase, possession, or consumption of marijuana pursuant to § 4.1-1105.1”</a:t>
            </a:r>
          </a:p>
          <a:p>
            <a:endParaRPr lang="en-US" sz="2800" dirty="0"/>
          </a:p>
        </p:txBody>
      </p:sp>
    </p:spTree>
    <p:extLst>
      <p:ext uri="{BB962C8B-B14F-4D97-AF65-F5344CB8AC3E}">
        <p14:creationId xmlns:p14="http://schemas.microsoft.com/office/powerpoint/2010/main" val="7080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2FA056-B55B-B94F-9B41-47DA0870577A}"/>
              </a:ext>
            </a:extLst>
          </p:cNvPr>
          <p:cNvSpPr>
            <a:spLocks noGrp="1"/>
          </p:cNvSpPr>
          <p:nvPr>
            <p:ph type="title"/>
          </p:nvPr>
        </p:nvSpPr>
        <p:spPr>
          <a:xfrm>
            <a:off x="1194751" y="432398"/>
            <a:ext cx="10764011" cy="1400530"/>
          </a:xfrm>
        </p:spPr>
        <p:txBody>
          <a:bodyPr>
            <a:normAutofit fontScale="90000"/>
          </a:bodyPr>
          <a:lstStyle/>
          <a:p>
            <a:r>
              <a:rPr lang="en-US" dirty="0"/>
              <a:t>Ch. 334: Affirmative Defense to Prosecution </a:t>
            </a:r>
            <a:br>
              <a:rPr lang="en-US" dirty="0"/>
            </a:br>
            <a:r>
              <a:rPr lang="en-US" dirty="0"/>
              <a:t>for Sex Trafficking Victims</a:t>
            </a:r>
          </a:p>
        </p:txBody>
      </p:sp>
      <p:sp>
        <p:nvSpPr>
          <p:cNvPr id="6" name="Content Placeholder 5">
            <a:extLst>
              <a:ext uri="{FF2B5EF4-FFF2-40B4-BE49-F238E27FC236}">
                <a16:creationId xmlns:a16="http://schemas.microsoft.com/office/drawing/2014/main" id="{B79153BB-3198-B841-B3C7-C0804FD11A74}"/>
              </a:ext>
            </a:extLst>
          </p:cNvPr>
          <p:cNvSpPr>
            <a:spLocks noGrp="1"/>
          </p:cNvSpPr>
          <p:nvPr>
            <p:ph idx="1"/>
          </p:nvPr>
        </p:nvSpPr>
        <p:spPr>
          <a:xfrm>
            <a:off x="1103311" y="2052918"/>
            <a:ext cx="10475775" cy="4626178"/>
          </a:xfrm>
        </p:spPr>
        <p:txBody>
          <a:bodyPr>
            <a:noAutofit/>
          </a:bodyPr>
          <a:lstStyle/>
          <a:p>
            <a:r>
              <a:rPr lang="en-US" sz="2800" dirty="0"/>
              <a:t>Provides an affirmative defense to prosecution for prostitution and keeping, residing in, or frequenting a bawdy place if, at the time of the offense leading to such charge, such person was a victim of sex trafficking, as defined in the bill, and </a:t>
            </a:r>
          </a:p>
          <a:p>
            <a:pPr marL="857250" lvl="1" indent="-400050">
              <a:buFont typeface="+mj-lt"/>
              <a:buAutoNum type="romanLcPeriod"/>
            </a:pPr>
            <a:r>
              <a:rPr lang="en-US" sz="2800" dirty="0"/>
              <a:t>was coerced to engage in the offense through the use of force or intimidation or </a:t>
            </a:r>
          </a:p>
          <a:p>
            <a:pPr marL="857250" lvl="1" indent="-400050">
              <a:buFont typeface="+mj-lt"/>
              <a:buAutoNum type="romanLcPeriod"/>
            </a:pPr>
            <a:r>
              <a:rPr lang="en-US" sz="2800" dirty="0"/>
              <a:t>such offense was committed at the direction of another person other than the individual with whom the person engaged in the acts of prostitution or unlawful sexual intercourse for such money or its equivalent.</a:t>
            </a:r>
          </a:p>
          <a:p>
            <a:endParaRPr lang="en-US" sz="2800" dirty="0"/>
          </a:p>
          <a:p>
            <a:endParaRPr lang="en-US" sz="2800" dirty="0"/>
          </a:p>
        </p:txBody>
      </p:sp>
    </p:spTree>
    <p:extLst>
      <p:ext uri="{BB962C8B-B14F-4D97-AF65-F5344CB8AC3E}">
        <p14:creationId xmlns:p14="http://schemas.microsoft.com/office/powerpoint/2010/main" val="1799625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2D32-1293-FA4D-B511-84E02223BF6A}"/>
              </a:ext>
            </a:extLst>
          </p:cNvPr>
          <p:cNvSpPr>
            <a:spLocks noGrp="1"/>
          </p:cNvSpPr>
          <p:nvPr>
            <p:ph type="title"/>
          </p:nvPr>
        </p:nvSpPr>
        <p:spPr>
          <a:xfrm>
            <a:off x="1779564" y="333878"/>
            <a:ext cx="10034064" cy="1576202"/>
          </a:xfrm>
        </p:spPr>
        <p:txBody>
          <a:bodyPr>
            <a:normAutofit/>
          </a:bodyPr>
          <a:lstStyle/>
          <a:p>
            <a:r>
              <a:rPr lang="en-US" sz="4000" dirty="0"/>
              <a:t>Ch. 523/540: Consideration of Mental Condition </a:t>
            </a:r>
            <a:br>
              <a:rPr lang="en-US" sz="4000" dirty="0"/>
            </a:br>
            <a:r>
              <a:rPr lang="en-US" sz="4000" dirty="0"/>
              <a:t>and Intellectual and Developmental Disabilities.</a:t>
            </a:r>
          </a:p>
        </p:txBody>
      </p:sp>
      <p:sp>
        <p:nvSpPr>
          <p:cNvPr id="3" name="Content Placeholder 2">
            <a:extLst>
              <a:ext uri="{FF2B5EF4-FFF2-40B4-BE49-F238E27FC236}">
                <a16:creationId xmlns:a16="http://schemas.microsoft.com/office/drawing/2014/main" id="{64F633C3-C846-FE4D-9CA7-5586AD2667FC}"/>
              </a:ext>
            </a:extLst>
          </p:cNvPr>
          <p:cNvSpPr>
            <a:spLocks noGrp="1"/>
          </p:cNvSpPr>
          <p:nvPr>
            <p:ph idx="1"/>
          </p:nvPr>
        </p:nvSpPr>
        <p:spPr>
          <a:xfrm>
            <a:off x="914400" y="2032000"/>
            <a:ext cx="10899228" cy="4715642"/>
          </a:xfrm>
        </p:spPr>
        <p:txBody>
          <a:bodyPr>
            <a:noAutofit/>
          </a:bodyPr>
          <a:lstStyle/>
          <a:p>
            <a:r>
              <a:rPr lang="en-US" sz="2600" dirty="0"/>
              <a:t>Changes law to make defense evidence of the defendant's mental condition at the time of the alleged offense, including expert testimony, admissible to show the defendant did not have the intent required for the offense charged.</a:t>
            </a:r>
          </a:p>
          <a:p>
            <a:r>
              <a:rPr lang="en-US" sz="2600" dirty="0"/>
              <a:t>Defendant may introduce evidence (at the time of the offense) of: </a:t>
            </a:r>
          </a:p>
          <a:p>
            <a:pPr marL="857250" lvl="1" indent="-400050">
              <a:buFont typeface="+mj-lt"/>
              <a:buAutoNum type="romanLcPeriod"/>
            </a:pPr>
            <a:r>
              <a:rPr lang="en-US" sz="2600" dirty="0"/>
              <a:t>A mental illness</a:t>
            </a:r>
          </a:p>
          <a:p>
            <a:pPr marL="857250" lvl="1" indent="-400050">
              <a:buFont typeface="+mj-lt"/>
              <a:buAutoNum type="romanLcPeriod"/>
            </a:pPr>
            <a:r>
              <a:rPr lang="en-US" sz="2600" dirty="0"/>
              <a:t>A developmental disability or intellectual disability, or </a:t>
            </a:r>
          </a:p>
          <a:p>
            <a:pPr marL="857250" lvl="1" indent="-400050">
              <a:buFont typeface="+mj-lt"/>
              <a:buAutoNum type="romanLcPeriod"/>
            </a:pPr>
            <a:r>
              <a:rPr lang="en-US" sz="2600" dirty="0"/>
              <a:t>An autism spectrum disorder as defined in the most recent edition of the Diagnostic and Statistical Manual of Mental Disorders of the American Psychiatric Association. </a:t>
            </a:r>
          </a:p>
        </p:txBody>
      </p:sp>
    </p:spTree>
    <p:extLst>
      <p:ext uri="{BB962C8B-B14F-4D97-AF65-F5344CB8AC3E}">
        <p14:creationId xmlns:p14="http://schemas.microsoft.com/office/powerpoint/2010/main" val="4223910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916AF-C85B-B040-957D-AF388C5AAAA9}"/>
              </a:ext>
            </a:extLst>
          </p:cNvPr>
          <p:cNvSpPr>
            <a:spLocks noGrp="1"/>
          </p:cNvSpPr>
          <p:nvPr>
            <p:ph type="title"/>
          </p:nvPr>
        </p:nvSpPr>
        <p:spPr/>
        <p:txBody>
          <a:bodyPr/>
          <a:lstStyle/>
          <a:p>
            <a:r>
              <a:rPr lang="en-US" dirty="0"/>
              <a:t>“Mental Illness”</a:t>
            </a:r>
          </a:p>
        </p:txBody>
      </p:sp>
      <p:sp>
        <p:nvSpPr>
          <p:cNvPr id="3" name="Content Placeholder 2">
            <a:extLst>
              <a:ext uri="{FF2B5EF4-FFF2-40B4-BE49-F238E27FC236}">
                <a16:creationId xmlns:a16="http://schemas.microsoft.com/office/drawing/2014/main" id="{63F25A49-DB58-174C-AAE4-BC2B677C7812}"/>
              </a:ext>
            </a:extLst>
          </p:cNvPr>
          <p:cNvSpPr>
            <a:spLocks noGrp="1"/>
          </p:cNvSpPr>
          <p:nvPr>
            <p:ph idx="1"/>
          </p:nvPr>
        </p:nvSpPr>
        <p:spPr>
          <a:xfrm>
            <a:off x="2325589" y="2093558"/>
            <a:ext cx="8557384" cy="4195481"/>
          </a:xfrm>
        </p:spPr>
        <p:txBody>
          <a:bodyPr>
            <a:normAutofit/>
          </a:bodyPr>
          <a:lstStyle/>
          <a:p>
            <a:r>
              <a:rPr lang="en-US" sz="3200" dirty="0"/>
              <a:t>"Mental illness" means a disorder of thought, mood, perception, or orientation that significantly impairs judgment or capacity to recognize reality.</a:t>
            </a:r>
          </a:p>
          <a:p>
            <a:endParaRPr lang="en-US" sz="3200" dirty="0"/>
          </a:p>
          <a:p>
            <a:endParaRPr lang="en-US" sz="3200" dirty="0"/>
          </a:p>
        </p:txBody>
      </p:sp>
    </p:spTree>
    <p:extLst>
      <p:ext uri="{BB962C8B-B14F-4D97-AF65-F5344CB8AC3E}">
        <p14:creationId xmlns:p14="http://schemas.microsoft.com/office/powerpoint/2010/main" val="3415523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14DA1-B542-0B45-8A9F-B01592BE2641}"/>
              </a:ext>
            </a:extLst>
          </p:cNvPr>
          <p:cNvSpPr>
            <a:spLocks noGrp="1"/>
          </p:cNvSpPr>
          <p:nvPr>
            <p:ph type="title"/>
          </p:nvPr>
        </p:nvSpPr>
        <p:spPr>
          <a:xfrm>
            <a:off x="882502" y="0"/>
            <a:ext cx="8637835" cy="1400530"/>
          </a:xfrm>
        </p:spPr>
        <p:txBody>
          <a:bodyPr/>
          <a:lstStyle/>
          <a:p>
            <a:r>
              <a:rPr lang="en-US" dirty="0"/>
              <a:t>“Developmental Disability"</a:t>
            </a:r>
          </a:p>
        </p:txBody>
      </p:sp>
      <p:sp>
        <p:nvSpPr>
          <p:cNvPr id="3" name="Content Placeholder 2">
            <a:extLst>
              <a:ext uri="{FF2B5EF4-FFF2-40B4-BE49-F238E27FC236}">
                <a16:creationId xmlns:a16="http://schemas.microsoft.com/office/drawing/2014/main" id="{47BBD859-AEE7-7D49-8406-88210D855DD2}"/>
              </a:ext>
            </a:extLst>
          </p:cNvPr>
          <p:cNvSpPr>
            <a:spLocks noGrp="1"/>
          </p:cNvSpPr>
          <p:nvPr>
            <p:ph idx="1"/>
          </p:nvPr>
        </p:nvSpPr>
        <p:spPr>
          <a:xfrm>
            <a:off x="882502" y="1910080"/>
            <a:ext cx="11238378" cy="5383855"/>
          </a:xfrm>
        </p:spPr>
        <p:txBody>
          <a:bodyPr>
            <a:noAutofit/>
          </a:bodyPr>
          <a:lstStyle/>
          <a:p>
            <a:r>
              <a:rPr lang="en-US" sz="2600" dirty="0"/>
              <a:t>"Developmental disability" means a severe, chronic disability of an individual that: </a:t>
            </a:r>
          </a:p>
          <a:p>
            <a:pPr marL="514350" indent="-514350">
              <a:buFont typeface="+mj-lt"/>
              <a:buAutoNum type="romanLcPeriod"/>
            </a:pPr>
            <a:r>
              <a:rPr lang="en-US" sz="2600" dirty="0"/>
              <a:t>is attributable to a mental or physical impairment, or a combination of mental and physical impairments, other than a sole diagnosis of mental illness; </a:t>
            </a:r>
          </a:p>
          <a:p>
            <a:pPr marL="514350" indent="-514350">
              <a:buFont typeface="+mj-lt"/>
              <a:buAutoNum type="romanLcPeriod"/>
            </a:pPr>
            <a:r>
              <a:rPr lang="en-US" sz="2600" dirty="0"/>
              <a:t>is manifested before the individual reaches 22 years of age; </a:t>
            </a:r>
          </a:p>
          <a:p>
            <a:pPr marL="514350" indent="-514350">
              <a:buFont typeface="+mj-lt"/>
              <a:buAutoNum type="romanLcPeriod"/>
            </a:pPr>
            <a:r>
              <a:rPr lang="en-US" sz="2600" dirty="0"/>
              <a:t>is likely to continue indefinitely; </a:t>
            </a:r>
          </a:p>
          <a:p>
            <a:pPr marL="514350" indent="-514350">
              <a:buFont typeface="+mj-lt"/>
              <a:buAutoNum type="romanLcPeriod"/>
            </a:pPr>
            <a:r>
              <a:rPr lang="en-US" sz="2600" dirty="0"/>
              <a:t>results in substantial functional limitations in three or more of the following areas of major life activity: self-care, receptive and expressive language, learning, mobility, self-direction, capacity for independent living, or economic self-sufficiency; and </a:t>
            </a:r>
          </a:p>
          <a:p>
            <a:pPr marL="514350" indent="-514350">
              <a:buFont typeface="+mj-lt"/>
              <a:buAutoNum type="romanLcPeriod"/>
            </a:pPr>
            <a:r>
              <a:rPr lang="en-US" sz="2600" dirty="0"/>
              <a:t>reflects the individual's need for a combination and sequence of special interdisciplinary or generic services, individualized supports, or other forms of assistance that are of lifelong or extended duration and are individually planned and coordinated. </a:t>
            </a:r>
          </a:p>
          <a:p>
            <a:endParaRPr lang="en-US" sz="2600" dirty="0"/>
          </a:p>
        </p:txBody>
      </p:sp>
    </p:spTree>
    <p:extLst>
      <p:ext uri="{BB962C8B-B14F-4D97-AF65-F5344CB8AC3E}">
        <p14:creationId xmlns:p14="http://schemas.microsoft.com/office/powerpoint/2010/main" val="3898809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60DEC-BAFA-1041-A97E-2EB665C31155}"/>
              </a:ext>
            </a:extLst>
          </p:cNvPr>
          <p:cNvSpPr>
            <a:spLocks noGrp="1"/>
          </p:cNvSpPr>
          <p:nvPr>
            <p:ph type="title"/>
          </p:nvPr>
        </p:nvSpPr>
        <p:spPr/>
        <p:txBody>
          <a:bodyPr/>
          <a:lstStyle/>
          <a:p>
            <a:r>
              <a:rPr lang="en-US" dirty="0"/>
              <a:t>"Intellectual Disability" </a:t>
            </a:r>
          </a:p>
        </p:txBody>
      </p:sp>
      <p:sp>
        <p:nvSpPr>
          <p:cNvPr id="3" name="Content Placeholder 2">
            <a:extLst>
              <a:ext uri="{FF2B5EF4-FFF2-40B4-BE49-F238E27FC236}">
                <a16:creationId xmlns:a16="http://schemas.microsoft.com/office/drawing/2014/main" id="{E48EE4EB-6B4F-9649-9161-49C3EE93B693}"/>
              </a:ext>
            </a:extLst>
          </p:cNvPr>
          <p:cNvSpPr>
            <a:spLocks noGrp="1"/>
          </p:cNvSpPr>
          <p:nvPr>
            <p:ph idx="1"/>
          </p:nvPr>
        </p:nvSpPr>
        <p:spPr>
          <a:xfrm>
            <a:off x="1117600" y="1889760"/>
            <a:ext cx="10464800" cy="4277360"/>
          </a:xfrm>
        </p:spPr>
        <p:txBody>
          <a:bodyPr>
            <a:noAutofit/>
          </a:bodyPr>
          <a:lstStyle/>
          <a:p>
            <a:r>
              <a:rPr lang="en-US" sz="2800" dirty="0"/>
              <a:t>"Intellectual disability" means a disability, originating before the age of 18 years, characterized concurrently by </a:t>
            </a:r>
          </a:p>
          <a:p>
            <a:pPr marL="571500" indent="-571500">
              <a:buFont typeface="+mj-lt"/>
              <a:buAutoNum type="romanLcPeriod"/>
            </a:pPr>
            <a:r>
              <a:rPr lang="en-US" sz="2800" dirty="0"/>
              <a:t>significant subaverage intellectual functioning as demonstrated by performance on a standardized measure of intellectual functioning, administered in conformity with accepted professional practice, that is at least two standard deviations below the mean; and </a:t>
            </a:r>
          </a:p>
          <a:p>
            <a:pPr marL="571500" indent="-571500">
              <a:buFont typeface="+mj-lt"/>
              <a:buAutoNum type="romanLcPeriod"/>
            </a:pPr>
            <a:r>
              <a:rPr lang="en-US" sz="2800" dirty="0"/>
              <a:t>significant limitations in adaptive behavior as expressed in conceptual, social, and practical adaptive skills.</a:t>
            </a:r>
          </a:p>
        </p:txBody>
      </p:sp>
    </p:spTree>
    <p:extLst>
      <p:ext uri="{BB962C8B-B14F-4D97-AF65-F5344CB8AC3E}">
        <p14:creationId xmlns:p14="http://schemas.microsoft.com/office/powerpoint/2010/main" val="1858844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5324E8-C4DF-0449-A9EF-7B130D9E693F}"/>
              </a:ext>
            </a:extLst>
          </p:cNvPr>
          <p:cNvSpPr>
            <a:spLocks noGrp="1"/>
          </p:cNvSpPr>
          <p:nvPr>
            <p:ph type="title" idx="4294967295"/>
          </p:nvPr>
        </p:nvSpPr>
        <p:spPr>
          <a:xfrm>
            <a:off x="1747520" y="3211830"/>
            <a:ext cx="9612313" cy="2852738"/>
          </a:xfrm>
        </p:spPr>
        <p:txBody>
          <a:bodyPr/>
          <a:lstStyle/>
          <a:p>
            <a:pPr algn="l"/>
            <a:r>
              <a:rPr lang="en-US" dirty="0"/>
              <a:t>NEW REGULATIONS &amp; REQUIREMENTS</a:t>
            </a:r>
          </a:p>
        </p:txBody>
      </p:sp>
    </p:spTree>
    <p:extLst>
      <p:ext uri="{BB962C8B-B14F-4D97-AF65-F5344CB8AC3E}">
        <p14:creationId xmlns:p14="http://schemas.microsoft.com/office/powerpoint/2010/main" val="3543077252"/>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79FD0-E77D-724A-BB34-DBD060BF2ADF}"/>
              </a:ext>
            </a:extLst>
          </p:cNvPr>
          <p:cNvSpPr>
            <a:spLocks noGrp="1"/>
          </p:cNvSpPr>
          <p:nvPr>
            <p:ph type="title"/>
          </p:nvPr>
        </p:nvSpPr>
        <p:spPr>
          <a:xfrm>
            <a:off x="1209698" y="398176"/>
            <a:ext cx="10184860" cy="1414993"/>
          </a:xfrm>
        </p:spPr>
        <p:txBody>
          <a:bodyPr>
            <a:normAutofit fontScale="90000"/>
          </a:bodyPr>
          <a:lstStyle/>
          <a:p>
            <a:r>
              <a:rPr lang="en-US" sz="4400" dirty="0"/>
              <a:t>Restrictions on Equipment:</a:t>
            </a:r>
            <a:br>
              <a:rPr lang="en-US" sz="4400" dirty="0"/>
            </a:br>
            <a:r>
              <a:rPr lang="en-US" sz="4400" dirty="0"/>
              <a:t>Ch 552 (Budget Bill)</a:t>
            </a:r>
          </a:p>
        </p:txBody>
      </p:sp>
      <p:sp>
        <p:nvSpPr>
          <p:cNvPr id="3" name="Content Placeholder 2">
            <a:extLst>
              <a:ext uri="{FF2B5EF4-FFF2-40B4-BE49-F238E27FC236}">
                <a16:creationId xmlns:a16="http://schemas.microsoft.com/office/drawing/2014/main" id="{CFEBA477-33D4-FD45-B653-B6366C1E19FD}"/>
              </a:ext>
            </a:extLst>
          </p:cNvPr>
          <p:cNvSpPr>
            <a:spLocks noGrp="1"/>
          </p:cNvSpPr>
          <p:nvPr>
            <p:ph idx="1"/>
          </p:nvPr>
        </p:nvSpPr>
        <p:spPr>
          <a:xfrm>
            <a:off x="1209698" y="2082800"/>
            <a:ext cx="10982302" cy="4775200"/>
          </a:xfrm>
        </p:spPr>
        <p:txBody>
          <a:bodyPr>
            <a:noAutofit/>
          </a:bodyPr>
          <a:lstStyle/>
          <a:p>
            <a:r>
              <a:rPr lang="en-US" sz="2500" dirty="0">
                <a:latin typeface="Arial" panose="020B0604020202020204" pitchFamily="34" charset="0"/>
                <a:cs typeface="Arial" panose="020B0604020202020204" pitchFamily="34" charset="0"/>
              </a:rPr>
              <a:t>Fall Special Session added language to § 2.2-5515 that prohibited Law Enforcement from purchasing or employing various items (bayonets, weaponized drones, tanks, etc.). </a:t>
            </a:r>
          </a:p>
          <a:p>
            <a:r>
              <a:rPr lang="en-US" sz="2500" dirty="0">
                <a:latin typeface="Arial" panose="020B0604020202020204" pitchFamily="34" charset="0"/>
                <a:cs typeface="Arial" panose="020B0604020202020204" pitchFamily="34" charset="0"/>
              </a:rPr>
              <a:t>That list also included “firearms of .50 caliber or higher,” which would have included shotguns, flare pistols, and some less-lethal alternatives, and required a DCJS waiver to use such equipment.</a:t>
            </a:r>
          </a:p>
          <a:p>
            <a:r>
              <a:rPr lang="en-US" sz="2500" dirty="0">
                <a:latin typeface="Arial" panose="020B0604020202020204" pitchFamily="34" charset="0"/>
                <a:cs typeface="Arial" panose="020B0604020202020204" pitchFamily="34" charset="0"/>
              </a:rPr>
              <a:t>Amendment 11 to Budget Bill significantly limited that interpretation.</a:t>
            </a:r>
          </a:p>
          <a:p>
            <a:r>
              <a:rPr lang="en-US" sz="2500" dirty="0">
                <a:latin typeface="Arial" panose="020B0604020202020204" pitchFamily="34" charset="0"/>
                <a:cs typeface="Arial" panose="020B0604020202020204" pitchFamily="34" charset="0"/>
              </a:rPr>
              <a:t>New Rule: Despite change to law, a waiver from DCJS “is only required for the continued use of </a:t>
            </a:r>
            <a:r>
              <a:rPr lang="en-US" sz="2500" u="sng" dirty="0">
                <a:latin typeface="Arial" panose="020B0604020202020204" pitchFamily="34" charset="0"/>
                <a:cs typeface="Arial" panose="020B0604020202020204" pitchFamily="34" charset="0"/>
              </a:rPr>
              <a:t>rifles</a:t>
            </a:r>
            <a:r>
              <a:rPr lang="en-US" sz="2500" dirty="0">
                <a:latin typeface="Arial" panose="020B0604020202020204" pitchFamily="34" charset="0"/>
                <a:cs typeface="Arial" panose="020B0604020202020204" pitchFamily="34" charset="0"/>
              </a:rPr>
              <a:t> of .50 caliber or higher or ammunition of .50 caliber or higher </a:t>
            </a:r>
            <a:r>
              <a:rPr lang="en-US" sz="2500" u="sng" dirty="0">
                <a:latin typeface="Arial" panose="020B0604020202020204" pitchFamily="34" charset="0"/>
                <a:cs typeface="Arial" panose="020B0604020202020204" pitchFamily="34" charset="0"/>
              </a:rPr>
              <a:t>for use in such rifles </a:t>
            </a:r>
            <a:r>
              <a:rPr lang="en-US" sz="2500" dirty="0">
                <a:latin typeface="Arial" panose="020B0604020202020204" pitchFamily="34" charset="0"/>
                <a:cs typeface="Arial" panose="020B0604020202020204" pitchFamily="34" charset="0"/>
              </a:rPr>
              <a:t>and not for other types of firearms or ammunition of .50 caliber or higher.” </a:t>
            </a:r>
          </a:p>
          <a:p>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7076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1450-6E21-AC45-9B3D-303B86336116}"/>
              </a:ext>
            </a:extLst>
          </p:cNvPr>
          <p:cNvSpPr>
            <a:spLocks noGrp="1"/>
          </p:cNvSpPr>
          <p:nvPr>
            <p:ph type="title"/>
          </p:nvPr>
        </p:nvSpPr>
        <p:spPr>
          <a:xfrm>
            <a:off x="1182884" y="435472"/>
            <a:ext cx="10058400" cy="1152569"/>
          </a:xfrm>
        </p:spPr>
        <p:txBody>
          <a:bodyPr>
            <a:normAutofit/>
          </a:bodyPr>
          <a:lstStyle/>
          <a:p>
            <a:r>
              <a:rPr lang="en-US" dirty="0"/>
              <a:t>Ch. 338: Signing a Traffic Summons</a:t>
            </a:r>
          </a:p>
        </p:txBody>
      </p:sp>
      <p:sp>
        <p:nvSpPr>
          <p:cNvPr id="3" name="Content Placeholder 2">
            <a:extLst>
              <a:ext uri="{FF2B5EF4-FFF2-40B4-BE49-F238E27FC236}">
                <a16:creationId xmlns:a16="http://schemas.microsoft.com/office/drawing/2014/main" id="{743800FE-C257-2945-A79B-996F9D3CDFE8}"/>
              </a:ext>
            </a:extLst>
          </p:cNvPr>
          <p:cNvSpPr>
            <a:spLocks noGrp="1"/>
          </p:cNvSpPr>
          <p:nvPr>
            <p:ph idx="1"/>
          </p:nvPr>
        </p:nvSpPr>
        <p:spPr>
          <a:xfrm>
            <a:off x="894080" y="1796902"/>
            <a:ext cx="10858110" cy="5827104"/>
          </a:xfrm>
        </p:spPr>
        <p:txBody>
          <a:bodyPr>
            <a:noAutofit/>
          </a:bodyPr>
          <a:lstStyle/>
          <a:p>
            <a:r>
              <a:rPr lang="en-US" sz="2900" dirty="0"/>
              <a:t>Changes §§ 46.2-936 and 46.2-940, the rules regarding Traffic Summonses.</a:t>
            </a:r>
          </a:p>
          <a:p>
            <a:r>
              <a:rPr lang="en-US" sz="2900" dirty="0"/>
              <a:t>REPEALS rule that “Any person refusing to give such written promise to appear … shall be taken immediately by the arresting officer before a magistrate.”</a:t>
            </a:r>
          </a:p>
          <a:p>
            <a:r>
              <a:rPr lang="en-US" sz="2900" dirty="0"/>
              <a:t>New rule: If any person refuses to give a written promise to appear, the arresting officer shall give such person notice of the time and place of the hearing, note such person's refusal to give his written promise to appear on the summons, and forthwith release him from custody. </a:t>
            </a:r>
          </a:p>
          <a:p>
            <a:pPr lvl="1"/>
            <a:r>
              <a:rPr lang="en-US" sz="2900" dirty="0"/>
              <a:t>Note: Does NOT change similar rule in §19.2-74, which applies to all offenses other than offenses under 46.2 </a:t>
            </a:r>
          </a:p>
          <a:p>
            <a:endParaRPr lang="en-US" sz="2900" dirty="0"/>
          </a:p>
        </p:txBody>
      </p:sp>
    </p:spTree>
    <p:extLst>
      <p:ext uri="{BB962C8B-B14F-4D97-AF65-F5344CB8AC3E}">
        <p14:creationId xmlns:p14="http://schemas.microsoft.com/office/powerpoint/2010/main" val="2585142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1386C-E094-3746-9A3B-E3D9EE89BB0A}"/>
              </a:ext>
            </a:extLst>
          </p:cNvPr>
          <p:cNvSpPr>
            <a:spLocks noGrp="1"/>
          </p:cNvSpPr>
          <p:nvPr>
            <p:ph type="title"/>
          </p:nvPr>
        </p:nvSpPr>
        <p:spPr>
          <a:xfrm>
            <a:off x="609600" y="498475"/>
            <a:ext cx="10972800" cy="1167765"/>
          </a:xfrm>
        </p:spPr>
        <p:txBody>
          <a:bodyPr/>
          <a:lstStyle/>
          <a:p>
            <a:r>
              <a:rPr lang="en-US" dirty="0"/>
              <a:t>Impact of Budget Amendment</a:t>
            </a:r>
          </a:p>
        </p:txBody>
      </p:sp>
      <p:sp>
        <p:nvSpPr>
          <p:cNvPr id="3" name="Content Placeholder 2">
            <a:extLst>
              <a:ext uri="{FF2B5EF4-FFF2-40B4-BE49-F238E27FC236}">
                <a16:creationId xmlns:a16="http://schemas.microsoft.com/office/drawing/2014/main" id="{7E990537-0282-0D47-9CE2-9A6104D2D5EA}"/>
              </a:ext>
            </a:extLst>
          </p:cNvPr>
          <p:cNvSpPr>
            <a:spLocks noGrp="1"/>
          </p:cNvSpPr>
          <p:nvPr>
            <p:ph idx="1"/>
          </p:nvPr>
        </p:nvSpPr>
        <p:spPr>
          <a:xfrm>
            <a:off x="965200" y="2030230"/>
            <a:ext cx="10863072" cy="4634730"/>
          </a:xfrm>
        </p:spPr>
        <p:txBody>
          <a:bodyPr>
            <a:noAutofit/>
          </a:bodyPr>
          <a:lstStyle/>
          <a:p>
            <a:r>
              <a:rPr lang="en-US" sz="2600" dirty="0"/>
              <a:t>The budget bill, including amendment #11, became effective on April 7, 2021. </a:t>
            </a:r>
          </a:p>
          <a:p>
            <a:r>
              <a:rPr lang="en-US" sz="2600" dirty="0"/>
              <a:t>Per DCJS: Amendment #11 clarifies that the 2020 Special Session legislation that regulated law-enforcement acquisition and use of firearms and ammunition of .50 caliber or higher only applies to rifles.</a:t>
            </a:r>
          </a:p>
          <a:p>
            <a:r>
              <a:rPr lang="en-US" sz="2600" dirty="0"/>
              <a:t>As a result, law-enforcement agencies in Virginia only need to submit waivers for rifles of .50 caliber or higher and ammunition for use in rifles of .50 caliber or higher; other firearms, including shotguns, do not require a waiver.  </a:t>
            </a:r>
          </a:p>
          <a:p>
            <a:r>
              <a:rPr lang="en-US" sz="2600" dirty="0"/>
              <a:t>Waivers requested for shotguns and shotgun ammunition already submitted are no longer necessary and will not need to be acted upon by the Criminal Justice Services Board.</a:t>
            </a:r>
          </a:p>
          <a:p>
            <a:endParaRPr lang="en-US" sz="2600" dirty="0"/>
          </a:p>
        </p:txBody>
      </p:sp>
    </p:spTree>
    <p:extLst>
      <p:ext uri="{BB962C8B-B14F-4D97-AF65-F5344CB8AC3E}">
        <p14:creationId xmlns:p14="http://schemas.microsoft.com/office/powerpoint/2010/main" val="3981740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99FED8-9C9A-D240-A6A0-882AE5DCA381}"/>
              </a:ext>
            </a:extLst>
          </p:cNvPr>
          <p:cNvSpPr>
            <a:spLocks noGrp="1"/>
          </p:cNvSpPr>
          <p:nvPr>
            <p:ph type="title" idx="4294967295"/>
          </p:nvPr>
        </p:nvSpPr>
        <p:spPr>
          <a:xfrm>
            <a:off x="2235200" y="3689350"/>
            <a:ext cx="8148320" cy="1421130"/>
          </a:xfrm>
        </p:spPr>
        <p:txBody>
          <a:bodyPr/>
          <a:lstStyle/>
          <a:p>
            <a:pPr algn="l"/>
            <a:r>
              <a:rPr lang="en-US" dirty="0"/>
              <a:t>U-VISAS AND T-VISAS</a:t>
            </a:r>
          </a:p>
        </p:txBody>
      </p:sp>
      <p:sp>
        <p:nvSpPr>
          <p:cNvPr id="5" name="Text Placeholder 4">
            <a:extLst>
              <a:ext uri="{FF2B5EF4-FFF2-40B4-BE49-F238E27FC236}">
                <a16:creationId xmlns:a16="http://schemas.microsoft.com/office/drawing/2014/main" id="{CA177396-5646-1741-BC05-41EBA550F626}"/>
              </a:ext>
            </a:extLst>
          </p:cNvPr>
          <p:cNvSpPr>
            <a:spLocks noGrp="1"/>
          </p:cNvSpPr>
          <p:nvPr>
            <p:ph type="body" idx="4294967295"/>
          </p:nvPr>
        </p:nvSpPr>
        <p:spPr>
          <a:xfrm>
            <a:off x="2235200" y="4984750"/>
            <a:ext cx="9612313" cy="1143000"/>
          </a:xfrm>
        </p:spPr>
        <p:txBody>
          <a:bodyPr>
            <a:normAutofit/>
          </a:bodyPr>
          <a:lstStyle/>
          <a:p>
            <a:pPr marL="0" indent="0">
              <a:buNone/>
            </a:pPr>
            <a:r>
              <a:rPr lang="en-US" sz="3000" dirty="0"/>
              <a:t>New Process Required</a:t>
            </a:r>
          </a:p>
        </p:txBody>
      </p:sp>
    </p:spTree>
    <p:extLst>
      <p:ext uri="{BB962C8B-B14F-4D97-AF65-F5344CB8AC3E}">
        <p14:creationId xmlns:p14="http://schemas.microsoft.com/office/powerpoint/2010/main" val="2751677979"/>
      </p:ext>
    </p:extLst>
  </p:cSld>
  <p:clrMapOvr>
    <a:masterClrMapping/>
  </p:clrMapOvr>
  <p:transition spd="me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AD3B35-7AC0-4642-9B75-19FC0F456094}"/>
              </a:ext>
            </a:extLst>
          </p:cNvPr>
          <p:cNvSpPr>
            <a:spLocks noGrp="1"/>
          </p:cNvSpPr>
          <p:nvPr>
            <p:ph type="title"/>
          </p:nvPr>
        </p:nvSpPr>
        <p:spPr/>
        <p:txBody>
          <a:bodyPr>
            <a:normAutofit/>
          </a:bodyPr>
          <a:lstStyle/>
          <a:p>
            <a:r>
              <a:rPr lang="en-US" dirty="0"/>
              <a:t>Ch. 468: U-Visa and T-Visa Certifications</a:t>
            </a:r>
          </a:p>
        </p:txBody>
      </p:sp>
      <p:sp>
        <p:nvSpPr>
          <p:cNvPr id="5" name="Content Placeholder 4">
            <a:extLst>
              <a:ext uri="{FF2B5EF4-FFF2-40B4-BE49-F238E27FC236}">
                <a16:creationId xmlns:a16="http://schemas.microsoft.com/office/drawing/2014/main" id="{63B22381-C20D-4947-A6E1-8798B85B33ED}"/>
              </a:ext>
            </a:extLst>
          </p:cNvPr>
          <p:cNvSpPr>
            <a:spLocks noGrp="1"/>
          </p:cNvSpPr>
          <p:nvPr>
            <p:ph idx="1"/>
          </p:nvPr>
        </p:nvSpPr>
        <p:spPr>
          <a:xfrm>
            <a:off x="1717040" y="2392680"/>
            <a:ext cx="9215120" cy="3368040"/>
          </a:xfrm>
        </p:spPr>
        <p:txBody>
          <a:bodyPr>
            <a:normAutofit/>
          </a:bodyPr>
          <a:lstStyle/>
          <a:p>
            <a:r>
              <a:rPr lang="en-US" sz="2800" dirty="0"/>
              <a:t>Establishes a process for a state or local law-enforcement agency, an attorney for the Commonwealth, the Attorney General, or any other agency or department employing law-enforcement officers to complete a certification form or declaration that is required by federal immigration law certifying that a person is a victim of qualifying criminal activity for a U-Visa or a T-Visa.</a:t>
            </a:r>
          </a:p>
        </p:txBody>
      </p:sp>
    </p:spTree>
    <p:extLst>
      <p:ext uri="{BB962C8B-B14F-4D97-AF65-F5344CB8AC3E}">
        <p14:creationId xmlns:p14="http://schemas.microsoft.com/office/powerpoint/2010/main" val="345130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F64FA-2508-DC43-9113-F12091513DC4}"/>
              </a:ext>
            </a:extLst>
          </p:cNvPr>
          <p:cNvSpPr>
            <a:spLocks noGrp="1"/>
          </p:cNvSpPr>
          <p:nvPr>
            <p:ph type="title"/>
          </p:nvPr>
        </p:nvSpPr>
        <p:spPr>
          <a:xfrm>
            <a:off x="1730888" y="331520"/>
            <a:ext cx="8730223" cy="1400530"/>
          </a:xfrm>
        </p:spPr>
        <p:txBody>
          <a:bodyPr/>
          <a:lstStyle/>
          <a:p>
            <a:r>
              <a:rPr lang="en-US" dirty="0"/>
              <a:t>U-Visa and T-Visas</a:t>
            </a:r>
          </a:p>
        </p:txBody>
      </p:sp>
      <p:sp>
        <p:nvSpPr>
          <p:cNvPr id="3" name="Content Placeholder 2">
            <a:extLst>
              <a:ext uri="{FF2B5EF4-FFF2-40B4-BE49-F238E27FC236}">
                <a16:creationId xmlns:a16="http://schemas.microsoft.com/office/drawing/2014/main" id="{A0E14764-96D7-9A41-9549-8457A7FDA021}"/>
              </a:ext>
            </a:extLst>
          </p:cNvPr>
          <p:cNvSpPr>
            <a:spLocks noGrp="1"/>
          </p:cNvSpPr>
          <p:nvPr>
            <p:ph idx="1"/>
          </p:nvPr>
        </p:nvSpPr>
        <p:spPr>
          <a:xfrm>
            <a:off x="1190609" y="1826768"/>
            <a:ext cx="10828671" cy="5031232"/>
          </a:xfrm>
        </p:spPr>
        <p:txBody>
          <a:bodyPr>
            <a:noAutofit/>
          </a:bodyPr>
          <a:lstStyle/>
          <a:p>
            <a:r>
              <a:rPr lang="en-US" sz="2500" dirty="0"/>
              <a:t>U-Visas and T-Visas are forms of temporary immigration relief that the U.S. Customs &amp; Immigration Service administers. </a:t>
            </a:r>
          </a:p>
          <a:p>
            <a:r>
              <a:rPr lang="en-US" sz="2500" dirty="0"/>
              <a:t>DHS determines who is and is not eligible for relief.</a:t>
            </a:r>
          </a:p>
          <a:p>
            <a:r>
              <a:rPr lang="en-US" sz="2500" dirty="0"/>
              <a:t>“U non-immigrant status” (the “U-Visa”) is for victims of a variety of crimes, including domestic violence, sexual assault, human trafficking, involuntary servitude, and other serious offenses. </a:t>
            </a:r>
          </a:p>
          <a:p>
            <a:r>
              <a:rPr lang="en-US" sz="2500" dirty="0"/>
              <a:t>“T non-immigrant status” (the “T-Visa”) is for human trafficking victims.  </a:t>
            </a:r>
          </a:p>
          <a:p>
            <a:r>
              <a:rPr lang="en-US" sz="2500" dirty="0"/>
              <a:t>If you are not familiar with these programs, the Department of Homeland Security has a website with resources for law enforcement : </a:t>
            </a:r>
          </a:p>
          <a:p>
            <a:r>
              <a:rPr lang="en-US" sz="2500" dirty="0">
                <a:hlinkClick r:id="rId2"/>
              </a:rPr>
              <a:t>https://www.dhs.gov/publication/u-visa-law-enforcement-certification-resource-guide</a:t>
            </a:r>
            <a:endParaRPr lang="en-US" sz="2500" dirty="0"/>
          </a:p>
          <a:p>
            <a:r>
              <a:rPr lang="en-US" sz="2500" dirty="0"/>
              <a:t>You may also google “USCIS Blue Campaign” for more materials</a:t>
            </a:r>
          </a:p>
        </p:txBody>
      </p:sp>
    </p:spTree>
    <p:extLst>
      <p:ext uri="{BB962C8B-B14F-4D97-AF65-F5344CB8AC3E}">
        <p14:creationId xmlns:p14="http://schemas.microsoft.com/office/powerpoint/2010/main" val="170097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DE5C0-78BE-5B47-9F83-91397FD5386C}"/>
              </a:ext>
            </a:extLst>
          </p:cNvPr>
          <p:cNvSpPr>
            <a:spLocks noGrp="1"/>
          </p:cNvSpPr>
          <p:nvPr>
            <p:ph type="title"/>
          </p:nvPr>
        </p:nvSpPr>
        <p:spPr>
          <a:xfrm>
            <a:off x="1026160" y="559435"/>
            <a:ext cx="10972800" cy="1147445"/>
          </a:xfrm>
        </p:spPr>
        <p:txBody>
          <a:bodyPr>
            <a:normAutofit/>
          </a:bodyPr>
          <a:lstStyle/>
          <a:p>
            <a:r>
              <a:rPr lang="en-US" dirty="0"/>
              <a:t>Requirements of New Law: Certifying Official</a:t>
            </a:r>
          </a:p>
        </p:txBody>
      </p:sp>
      <p:sp>
        <p:nvSpPr>
          <p:cNvPr id="3" name="Content Placeholder 2">
            <a:extLst>
              <a:ext uri="{FF2B5EF4-FFF2-40B4-BE49-F238E27FC236}">
                <a16:creationId xmlns:a16="http://schemas.microsoft.com/office/drawing/2014/main" id="{93CA21E3-BAFF-8844-A0AF-C9935DA16723}"/>
              </a:ext>
            </a:extLst>
          </p:cNvPr>
          <p:cNvSpPr>
            <a:spLocks noGrp="1"/>
          </p:cNvSpPr>
          <p:nvPr>
            <p:ph idx="1"/>
          </p:nvPr>
        </p:nvSpPr>
        <p:spPr>
          <a:xfrm>
            <a:off x="1640161" y="1959074"/>
            <a:ext cx="9744797" cy="4716046"/>
          </a:xfrm>
        </p:spPr>
        <p:txBody>
          <a:bodyPr>
            <a:noAutofit/>
          </a:bodyPr>
          <a:lstStyle/>
          <a:p>
            <a:r>
              <a:rPr lang="en-US" sz="3000" dirty="0"/>
              <a:t>Each agency must designate a “Certifying Official”</a:t>
            </a:r>
          </a:p>
          <a:p>
            <a:r>
              <a:rPr lang="en-US" sz="3000" dirty="0"/>
              <a:t>That official shall:</a:t>
            </a:r>
          </a:p>
          <a:p>
            <a:pPr marL="514350" indent="-514350">
              <a:buFont typeface="+mj-lt"/>
              <a:buAutoNum type="romanLcPeriod"/>
            </a:pPr>
            <a:r>
              <a:rPr lang="en-US" sz="3000" dirty="0"/>
              <a:t>Respond to requests for completion of certification forms received by the agency, as required </a:t>
            </a:r>
          </a:p>
          <a:p>
            <a:pPr marL="514350" indent="-514350">
              <a:buFont typeface="+mj-lt"/>
              <a:buAutoNum type="romanLcPeriod"/>
            </a:pPr>
            <a:r>
              <a:rPr lang="en-US" sz="3000" dirty="0"/>
              <a:t>Make information regarding the agency's procedures for certification requests publicly available for victims of qualifying criminal activity and their representatives.</a:t>
            </a:r>
          </a:p>
          <a:p>
            <a:endParaRPr lang="en-US" sz="3000" dirty="0"/>
          </a:p>
          <a:p>
            <a:endParaRPr lang="en-US" sz="3000" dirty="0"/>
          </a:p>
        </p:txBody>
      </p:sp>
    </p:spTree>
    <p:extLst>
      <p:ext uri="{BB962C8B-B14F-4D97-AF65-F5344CB8AC3E}">
        <p14:creationId xmlns:p14="http://schemas.microsoft.com/office/powerpoint/2010/main" val="271781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7CBE6-6B96-B449-A749-3CCCC8012567}"/>
              </a:ext>
            </a:extLst>
          </p:cNvPr>
          <p:cNvSpPr>
            <a:spLocks noGrp="1"/>
          </p:cNvSpPr>
          <p:nvPr>
            <p:ph type="title"/>
          </p:nvPr>
        </p:nvSpPr>
        <p:spPr/>
        <p:txBody>
          <a:bodyPr/>
          <a:lstStyle/>
          <a:p>
            <a:r>
              <a:rPr lang="en-US" dirty="0"/>
              <a:t>Certification Process</a:t>
            </a:r>
          </a:p>
        </p:txBody>
      </p:sp>
      <p:sp>
        <p:nvSpPr>
          <p:cNvPr id="3" name="Content Placeholder 2">
            <a:extLst>
              <a:ext uri="{FF2B5EF4-FFF2-40B4-BE49-F238E27FC236}">
                <a16:creationId xmlns:a16="http://schemas.microsoft.com/office/drawing/2014/main" id="{7D266B9F-E151-B446-ACC7-283EA07552D0}"/>
              </a:ext>
            </a:extLst>
          </p:cNvPr>
          <p:cNvSpPr>
            <a:spLocks noGrp="1"/>
          </p:cNvSpPr>
          <p:nvPr>
            <p:ph idx="1"/>
          </p:nvPr>
        </p:nvSpPr>
        <p:spPr>
          <a:xfrm>
            <a:off x="1493520" y="1879600"/>
            <a:ext cx="9479280" cy="4525682"/>
          </a:xfrm>
        </p:spPr>
        <p:txBody>
          <a:bodyPr>
            <a:noAutofit/>
          </a:bodyPr>
          <a:lstStyle/>
          <a:p>
            <a:r>
              <a:rPr lang="en-US" sz="2800" dirty="0"/>
              <a:t>Any person seeking completion of a certification form shall first submit a request for completion of the certification form to any certifying official for the certifying agency that detected, investigated, or prosecuted the criminal activity upon which the request is based.</a:t>
            </a:r>
          </a:p>
          <a:p>
            <a:r>
              <a:rPr lang="en-US" sz="2800" dirty="0"/>
              <a:t>Upon receiving a request for completion of a certification form, a certifying official shall provide a response to the request within 120 days. </a:t>
            </a:r>
          </a:p>
          <a:p>
            <a:pPr lvl="1"/>
            <a:r>
              <a:rPr lang="en-US" sz="2800" dirty="0"/>
              <a:t>May extend the time period upon written agreement with the person or person's representative. </a:t>
            </a:r>
          </a:p>
          <a:p>
            <a:pPr lvl="1"/>
            <a:endParaRPr lang="en-US" sz="2800" dirty="0"/>
          </a:p>
          <a:p>
            <a:endParaRPr lang="en-US" sz="2800" dirty="0"/>
          </a:p>
          <a:p>
            <a:endParaRPr lang="en-US" sz="2800" dirty="0"/>
          </a:p>
        </p:txBody>
      </p:sp>
    </p:spTree>
    <p:extLst>
      <p:ext uri="{BB962C8B-B14F-4D97-AF65-F5344CB8AC3E}">
        <p14:creationId xmlns:p14="http://schemas.microsoft.com/office/powerpoint/2010/main" val="3951251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265FE-8FBC-6F46-8F90-17A501375FA0}"/>
              </a:ext>
            </a:extLst>
          </p:cNvPr>
          <p:cNvSpPr>
            <a:spLocks noGrp="1"/>
          </p:cNvSpPr>
          <p:nvPr>
            <p:ph type="title"/>
          </p:nvPr>
        </p:nvSpPr>
        <p:spPr>
          <a:xfrm>
            <a:off x="829340" y="311727"/>
            <a:ext cx="9076021" cy="1400530"/>
          </a:xfrm>
        </p:spPr>
        <p:txBody>
          <a:bodyPr/>
          <a:lstStyle/>
          <a:p>
            <a:r>
              <a:rPr lang="en-US" dirty="0"/>
              <a:t>Shorter Time Limits If:</a:t>
            </a:r>
          </a:p>
        </p:txBody>
      </p:sp>
      <p:sp>
        <p:nvSpPr>
          <p:cNvPr id="3" name="Content Placeholder 2">
            <a:extLst>
              <a:ext uri="{FF2B5EF4-FFF2-40B4-BE49-F238E27FC236}">
                <a16:creationId xmlns:a16="http://schemas.microsoft.com/office/drawing/2014/main" id="{EC26D733-004D-0D44-ADFF-EE977C1D9BE2}"/>
              </a:ext>
            </a:extLst>
          </p:cNvPr>
          <p:cNvSpPr>
            <a:spLocks noGrp="1"/>
          </p:cNvSpPr>
          <p:nvPr>
            <p:ph idx="1"/>
          </p:nvPr>
        </p:nvSpPr>
        <p:spPr>
          <a:xfrm>
            <a:off x="955040" y="1595120"/>
            <a:ext cx="11236960" cy="5344457"/>
          </a:xfrm>
        </p:spPr>
        <p:txBody>
          <a:bodyPr>
            <a:noAutofit/>
          </a:bodyPr>
          <a:lstStyle/>
          <a:p>
            <a:pPr marL="514350" indent="-514350">
              <a:buFont typeface="+mj-lt"/>
              <a:buAutoNum type="romanLcPeriod"/>
            </a:pPr>
            <a:r>
              <a:rPr lang="en-US" sz="2600" dirty="0"/>
              <a:t>If the person making the request for completion of the certification form is in federal immigration removal proceedings or detained, the certifying official shall complete and provide the certification form to the person no later than </a:t>
            </a:r>
            <a:r>
              <a:rPr lang="en-US" sz="2600" b="1" u="sng" dirty="0"/>
              <a:t>twenty-one</a:t>
            </a:r>
            <a:r>
              <a:rPr lang="en-US" sz="2600" dirty="0"/>
              <a:t> business days after the request is received by the certifying agency; </a:t>
            </a:r>
          </a:p>
          <a:p>
            <a:pPr marL="514350" indent="-514350">
              <a:buFont typeface="+mj-lt"/>
              <a:buAutoNum type="romanLcPeriod"/>
            </a:pPr>
            <a:r>
              <a:rPr lang="en-US" sz="2600" dirty="0"/>
              <a:t>If the twenty-first birthdate of the applicant's children or the eighteenth birthdate of the applicant's sibling is within 120 days of the date of the request, the certifying official shall respond within </a:t>
            </a:r>
            <a:r>
              <a:rPr lang="en-US" sz="2600" b="1" u="sng" dirty="0"/>
              <a:t>thirty</a:t>
            </a:r>
            <a:r>
              <a:rPr lang="en-US" sz="2600" dirty="0"/>
              <a:t> days; </a:t>
            </a:r>
          </a:p>
          <a:p>
            <a:pPr marL="514350" indent="-514350">
              <a:buFont typeface="+mj-lt"/>
              <a:buAutoNum type="romanLcPeriod"/>
            </a:pPr>
            <a:r>
              <a:rPr lang="en-US" sz="2600" dirty="0"/>
              <a:t>If the person's children, parents, or siblings under clause (ii) would become ineligible for benefits under 8 U.S.C. § 1184(p) and 1184(o) in less than 21 business days of receipt of the certification request, the certifying official shall complete and provide a certification form to the person within </a:t>
            </a:r>
            <a:r>
              <a:rPr lang="en-US" sz="2600" b="1" u="sng" dirty="0"/>
              <a:t>seven</a:t>
            </a:r>
            <a:r>
              <a:rPr lang="en-US" sz="2600" dirty="0"/>
              <a:t> days;</a:t>
            </a:r>
          </a:p>
          <a:p>
            <a:r>
              <a:rPr lang="en-US" sz="2600" dirty="0"/>
              <a:t>Applicant must raise and establish eligibility for expedited review.</a:t>
            </a:r>
          </a:p>
        </p:txBody>
      </p:sp>
    </p:spTree>
    <p:extLst>
      <p:ext uri="{BB962C8B-B14F-4D97-AF65-F5344CB8AC3E}">
        <p14:creationId xmlns:p14="http://schemas.microsoft.com/office/powerpoint/2010/main" val="258521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216B-7DBD-CC43-9A2E-0A0916FA39BA}"/>
              </a:ext>
            </a:extLst>
          </p:cNvPr>
          <p:cNvSpPr>
            <a:spLocks noGrp="1"/>
          </p:cNvSpPr>
          <p:nvPr>
            <p:ph type="title"/>
          </p:nvPr>
        </p:nvSpPr>
        <p:spPr>
          <a:xfrm>
            <a:off x="873760" y="295275"/>
            <a:ext cx="10972800" cy="1508127"/>
          </a:xfrm>
        </p:spPr>
        <p:txBody>
          <a:bodyPr>
            <a:normAutofit/>
          </a:bodyPr>
          <a:lstStyle/>
          <a:p>
            <a:r>
              <a:rPr lang="en-US" dirty="0"/>
              <a:t>Certification Does Not Grant </a:t>
            </a:r>
            <a:br>
              <a:rPr lang="en-US" dirty="0"/>
            </a:br>
            <a:r>
              <a:rPr lang="en-US" dirty="0"/>
              <a:t>Lawful Immigration Status</a:t>
            </a:r>
          </a:p>
        </p:txBody>
      </p:sp>
      <p:sp>
        <p:nvSpPr>
          <p:cNvPr id="3" name="Content Placeholder 2">
            <a:extLst>
              <a:ext uri="{FF2B5EF4-FFF2-40B4-BE49-F238E27FC236}">
                <a16:creationId xmlns:a16="http://schemas.microsoft.com/office/drawing/2014/main" id="{48FC9489-0742-C243-9739-A095B15D5A69}"/>
              </a:ext>
            </a:extLst>
          </p:cNvPr>
          <p:cNvSpPr>
            <a:spLocks noGrp="1"/>
          </p:cNvSpPr>
          <p:nvPr>
            <p:ph idx="1"/>
          </p:nvPr>
        </p:nvSpPr>
        <p:spPr>
          <a:xfrm>
            <a:off x="1158240" y="2123440"/>
            <a:ext cx="10861040" cy="4561840"/>
          </a:xfrm>
        </p:spPr>
        <p:txBody>
          <a:bodyPr>
            <a:noAutofit/>
          </a:bodyPr>
          <a:lstStyle/>
          <a:p>
            <a:r>
              <a:rPr lang="en-US" sz="3000" dirty="0"/>
              <a:t>Bill states: A “certifying official's completion of a certification form shall not be considered sufficient evidence that an applicant for a U or T visa has met all eligibility requirements for that visa</a:t>
            </a:r>
          </a:p>
          <a:p>
            <a:r>
              <a:rPr lang="en-US" sz="3000" dirty="0"/>
              <a:t>“Completion of a certification form by a certifying official shall not be construed to guarantee that the victim will receive federal immigration relief. </a:t>
            </a:r>
          </a:p>
          <a:p>
            <a:r>
              <a:rPr lang="en-US" sz="3000" dirty="0"/>
              <a:t>“It is the exclusive responsibility of federal immigration officials to determine whether a person is eligible for a U or T visa.”</a:t>
            </a:r>
          </a:p>
          <a:p>
            <a:endParaRPr lang="en-US" sz="3000" dirty="0"/>
          </a:p>
        </p:txBody>
      </p:sp>
    </p:spTree>
    <p:extLst>
      <p:ext uri="{BB962C8B-B14F-4D97-AF65-F5344CB8AC3E}">
        <p14:creationId xmlns:p14="http://schemas.microsoft.com/office/powerpoint/2010/main" val="2990862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A01EE-11DE-2548-97DF-88E88007BD90}"/>
              </a:ext>
            </a:extLst>
          </p:cNvPr>
          <p:cNvSpPr>
            <a:spLocks noGrp="1"/>
          </p:cNvSpPr>
          <p:nvPr>
            <p:ph type="title"/>
          </p:nvPr>
        </p:nvSpPr>
        <p:spPr>
          <a:xfrm>
            <a:off x="1026262" y="305435"/>
            <a:ext cx="10972800" cy="1508127"/>
          </a:xfrm>
        </p:spPr>
        <p:txBody>
          <a:bodyPr>
            <a:normAutofit/>
          </a:bodyPr>
          <a:lstStyle/>
          <a:p>
            <a:r>
              <a:rPr lang="en-US" dirty="0"/>
              <a:t>Certification Does Not Confer </a:t>
            </a:r>
            <a:br>
              <a:rPr lang="en-US" dirty="0"/>
            </a:br>
            <a:r>
              <a:rPr lang="en-US" dirty="0"/>
              <a:t>Lawful Immigration Status</a:t>
            </a:r>
          </a:p>
        </p:txBody>
      </p:sp>
      <p:sp>
        <p:nvSpPr>
          <p:cNvPr id="3" name="Content Placeholder 2">
            <a:extLst>
              <a:ext uri="{FF2B5EF4-FFF2-40B4-BE49-F238E27FC236}">
                <a16:creationId xmlns:a16="http://schemas.microsoft.com/office/drawing/2014/main" id="{ACAFCB9F-5513-D348-B695-1A9630A1B139}"/>
              </a:ext>
            </a:extLst>
          </p:cNvPr>
          <p:cNvSpPr>
            <a:spLocks noGrp="1"/>
          </p:cNvSpPr>
          <p:nvPr>
            <p:ph idx="1"/>
          </p:nvPr>
        </p:nvSpPr>
        <p:spPr>
          <a:xfrm>
            <a:off x="1266741" y="1987360"/>
            <a:ext cx="9861923" cy="4661852"/>
          </a:xfrm>
        </p:spPr>
        <p:txBody>
          <a:bodyPr>
            <a:noAutofit/>
          </a:bodyPr>
          <a:lstStyle/>
          <a:p>
            <a:r>
              <a:rPr lang="en-US" sz="2800" dirty="0"/>
              <a:t>Bill states: “Completion of a certification form by a certifying official merely verifies factual information relevant to the federal immigration benefit sought, including information relevant for federal immigration officials to determine eligibility for a U or T visa."</a:t>
            </a:r>
          </a:p>
          <a:p>
            <a:r>
              <a:rPr lang="en-US" sz="2800" dirty="0"/>
              <a:t>Bill does not limit the manner in which official or agency may describe whether the person has cooperated or been helpful to the agency or provide any additional information the certifying official or certifying agency believes might be relevant to a federal immigration officer's adjudication of a U or T visa application. </a:t>
            </a:r>
          </a:p>
        </p:txBody>
      </p:sp>
    </p:spTree>
    <p:extLst>
      <p:ext uri="{BB962C8B-B14F-4D97-AF65-F5344CB8AC3E}">
        <p14:creationId xmlns:p14="http://schemas.microsoft.com/office/powerpoint/2010/main" val="327346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D4269-C25D-4D4D-90D6-1AAC01A83579}"/>
              </a:ext>
            </a:extLst>
          </p:cNvPr>
          <p:cNvSpPr>
            <a:spLocks noGrp="1"/>
          </p:cNvSpPr>
          <p:nvPr>
            <p:ph type="title"/>
          </p:nvPr>
        </p:nvSpPr>
        <p:spPr/>
        <p:txBody>
          <a:bodyPr/>
          <a:lstStyle/>
          <a:p>
            <a:r>
              <a:rPr lang="en-US" dirty="0"/>
              <a:t>Declining to Certify </a:t>
            </a:r>
          </a:p>
        </p:txBody>
      </p:sp>
      <p:sp>
        <p:nvSpPr>
          <p:cNvPr id="3" name="Content Placeholder 2">
            <a:extLst>
              <a:ext uri="{FF2B5EF4-FFF2-40B4-BE49-F238E27FC236}">
                <a16:creationId xmlns:a16="http://schemas.microsoft.com/office/drawing/2014/main" id="{C23E5F44-BD25-0045-A681-20F61CF0592E}"/>
              </a:ext>
            </a:extLst>
          </p:cNvPr>
          <p:cNvSpPr>
            <a:spLocks noGrp="1"/>
          </p:cNvSpPr>
          <p:nvPr>
            <p:ph idx="1"/>
          </p:nvPr>
        </p:nvSpPr>
        <p:spPr>
          <a:xfrm>
            <a:off x="1635760" y="2433320"/>
            <a:ext cx="9763760" cy="3215640"/>
          </a:xfrm>
        </p:spPr>
        <p:txBody>
          <a:bodyPr>
            <a:normAutofit/>
          </a:bodyPr>
          <a:lstStyle/>
          <a:p>
            <a:r>
              <a:rPr lang="en-US" sz="3000" dirty="0"/>
              <a:t>If the certifying official cannot determine whether the applicant is a victim of qualifying criminal activity or determines that the applicant does not qualify, the certifying official shall provide a written explanation to the person or the person's representative setting forth reasons why the available evidence does not support a finding that the person is a victim of qualifying criminal activity.</a:t>
            </a:r>
          </a:p>
          <a:p>
            <a:endParaRPr lang="en-US" sz="3000" dirty="0"/>
          </a:p>
        </p:txBody>
      </p:sp>
    </p:spTree>
    <p:extLst>
      <p:ext uri="{BB962C8B-B14F-4D97-AF65-F5344CB8AC3E}">
        <p14:creationId xmlns:p14="http://schemas.microsoft.com/office/powerpoint/2010/main" val="2371353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ctus">
  <a:themeElements>
    <a:clrScheme name="Cactus">
      <a:dk1>
        <a:srgbClr val="000000"/>
      </a:dk1>
      <a:lt1>
        <a:srgbClr val="FFFFFF"/>
      </a:lt1>
      <a:dk2>
        <a:srgbClr val="A7A7A7"/>
      </a:dk2>
      <a:lt2>
        <a:srgbClr val="535353"/>
      </a:lt2>
      <a:accent1>
        <a:srgbClr val="F5EBC1"/>
      </a:accent1>
      <a:accent2>
        <a:srgbClr val="FFCC00"/>
      </a:accent2>
      <a:accent3>
        <a:srgbClr val="9BBB59"/>
      </a:accent3>
      <a:accent4>
        <a:srgbClr val="8064A2"/>
      </a:accent4>
      <a:accent5>
        <a:srgbClr val="4BACC6"/>
      </a:accent5>
      <a:accent6>
        <a:srgbClr val="F79646"/>
      </a:accent6>
      <a:hlink>
        <a:srgbClr val="0000FF"/>
      </a:hlink>
      <a:folHlink>
        <a:srgbClr val="FF00FF"/>
      </a:folHlink>
    </a:clrScheme>
    <a:fontScheme name="Cactus">
      <a:majorFont>
        <a:latin typeface="Helvetica"/>
        <a:ea typeface="Helvetica"/>
        <a:cs typeface="Helvetica"/>
      </a:majorFont>
      <a:minorFont>
        <a:latin typeface="Times New Roman"/>
        <a:ea typeface="Times New Roman"/>
        <a:cs typeface="Times New Roman"/>
      </a:minorFont>
    </a:fontScheme>
    <a:fmtScheme name="Cact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Cactus" id="{47BAD275-9057-E44B-BEA2-00ECAFFA210C}" vid="{56B4C549-73F2-E242-8DA5-2ADFB8F7E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Cactus</Template>
  <TotalTime>2832</TotalTime>
  <Words>10210</Words>
  <Application>Microsoft Macintosh PowerPoint</Application>
  <PresentationFormat>Widescreen</PresentationFormat>
  <Paragraphs>622</Paragraphs>
  <Slides>135</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135</vt:i4>
      </vt:variant>
    </vt:vector>
  </HeadingPairs>
  <TitlesOfParts>
    <vt:vector size="140" baseType="lpstr">
      <vt:lpstr>Arial</vt:lpstr>
      <vt:lpstr>Arial Narrow</vt:lpstr>
      <vt:lpstr>Calibri</vt:lpstr>
      <vt:lpstr>Times New Roman</vt:lpstr>
      <vt:lpstr>Cactus</vt:lpstr>
      <vt:lpstr>CASC 2021  Legislative Update For Virginia  Law Enforcement</vt:lpstr>
      <vt:lpstr>Materials</vt:lpstr>
      <vt:lpstr>Materials</vt:lpstr>
      <vt:lpstr>Topics for this Presentation</vt:lpstr>
      <vt:lpstr>Note: Effective Date of Legislation</vt:lpstr>
      <vt:lpstr>INVESTIGATIONS</vt:lpstr>
      <vt:lpstr>Ch.34: Execution of Search Warrants</vt:lpstr>
      <vt:lpstr>Ch. 189: Missing Person With Autism Alert</vt:lpstr>
      <vt:lpstr>Ch. 338: Signing a Traffic Summons</vt:lpstr>
      <vt:lpstr>Ch. 537: Ban on Facial Recognition  Technology</vt:lpstr>
      <vt:lpstr>What is  “Facial Recognition Technology”?</vt:lpstr>
      <vt:lpstr>DANGEROUS DOGS</vt:lpstr>
      <vt:lpstr>Ch. 464: Dangerous Dogs</vt:lpstr>
      <vt:lpstr>Dangerous Dogs – Con’d</vt:lpstr>
      <vt:lpstr>Dangerous Dogs - Standard</vt:lpstr>
      <vt:lpstr>Dangerous Dogs - Limitation</vt:lpstr>
      <vt:lpstr>Dangerous Dogs – Owner Obligations</vt:lpstr>
      <vt:lpstr>Dangerous Dogs - Transfer</vt:lpstr>
      <vt:lpstr>PROTECTIVE ORDERS</vt:lpstr>
      <vt:lpstr>Ch. 207: Emergency order for Adult Protection against acts of violence, threats, financial exploitation. </vt:lpstr>
      <vt:lpstr>“Financial Exploitation”</vt:lpstr>
      <vt:lpstr>What the Court May Order</vt:lpstr>
      <vt:lpstr>NEW CRIMES AND OFFENSES</vt:lpstr>
      <vt:lpstr>Ch.83: Communicating threats of death or bodily injury to a person with intent to intimidate</vt:lpstr>
      <vt:lpstr>Ch. 188: Prostitution &amp; Solicitation  Divided Into Two Offenses</vt:lpstr>
      <vt:lpstr>Ch. 462: Traffic Regulation &amp; Bicycles</vt:lpstr>
      <vt:lpstr>Ch. 465: Sexually Transmitted Infection</vt:lpstr>
      <vt:lpstr>Ch. 465: Repeals Offense of Transmission of Sexually Transmitted Infection </vt:lpstr>
      <vt:lpstr>Ch. 534: Robbery –  New Offenses and Penalties</vt:lpstr>
      <vt:lpstr>Robbery: New Penalty Structure</vt:lpstr>
      <vt:lpstr>Robbery: New Penalty Structure (con’d)</vt:lpstr>
      <vt:lpstr>Juvenile Robbery</vt:lpstr>
      <vt:lpstr>FIREARM OFFENSES &amp; REGULATIONS</vt:lpstr>
      <vt:lpstr>Ch. 432: Muzzleloading rifles and shotguns</vt:lpstr>
      <vt:lpstr>Ch. 439: School Board-Imposed “Gun-Free” Zones</vt:lpstr>
      <vt:lpstr>Exceptions to School Board’s  “Gun-Free” Zone</vt:lpstr>
      <vt:lpstr>Ch. 459: Unlawful Possession of a Firearm  at Polling Places</vt:lpstr>
      <vt:lpstr>Exceptions from Prohibition on Firearms  at Polling Place</vt:lpstr>
      <vt:lpstr>Ch. 527/548: Carrying Firearm in  Commonwealth Building</vt:lpstr>
      <vt:lpstr>Exceptions RE: Capitol -  While Acting in Official Duties: </vt:lpstr>
      <vt:lpstr>Additional Exceptions RE:  Commonwealth Owned/Leased Buildings</vt:lpstr>
      <vt:lpstr>Additional Exceptions RE:  Commonwealth Owned/Leased Buildings (cont’d)</vt:lpstr>
      <vt:lpstr>Notice Required</vt:lpstr>
      <vt:lpstr>Ch. 555: Purchase, possession, or transportation after DV Conviction</vt:lpstr>
      <vt:lpstr>Offenses that Qualify as Convictions.</vt:lpstr>
      <vt:lpstr>REPEALED CRIMES AND OFFENSES</vt:lpstr>
      <vt:lpstr>Ch. 192: Repeal of Enhanced Punishment  for Repeated Larceny</vt:lpstr>
      <vt:lpstr>Ch. 132 &amp; Ch. 381: Repeal of Juvenile/Provisional/Learners Permit Drivers Using Cellphones </vt:lpstr>
      <vt:lpstr>Ch. 154: Reinstatement of  suspended driving privileges</vt:lpstr>
      <vt:lpstr>Ch. 344: Death Penalty Repeal</vt:lpstr>
      <vt:lpstr>Ch. 462: Repeal of “Two Abreast” Prohibition</vt:lpstr>
      <vt:lpstr>Note: No other change to § 46.2-905</vt:lpstr>
      <vt:lpstr>Ch. 463: Repeal of Habitual Offender</vt:lpstr>
      <vt:lpstr>MARIJUANA</vt:lpstr>
      <vt:lpstr>Ch. 227: Pharmaceutical Processors  &amp; Cannabis Products</vt:lpstr>
      <vt:lpstr>Ch. 550/551: Legalization of Marijuana</vt:lpstr>
      <vt:lpstr>Effective Dates Vary</vt:lpstr>
      <vt:lpstr>Regulation of Marijuana</vt:lpstr>
      <vt:lpstr>Statutes Repealed</vt:lpstr>
      <vt:lpstr>Va. Code § 18.2-248.1</vt:lpstr>
      <vt:lpstr>Simple Possession (under 1 ounce):  Legal After July 1, 2021</vt:lpstr>
      <vt:lpstr>What is a “Public Place?”</vt:lpstr>
      <vt:lpstr>“Home Cultivation”: Legal After July 1, 2021</vt:lpstr>
      <vt:lpstr>Rules for Storage of  “Home Cultivated” Plants</vt:lpstr>
      <vt:lpstr>Unlawful Home Cultivation:  Offenses Effective July 1, 2021 </vt:lpstr>
      <vt:lpstr>Unlawful Cultivation/Manufacturing § 4.1-1102 </vt:lpstr>
      <vt:lpstr>Unlawful Cultivation/Manufacturing § 4.1-1102 – Effective Date</vt:lpstr>
      <vt:lpstr>Manufacturing Resin</vt:lpstr>
      <vt:lpstr>Unlawful Distribution</vt:lpstr>
      <vt:lpstr>Unlawful Importation</vt:lpstr>
      <vt:lpstr>Exception for “Adult Sharing:” Legal After July 1, 2021</vt:lpstr>
      <vt:lpstr>"Adult sharing"  does not include instances in which: </vt:lpstr>
      <vt:lpstr>Marijuana Consumption in Public: §4.1-1108 – Effective July 1, 2021</vt:lpstr>
      <vt:lpstr>Consuming Marijuana in a  Moving Vehicle on a Public Highway</vt:lpstr>
      <vt:lpstr>Possession by People Under 21, Children</vt:lpstr>
      <vt:lpstr>Drug Houses: New Laws Effective January 1, 2024</vt:lpstr>
      <vt:lpstr>Asset Forfeiture:  Laws that will take effect January 1, 2024</vt:lpstr>
      <vt:lpstr>How to Charge ”Civil Offenses”</vt:lpstr>
      <vt:lpstr>Limits on Enforcement § 4.1-1302: Effective July 1, 2021</vt:lpstr>
      <vt:lpstr>NEW DEFENSES TO CRIMES</vt:lpstr>
      <vt:lpstr>Ch. 29: Overdose Reporting Immunity</vt:lpstr>
      <vt:lpstr>Ch. 550/551: Overdose Immunity  and Marijuana Possession</vt:lpstr>
      <vt:lpstr>Ch. 334: Affirmative Defense to Prosecution  for Sex Trafficking Victims</vt:lpstr>
      <vt:lpstr>Ch. 523/540: Consideration of Mental Condition  and Intellectual and Developmental Disabilities.</vt:lpstr>
      <vt:lpstr>“Mental Illness”</vt:lpstr>
      <vt:lpstr>“Developmental Disability"</vt:lpstr>
      <vt:lpstr>"Intellectual Disability" </vt:lpstr>
      <vt:lpstr>NEW REGULATIONS &amp; REQUIREMENTS</vt:lpstr>
      <vt:lpstr>Restrictions on Equipment: Ch 552 (Budget Bill)</vt:lpstr>
      <vt:lpstr>Impact of Budget Amendment</vt:lpstr>
      <vt:lpstr>U-VISAS AND T-VISAS</vt:lpstr>
      <vt:lpstr>Ch. 468: U-Visa and T-Visa Certifications</vt:lpstr>
      <vt:lpstr>U-Visa and T-Visas</vt:lpstr>
      <vt:lpstr>Requirements of New Law: Certifying Official</vt:lpstr>
      <vt:lpstr>Certification Process</vt:lpstr>
      <vt:lpstr>Shorter Time Limits If:</vt:lpstr>
      <vt:lpstr>Certification Does Not Grant  Lawful Immigration Status</vt:lpstr>
      <vt:lpstr>Certification Does Not Confer  Lawful Immigration Status</vt:lpstr>
      <vt:lpstr>Declining to Certify </vt:lpstr>
      <vt:lpstr>Notifying DHS of Change in Circumstances</vt:lpstr>
      <vt:lpstr>Need to Document for  Discovery, Brady/Giglio Purposes.</vt:lpstr>
      <vt:lpstr>FOIA</vt:lpstr>
      <vt:lpstr>Ch. 483: FOIA Law-Enforcement Criminal Incident Information, Criminal Investigative Files  </vt:lpstr>
      <vt:lpstr>FOIA: Summary</vt:lpstr>
      <vt:lpstr>FOIA: New Rule</vt:lpstr>
      <vt:lpstr>FOIA: What is Subject to FOIA</vt:lpstr>
      <vt:lpstr>FOIA: “Criminal Incident Information”</vt:lpstr>
      <vt:lpstr>FOIA: Exception</vt:lpstr>
      <vt:lpstr>FOIA:   Can Provide “Verbal” Response</vt:lpstr>
      <vt:lpstr>Criminal investigative files: Any documents and information relating to a criminal investigation or proceeding that is not ongoing, including:</vt:lpstr>
      <vt:lpstr>§ 2.2-3706.1: “Ongoing”</vt:lpstr>
      <vt:lpstr>Exceptions</vt:lpstr>
      <vt:lpstr>FOIA:  Effect of Exception</vt:lpstr>
      <vt:lpstr>§ 2.2-3706.1: FOIA for  Photo/Video of Victim</vt:lpstr>
      <vt:lpstr>§ 2.2-3706.1: FOIA Records Depicting a Victim </vt:lpstr>
      <vt:lpstr>§ 2.2-3706.1: FOIA Conflicts of Law </vt:lpstr>
      <vt:lpstr>FOIA:  Other Statutory Exceptions</vt:lpstr>
      <vt:lpstr>Exceptions found outside the new  § 2.2-3706.1</vt:lpstr>
      <vt:lpstr>Exceptions found outside the new  § 2.2-3706.1</vt:lpstr>
      <vt:lpstr>Exceptions found outside the new  § 2.2-3706.1</vt:lpstr>
      <vt:lpstr>FOIA:  Discretionary Release</vt:lpstr>
      <vt:lpstr>FOIA RESPONSES: Timing and Enforcement</vt:lpstr>
      <vt:lpstr>§ 2.2-3704:   FOIA Timing</vt:lpstr>
      <vt:lpstr>§ 2.2-3704: FOIA Timing</vt:lpstr>
      <vt:lpstr>§ 2.2-3706.1:  FOIA Violations</vt:lpstr>
      <vt:lpstr>SEALING CONVICTIONS AND  OTHER COURT RECORDS</vt:lpstr>
      <vt:lpstr>Ch. 524/542: Sealing Criminal Records </vt:lpstr>
      <vt:lpstr>What Records Can Be Sealed  (Starting in 2025)</vt:lpstr>
      <vt:lpstr>Results of Sealing of Records of Arrest and Convictions </vt:lpstr>
      <vt:lpstr>Permitted Disclosure of Sealed Records  by Law Enforcement</vt:lpstr>
      <vt:lpstr>Consequences for Disclosing Sealed Record</vt:lpstr>
      <vt:lpstr>Ch. 544: “Identification Privilege Cards”</vt:lpstr>
      <vt:lpstr>LAW ENFORCEMENT PROCEDURAL PROTECTIONS</vt:lpstr>
      <vt:lpstr>Ch. 526:  Worker’s Compensation &amp; COVID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 2020  Legislative Update: Special Session Fall 2020</dc:title>
  <dc:creator>Casey, Elliott</dc:creator>
  <cp:lastModifiedBy>Casey, Elliott</cp:lastModifiedBy>
  <cp:revision>81</cp:revision>
  <dcterms:created xsi:type="dcterms:W3CDTF">2020-10-26T17:34:22Z</dcterms:created>
  <dcterms:modified xsi:type="dcterms:W3CDTF">2021-06-03T18:33:32Z</dcterms:modified>
</cp:coreProperties>
</file>