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4"/>
  </p:sldMasterIdLst>
  <p:notesMasterIdLst>
    <p:notesMasterId r:id="rId54"/>
  </p:notesMasterIdLst>
  <p:sldIdLst>
    <p:sldId id="256" r:id="rId5"/>
    <p:sldId id="296" r:id="rId6"/>
    <p:sldId id="367" r:id="rId7"/>
    <p:sldId id="371" r:id="rId8"/>
    <p:sldId id="368" r:id="rId9"/>
    <p:sldId id="369" r:id="rId10"/>
    <p:sldId id="333" r:id="rId11"/>
    <p:sldId id="334" r:id="rId12"/>
    <p:sldId id="373" r:id="rId13"/>
    <p:sldId id="377" r:id="rId14"/>
    <p:sldId id="336" r:id="rId15"/>
    <p:sldId id="343" r:id="rId16"/>
    <p:sldId id="308" r:id="rId17"/>
    <p:sldId id="309" r:id="rId18"/>
    <p:sldId id="346" r:id="rId19"/>
    <p:sldId id="311" r:id="rId20"/>
    <p:sldId id="379" r:id="rId21"/>
    <p:sldId id="303" r:id="rId22"/>
    <p:sldId id="314" r:id="rId23"/>
    <p:sldId id="347" r:id="rId24"/>
    <p:sldId id="315" r:id="rId25"/>
    <p:sldId id="257" r:id="rId26"/>
    <p:sldId id="348" r:id="rId27"/>
    <p:sldId id="260" r:id="rId28"/>
    <p:sldId id="263" r:id="rId29"/>
    <p:sldId id="262" r:id="rId30"/>
    <p:sldId id="266" r:id="rId31"/>
    <p:sldId id="374" r:id="rId32"/>
    <p:sldId id="375" r:id="rId33"/>
    <p:sldId id="267" r:id="rId34"/>
    <p:sldId id="284" r:id="rId35"/>
    <p:sldId id="389" r:id="rId36"/>
    <p:sldId id="390" r:id="rId37"/>
    <p:sldId id="391" r:id="rId38"/>
    <p:sldId id="381" r:id="rId39"/>
    <p:sldId id="286" r:id="rId40"/>
    <p:sldId id="392" r:id="rId41"/>
    <p:sldId id="393" r:id="rId42"/>
    <p:sldId id="290" r:id="rId43"/>
    <p:sldId id="363" r:id="rId44"/>
    <p:sldId id="292" r:id="rId45"/>
    <p:sldId id="285" r:id="rId46"/>
    <p:sldId id="293" r:id="rId47"/>
    <p:sldId id="394" r:id="rId48"/>
    <p:sldId id="295" r:id="rId49"/>
    <p:sldId id="395" r:id="rId50"/>
    <p:sldId id="365" r:id="rId51"/>
    <p:sldId id="351" r:id="rId52"/>
    <p:sldId id="305" r:id="rId5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51B7D6-E3E1-4D2E-BD2B-41B067C16376}">
          <p14:sldIdLst>
            <p14:sldId id="256"/>
            <p14:sldId id="296"/>
            <p14:sldId id="367"/>
            <p14:sldId id="371"/>
            <p14:sldId id="368"/>
            <p14:sldId id="369"/>
            <p14:sldId id="333"/>
            <p14:sldId id="334"/>
            <p14:sldId id="373"/>
            <p14:sldId id="377"/>
            <p14:sldId id="336"/>
            <p14:sldId id="343"/>
            <p14:sldId id="308"/>
            <p14:sldId id="309"/>
            <p14:sldId id="346"/>
            <p14:sldId id="311"/>
            <p14:sldId id="379"/>
            <p14:sldId id="303"/>
            <p14:sldId id="314"/>
            <p14:sldId id="347"/>
            <p14:sldId id="315"/>
            <p14:sldId id="257"/>
            <p14:sldId id="348"/>
            <p14:sldId id="260"/>
            <p14:sldId id="263"/>
            <p14:sldId id="262"/>
            <p14:sldId id="266"/>
            <p14:sldId id="374"/>
            <p14:sldId id="375"/>
            <p14:sldId id="267"/>
            <p14:sldId id="284"/>
            <p14:sldId id="389"/>
            <p14:sldId id="390"/>
            <p14:sldId id="391"/>
            <p14:sldId id="381"/>
            <p14:sldId id="286"/>
            <p14:sldId id="392"/>
            <p14:sldId id="393"/>
            <p14:sldId id="290"/>
            <p14:sldId id="363"/>
            <p14:sldId id="292"/>
            <p14:sldId id="285"/>
            <p14:sldId id="293"/>
            <p14:sldId id="394"/>
            <p14:sldId id="295"/>
            <p14:sldId id="395"/>
            <p14:sldId id="365"/>
            <p14:sldId id="351"/>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681101-8899-632E-4FEA-03C928B35E6F}" name="Polak, Elizabeth (DCJS)" initials="EP" userId="S::Elizabeth.Polak@dcjs.virginia.gov::741b9629-68b9-4844-99a0-c6b1dcf22110" providerId="AD"/>
  <p188:author id="{FF17F70A-9D91-8A88-BF86-48AEFAFDF68F}" name="Miles, Michelle (DCJS)" initials="M(" userId="S::michelle.miles@dcjs.virginia.gov::e42ae161-f67e-4bff-a6eb-f5f92a467389" providerId="AD"/>
  <p188:author id="{B2C8C911-F701-E4DE-1C85-75A1E8E9F43C}" name="Anderson, Dannie (DCJS)" initials="DA" userId="S::Dannie.Anderson@dcjs.virginia.gov::3309786d-ca09-4b25-9407-7fcc16175d79" providerId="AD"/>
  <p188:author id="{A88EAF30-9B18-37AE-C90D-293F170E7230}" name="Nolan, Jordy (DCJS)" initials="N(" userId="S::jordy.nolan@dcjs.virginia.gov::05db1268-310c-46ea-98fa-b461e63db604" providerId="AD"/>
  <p188:author id="{29EE456F-9911-0F7C-6D2A-90DADF73DB61}" name="Nolan, Jordy (DCJS)" initials="NJ(" userId="S::Jordy.Nolan@dcjs.virginia.gov::05db1268-310c-46ea-98fa-b461e63db604" providerId="AD"/>
  <p188:author id="{73C6A26F-A41A-D06A-884F-FE0400D7A9A4}" name="Vaughan, Phyllis (DCJS)" initials="PV" userId="S::Phyllis.Vaughan@dcjs.virginia.gov::57aff1a9-c439-4094-b2ef-f1b848d73506" providerId="AD"/>
  <p188:author id="{43BA6A98-E23B-9B9B-C910-847763CD5712}" name="Matthews, Tracy (DCJS)" initials="MT" userId="S::tracy.matthews@dcjs.virginia.gov::ab9ab72f-be30-494b-b234-6002b4959df5" providerId="AD"/>
  <p188:author id="{BC5EFCBA-B73C-777E-7269-26803D76DFA7}" name="Polak, Elizabeth (DCJS)" initials="P(" userId="S::elizabeth.polak@dcjs.virginia.gov::741b9629-68b9-4844-99a0-c6b1dcf22110" providerId="AD"/>
  <p188:author id="{8075E6E8-4D2E-C25E-B063-C1E2DB04A9C9}" name="Vaughan, Phyllis (DCJS)" initials="VP" userId="S::phyllis.vaughan@dcjs.virginia.gov::57aff1a9-c439-4094-b2ef-f1b848d735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6"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171"/>
    <a:srgbClr val="8DBA3C"/>
    <a:srgbClr val="D5E997"/>
    <a:srgbClr val="F2975C"/>
    <a:srgbClr val="EEABA8"/>
    <a:srgbClr val="EFA079"/>
    <a:srgbClr val="F4BDA2"/>
    <a:srgbClr val="F1CD99"/>
    <a:srgbClr val="EBDF71"/>
    <a:srgbClr val="01E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CFC27-A241-45EB-A97F-8B3433F834C5}" v="8" dt="2025-03-03T18:16:39.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54" autoAdjust="0"/>
  </p:normalViewPr>
  <p:slideViewPr>
    <p:cSldViewPr snapToGrid="0">
      <p:cViewPr>
        <p:scale>
          <a:sx n="100" d="100"/>
          <a:sy n="100" d="100"/>
        </p:scale>
        <p:origin x="1914" y="-10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an, Phyllis (DCJS)" userId="57aff1a9-c439-4094-b2ef-f1b848d73506" providerId="ADAL" clId="{067CFC27-A241-45EB-A97F-8B3433F834C5}"/>
    <pc:docChg chg="custSel delSld modSld sldOrd modSection">
      <pc:chgData name="Vaughan, Phyllis (DCJS)" userId="57aff1a9-c439-4094-b2ef-f1b848d73506" providerId="ADAL" clId="{067CFC27-A241-45EB-A97F-8B3433F834C5}" dt="2025-03-03T19:07:23.219" v="1130" actId="20577"/>
      <pc:docMkLst>
        <pc:docMk/>
      </pc:docMkLst>
      <pc:sldChg chg="modNotesTx">
        <pc:chgData name="Vaughan, Phyllis (DCJS)" userId="57aff1a9-c439-4094-b2ef-f1b848d73506" providerId="ADAL" clId="{067CFC27-A241-45EB-A97F-8B3433F834C5}" dt="2025-03-03T19:07:23.219" v="1130" actId="20577"/>
        <pc:sldMkLst>
          <pc:docMk/>
          <pc:sldMk cId="3458540204" sldId="256"/>
        </pc:sldMkLst>
      </pc:sldChg>
      <pc:sldChg chg="modNotesTx">
        <pc:chgData name="Vaughan, Phyllis (DCJS)" userId="57aff1a9-c439-4094-b2ef-f1b848d73506" providerId="ADAL" clId="{067CFC27-A241-45EB-A97F-8B3433F834C5}" dt="2025-02-19T20:32:02.529" v="68"/>
        <pc:sldMkLst>
          <pc:docMk/>
          <pc:sldMk cId="3701183255" sldId="257"/>
        </pc:sldMkLst>
      </pc:sldChg>
      <pc:sldChg chg="modNotesTx">
        <pc:chgData name="Vaughan, Phyllis (DCJS)" userId="57aff1a9-c439-4094-b2ef-f1b848d73506" providerId="ADAL" clId="{067CFC27-A241-45EB-A97F-8B3433F834C5}" dt="2025-03-03T18:38:48.473" v="941" actId="20577"/>
        <pc:sldMkLst>
          <pc:docMk/>
          <pc:sldMk cId="3663191011" sldId="262"/>
        </pc:sldMkLst>
      </pc:sldChg>
      <pc:sldChg chg="modNotesTx">
        <pc:chgData name="Vaughan, Phyllis (DCJS)" userId="57aff1a9-c439-4094-b2ef-f1b848d73506" providerId="ADAL" clId="{067CFC27-A241-45EB-A97F-8B3433F834C5}" dt="2025-02-19T20:33:20.701" v="72"/>
        <pc:sldMkLst>
          <pc:docMk/>
          <pc:sldMk cId="2725997821" sldId="263"/>
        </pc:sldMkLst>
      </pc:sldChg>
      <pc:sldChg chg="modNotesTx">
        <pc:chgData name="Vaughan, Phyllis (DCJS)" userId="57aff1a9-c439-4094-b2ef-f1b848d73506" providerId="ADAL" clId="{067CFC27-A241-45EB-A97F-8B3433F834C5}" dt="2025-02-19T20:34:22.517" v="76"/>
        <pc:sldMkLst>
          <pc:docMk/>
          <pc:sldMk cId="204031473" sldId="266"/>
        </pc:sldMkLst>
      </pc:sldChg>
      <pc:sldChg chg="modNotesTx">
        <pc:chgData name="Vaughan, Phyllis (DCJS)" userId="57aff1a9-c439-4094-b2ef-f1b848d73506" providerId="ADAL" clId="{067CFC27-A241-45EB-A97F-8B3433F834C5}" dt="2025-03-03T18:41:52.647" v="1108" actId="20577"/>
        <pc:sldMkLst>
          <pc:docMk/>
          <pc:sldMk cId="3139082222" sldId="267"/>
        </pc:sldMkLst>
      </pc:sldChg>
      <pc:sldChg chg="modNotesTx">
        <pc:chgData name="Vaughan, Phyllis (DCJS)" userId="57aff1a9-c439-4094-b2ef-f1b848d73506" providerId="ADAL" clId="{067CFC27-A241-45EB-A97F-8B3433F834C5}" dt="2025-02-19T20:36:17.203" v="81"/>
        <pc:sldMkLst>
          <pc:docMk/>
          <pc:sldMk cId="1223083900" sldId="284"/>
        </pc:sldMkLst>
      </pc:sldChg>
      <pc:sldChg chg="modNotesTx">
        <pc:chgData name="Vaughan, Phyllis (DCJS)" userId="57aff1a9-c439-4094-b2ef-f1b848d73506" providerId="ADAL" clId="{067CFC27-A241-45EB-A97F-8B3433F834C5}" dt="2025-02-19T20:41:22.595" v="94"/>
        <pc:sldMkLst>
          <pc:docMk/>
          <pc:sldMk cId="3951887525" sldId="285"/>
        </pc:sldMkLst>
      </pc:sldChg>
      <pc:sldChg chg="modNotesTx">
        <pc:chgData name="Vaughan, Phyllis (DCJS)" userId="57aff1a9-c439-4094-b2ef-f1b848d73506" providerId="ADAL" clId="{067CFC27-A241-45EB-A97F-8B3433F834C5}" dt="2025-02-28T15:22:31.430" v="149" actId="20577"/>
        <pc:sldMkLst>
          <pc:docMk/>
          <pc:sldMk cId="2398135062" sldId="286"/>
        </pc:sldMkLst>
      </pc:sldChg>
      <pc:sldChg chg="modNotesTx">
        <pc:chgData name="Vaughan, Phyllis (DCJS)" userId="57aff1a9-c439-4094-b2ef-f1b848d73506" providerId="ADAL" clId="{067CFC27-A241-45EB-A97F-8B3433F834C5}" dt="2025-02-19T20:40:20.363" v="91"/>
        <pc:sldMkLst>
          <pc:docMk/>
          <pc:sldMk cId="3917457373" sldId="290"/>
        </pc:sldMkLst>
      </pc:sldChg>
      <pc:sldChg chg="modNotesTx">
        <pc:chgData name="Vaughan, Phyllis (DCJS)" userId="57aff1a9-c439-4094-b2ef-f1b848d73506" providerId="ADAL" clId="{067CFC27-A241-45EB-A97F-8B3433F834C5}" dt="2025-02-19T20:41:02.976" v="93"/>
        <pc:sldMkLst>
          <pc:docMk/>
          <pc:sldMk cId="4109926799" sldId="292"/>
        </pc:sldMkLst>
      </pc:sldChg>
      <pc:sldChg chg="modNotesTx">
        <pc:chgData name="Vaughan, Phyllis (DCJS)" userId="57aff1a9-c439-4094-b2ef-f1b848d73506" providerId="ADAL" clId="{067CFC27-A241-45EB-A97F-8B3433F834C5}" dt="2025-02-19T20:41:43.305" v="96"/>
        <pc:sldMkLst>
          <pc:docMk/>
          <pc:sldMk cId="579647280" sldId="293"/>
        </pc:sldMkLst>
      </pc:sldChg>
      <pc:sldChg chg="modNotesTx">
        <pc:chgData name="Vaughan, Phyllis (DCJS)" userId="57aff1a9-c439-4094-b2ef-f1b848d73506" providerId="ADAL" clId="{067CFC27-A241-45EB-A97F-8B3433F834C5}" dt="2025-02-19T20:18:45.058" v="5"/>
        <pc:sldMkLst>
          <pc:docMk/>
          <pc:sldMk cId="997465533" sldId="296"/>
        </pc:sldMkLst>
      </pc:sldChg>
      <pc:sldChg chg="modNotesTx">
        <pc:chgData name="Vaughan, Phyllis (DCJS)" userId="57aff1a9-c439-4094-b2ef-f1b848d73506" providerId="ADAL" clId="{067CFC27-A241-45EB-A97F-8B3433F834C5}" dt="2025-02-19T20:30:30.380" v="60"/>
        <pc:sldMkLst>
          <pc:docMk/>
          <pc:sldMk cId="212237352" sldId="303"/>
        </pc:sldMkLst>
      </pc:sldChg>
      <pc:sldChg chg="modNotesTx">
        <pc:chgData name="Vaughan, Phyllis (DCJS)" userId="57aff1a9-c439-4094-b2ef-f1b848d73506" providerId="ADAL" clId="{067CFC27-A241-45EB-A97F-8B3433F834C5}" dt="2025-02-19T20:43:58.092" v="121" actId="20577"/>
        <pc:sldMkLst>
          <pc:docMk/>
          <pc:sldMk cId="2065069342" sldId="305"/>
        </pc:sldMkLst>
      </pc:sldChg>
      <pc:sldChg chg="modNotesTx">
        <pc:chgData name="Vaughan, Phyllis (DCJS)" userId="57aff1a9-c439-4094-b2ef-f1b848d73506" providerId="ADAL" clId="{067CFC27-A241-45EB-A97F-8B3433F834C5}" dt="2025-02-19T20:30:57.772" v="62"/>
        <pc:sldMkLst>
          <pc:docMk/>
          <pc:sldMk cId="4054307720" sldId="314"/>
        </pc:sldMkLst>
      </pc:sldChg>
      <pc:sldChg chg="modNotesTx">
        <pc:chgData name="Vaughan, Phyllis (DCJS)" userId="57aff1a9-c439-4094-b2ef-f1b848d73506" providerId="ADAL" clId="{067CFC27-A241-45EB-A97F-8B3433F834C5}" dt="2025-03-03T18:36:56.876" v="939" actId="20577"/>
        <pc:sldMkLst>
          <pc:docMk/>
          <pc:sldMk cId="3646003958" sldId="315"/>
        </pc:sldMkLst>
      </pc:sldChg>
      <pc:sldChg chg="modNotesTx">
        <pc:chgData name="Vaughan, Phyllis (DCJS)" userId="57aff1a9-c439-4094-b2ef-f1b848d73506" providerId="ADAL" clId="{067CFC27-A241-45EB-A97F-8B3433F834C5}" dt="2025-03-03T13:15:40.994" v="562" actId="20577"/>
        <pc:sldMkLst>
          <pc:docMk/>
          <pc:sldMk cId="1550343093" sldId="333"/>
        </pc:sldMkLst>
      </pc:sldChg>
      <pc:sldChg chg="modNotesTx">
        <pc:chgData name="Vaughan, Phyllis (DCJS)" userId="57aff1a9-c439-4094-b2ef-f1b848d73506" providerId="ADAL" clId="{067CFC27-A241-45EB-A97F-8B3433F834C5}" dt="2025-02-19T20:23:25.963" v="38"/>
        <pc:sldMkLst>
          <pc:docMk/>
          <pc:sldMk cId="2302907309" sldId="334"/>
        </pc:sldMkLst>
      </pc:sldChg>
      <pc:sldChg chg="modSp mod ord modNotesTx">
        <pc:chgData name="Vaughan, Phyllis (DCJS)" userId="57aff1a9-c439-4094-b2ef-f1b848d73506" providerId="ADAL" clId="{067CFC27-A241-45EB-A97F-8B3433F834C5}" dt="2025-03-03T13:14:55.377" v="559"/>
        <pc:sldMkLst>
          <pc:docMk/>
          <pc:sldMk cId="2885953948" sldId="336"/>
        </pc:sldMkLst>
        <pc:spChg chg="mod">
          <ac:chgData name="Vaughan, Phyllis (DCJS)" userId="57aff1a9-c439-4094-b2ef-f1b848d73506" providerId="ADAL" clId="{067CFC27-A241-45EB-A97F-8B3433F834C5}" dt="2025-03-03T13:11:50.279" v="455" actId="20577"/>
          <ac:spMkLst>
            <pc:docMk/>
            <pc:sldMk cId="2885953948" sldId="336"/>
            <ac:spMk id="2" creationId="{86A69BC6-D051-AC2D-7DA4-F08171BE4D3A}"/>
          </ac:spMkLst>
        </pc:spChg>
        <pc:spChg chg="mod">
          <ac:chgData name="Vaughan, Phyllis (DCJS)" userId="57aff1a9-c439-4094-b2ef-f1b848d73506" providerId="ADAL" clId="{067CFC27-A241-45EB-A97F-8B3433F834C5}" dt="2025-03-03T13:12:42.523" v="484" actId="20577"/>
          <ac:spMkLst>
            <pc:docMk/>
            <pc:sldMk cId="2885953948" sldId="336"/>
            <ac:spMk id="4" creationId="{9A264460-BF03-2024-0229-514591AF9EF6}"/>
          </ac:spMkLst>
        </pc:spChg>
      </pc:sldChg>
      <pc:sldChg chg="modNotesTx">
        <pc:chgData name="Vaughan, Phyllis (DCJS)" userId="57aff1a9-c439-4094-b2ef-f1b848d73506" providerId="ADAL" clId="{067CFC27-A241-45EB-A97F-8B3433F834C5}" dt="2025-03-03T13:16:10.611" v="598" actId="20577"/>
        <pc:sldMkLst>
          <pc:docMk/>
          <pc:sldMk cId="2166278506" sldId="343"/>
        </pc:sldMkLst>
      </pc:sldChg>
      <pc:sldChg chg="addSp modSp mod modNotesTx">
        <pc:chgData name="Vaughan, Phyllis (DCJS)" userId="57aff1a9-c439-4094-b2ef-f1b848d73506" providerId="ADAL" clId="{067CFC27-A241-45EB-A97F-8B3433F834C5}" dt="2025-03-03T18:34:33.739" v="837" actId="20577"/>
        <pc:sldMkLst>
          <pc:docMk/>
          <pc:sldMk cId="3806905303" sldId="346"/>
        </pc:sldMkLst>
        <pc:spChg chg="mod">
          <ac:chgData name="Vaughan, Phyllis (DCJS)" userId="57aff1a9-c439-4094-b2ef-f1b848d73506" providerId="ADAL" clId="{067CFC27-A241-45EB-A97F-8B3433F834C5}" dt="2025-02-19T20:28:01.600" v="49" actId="1076"/>
          <ac:spMkLst>
            <pc:docMk/>
            <pc:sldMk cId="3806905303" sldId="346"/>
            <ac:spMk id="3" creationId="{00000000-0000-0000-0000-000000000000}"/>
          </ac:spMkLst>
        </pc:spChg>
        <pc:spChg chg="mod">
          <ac:chgData name="Vaughan, Phyllis (DCJS)" userId="57aff1a9-c439-4094-b2ef-f1b848d73506" providerId="ADAL" clId="{067CFC27-A241-45EB-A97F-8B3433F834C5}" dt="2025-02-19T20:28:11.504" v="51" actId="1076"/>
          <ac:spMkLst>
            <pc:docMk/>
            <pc:sldMk cId="3806905303" sldId="346"/>
            <ac:spMk id="5" creationId="{00000000-0000-0000-0000-000000000000}"/>
          </ac:spMkLst>
        </pc:spChg>
        <pc:picChg chg="add mod">
          <ac:chgData name="Vaughan, Phyllis (DCJS)" userId="57aff1a9-c439-4094-b2ef-f1b848d73506" providerId="ADAL" clId="{067CFC27-A241-45EB-A97F-8B3433F834C5}" dt="2025-02-19T20:28:41.859" v="56" actId="1076"/>
          <ac:picMkLst>
            <pc:docMk/>
            <pc:sldMk cId="3806905303" sldId="346"/>
            <ac:picMk id="6" creationId="{5DFF2D6C-8D29-5DE7-6330-E8CF918DDD4A}"/>
          </ac:picMkLst>
        </pc:picChg>
        <pc:picChg chg="mod">
          <ac:chgData name="Vaughan, Phyllis (DCJS)" userId="57aff1a9-c439-4094-b2ef-f1b848d73506" providerId="ADAL" clId="{067CFC27-A241-45EB-A97F-8B3433F834C5}" dt="2025-02-19T20:28:47.086" v="57" actId="1076"/>
          <ac:picMkLst>
            <pc:docMk/>
            <pc:sldMk cId="3806905303" sldId="346"/>
            <ac:picMk id="14" creationId="{5E875B6A-E1F9-0CF4-269C-81D731BF0B9A}"/>
          </ac:picMkLst>
        </pc:picChg>
        <pc:cxnChg chg="mod">
          <ac:chgData name="Vaughan, Phyllis (DCJS)" userId="57aff1a9-c439-4094-b2ef-f1b848d73506" providerId="ADAL" clId="{067CFC27-A241-45EB-A97F-8B3433F834C5}" dt="2025-02-19T20:28:21.519" v="53" actId="14100"/>
          <ac:cxnSpMkLst>
            <pc:docMk/>
            <pc:sldMk cId="3806905303" sldId="346"/>
            <ac:cxnSpMk id="8" creationId="{00000000-0000-0000-0000-000000000000}"/>
          </ac:cxnSpMkLst>
        </pc:cxnChg>
      </pc:sldChg>
      <pc:sldChg chg="modNotesTx">
        <pc:chgData name="Vaughan, Phyllis (DCJS)" userId="57aff1a9-c439-4094-b2ef-f1b848d73506" providerId="ADAL" clId="{067CFC27-A241-45EB-A97F-8B3433F834C5}" dt="2025-02-19T20:31:26.464" v="64"/>
        <pc:sldMkLst>
          <pc:docMk/>
          <pc:sldMk cId="1756743617" sldId="347"/>
        </pc:sldMkLst>
      </pc:sldChg>
      <pc:sldChg chg="modNotesTx">
        <pc:chgData name="Vaughan, Phyllis (DCJS)" userId="57aff1a9-c439-4094-b2ef-f1b848d73506" providerId="ADAL" clId="{067CFC27-A241-45EB-A97F-8B3433F834C5}" dt="2025-03-03T18:37:43.547" v="940" actId="20577"/>
        <pc:sldMkLst>
          <pc:docMk/>
          <pc:sldMk cId="3573392478" sldId="348"/>
        </pc:sldMkLst>
      </pc:sldChg>
      <pc:sldChg chg="modNotesTx">
        <pc:chgData name="Vaughan, Phyllis (DCJS)" userId="57aff1a9-c439-4094-b2ef-f1b848d73506" providerId="ADAL" clId="{067CFC27-A241-45EB-A97F-8B3433F834C5}" dt="2025-02-19T20:43:21.942" v="98"/>
        <pc:sldMkLst>
          <pc:docMk/>
          <pc:sldMk cId="4145338453" sldId="351"/>
        </pc:sldMkLst>
      </pc:sldChg>
      <pc:sldChg chg="del">
        <pc:chgData name="Vaughan, Phyllis (DCJS)" userId="57aff1a9-c439-4094-b2ef-f1b848d73506" providerId="ADAL" clId="{067CFC27-A241-45EB-A97F-8B3433F834C5}" dt="2025-02-19T20:38:14.021" v="86" actId="2696"/>
        <pc:sldMkLst>
          <pc:docMk/>
          <pc:sldMk cId="4049136559" sldId="362"/>
        </pc:sldMkLst>
      </pc:sldChg>
      <pc:sldChg chg="modNotesTx">
        <pc:chgData name="Vaughan, Phyllis (DCJS)" userId="57aff1a9-c439-4094-b2ef-f1b848d73506" providerId="ADAL" clId="{067CFC27-A241-45EB-A97F-8B3433F834C5}" dt="2025-02-19T20:40:42.782" v="92"/>
        <pc:sldMkLst>
          <pc:docMk/>
          <pc:sldMk cId="2843074930" sldId="363"/>
        </pc:sldMkLst>
      </pc:sldChg>
      <pc:sldChg chg="modNotesTx">
        <pc:chgData name="Vaughan, Phyllis (DCJS)" userId="57aff1a9-c439-4094-b2ef-f1b848d73506" providerId="ADAL" clId="{067CFC27-A241-45EB-A97F-8B3433F834C5}" dt="2025-02-19T20:19:02.272" v="7"/>
        <pc:sldMkLst>
          <pc:docMk/>
          <pc:sldMk cId="3249973077" sldId="367"/>
        </pc:sldMkLst>
      </pc:sldChg>
      <pc:sldChg chg="modNotesTx">
        <pc:chgData name="Vaughan, Phyllis (DCJS)" userId="57aff1a9-c439-4094-b2ef-f1b848d73506" providerId="ADAL" clId="{067CFC27-A241-45EB-A97F-8B3433F834C5}" dt="2025-02-19T20:20:14.538" v="14" actId="20577"/>
        <pc:sldMkLst>
          <pc:docMk/>
          <pc:sldMk cId="40701534" sldId="368"/>
        </pc:sldMkLst>
      </pc:sldChg>
      <pc:sldChg chg="modNotesTx">
        <pc:chgData name="Vaughan, Phyllis (DCJS)" userId="57aff1a9-c439-4094-b2ef-f1b848d73506" providerId="ADAL" clId="{067CFC27-A241-45EB-A97F-8B3433F834C5}" dt="2025-02-19T20:20:40.737" v="18" actId="20577"/>
        <pc:sldMkLst>
          <pc:docMk/>
          <pc:sldMk cId="2927826346" sldId="369"/>
        </pc:sldMkLst>
      </pc:sldChg>
      <pc:sldChg chg="modNotesTx">
        <pc:chgData name="Vaughan, Phyllis (DCJS)" userId="57aff1a9-c439-4094-b2ef-f1b848d73506" providerId="ADAL" clId="{067CFC27-A241-45EB-A97F-8B3433F834C5}" dt="2025-03-03T18:16:53.786" v="699" actId="20577"/>
        <pc:sldMkLst>
          <pc:docMk/>
          <pc:sldMk cId="1004270787" sldId="371"/>
        </pc:sldMkLst>
      </pc:sldChg>
      <pc:sldChg chg="modNotesTx">
        <pc:chgData name="Vaughan, Phyllis (DCJS)" userId="57aff1a9-c439-4094-b2ef-f1b848d73506" providerId="ADAL" clId="{067CFC27-A241-45EB-A97F-8B3433F834C5}" dt="2025-02-19T20:23:55.317" v="43" actId="5793"/>
        <pc:sldMkLst>
          <pc:docMk/>
          <pc:sldMk cId="2131454667" sldId="373"/>
        </pc:sldMkLst>
      </pc:sldChg>
      <pc:sldChg chg="modNotesTx">
        <pc:chgData name="Vaughan, Phyllis (DCJS)" userId="57aff1a9-c439-4094-b2ef-f1b848d73506" providerId="ADAL" clId="{067CFC27-A241-45EB-A97F-8B3433F834C5}" dt="2025-03-03T18:41:02.307" v="1107" actId="20577"/>
        <pc:sldMkLst>
          <pc:docMk/>
          <pc:sldMk cId="2401716706" sldId="374"/>
        </pc:sldMkLst>
      </pc:sldChg>
      <pc:sldChg chg="modNotesTx">
        <pc:chgData name="Vaughan, Phyllis (DCJS)" userId="57aff1a9-c439-4094-b2ef-f1b848d73506" providerId="ADAL" clId="{067CFC27-A241-45EB-A97F-8B3433F834C5}" dt="2025-02-19T20:35:03.518" v="78"/>
        <pc:sldMkLst>
          <pc:docMk/>
          <pc:sldMk cId="524144003" sldId="375"/>
        </pc:sldMkLst>
      </pc:sldChg>
      <pc:sldChg chg="del">
        <pc:chgData name="Vaughan, Phyllis (DCJS)" userId="57aff1a9-c439-4094-b2ef-f1b848d73506" providerId="ADAL" clId="{067CFC27-A241-45EB-A97F-8B3433F834C5}" dt="2025-02-19T20:39:31.878" v="89" actId="2696"/>
        <pc:sldMkLst>
          <pc:docMk/>
          <pc:sldMk cId="2527327869" sldId="376"/>
        </pc:sldMkLst>
      </pc:sldChg>
      <pc:sldChg chg="modSp mod ord modNotesTx">
        <pc:chgData name="Vaughan, Phyllis (DCJS)" userId="57aff1a9-c439-4094-b2ef-f1b848d73506" providerId="ADAL" clId="{067CFC27-A241-45EB-A97F-8B3433F834C5}" dt="2025-03-03T13:14:55.377" v="559"/>
        <pc:sldMkLst>
          <pc:docMk/>
          <pc:sldMk cId="1661722765" sldId="377"/>
        </pc:sldMkLst>
        <pc:spChg chg="mod">
          <ac:chgData name="Vaughan, Phyllis (DCJS)" userId="57aff1a9-c439-4094-b2ef-f1b848d73506" providerId="ADAL" clId="{067CFC27-A241-45EB-A97F-8B3433F834C5}" dt="2025-02-19T20:22:33.294" v="34" actId="20577"/>
          <ac:spMkLst>
            <pc:docMk/>
            <pc:sldMk cId="1661722765" sldId="377"/>
            <ac:spMk id="8" creationId="{C8170542-480C-776E-F6AA-6A097BE5C221}"/>
          </ac:spMkLst>
        </pc:spChg>
      </pc:sldChg>
      <pc:sldChg chg="del">
        <pc:chgData name="Vaughan, Phyllis (DCJS)" userId="57aff1a9-c439-4094-b2ef-f1b848d73506" providerId="ADAL" clId="{067CFC27-A241-45EB-A97F-8B3433F834C5}" dt="2025-02-19T20:28:52.832" v="58" actId="2696"/>
        <pc:sldMkLst>
          <pc:docMk/>
          <pc:sldMk cId="3901256888" sldId="378"/>
        </pc:sldMkLst>
      </pc:sldChg>
      <pc:sldChg chg="modNotesTx">
        <pc:chgData name="Vaughan, Phyllis (DCJS)" userId="57aff1a9-c439-4094-b2ef-f1b848d73506" providerId="ADAL" clId="{067CFC27-A241-45EB-A97F-8B3433F834C5}" dt="2025-03-03T18:34:56.876" v="839" actId="20577"/>
        <pc:sldMkLst>
          <pc:docMk/>
          <pc:sldMk cId="3974404156" sldId="379"/>
        </pc:sldMkLst>
      </pc:sldChg>
      <pc:sldChg chg="modNotesTx">
        <pc:chgData name="Vaughan, Phyllis (DCJS)" userId="57aff1a9-c439-4094-b2ef-f1b848d73506" providerId="ADAL" clId="{067CFC27-A241-45EB-A97F-8B3433F834C5}" dt="2025-02-19T20:37:20.076" v="83"/>
        <pc:sldMkLst>
          <pc:docMk/>
          <pc:sldMk cId="869116415" sldId="389"/>
        </pc:sldMkLst>
      </pc:sldChg>
      <pc:sldChg chg="modNotesTx">
        <pc:chgData name="Vaughan, Phyllis (DCJS)" userId="57aff1a9-c439-4094-b2ef-f1b848d73506" providerId="ADAL" clId="{067CFC27-A241-45EB-A97F-8B3433F834C5}" dt="2025-02-19T20:37:33.547" v="84"/>
        <pc:sldMkLst>
          <pc:docMk/>
          <pc:sldMk cId="1750069372" sldId="390"/>
        </pc:sldMkLst>
      </pc:sldChg>
      <pc:sldChg chg="modNotesTx">
        <pc:chgData name="Vaughan, Phyllis (DCJS)" userId="57aff1a9-c439-4094-b2ef-f1b848d73506" providerId="ADAL" clId="{067CFC27-A241-45EB-A97F-8B3433F834C5}" dt="2025-03-03T18:43:20.400" v="1109" actId="20577"/>
        <pc:sldMkLst>
          <pc:docMk/>
          <pc:sldMk cId="3106085759" sldId="391"/>
        </pc:sldMkLst>
      </pc:sldChg>
      <pc:sldChg chg="modNotesTx">
        <pc:chgData name="Vaughan, Phyllis (DCJS)" userId="57aff1a9-c439-4094-b2ef-f1b848d73506" providerId="ADAL" clId="{067CFC27-A241-45EB-A97F-8B3433F834C5}" dt="2025-02-19T20:39:03.754" v="88"/>
        <pc:sldMkLst>
          <pc:docMk/>
          <pc:sldMk cId="1896322796" sldId="392"/>
        </pc:sldMkLst>
      </pc:sldChg>
      <pc:sldChg chg="modNotesTx">
        <pc:chgData name="Vaughan, Phyllis (DCJS)" userId="57aff1a9-c439-4094-b2ef-f1b848d73506" providerId="ADAL" clId="{067CFC27-A241-45EB-A97F-8B3433F834C5}" dt="2025-02-19T20:39:56.695" v="90"/>
        <pc:sldMkLst>
          <pc:docMk/>
          <pc:sldMk cId="1469669610" sldId="393"/>
        </pc:sldMkLst>
      </pc:sldChg>
    </pc:docChg>
  </pc:docChgLst>
  <pc:docChgLst>
    <pc:chgData name="Vaughan, Phyllis (DCJS)" userId="S::phyllis.vaughan@dcjs.virginia.gov::57aff1a9-c439-4094-b2ef-f1b848d73506" providerId="AD" clId="Web-{745244C1-13D2-68BC-C65E-54E0F62DE11F}"/>
    <pc:docChg chg="modSld">
      <pc:chgData name="Vaughan, Phyllis (DCJS)" userId="S::phyllis.vaughan@dcjs.virginia.gov::57aff1a9-c439-4094-b2ef-f1b848d73506" providerId="AD" clId="Web-{745244C1-13D2-68BC-C65E-54E0F62DE11F}" dt="2025-02-26T19:59:21.797" v="97"/>
      <pc:docMkLst>
        <pc:docMk/>
      </pc:docMkLst>
      <pc:sldChg chg="modNotes">
        <pc:chgData name="Vaughan, Phyllis (DCJS)" userId="S::phyllis.vaughan@dcjs.virginia.gov::57aff1a9-c439-4094-b2ef-f1b848d73506" providerId="AD" clId="Web-{745244C1-13D2-68BC-C65E-54E0F62DE11F}" dt="2025-02-26T19:45:37.501" v="40"/>
        <pc:sldMkLst>
          <pc:docMk/>
          <pc:sldMk cId="3458540204" sldId="256"/>
        </pc:sldMkLst>
      </pc:sldChg>
      <pc:sldChg chg="modNotes">
        <pc:chgData name="Vaughan, Phyllis (DCJS)" userId="S::phyllis.vaughan@dcjs.virginia.gov::57aff1a9-c439-4094-b2ef-f1b848d73506" providerId="AD" clId="Web-{745244C1-13D2-68BC-C65E-54E0F62DE11F}" dt="2025-02-26T19:46:52.985" v="48"/>
        <pc:sldMkLst>
          <pc:docMk/>
          <pc:sldMk cId="3249973077" sldId="367"/>
        </pc:sldMkLst>
      </pc:sldChg>
      <pc:sldChg chg="modNotes">
        <pc:chgData name="Vaughan, Phyllis (DCJS)" userId="S::phyllis.vaughan@dcjs.virginia.gov::57aff1a9-c439-4094-b2ef-f1b848d73506" providerId="AD" clId="Web-{745244C1-13D2-68BC-C65E-54E0F62DE11F}" dt="2025-02-26T19:49:20.282" v="88"/>
        <pc:sldMkLst>
          <pc:docMk/>
          <pc:sldMk cId="1004270787" sldId="371"/>
        </pc:sldMkLst>
      </pc:sldChg>
      <pc:sldChg chg="modNotes">
        <pc:chgData name="Vaughan, Phyllis (DCJS)" userId="S::phyllis.vaughan@dcjs.virginia.gov::57aff1a9-c439-4094-b2ef-f1b848d73506" providerId="AD" clId="Web-{745244C1-13D2-68BC-C65E-54E0F62DE11F}" dt="2025-02-26T19:59:21.797" v="97"/>
        <pc:sldMkLst>
          <pc:docMk/>
          <pc:sldMk cId="1661722765" sldId="377"/>
        </pc:sldMkLst>
      </pc:sldChg>
      <pc:sldChg chg="modSp">
        <pc:chgData name="Vaughan, Phyllis (DCJS)" userId="S::phyllis.vaughan@dcjs.virginia.gov::57aff1a9-c439-4094-b2ef-f1b848d73506" providerId="AD" clId="Web-{745244C1-13D2-68BC-C65E-54E0F62DE11F}" dt="2025-02-25T18:16:54.738" v="2" actId="20577"/>
        <pc:sldMkLst>
          <pc:docMk/>
          <pc:sldMk cId="3974404156" sldId="379"/>
        </pc:sldMkLst>
        <pc:graphicFrameChg chg="modGraphic">
          <ac:chgData name="Vaughan, Phyllis (DCJS)" userId="S::phyllis.vaughan@dcjs.virginia.gov::57aff1a9-c439-4094-b2ef-f1b848d73506" providerId="AD" clId="Web-{745244C1-13D2-68BC-C65E-54E0F62DE11F}" dt="2025-02-25T18:16:54.738" v="2" actId="20577"/>
          <ac:graphicFrameMkLst>
            <pc:docMk/>
            <pc:sldMk cId="3974404156" sldId="379"/>
            <ac:graphicFrameMk id="7" creationId="{7E2DD1D6-4CA3-FE90-ADC0-6199D2B7C5BF}"/>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E2F12-EEDF-47D3-A515-2CC7C72F8C1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6964AC-74C7-47ED-B3FA-9532D6521848}">
      <dgm:prSet custT="1"/>
      <dgm:spPr/>
      <dgm:t>
        <a:bodyPr/>
        <a:lstStyle/>
        <a:p>
          <a:pPr>
            <a:defRPr cap="all"/>
          </a:pPr>
          <a:r>
            <a:rPr lang="en-US" sz="1600" cap="none" baseline="0" dirty="0"/>
            <a:t>Every user who manages a DCJS grant will need to register for an account</a:t>
          </a:r>
          <a:r>
            <a:rPr lang="en-US" sz="1400" cap="none" baseline="0" dirty="0"/>
            <a:t>. </a:t>
          </a:r>
        </a:p>
      </dgm:t>
    </dgm:pt>
    <dgm:pt modelId="{5EC6074F-A261-44CF-815C-19A6955AD2D5}" type="parTrans" cxnId="{C8C7FC5E-7643-43FF-8233-3DE7CF17817B}">
      <dgm:prSet/>
      <dgm:spPr/>
      <dgm:t>
        <a:bodyPr/>
        <a:lstStyle/>
        <a:p>
          <a:endParaRPr lang="en-US"/>
        </a:p>
      </dgm:t>
    </dgm:pt>
    <dgm:pt modelId="{506CD21D-CFFD-43DB-9C53-C2342CE468EE}" type="sibTrans" cxnId="{C8C7FC5E-7643-43FF-8233-3DE7CF17817B}">
      <dgm:prSet/>
      <dgm:spPr/>
      <dgm:t>
        <a:bodyPr/>
        <a:lstStyle/>
        <a:p>
          <a:endParaRPr lang="en-US"/>
        </a:p>
      </dgm:t>
    </dgm:pt>
    <dgm:pt modelId="{B9FB3390-A06E-409C-9D4F-710E4CC92EE9}">
      <dgm:prSet custT="1"/>
      <dgm:spPr/>
      <dgm:t>
        <a:bodyPr/>
        <a:lstStyle/>
        <a:p>
          <a:pPr>
            <a:defRPr cap="all"/>
          </a:pPr>
          <a:r>
            <a:rPr lang="en-US" sz="1600" cap="none" baseline="0" dirty="0"/>
            <a:t>Includes individuals responsible for submitting a grant application, completing status reports, entering claims, and requesting funds. </a:t>
          </a:r>
        </a:p>
      </dgm:t>
    </dgm:pt>
    <dgm:pt modelId="{7EE8EF88-5204-4BF5-A953-0C32BBE3890F}" type="parTrans" cxnId="{00D9A047-D049-4207-BE13-47E4ADAF381C}">
      <dgm:prSet/>
      <dgm:spPr/>
      <dgm:t>
        <a:bodyPr/>
        <a:lstStyle/>
        <a:p>
          <a:endParaRPr lang="en-US"/>
        </a:p>
      </dgm:t>
    </dgm:pt>
    <dgm:pt modelId="{101F3CCD-C36A-4C8A-A83F-76699E49F37E}" type="sibTrans" cxnId="{00D9A047-D049-4207-BE13-47E4ADAF381C}">
      <dgm:prSet/>
      <dgm:spPr/>
      <dgm:t>
        <a:bodyPr/>
        <a:lstStyle/>
        <a:p>
          <a:endParaRPr lang="en-US"/>
        </a:p>
      </dgm:t>
    </dgm:pt>
    <dgm:pt modelId="{546A52AC-A7E7-4BDC-9387-818319092E78}">
      <dgm:prSet custT="1"/>
      <dgm:spPr/>
      <dgm:t>
        <a:bodyPr/>
        <a:lstStyle/>
        <a:p>
          <a:pPr>
            <a:defRPr cap="all"/>
          </a:pPr>
          <a:r>
            <a:rPr lang="en-US" sz="1600" cap="none" baseline="0" dirty="0"/>
            <a:t>Project Directors, Project Administrators, and Finance Officers are encouraged to register</a:t>
          </a:r>
          <a:r>
            <a:rPr lang="en-US" sz="1400" cap="none" baseline="0" dirty="0"/>
            <a:t>.</a:t>
          </a:r>
        </a:p>
      </dgm:t>
    </dgm:pt>
    <dgm:pt modelId="{6E40FD84-861F-41D8-BFBB-17EA0BFB429A}" type="parTrans" cxnId="{68BB6661-99D5-4379-8CC5-EC168C929E07}">
      <dgm:prSet/>
      <dgm:spPr/>
      <dgm:t>
        <a:bodyPr/>
        <a:lstStyle/>
        <a:p>
          <a:endParaRPr lang="en-US"/>
        </a:p>
      </dgm:t>
    </dgm:pt>
    <dgm:pt modelId="{21269C87-AE3A-4F72-AA2A-3B31971AFDBA}" type="sibTrans" cxnId="{68BB6661-99D5-4379-8CC5-EC168C929E07}">
      <dgm:prSet/>
      <dgm:spPr/>
      <dgm:t>
        <a:bodyPr/>
        <a:lstStyle/>
        <a:p>
          <a:endParaRPr lang="en-US"/>
        </a:p>
      </dgm:t>
    </dgm:pt>
    <dgm:pt modelId="{F4168243-3EEB-4225-AAC9-F8E59F07853C}">
      <dgm:prSet custT="1"/>
      <dgm:spPr/>
      <dgm:t>
        <a:bodyPr/>
        <a:lstStyle/>
        <a:p>
          <a:pPr>
            <a:defRPr cap="all"/>
          </a:pPr>
          <a:r>
            <a:rPr lang="en-US" sz="1600" cap="none" baseline="0" dirty="0"/>
            <a:t>Individuals must be added as an additional contact on the application to have access.</a:t>
          </a:r>
        </a:p>
      </dgm:t>
    </dgm:pt>
    <dgm:pt modelId="{E5B6746D-CA14-4C9E-862B-EDCC4E4F8D4E}" type="parTrans" cxnId="{89C7A017-01BD-4DF5-842F-B1349FCA91FA}">
      <dgm:prSet/>
      <dgm:spPr/>
      <dgm:t>
        <a:bodyPr/>
        <a:lstStyle/>
        <a:p>
          <a:endParaRPr lang="en-US"/>
        </a:p>
      </dgm:t>
    </dgm:pt>
    <dgm:pt modelId="{8C5F5C49-C9C1-4278-AFE8-01A04AB3386F}" type="sibTrans" cxnId="{89C7A017-01BD-4DF5-842F-B1349FCA91FA}">
      <dgm:prSet/>
      <dgm:spPr/>
      <dgm:t>
        <a:bodyPr/>
        <a:lstStyle/>
        <a:p>
          <a:endParaRPr lang="en-US"/>
        </a:p>
      </dgm:t>
    </dgm:pt>
    <dgm:pt modelId="{2BCB7177-7F39-40C8-B0BA-D0453CC6A65E}" type="pres">
      <dgm:prSet presAssocID="{923E2F12-EEDF-47D3-A515-2CC7C72F8C17}" presName="root" presStyleCnt="0">
        <dgm:presLayoutVars>
          <dgm:dir/>
          <dgm:resizeHandles val="exact"/>
        </dgm:presLayoutVars>
      </dgm:prSet>
      <dgm:spPr/>
    </dgm:pt>
    <dgm:pt modelId="{3D02182C-2D2D-4A6B-8F86-1B6EB9F9B0A9}" type="pres">
      <dgm:prSet presAssocID="{F66964AC-74C7-47ED-B3FA-9532D6521848}" presName="compNode" presStyleCnt="0"/>
      <dgm:spPr/>
    </dgm:pt>
    <dgm:pt modelId="{C85F6B29-14D4-4B0C-A8F4-2A04BB96C3FC}" type="pres">
      <dgm:prSet presAssocID="{F66964AC-74C7-47ED-B3FA-9532D6521848}" presName="iconBgRect" presStyleLbl="bgShp" presStyleIdx="0" presStyleCnt="4"/>
      <dgm:spPr/>
    </dgm:pt>
    <dgm:pt modelId="{FE977005-F933-424A-B047-CCEF97A6C0E8}" type="pres">
      <dgm:prSet presAssocID="{F66964AC-74C7-47ED-B3FA-9532D65218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FAC02FF6-2E35-43D1-B547-240249EC1622}" type="pres">
      <dgm:prSet presAssocID="{F66964AC-74C7-47ED-B3FA-9532D6521848}" presName="spaceRect" presStyleCnt="0"/>
      <dgm:spPr/>
    </dgm:pt>
    <dgm:pt modelId="{7628DDDB-A649-4F67-9E44-8F5CA0E92778}" type="pres">
      <dgm:prSet presAssocID="{F66964AC-74C7-47ED-B3FA-9532D6521848}" presName="textRect" presStyleLbl="revTx" presStyleIdx="0" presStyleCnt="4">
        <dgm:presLayoutVars>
          <dgm:chMax val="1"/>
          <dgm:chPref val="1"/>
        </dgm:presLayoutVars>
      </dgm:prSet>
      <dgm:spPr/>
    </dgm:pt>
    <dgm:pt modelId="{32F7EAC2-44D1-474B-A19B-0547B22D5580}" type="pres">
      <dgm:prSet presAssocID="{506CD21D-CFFD-43DB-9C53-C2342CE468EE}" presName="sibTrans" presStyleCnt="0"/>
      <dgm:spPr/>
    </dgm:pt>
    <dgm:pt modelId="{C0D1F6E9-C726-42AA-97D6-40D31C5B9C07}" type="pres">
      <dgm:prSet presAssocID="{B9FB3390-A06E-409C-9D4F-710E4CC92EE9}" presName="compNode" presStyleCnt="0"/>
      <dgm:spPr/>
    </dgm:pt>
    <dgm:pt modelId="{A11C3460-4349-4F37-8C3E-50427F678E7E}" type="pres">
      <dgm:prSet presAssocID="{B9FB3390-A06E-409C-9D4F-710E4CC92EE9}" presName="iconBgRect" presStyleLbl="bgShp" presStyleIdx="1" presStyleCnt="4"/>
      <dgm:spPr/>
    </dgm:pt>
    <dgm:pt modelId="{6FA7A9A7-02C7-4868-8432-C0ABF7D2F2A9}" type="pres">
      <dgm:prSet presAssocID="{B9FB3390-A06E-409C-9D4F-710E4CC92E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DE44C499-F9A5-4E40-8C04-B98AFDF34E9A}" type="pres">
      <dgm:prSet presAssocID="{B9FB3390-A06E-409C-9D4F-710E4CC92EE9}" presName="spaceRect" presStyleCnt="0"/>
      <dgm:spPr/>
    </dgm:pt>
    <dgm:pt modelId="{8288774A-38E5-4DAA-9C3E-5D96A1FF8B9D}" type="pres">
      <dgm:prSet presAssocID="{B9FB3390-A06E-409C-9D4F-710E4CC92EE9}" presName="textRect" presStyleLbl="revTx" presStyleIdx="1" presStyleCnt="4">
        <dgm:presLayoutVars>
          <dgm:chMax val="1"/>
          <dgm:chPref val="1"/>
        </dgm:presLayoutVars>
      </dgm:prSet>
      <dgm:spPr/>
    </dgm:pt>
    <dgm:pt modelId="{A637EE3F-F3B5-4E5B-A95A-17790EEC26F5}" type="pres">
      <dgm:prSet presAssocID="{101F3CCD-C36A-4C8A-A83F-76699E49F37E}" presName="sibTrans" presStyleCnt="0"/>
      <dgm:spPr/>
    </dgm:pt>
    <dgm:pt modelId="{268268DC-32F3-49D4-B1A4-C1EF2774935D}" type="pres">
      <dgm:prSet presAssocID="{546A52AC-A7E7-4BDC-9387-818319092E78}" presName="compNode" presStyleCnt="0"/>
      <dgm:spPr/>
    </dgm:pt>
    <dgm:pt modelId="{6BE1DE8E-4243-4EAE-963D-7E02E5D71DFA}" type="pres">
      <dgm:prSet presAssocID="{546A52AC-A7E7-4BDC-9387-818319092E78}" presName="iconBgRect" presStyleLbl="bgShp" presStyleIdx="2" presStyleCnt="4"/>
      <dgm:spPr/>
    </dgm:pt>
    <dgm:pt modelId="{D4C98FC8-8A30-43CD-953C-C4C9F232EAC3}" type="pres">
      <dgm:prSet presAssocID="{546A52AC-A7E7-4BDC-9387-818319092E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3417A69-86C5-44FC-886F-BEBCE5E2D894}" type="pres">
      <dgm:prSet presAssocID="{546A52AC-A7E7-4BDC-9387-818319092E78}" presName="spaceRect" presStyleCnt="0"/>
      <dgm:spPr/>
    </dgm:pt>
    <dgm:pt modelId="{38C8E64D-2A97-4862-B369-DBFD39FB2ABB}" type="pres">
      <dgm:prSet presAssocID="{546A52AC-A7E7-4BDC-9387-818319092E78}" presName="textRect" presStyleLbl="revTx" presStyleIdx="2" presStyleCnt="4">
        <dgm:presLayoutVars>
          <dgm:chMax val="1"/>
          <dgm:chPref val="1"/>
        </dgm:presLayoutVars>
      </dgm:prSet>
      <dgm:spPr/>
    </dgm:pt>
    <dgm:pt modelId="{EEF8FDA8-5EA3-4987-988F-C0492AD650E1}" type="pres">
      <dgm:prSet presAssocID="{21269C87-AE3A-4F72-AA2A-3B31971AFDBA}" presName="sibTrans" presStyleCnt="0"/>
      <dgm:spPr/>
    </dgm:pt>
    <dgm:pt modelId="{1FBB01A1-2926-41E8-8025-6613F184F702}" type="pres">
      <dgm:prSet presAssocID="{F4168243-3EEB-4225-AAC9-F8E59F07853C}" presName="compNode" presStyleCnt="0"/>
      <dgm:spPr/>
    </dgm:pt>
    <dgm:pt modelId="{B1283B67-7E79-4189-BE51-A31FA804322B}" type="pres">
      <dgm:prSet presAssocID="{F4168243-3EEB-4225-AAC9-F8E59F07853C}" presName="iconBgRect" presStyleLbl="bgShp" presStyleIdx="3" presStyleCnt="4"/>
      <dgm:spPr/>
    </dgm:pt>
    <dgm:pt modelId="{E6F3B56C-0522-4928-B92B-9D60539BCACA}" type="pres">
      <dgm:prSet presAssocID="{F4168243-3EEB-4225-AAC9-F8E59F07853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AC844C8D-4831-4245-A32B-8B6D489916A1}" type="pres">
      <dgm:prSet presAssocID="{F4168243-3EEB-4225-AAC9-F8E59F07853C}" presName="spaceRect" presStyleCnt="0"/>
      <dgm:spPr/>
    </dgm:pt>
    <dgm:pt modelId="{BE9C4211-30F6-4E8A-9D10-C4BAE4B4B59E}" type="pres">
      <dgm:prSet presAssocID="{F4168243-3EEB-4225-AAC9-F8E59F07853C}" presName="textRect" presStyleLbl="revTx" presStyleIdx="3" presStyleCnt="4">
        <dgm:presLayoutVars>
          <dgm:chMax val="1"/>
          <dgm:chPref val="1"/>
        </dgm:presLayoutVars>
      </dgm:prSet>
      <dgm:spPr/>
    </dgm:pt>
  </dgm:ptLst>
  <dgm:cxnLst>
    <dgm:cxn modelId="{89C7A017-01BD-4DF5-842F-B1349FCA91FA}" srcId="{923E2F12-EEDF-47D3-A515-2CC7C72F8C17}" destId="{F4168243-3EEB-4225-AAC9-F8E59F07853C}" srcOrd="3" destOrd="0" parTransId="{E5B6746D-CA14-4C9E-862B-EDCC4E4F8D4E}" sibTransId="{8C5F5C49-C9C1-4278-AFE8-01A04AB3386F}"/>
    <dgm:cxn modelId="{0D48432D-855D-4AC9-8898-54CBCDAE7A49}" type="presOf" srcId="{F4168243-3EEB-4225-AAC9-F8E59F07853C}" destId="{BE9C4211-30F6-4E8A-9D10-C4BAE4B4B59E}" srcOrd="0" destOrd="0" presId="urn:microsoft.com/office/officeart/2018/5/layout/IconCircleLabelList"/>
    <dgm:cxn modelId="{1530AD2F-42AC-4D89-890F-30D2E68C18DD}" type="presOf" srcId="{923E2F12-EEDF-47D3-A515-2CC7C72F8C17}" destId="{2BCB7177-7F39-40C8-B0BA-D0453CC6A65E}" srcOrd="0" destOrd="0" presId="urn:microsoft.com/office/officeart/2018/5/layout/IconCircleLabelList"/>
    <dgm:cxn modelId="{C8C7FC5E-7643-43FF-8233-3DE7CF17817B}" srcId="{923E2F12-EEDF-47D3-A515-2CC7C72F8C17}" destId="{F66964AC-74C7-47ED-B3FA-9532D6521848}" srcOrd="0" destOrd="0" parTransId="{5EC6074F-A261-44CF-815C-19A6955AD2D5}" sibTransId="{506CD21D-CFFD-43DB-9C53-C2342CE468EE}"/>
    <dgm:cxn modelId="{68BB6661-99D5-4379-8CC5-EC168C929E07}" srcId="{923E2F12-EEDF-47D3-A515-2CC7C72F8C17}" destId="{546A52AC-A7E7-4BDC-9387-818319092E78}" srcOrd="2" destOrd="0" parTransId="{6E40FD84-861F-41D8-BFBB-17EA0BFB429A}" sibTransId="{21269C87-AE3A-4F72-AA2A-3B31971AFDBA}"/>
    <dgm:cxn modelId="{00D9A047-D049-4207-BE13-47E4ADAF381C}" srcId="{923E2F12-EEDF-47D3-A515-2CC7C72F8C17}" destId="{B9FB3390-A06E-409C-9D4F-710E4CC92EE9}" srcOrd="1" destOrd="0" parTransId="{7EE8EF88-5204-4BF5-A953-0C32BBE3890F}" sibTransId="{101F3CCD-C36A-4C8A-A83F-76699E49F37E}"/>
    <dgm:cxn modelId="{EBAD0BBC-2818-4A49-A422-31A4FB535109}" type="presOf" srcId="{546A52AC-A7E7-4BDC-9387-818319092E78}" destId="{38C8E64D-2A97-4862-B369-DBFD39FB2ABB}" srcOrd="0" destOrd="0" presId="urn:microsoft.com/office/officeart/2018/5/layout/IconCircleLabelList"/>
    <dgm:cxn modelId="{8239A5C1-0AE4-485E-9280-3A9F8F486C90}" type="presOf" srcId="{F66964AC-74C7-47ED-B3FA-9532D6521848}" destId="{7628DDDB-A649-4F67-9E44-8F5CA0E92778}" srcOrd="0" destOrd="0" presId="urn:microsoft.com/office/officeart/2018/5/layout/IconCircleLabelList"/>
    <dgm:cxn modelId="{D9AEFED2-B33F-41B0-BA9D-A20C2B1D61C3}" type="presOf" srcId="{B9FB3390-A06E-409C-9D4F-710E4CC92EE9}" destId="{8288774A-38E5-4DAA-9C3E-5D96A1FF8B9D}" srcOrd="0" destOrd="0" presId="urn:microsoft.com/office/officeart/2018/5/layout/IconCircleLabelList"/>
    <dgm:cxn modelId="{E4004297-A4B1-4633-956B-88D15C701C70}" type="presParOf" srcId="{2BCB7177-7F39-40C8-B0BA-D0453CC6A65E}" destId="{3D02182C-2D2D-4A6B-8F86-1B6EB9F9B0A9}" srcOrd="0" destOrd="0" presId="urn:microsoft.com/office/officeart/2018/5/layout/IconCircleLabelList"/>
    <dgm:cxn modelId="{31CFB53C-E6C5-4B56-8CA6-154DEB671952}" type="presParOf" srcId="{3D02182C-2D2D-4A6B-8F86-1B6EB9F9B0A9}" destId="{C85F6B29-14D4-4B0C-A8F4-2A04BB96C3FC}" srcOrd="0" destOrd="0" presId="urn:microsoft.com/office/officeart/2018/5/layout/IconCircleLabelList"/>
    <dgm:cxn modelId="{E550C217-10FB-4B5E-99A9-00C7B5AC962A}" type="presParOf" srcId="{3D02182C-2D2D-4A6B-8F86-1B6EB9F9B0A9}" destId="{FE977005-F933-424A-B047-CCEF97A6C0E8}" srcOrd="1" destOrd="0" presId="urn:microsoft.com/office/officeart/2018/5/layout/IconCircleLabelList"/>
    <dgm:cxn modelId="{E4625469-2165-4C4A-882A-467BFA022E6A}" type="presParOf" srcId="{3D02182C-2D2D-4A6B-8F86-1B6EB9F9B0A9}" destId="{FAC02FF6-2E35-43D1-B547-240249EC1622}" srcOrd="2" destOrd="0" presId="urn:microsoft.com/office/officeart/2018/5/layout/IconCircleLabelList"/>
    <dgm:cxn modelId="{2975EB58-8226-48E5-9FC7-8D2E3A4DC0A9}" type="presParOf" srcId="{3D02182C-2D2D-4A6B-8F86-1B6EB9F9B0A9}" destId="{7628DDDB-A649-4F67-9E44-8F5CA0E92778}" srcOrd="3" destOrd="0" presId="urn:microsoft.com/office/officeart/2018/5/layout/IconCircleLabelList"/>
    <dgm:cxn modelId="{4A9DC805-7BE4-43AB-A027-C7585A3F418C}" type="presParOf" srcId="{2BCB7177-7F39-40C8-B0BA-D0453CC6A65E}" destId="{32F7EAC2-44D1-474B-A19B-0547B22D5580}" srcOrd="1" destOrd="0" presId="urn:microsoft.com/office/officeart/2018/5/layout/IconCircleLabelList"/>
    <dgm:cxn modelId="{ADA6A38A-461F-4F1E-AF3F-70E2A22F9003}" type="presParOf" srcId="{2BCB7177-7F39-40C8-B0BA-D0453CC6A65E}" destId="{C0D1F6E9-C726-42AA-97D6-40D31C5B9C07}" srcOrd="2" destOrd="0" presId="urn:microsoft.com/office/officeart/2018/5/layout/IconCircleLabelList"/>
    <dgm:cxn modelId="{AAEAE580-2E83-406F-B4C0-F04753C7070C}" type="presParOf" srcId="{C0D1F6E9-C726-42AA-97D6-40D31C5B9C07}" destId="{A11C3460-4349-4F37-8C3E-50427F678E7E}" srcOrd="0" destOrd="0" presId="urn:microsoft.com/office/officeart/2018/5/layout/IconCircleLabelList"/>
    <dgm:cxn modelId="{01534A68-EA55-4028-9F93-005011780B5C}" type="presParOf" srcId="{C0D1F6E9-C726-42AA-97D6-40D31C5B9C07}" destId="{6FA7A9A7-02C7-4868-8432-C0ABF7D2F2A9}" srcOrd="1" destOrd="0" presId="urn:microsoft.com/office/officeart/2018/5/layout/IconCircleLabelList"/>
    <dgm:cxn modelId="{9F51B9E7-A810-4512-9EE6-B87CF4437688}" type="presParOf" srcId="{C0D1F6E9-C726-42AA-97D6-40D31C5B9C07}" destId="{DE44C499-F9A5-4E40-8C04-B98AFDF34E9A}" srcOrd="2" destOrd="0" presId="urn:microsoft.com/office/officeart/2018/5/layout/IconCircleLabelList"/>
    <dgm:cxn modelId="{4FAA376B-E591-47F6-B965-E453BD9A2E7C}" type="presParOf" srcId="{C0D1F6E9-C726-42AA-97D6-40D31C5B9C07}" destId="{8288774A-38E5-4DAA-9C3E-5D96A1FF8B9D}" srcOrd="3" destOrd="0" presId="urn:microsoft.com/office/officeart/2018/5/layout/IconCircleLabelList"/>
    <dgm:cxn modelId="{0994E30B-DCDF-4993-9061-9003D53F7FCF}" type="presParOf" srcId="{2BCB7177-7F39-40C8-B0BA-D0453CC6A65E}" destId="{A637EE3F-F3B5-4E5B-A95A-17790EEC26F5}" srcOrd="3" destOrd="0" presId="urn:microsoft.com/office/officeart/2018/5/layout/IconCircleLabelList"/>
    <dgm:cxn modelId="{17EE3128-C56D-4268-952E-6DC7A8C5B0A7}" type="presParOf" srcId="{2BCB7177-7F39-40C8-B0BA-D0453CC6A65E}" destId="{268268DC-32F3-49D4-B1A4-C1EF2774935D}" srcOrd="4" destOrd="0" presId="urn:microsoft.com/office/officeart/2018/5/layout/IconCircleLabelList"/>
    <dgm:cxn modelId="{4E89A8EA-A640-4071-88BD-17933C882AD2}" type="presParOf" srcId="{268268DC-32F3-49D4-B1A4-C1EF2774935D}" destId="{6BE1DE8E-4243-4EAE-963D-7E02E5D71DFA}" srcOrd="0" destOrd="0" presId="urn:microsoft.com/office/officeart/2018/5/layout/IconCircleLabelList"/>
    <dgm:cxn modelId="{731D97D8-2D66-4526-9FE5-5DAF9FF2655C}" type="presParOf" srcId="{268268DC-32F3-49D4-B1A4-C1EF2774935D}" destId="{D4C98FC8-8A30-43CD-953C-C4C9F232EAC3}" srcOrd="1" destOrd="0" presId="urn:microsoft.com/office/officeart/2018/5/layout/IconCircleLabelList"/>
    <dgm:cxn modelId="{AE9A5915-C4F6-4715-855F-89BC0D6961E9}" type="presParOf" srcId="{268268DC-32F3-49D4-B1A4-C1EF2774935D}" destId="{23417A69-86C5-44FC-886F-BEBCE5E2D894}" srcOrd="2" destOrd="0" presId="urn:microsoft.com/office/officeart/2018/5/layout/IconCircleLabelList"/>
    <dgm:cxn modelId="{F95C3E1A-0DCE-4415-8748-88409BA11530}" type="presParOf" srcId="{268268DC-32F3-49D4-B1A4-C1EF2774935D}" destId="{38C8E64D-2A97-4862-B369-DBFD39FB2ABB}" srcOrd="3" destOrd="0" presId="urn:microsoft.com/office/officeart/2018/5/layout/IconCircleLabelList"/>
    <dgm:cxn modelId="{2CDB8D66-73E1-4DCC-A4F7-132703AC5614}" type="presParOf" srcId="{2BCB7177-7F39-40C8-B0BA-D0453CC6A65E}" destId="{EEF8FDA8-5EA3-4987-988F-C0492AD650E1}" srcOrd="5" destOrd="0" presId="urn:microsoft.com/office/officeart/2018/5/layout/IconCircleLabelList"/>
    <dgm:cxn modelId="{AEF5E245-FC0D-4B65-A0C6-BFF2DAFD6D4B}" type="presParOf" srcId="{2BCB7177-7F39-40C8-B0BA-D0453CC6A65E}" destId="{1FBB01A1-2926-41E8-8025-6613F184F702}" srcOrd="6" destOrd="0" presId="urn:microsoft.com/office/officeart/2018/5/layout/IconCircleLabelList"/>
    <dgm:cxn modelId="{B6EED7C1-E9FD-40A9-87B9-7E066E8B7562}" type="presParOf" srcId="{1FBB01A1-2926-41E8-8025-6613F184F702}" destId="{B1283B67-7E79-4189-BE51-A31FA804322B}" srcOrd="0" destOrd="0" presId="urn:microsoft.com/office/officeart/2018/5/layout/IconCircleLabelList"/>
    <dgm:cxn modelId="{74E87F2B-0380-45A3-8193-4D8308905679}" type="presParOf" srcId="{1FBB01A1-2926-41E8-8025-6613F184F702}" destId="{E6F3B56C-0522-4928-B92B-9D60539BCACA}" srcOrd="1" destOrd="0" presId="urn:microsoft.com/office/officeart/2018/5/layout/IconCircleLabelList"/>
    <dgm:cxn modelId="{80250B85-6C3A-4DE1-AEB3-6839B9D761CA}" type="presParOf" srcId="{1FBB01A1-2926-41E8-8025-6613F184F702}" destId="{AC844C8D-4831-4245-A32B-8B6D489916A1}" srcOrd="2" destOrd="0" presId="urn:microsoft.com/office/officeart/2018/5/layout/IconCircleLabelList"/>
    <dgm:cxn modelId="{3DFB8D0A-4AC8-499B-B2F0-75F14A56198F}" type="presParOf" srcId="{1FBB01A1-2926-41E8-8025-6613F184F702}" destId="{BE9C4211-30F6-4E8A-9D10-C4BAE4B4B5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14D1B-9B14-4F30-AF92-0C4F2D23ABA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57DA072-7106-42A5-9EDB-BE6CD2FA0844}">
      <dgm:prSet phldrT="[Text]" custT="1"/>
      <dgm:spPr>
        <a:solidFill>
          <a:srgbClr val="D5E997"/>
        </a:solidFill>
      </dgm:spPr>
      <dgm:t>
        <a:bodyPr/>
        <a:lstStyle/>
        <a:p>
          <a:r>
            <a:rPr lang="en-US" sz="1800" dirty="0">
              <a:solidFill>
                <a:schemeClr val="tx1"/>
              </a:solidFill>
              <a:latin typeface="+mn-lt"/>
            </a:rPr>
            <a:t>Alerts/notifications come from </a:t>
          </a:r>
          <a:br>
            <a:rPr lang="en-US" sz="1800" dirty="0">
              <a:solidFill>
                <a:schemeClr val="tx1"/>
              </a:solidFill>
              <a:latin typeface="+mn-lt"/>
            </a:rPr>
          </a:br>
          <a:r>
            <a:rPr lang="en-US" sz="1800" dirty="0">
              <a:solidFill>
                <a:schemeClr val="tx1"/>
              </a:solidFill>
              <a:latin typeface="+mn-lt"/>
            </a:rPr>
            <a:t>VAgrantsDCJS@webgrantsmail.com</a:t>
          </a:r>
        </a:p>
      </dgm:t>
    </dgm:pt>
    <dgm:pt modelId="{432F7351-9BAE-43A0-ACFB-CAC856DDBFC0}" type="parTrans" cxnId="{ABF52AB8-D742-48BF-8484-585CCD4A7EFD}">
      <dgm:prSet/>
      <dgm:spPr/>
      <dgm:t>
        <a:bodyPr/>
        <a:lstStyle/>
        <a:p>
          <a:endParaRPr lang="en-US"/>
        </a:p>
      </dgm:t>
    </dgm:pt>
    <dgm:pt modelId="{99981DEA-60F0-42B8-8DCA-14F019146084}" type="sibTrans" cxnId="{ABF52AB8-D742-48BF-8484-585CCD4A7EFD}">
      <dgm:prSet/>
      <dgm:spPr>
        <a:solidFill>
          <a:srgbClr val="8DBA3C">
            <a:alpha val="89804"/>
          </a:srgbClr>
        </a:solidFill>
      </dgm:spPr>
      <dgm:t>
        <a:bodyPr/>
        <a:lstStyle/>
        <a:p>
          <a:endParaRPr lang="en-US"/>
        </a:p>
      </dgm:t>
    </dgm:pt>
    <dgm:pt modelId="{58C01EF0-6B74-42CD-A4AF-63BB5EF19149}">
      <dgm:prSet phldrT="[Text]" custT="1"/>
      <dgm:spPr>
        <a:solidFill>
          <a:srgbClr val="D5E997"/>
        </a:solidFill>
      </dgm:spPr>
      <dgm:t>
        <a:bodyPr/>
        <a:lstStyle/>
        <a:p>
          <a:r>
            <a:rPr lang="en-US" sz="1800" dirty="0">
              <a:solidFill>
                <a:schemeClr val="tx1"/>
              </a:solidFill>
              <a:latin typeface="+mn-lt"/>
            </a:rPr>
            <a:t>Email #1: Your registration is under review</a:t>
          </a:r>
        </a:p>
      </dgm:t>
    </dgm:pt>
    <dgm:pt modelId="{8C733CB8-EBD5-40DE-A6F8-5C16607438AC}" type="parTrans" cxnId="{0FD946B1-D30F-4285-B8F1-91D1DB089946}">
      <dgm:prSet/>
      <dgm:spPr/>
      <dgm:t>
        <a:bodyPr/>
        <a:lstStyle/>
        <a:p>
          <a:endParaRPr lang="en-US"/>
        </a:p>
      </dgm:t>
    </dgm:pt>
    <dgm:pt modelId="{41EFF833-D561-4B82-86DA-2917942692B4}" type="sibTrans" cxnId="{0FD946B1-D30F-4285-B8F1-91D1DB089946}">
      <dgm:prSet/>
      <dgm:spPr>
        <a:solidFill>
          <a:srgbClr val="8DBA3C">
            <a:alpha val="90000"/>
          </a:srgbClr>
        </a:solidFill>
      </dgm:spPr>
      <dgm:t>
        <a:bodyPr/>
        <a:lstStyle/>
        <a:p>
          <a:endParaRPr lang="en-US"/>
        </a:p>
      </dgm:t>
    </dgm:pt>
    <dgm:pt modelId="{1A1D3121-46C4-48CB-8F5A-7E871BA1D897}">
      <dgm:prSet phldrT="[Text]" custT="1"/>
      <dgm:spPr>
        <a:solidFill>
          <a:srgbClr val="D5E997"/>
        </a:solidFill>
      </dgm:spPr>
      <dgm:t>
        <a:bodyPr/>
        <a:lstStyle/>
        <a:p>
          <a:pPr rtl="0"/>
          <a:r>
            <a:rPr lang="en-US" sz="1800" dirty="0">
              <a:solidFill>
                <a:schemeClr val="tx1"/>
              </a:solidFill>
              <a:latin typeface="+mn-lt"/>
            </a:rPr>
            <a:t>Email #2 &amp; 3: Provides User ID and temporary password</a:t>
          </a:r>
        </a:p>
      </dgm:t>
    </dgm:pt>
    <dgm:pt modelId="{AD4AAC47-CC77-441E-9F95-EC3A75AD00D6}" type="parTrans" cxnId="{1AEAA8C0-4BAB-4B3B-8A21-19545A3D4680}">
      <dgm:prSet/>
      <dgm:spPr/>
      <dgm:t>
        <a:bodyPr/>
        <a:lstStyle/>
        <a:p>
          <a:endParaRPr lang="en-US"/>
        </a:p>
      </dgm:t>
    </dgm:pt>
    <dgm:pt modelId="{D20A2D37-CA65-492D-800D-10278F2DE665}" type="sibTrans" cxnId="{1AEAA8C0-4BAB-4B3B-8A21-19545A3D4680}">
      <dgm:prSet/>
      <dgm:spPr>
        <a:solidFill>
          <a:srgbClr val="8DBA3C">
            <a:alpha val="90000"/>
          </a:srgbClr>
        </a:solidFill>
      </dgm:spPr>
      <dgm:t>
        <a:bodyPr/>
        <a:lstStyle/>
        <a:p>
          <a:endParaRPr lang="en-US"/>
        </a:p>
      </dgm:t>
    </dgm:pt>
    <dgm:pt modelId="{214EB1C0-1BAB-49FE-B545-4439E666457B}">
      <dgm:prSet phldrT="[Text]" custT="1"/>
      <dgm:spPr>
        <a:solidFill>
          <a:srgbClr val="D5E997"/>
        </a:solidFill>
      </dgm:spPr>
      <dgm:t>
        <a:bodyPr/>
        <a:lstStyle/>
        <a:p>
          <a:r>
            <a:rPr lang="en-US" sz="1800" dirty="0">
              <a:solidFill>
                <a:schemeClr val="tx1"/>
              </a:solidFill>
            </a:rPr>
            <a:t>Log in</a:t>
          </a:r>
        </a:p>
      </dgm:t>
    </dgm:pt>
    <dgm:pt modelId="{D64322E3-D23D-449E-A567-934EEA4F050C}" type="parTrans" cxnId="{CA85DFBF-C634-424E-A397-55BD60F73812}">
      <dgm:prSet/>
      <dgm:spPr/>
      <dgm:t>
        <a:bodyPr/>
        <a:lstStyle/>
        <a:p>
          <a:endParaRPr lang="en-US"/>
        </a:p>
      </dgm:t>
    </dgm:pt>
    <dgm:pt modelId="{36F84A9D-6FDA-469C-BAA6-9D0A8004C859}" type="sibTrans" cxnId="{CA85DFBF-C634-424E-A397-55BD60F73812}">
      <dgm:prSet/>
      <dgm:spPr/>
      <dgm:t>
        <a:bodyPr/>
        <a:lstStyle/>
        <a:p>
          <a:endParaRPr lang="en-US"/>
        </a:p>
      </dgm:t>
    </dgm:pt>
    <dgm:pt modelId="{474D9F90-7FA1-490E-AEDF-C791199632E1}">
      <dgm:prSet phldrT="[Text]" custT="1"/>
      <dgm:spPr>
        <a:solidFill>
          <a:srgbClr val="D5E997"/>
        </a:solidFill>
      </dgm:spPr>
      <dgm:t>
        <a:bodyPr/>
        <a:lstStyle/>
        <a:p>
          <a:r>
            <a:rPr lang="en-US" sz="1800" dirty="0">
              <a:solidFill>
                <a:schemeClr val="tx1"/>
              </a:solidFill>
            </a:rPr>
            <a:t>Note: Each email provides the URL for OGMS</a:t>
          </a:r>
        </a:p>
      </dgm:t>
    </dgm:pt>
    <dgm:pt modelId="{18C097C9-E571-4A00-87CE-B242339F9F01}" type="parTrans" cxnId="{1CDE07CA-C630-4225-B0B9-C73F1151F353}">
      <dgm:prSet/>
      <dgm:spPr/>
      <dgm:t>
        <a:bodyPr/>
        <a:lstStyle/>
        <a:p>
          <a:endParaRPr lang="en-US"/>
        </a:p>
      </dgm:t>
    </dgm:pt>
    <dgm:pt modelId="{6859AE7E-51CC-4CF0-8396-8792892B8FA4}" type="sibTrans" cxnId="{1CDE07CA-C630-4225-B0B9-C73F1151F353}">
      <dgm:prSet/>
      <dgm:spPr>
        <a:solidFill>
          <a:srgbClr val="8DBA3C">
            <a:alpha val="90000"/>
          </a:srgbClr>
        </a:solidFill>
      </dgm:spPr>
      <dgm:t>
        <a:bodyPr/>
        <a:lstStyle/>
        <a:p>
          <a:endParaRPr lang="en-US"/>
        </a:p>
      </dgm:t>
    </dgm:pt>
    <dgm:pt modelId="{F62CFB93-DD64-4D63-B142-58F67ED1D2F9}" type="pres">
      <dgm:prSet presAssocID="{24414D1B-9B14-4F30-AF92-0C4F2D23ABAE}" presName="outerComposite" presStyleCnt="0">
        <dgm:presLayoutVars>
          <dgm:chMax val="5"/>
          <dgm:dir/>
          <dgm:resizeHandles val="exact"/>
        </dgm:presLayoutVars>
      </dgm:prSet>
      <dgm:spPr/>
    </dgm:pt>
    <dgm:pt modelId="{29B43113-7B1A-4DAF-A1BE-AD5DB7BEA3DF}" type="pres">
      <dgm:prSet presAssocID="{24414D1B-9B14-4F30-AF92-0C4F2D23ABAE}" presName="dummyMaxCanvas" presStyleCnt="0">
        <dgm:presLayoutVars/>
      </dgm:prSet>
      <dgm:spPr/>
    </dgm:pt>
    <dgm:pt modelId="{04D05727-B459-4B90-926C-E5B1ED79581A}" type="pres">
      <dgm:prSet presAssocID="{24414D1B-9B14-4F30-AF92-0C4F2D23ABAE}" presName="FiveNodes_1" presStyleLbl="node1" presStyleIdx="0" presStyleCnt="5">
        <dgm:presLayoutVars>
          <dgm:bulletEnabled val="1"/>
        </dgm:presLayoutVars>
      </dgm:prSet>
      <dgm:spPr/>
    </dgm:pt>
    <dgm:pt modelId="{E80A4AAD-08D6-4C60-9E7A-5CA1C0D7ADF0}" type="pres">
      <dgm:prSet presAssocID="{24414D1B-9B14-4F30-AF92-0C4F2D23ABAE}" presName="FiveNodes_2" presStyleLbl="node1" presStyleIdx="1" presStyleCnt="5">
        <dgm:presLayoutVars>
          <dgm:bulletEnabled val="1"/>
        </dgm:presLayoutVars>
      </dgm:prSet>
      <dgm:spPr/>
    </dgm:pt>
    <dgm:pt modelId="{C513DAD1-3681-4083-BE3C-96FB674DEFEC}" type="pres">
      <dgm:prSet presAssocID="{24414D1B-9B14-4F30-AF92-0C4F2D23ABAE}" presName="FiveNodes_3" presStyleLbl="node1" presStyleIdx="2" presStyleCnt="5">
        <dgm:presLayoutVars>
          <dgm:bulletEnabled val="1"/>
        </dgm:presLayoutVars>
      </dgm:prSet>
      <dgm:spPr/>
    </dgm:pt>
    <dgm:pt modelId="{EEB27294-6810-4BEC-B3FE-00213F507FCE}" type="pres">
      <dgm:prSet presAssocID="{24414D1B-9B14-4F30-AF92-0C4F2D23ABAE}" presName="FiveNodes_4" presStyleLbl="node1" presStyleIdx="3" presStyleCnt="5">
        <dgm:presLayoutVars>
          <dgm:bulletEnabled val="1"/>
        </dgm:presLayoutVars>
      </dgm:prSet>
      <dgm:spPr/>
    </dgm:pt>
    <dgm:pt modelId="{284CFA43-AB96-45C9-ACB6-72C0CC6F4B4F}" type="pres">
      <dgm:prSet presAssocID="{24414D1B-9B14-4F30-AF92-0C4F2D23ABAE}" presName="FiveNodes_5" presStyleLbl="node1" presStyleIdx="4" presStyleCnt="5">
        <dgm:presLayoutVars>
          <dgm:bulletEnabled val="1"/>
        </dgm:presLayoutVars>
      </dgm:prSet>
      <dgm:spPr/>
    </dgm:pt>
    <dgm:pt modelId="{477E6D4C-32B1-49D3-A5FC-7FEE52D628F6}" type="pres">
      <dgm:prSet presAssocID="{24414D1B-9B14-4F30-AF92-0C4F2D23ABAE}" presName="FiveConn_1-2" presStyleLbl="fgAccFollowNode1" presStyleIdx="0" presStyleCnt="4">
        <dgm:presLayoutVars>
          <dgm:bulletEnabled val="1"/>
        </dgm:presLayoutVars>
      </dgm:prSet>
      <dgm:spPr/>
    </dgm:pt>
    <dgm:pt modelId="{2C56B4A9-6C2A-4E7F-B277-8C4C3A1FE79A}" type="pres">
      <dgm:prSet presAssocID="{24414D1B-9B14-4F30-AF92-0C4F2D23ABAE}" presName="FiveConn_2-3" presStyleLbl="fgAccFollowNode1" presStyleIdx="1" presStyleCnt="4">
        <dgm:presLayoutVars>
          <dgm:bulletEnabled val="1"/>
        </dgm:presLayoutVars>
      </dgm:prSet>
      <dgm:spPr/>
    </dgm:pt>
    <dgm:pt modelId="{8FAF234C-4CF7-438B-9D23-6436FC7F99EB}" type="pres">
      <dgm:prSet presAssocID="{24414D1B-9B14-4F30-AF92-0C4F2D23ABAE}" presName="FiveConn_3-4" presStyleLbl="fgAccFollowNode1" presStyleIdx="2" presStyleCnt="4">
        <dgm:presLayoutVars>
          <dgm:bulletEnabled val="1"/>
        </dgm:presLayoutVars>
      </dgm:prSet>
      <dgm:spPr/>
    </dgm:pt>
    <dgm:pt modelId="{3C7362C1-A55A-4F4A-AFFD-54498AEF907B}" type="pres">
      <dgm:prSet presAssocID="{24414D1B-9B14-4F30-AF92-0C4F2D23ABAE}" presName="FiveConn_4-5" presStyleLbl="fgAccFollowNode1" presStyleIdx="3" presStyleCnt="4">
        <dgm:presLayoutVars>
          <dgm:bulletEnabled val="1"/>
        </dgm:presLayoutVars>
      </dgm:prSet>
      <dgm:spPr/>
    </dgm:pt>
    <dgm:pt modelId="{A5FB4E74-641B-4C7E-8E6A-6B7175168D06}" type="pres">
      <dgm:prSet presAssocID="{24414D1B-9B14-4F30-AF92-0C4F2D23ABAE}" presName="FiveNodes_1_text" presStyleLbl="node1" presStyleIdx="4" presStyleCnt="5">
        <dgm:presLayoutVars>
          <dgm:bulletEnabled val="1"/>
        </dgm:presLayoutVars>
      </dgm:prSet>
      <dgm:spPr/>
    </dgm:pt>
    <dgm:pt modelId="{CF477ADD-57E7-4108-AA42-D1FCF8255379}" type="pres">
      <dgm:prSet presAssocID="{24414D1B-9B14-4F30-AF92-0C4F2D23ABAE}" presName="FiveNodes_2_text" presStyleLbl="node1" presStyleIdx="4" presStyleCnt="5">
        <dgm:presLayoutVars>
          <dgm:bulletEnabled val="1"/>
        </dgm:presLayoutVars>
      </dgm:prSet>
      <dgm:spPr/>
    </dgm:pt>
    <dgm:pt modelId="{657B5DBC-9ACA-4D33-8658-42F3B51AE71C}" type="pres">
      <dgm:prSet presAssocID="{24414D1B-9B14-4F30-AF92-0C4F2D23ABAE}" presName="FiveNodes_3_text" presStyleLbl="node1" presStyleIdx="4" presStyleCnt="5">
        <dgm:presLayoutVars>
          <dgm:bulletEnabled val="1"/>
        </dgm:presLayoutVars>
      </dgm:prSet>
      <dgm:spPr/>
    </dgm:pt>
    <dgm:pt modelId="{210D9494-E09E-44D0-BE25-9E480E07F09B}" type="pres">
      <dgm:prSet presAssocID="{24414D1B-9B14-4F30-AF92-0C4F2D23ABAE}" presName="FiveNodes_4_text" presStyleLbl="node1" presStyleIdx="4" presStyleCnt="5">
        <dgm:presLayoutVars>
          <dgm:bulletEnabled val="1"/>
        </dgm:presLayoutVars>
      </dgm:prSet>
      <dgm:spPr/>
    </dgm:pt>
    <dgm:pt modelId="{6578E8A5-75A2-4A18-A81F-AFE3C94326D3}" type="pres">
      <dgm:prSet presAssocID="{24414D1B-9B14-4F30-AF92-0C4F2D23ABAE}" presName="FiveNodes_5_text" presStyleLbl="node1" presStyleIdx="4" presStyleCnt="5">
        <dgm:presLayoutVars>
          <dgm:bulletEnabled val="1"/>
        </dgm:presLayoutVars>
      </dgm:prSet>
      <dgm:spPr/>
    </dgm:pt>
  </dgm:ptLst>
  <dgm:cxnLst>
    <dgm:cxn modelId="{6383EB25-990A-4084-AFDB-0EF630FABACD}" type="presOf" srcId="{58C01EF0-6B74-42CD-A4AF-63BB5EF19149}" destId="{CF477ADD-57E7-4108-AA42-D1FCF8255379}" srcOrd="1" destOrd="0" presId="urn:microsoft.com/office/officeart/2005/8/layout/vProcess5"/>
    <dgm:cxn modelId="{C8A49A2D-6D50-44F1-A4C8-F636AF917122}" type="presOf" srcId="{6859AE7E-51CC-4CF0-8396-8792892B8FA4}" destId="{3C7362C1-A55A-4F4A-AFFD-54498AEF907B}" srcOrd="0" destOrd="0" presId="urn:microsoft.com/office/officeart/2005/8/layout/vProcess5"/>
    <dgm:cxn modelId="{2365E930-506A-4F71-A87B-376AF2E79619}" type="presOf" srcId="{1A1D3121-46C4-48CB-8F5A-7E871BA1D897}" destId="{657B5DBC-9ACA-4D33-8658-42F3B51AE71C}" srcOrd="1" destOrd="0" presId="urn:microsoft.com/office/officeart/2005/8/layout/vProcess5"/>
    <dgm:cxn modelId="{07A37739-4CD9-4A2C-A137-0D68FD6410EB}" type="presOf" srcId="{D20A2D37-CA65-492D-800D-10278F2DE665}" destId="{8FAF234C-4CF7-438B-9D23-6436FC7F99EB}" srcOrd="0" destOrd="0" presId="urn:microsoft.com/office/officeart/2005/8/layout/vProcess5"/>
    <dgm:cxn modelId="{7D9A8048-D4CB-44A8-A30D-9BD6DC36186F}" type="presOf" srcId="{457DA072-7106-42A5-9EDB-BE6CD2FA0844}" destId="{A5FB4E74-641B-4C7E-8E6A-6B7175168D06}" srcOrd="1" destOrd="0" presId="urn:microsoft.com/office/officeart/2005/8/layout/vProcess5"/>
    <dgm:cxn modelId="{A4E7EE55-EEE0-4EFE-9307-C19B5D583173}" type="presOf" srcId="{214EB1C0-1BAB-49FE-B545-4439E666457B}" destId="{6578E8A5-75A2-4A18-A81F-AFE3C94326D3}" srcOrd="1" destOrd="0" presId="urn:microsoft.com/office/officeart/2005/8/layout/vProcess5"/>
    <dgm:cxn modelId="{9AB34B80-1122-4919-8A0B-6DBA0DC54DAC}" type="presOf" srcId="{474D9F90-7FA1-490E-AEDF-C791199632E1}" destId="{EEB27294-6810-4BEC-B3FE-00213F507FCE}" srcOrd="0" destOrd="0" presId="urn:microsoft.com/office/officeart/2005/8/layout/vProcess5"/>
    <dgm:cxn modelId="{80BFE78C-AC43-440C-9DBF-56BEC1DA3CDC}" type="presOf" srcId="{41EFF833-D561-4B82-86DA-2917942692B4}" destId="{2C56B4A9-6C2A-4E7F-B277-8C4C3A1FE79A}" srcOrd="0" destOrd="0" presId="urn:microsoft.com/office/officeart/2005/8/layout/vProcess5"/>
    <dgm:cxn modelId="{A5B9D997-0D83-405A-BA99-33BA5CC72AAC}" type="presOf" srcId="{1A1D3121-46C4-48CB-8F5A-7E871BA1D897}" destId="{C513DAD1-3681-4083-BE3C-96FB674DEFEC}" srcOrd="0" destOrd="0" presId="urn:microsoft.com/office/officeart/2005/8/layout/vProcess5"/>
    <dgm:cxn modelId="{0FD946B1-D30F-4285-B8F1-91D1DB089946}" srcId="{24414D1B-9B14-4F30-AF92-0C4F2D23ABAE}" destId="{58C01EF0-6B74-42CD-A4AF-63BB5EF19149}" srcOrd="1" destOrd="0" parTransId="{8C733CB8-EBD5-40DE-A6F8-5C16607438AC}" sibTransId="{41EFF833-D561-4B82-86DA-2917942692B4}"/>
    <dgm:cxn modelId="{ABF52AB8-D742-48BF-8484-585CCD4A7EFD}" srcId="{24414D1B-9B14-4F30-AF92-0C4F2D23ABAE}" destId="{457DA072-7106-42A5-9EDB-BE6CD2FA0844}" srcOrd="0" destOrd="0" parTransId="{432F7351-9BAE-43A0-ACFB-CAC856DDBFC0}" sibTransId="{99981DEA-60F0-42B8-8DCA-14F019146084}"/>
    <dgm:cxn modelId="{C473FEBE-BE0E-48BC-ABC9-E74E45BF3173}" type="presOf" srcId="{474D9F90-7FA1-490E-AEDF-C791199632E1}" destId="{210D9494-E09E-44D0-BE25-9E480E07F09B}" srcOrd="1" destOrd="0" presId="urn:microsoft.com/office/officeart/2005/8/layout/vProcess5"/>
    <dgm:cxn modelId="{CA85DFBF-C634-424E-A397-55BD60F73812}" srcId="{24414D1B-9B14-4F30-AF92-0C4F2D23ABAE}" destId="{214EB1C0-1BAB-49FE-B545-4439E666457B}" srcOrd="4" destOrd="0" parTransId="{D64322E3-D23D-449E-A567-934EEA4F050C}" sibTransId="{36F84A9D-6FDA-469C-BAA6-9D0A8004C859}"/>
    <dgm:cxn modelId="{1AEAA8C0-4BAB-4B3B-8A21-19545A3D4680}" srcId="{24414D1B-9B14-4F30-AF92-0C4F2D23ABAE}" destId="{1A1D3121-46C4-48CB-8F5A-7E871BA1D897}" srcOrd="2" destOrd="0" parTransId="{AD4AAC47-CC77-441E-9F95-EC3A75AD00D6}" sibTransId="{D20A2D37-CA65-492D-800D-10278F2DE665}"/>
    <dgm:cxn modelId="{1CDE07CA-C630-4225-B0B9-C73F1151F353}" srcId="{24414D1B-9B14-4F30-AF92-0C4F2D23ABAE}" destId="{474D9F90-7FA1-490E-AEDF-C791199632E1}" srcOrd="3" destOrd="0" parTransId="{18C097C9-E571-4A00-87CE-B242339F9F01}" sibTransId="{6859AE7E-51CC-4CF0-8396-8792892B8FA4}"/>
    <dgm:cxn modelId="{ED8BD5D4-B376-4415-88B6-8B3C6945DD3A}" type="presOf" srcId="{214EB1C0-1BAB-49FE-B545-4439E666457B}" destId="{284CFA43-AB96-45C9-ACB6-72C0CC6F4B4F}" srcOrd="0" destOrd="0" presId="urn:microsoft.com/office/officeart/2005/8/layout/vProcess5"/>
    <dgm:cxn modelId="{E4970BD7-3CD1-4D37-AA79-F457DCFA5F37}" type="presOf" srcId="{24414D1B-9B14-4F30-AF92-0C4F2D23ABAE}" destId="{F62CFB93-DD64-4D63-B142-58F67ED1D2F9}" srcOrd="0" destOrd="0" presId="urn:microsoft.com/office/officeart/2005/8/layout/vProcess5"/>
    <dgm:cxn modelId="{3EC6C4D7-BDB9-4E07-A839-BAA3F7BC6BC6}" type="presOf" srcId="{58C01EF0-6B74-42CD-A4AF-63BB5EF19149}" destId="{E80A4AAD-08D6-4C60-9E7A-5CA1C0D7ADF0}" srcOrd="0" destOrd="0" presId="urn:microsoft.com/office/officeart/2005/8/layout/vProcess5"/>
    <dgm:cxn modelId="{6FC60BFB-039F-492B-A7EE-68A529B166CC}" type="presOf" srcId="{99981DEA-60F0-42B8-8DCA-14F019146084}" destId="{477E6D4C-32B1-49D3-A5FC-7FEE52D628F6}" srcOrd="0" destOrd="0" presId="urn:microsoft.com/office/officeart/2005/8/layout/vProcess5"/>
    <dgm:cxn modelId="{F54264FB-D4E1-4DEF-A1DE-41D56B19ED13}" type="presOf" srcId="{457DA072-7106-42A5-9EDB-BE6CD2FA0844}" destId="{04D05727-B459-4B90-926C-E5B1ED79581A}" srcOrd="0" destOrd="0" presId="urn:microsoft.com/office/officeart/2005/8/layout/vProcess5"/>
    <dgm:cxn modelId="{ED72642A-43C0-46D5-BB27-38A84D70AE7A}" type="presParOf" srcId="{F62CFB93-DD64-4D63-B142-58F67ED1D2F9}" destId="{29B43113-7B1A-4DAF-A1BE-AD5DB7BEA3DF}" srcOrd="0" destOrd="0" presId="urn:microsoft.com/office/officeart/2005/8/layout/vProcess5"/>
    <dgm:cxn modelId="{BB84591E-4B1E-4E3C-B969-1633EC885567}" type="presParOf" srcId="{F62CFB93-DD64-4D63-B142-58F67ED1D2F9}" destId="{04D05727-B459-4B90-926C-E5B1ED79581A}" srcOrd="1" destOrd="0" presId="urn:microsoft.com/office/officeart/2005/8/layout/vProcess5"/>
    <dgm:cxn modelId="{4314B239-0E73-4D8E-957B-420255038358}" type="presParOf" srcId="{F62CFB93-DD64-4D63-B142-58F67ED1D2F9}" destId="{E80A4AAD-08D6-4C60-9E7A-5CA1C0D7ADF0}" srcOrd="2" destOrd="0" presId="urn:microsoft.com/office/officeart/2005/8/layout/vProcess5"/>
    <dgm:cxn modelId="{AC17FF55-15D4-449C-818F-40D0A67DD6A0}" type="presParOf" srcId="{F62CFB93-DD64-4D63-B142-58F67ED1D2F9}" destId="{C513DAD1-3681-4083-BE3C-96FB674DEFEC}" srcOrd="3" destOrd="0" presId="urn:microsoft.com/office/officeart/2005/8/layout/vProcess5"/>
    <dgm:cxn modelId="{B6119C0F-8D4B-41A5-8C84-5CA6213C7CB5}" type="presParOf" srcId="{F62CFB93-DD64-4D63-B142-58F67ED1D2F9}" destId="{EEB27294-6810-4BEC-B3FE-00213F507FCE}" srcOrd="4" destOrd="0" presId="urn:microsoft.com/office/officeart/2005/8/layout/vProcess5"/>
    <dgm:cxn modelId="{7538B23F-3D48-4D8F-9507-7884FCEF17F1}" type="presParOf" srcId="{F62CFB93-DD64-4D63-B142-58F67ED1D2F9}" destId="{284CFA43-AB96-45C9-ACB6-72C0CC6F4B4F}" srcOrd="5" destOrd="0" presId="urn:microsoft.com/office/officeart/2005/8/layout/vProcess5"/>
    <dgm:cxn modelId="{9DAD97F1-83C4-4CB0-A6EE-DEFC2E24F131}" type="presParOf" srcId="{F62CFB93-DD64-4D63-B142-58F67ED1D2F9}" destId="{477E6D4C-32B1-49D3-A5FC-7FEE52D628F6}" srcOrd="6" destOrd="0" presId="urn:microsoft.com/office/officeart/2005/8/layout/vProcess5"/>
    <dgm:cxn modelId="{9B60AAA8-38C9-4819-B0A5-6F84D1899252}" type="presParOf" srcId="{F62CFB93-DD64-4D63-B142-58F67ED1D2F9}" destId="{2C56B4A9-6C2A-4E7F-B277-8C4C3A1FE79A}" srcOrd="7" destOrd="0" presId="urn:microsoft.com/office/officeart/2005/8/layout/vProcess5"/>
    <dgm:cxn modelId="{3EA46600-ADC3-45FA-BBE3-C043FCD4BC60}" type="presParOf" srcId="{F62CFB93-DD64-4D63-B142-58F67ED1D2F9}" destId="{8FAF234C-4CF7-438B-9D23-6436FC7F99EB}" srcOrd="8" destOrd="0" presId="urn:microsoft.com/office/officeart/2005/8/layout/vProcess5"/>
    <dgm:cxn modelId="{92464526-8C09-4F83-912E-E282B89003CE}" type="presParOf" srcId="{F62CFB93-DD64-4D63-B142-58F67ED1D2F9}" destId="{3C7362C1-A55A-4F4A-AFFD-54498AEF907B}" srcOrd="9" destOrd="0" presId="urn:microsoft.com/office/officeart/2005/8/layout/vProcess5"/>
    <dgm:cxn modelId="{4D29FEA3-8FF5-4E90-BAC3-770DD55660AB}" type="presParOf" srcId="{F62CFB93-DD64-4D63-B142-58F67ED1D2F9}" destId="{A5FB4E74-641B-4C7E-8E6A-6B7175168D06}" srcOrd="10" destOrd="0" presId="urn:microsoft.com/office/officeart/2005/8/layout/vProcess5"/>
    <dgm:cxn modelId="{48D67B32-5FBB-4259-87C5-7F774651EB04}" type="presParOf" srcId="{F62CFB93-DD64-4D63-B142-58F67ED1D2F9}" destId="{CF477ADD-57E7-4108-AA42-D1FCF8255379}" srcOrd="11" destOrd="0" presId="urn:microsoft.com/office/officeart/2005/8/layout/vProcess5"/>
    <dgm:cxn modelId="{A39CA4D6-3447-4377-892F-C4023845EB0B}" type="presParOf" srcId="{F62CFB93-DD64-4D63-B142-58F67ED1D2F9}" destId="{657B5DBC-9ACA-4D33-8658-42F3B51AE71C}" srcOrd="12" destOrd="0" presId="urn:microsoft.com/office/officeart/2005/8/layout/vProcess5"/>
    <dgm:cxn modelId="{64419628-BB04-4083-9CD1-B4D8E840EC77}" type="presParOf" srcId="{F62CFB93-DD64-4D63-B142-58F67ED1D2F9}" destId="{210D9494-E09E-44D0-BE25-9E480E07F09B}" srcOrd="13" destOrd="0" presId="urn:microsoft.com/office/officeart/2005/8/layout/vProcess5"/>
    <dgm:cxn modelId="{FE06B12D-8440-461F-8814-E3DF782FAF23}" type="presParOf" srcId="{F62CFB93-DD64-4D63-B142-58F67ED1D2F9}" destId="{6578E8A5-75A2-4A18-A81F-AFE3C94326D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F36719-D1A8-497A-9842-1107DDCB2E4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88B47D-781A-44A9-BC1B-073959DD8778}">
      <dgm:prSet custT="1"/>
      <dgm:spPr/>
      <dgm:t>
        <a:bodyPr/>
        <a:lstStyle/>
        <a:p>
          <a:pPr>
            <a:defRPr b="1"/>
          </a:pPr>
          <a:r>
            <a:rPr lang="en-US" sz="2000" dirty="0"/>
            <a:t>Grants Committee reviews: </a:t>
          </a:r>
        </a:p>
      </dgm:t>
    </dgm:pt>
    <dgm:pt modelId="{DEF90643-3860-463B-8BE7-CF8FE48E42FC}" type="parTrans" cxnId="{9AB84B54-A592-4EB0-9944-105122CB28C3}">
      <dgm:prSet/>
      <dgm:spPr/>
      <dgm:t>
        <a:bodyPr/>
        <a:lstStyle/>
        <a:p>
          <a:endParaRPr lang="en-US" sz="2800"/>
        </a:p>
      </dgm:t>
    </dgm:pt>
    <dgm:pt modelId="{F0E77172-BEB9-4851-B56B-A50DA91FEC0C}" type="sibTrans" cxnId="{9AB84B54-A592-4EB0-9944-105122CB28C3}">
      <dgm:prSet/>
      <dgm:spPr/>
      <dgm:t>
        <a:bodyPr/>
        <a:lstStyle/>
        <a:p>
          <a:endParaRPr lang="en-US" sz="2800"/>
        </a:p>
      </dgm:t>
    </dgm:pt>
    <dgm:pt modelId="{EEA07B3E-CA04-4E4A-8FA4-69C07D4129CB}">
      <dgm:prSet custT="1"/>
      <dgm:spPr/>
      <dgm:t>
        <a:bodyPr/>
        <a:lstStyle/>
        <a:p>
          <a:pPr marL="169863" indent="-169863">
            <a:buFont typeface="Wingdings" panose="05000000000000000000" pitchFamily="2" charset="2"/>
            <a:buChar char="Ø"/>
          </a:pPr>
          <a:r>
            <a:rPr lang="en-US" sz="1800" dirty="0">
              <a:solidFill>
                <a:srgbClr val="B1E171"/>
              </a:solidFill>
            </a:rPr>
            <a:t>•	</a:t>
          </a:r>
          <a:r>
            <a:rPr lang="en-US" sz="1800" dirty="0">
              <a:solidFill>
                <a:schemeClr val="tx1"/>
              </a:solidFill>
            </a:rPr>
            <a:t>Brief project overview</a:t>
          </a:r>
        </a:p>
      </dgm:t>
    </dgm:pt>
    <dgm:pt modelId="{A600C89A-E06B-4D0F-AB7E-9F0E1F26BF5F}" type="parTrans" cxnId="{F3422FAC-A09A-416A-B14C-9E0E0650A82B}">
      <dgm:prSet/>
      <dgm:spPr/>
      <dgm:t>
        <a:bodyPr/>
        <a:lstStyle/>
        <a:p>
          <a:endParaRPr lang="en-US" sz="2800"/>
        </a:p>
      </dgm:t>
    </dgm:pt>
    <dgm:pt modelId="{6ABAC4C4-C77F-4D32-AE5D-F8CF0C79819F}" type="sibTrans" cxnId="{F3422FAC-A09A-416A-B14C-9E0E0650A82B}">
      <dgm:prSet/>
      <dgm:spPr/>
      <dgm:t>
        <a:bodyPr/>
        <a:lstStyle/>
        <a:p>
          <a:endParaRPr lang="en-US" sz="2800"/>
        </a:p>
      </dgm:t>
    </dgm:pt>
    <dgm:pt modelId="{05B4FE2F-9415-4D7D-BD15-633275F3A5AA}">
      <dgm:prSet custT="1"/>
      <dgm:spPr/>
      <dgm:t>
        <a:bodyPr/>
        <a:lstStyle/>
        <a:p>
          <a:pPr marL="169863" indent="-169863">
            <a:buFont typeface="Wingdings" panose="05000000000000000000" pitchFamily="2" charset="2"/>
            <a:buChar char="Ø"/>
          </a:pPr>
          <a:r>
            <a:rPr lang="en-US" sz="1800" dirty="0">
              <a:solidFill>
                <a:srgbClr val="B1E171"/>
              </a:solidFill>
            </a:rPr>
            <a:t>•	</a:t>
          </a:r>
          <a:r>
            <a:rPr lang="en-US" sz="1800" dirty="0">
              <a:solidFill>
                <a:schemeClr val="tx1"/>
              </a:solidFill>
            </a:rPr>
            <a:t>Staff evaluation summaries</a:t>
          </a:r>
        </a:p>
      </dgm:t>
    </dgm:pt>
    <dgm:pt modelId="{E0C78AB0-883C-471B-B09D-057D3742E634}" type="parTrans" cxnId="{90605181-E0DA-4FE4-8CBE-DC89CDC68263}">
      <dgm:prSet/>
      <dgm:spPr/>
      <dgm:t>
        <a:bodyPr/>
        <a:lstStyle/>
        <a:p>
          <a:endParaRPr lang="en-US" sz="2800"/>
        </a:p>
      </dgm:t>
    </dgm:pt>
    <dgm:pt modelId="{76CD3A82-4F4A-4BA6-A137-1F82A8DE929B}" type="sibTrans" cxnId="{90605181-E0DA-4FE4-8CBE-DC89CDC68263}">
      <dgm:prSet/>
      <dgm:spPr/>
      <dgm:t>
        <a:bodyPr/>
        <a:lstStyle/>
        <a:p>
          <a:endParaRPr lang="en-US" sz="2800"/>
        </a:p>
      </dgm:t>
    </dgm:pt>
    <dgm:pt modelId="{75B5C87F-6521-4190-A70A-CA817749A968}">
      <dgm:prSet custT="1"/>
      <dgm:spPr/>
      <dgm:t>
        <a:bodyPr/>
        <a:lstStyle/>
        <a:p>
          <a:pPr marL="169863" indent="-169863">
            <a:buFont typeface="Wingdings" panose="05000000000000000000" pitchFamily="2" charset="2"/>
            <a:buChar char="Ø"/>
          </a:pPr>
          <a:r>
            <a:rPr lang="en-US" sz="1800" dirty="0">
              <a:solidFill>
                <a:srgbClr val="B1E171"/>
              </a:solidFill>
            </a:rPr>
            <a:t>•	</a:t>
          </a:r>
          <a:r>
            <a:rPr lang="en-US" sz="1800" dirty="0">
              <a:solidFill>
                <a:schemeClr val="tx1"/>
              </a:solidFill>
            </a:rPr>
            <a:t>Grant application scores for competitive applications</a:t>
          </a:r>
        </a:p>
      </dgm:t>
    </dgm:pt>
    <dgm:pt modelId="{6F55CF41-097C-4029-869A-F47D74367225}" type="parTrans" cxnId="{0B4F8EE0-D24F-4F08-807E-68B99D2C8016}">
      <dgm:prSet/>
      <dgm:spPr/>
      <dgm:t>
        <a:bodyPr/>
        <a:lstStyle/>
        <a:p>
          <a:endParaRPr lang="en-US" sz="2800"/>
        </a:p>
      </dgm:t>
    </dgm:pt>
    <dgm:pt modelId="{A07CD5F4-981F-4044-9196-4E49E3452476}" type="sibTrans" cxnId="{0B4F8EE0-D24F-4F08-807E-68B99D2C8016}">
      <dgm:prSet/>
      <dgm:spPr/>
      <dgm:t>
        <a:bodyPr/>
        <a:lstStyle/>
        <a:p>
          <a:endParaRPr lang="en-US" sz="2800"/>
        </a:p>
      </dgm:t>
    </dgm:pt>
    <dgm:pt modelId="{5CBD71A6-C8FF-45AB-A6BF-6E565C31C234}">
      <dgm:prSet custT="1"/>
      <dgm:spPr/>
      <dgm:t>
        <a:bodyPr/>
        <a:lstStyle/>
        <a:p>
          <a:pPr>
            <a:defRPr b="1"/>
          </a:pPr>
          <a:r>
            <a:rPr lang="en-US" sz="2000" dirty="0"/>
            <a:t>Grants Committee makes funding recommendations to the full CJSB</a:t>
          </a:r>
        </a:p>
      </dgm:t>
    </dgm:pt>
    <dgm:pt modelId="{4B610038-B4F3-4147-9783-0B1805B50B04}" type="parTrans" cxnId="{5953ADA2-3351-4FCE-A3E0-5CF39DCFCA62}">
      <dgm:prSet/>
      <dgm:spPr/>
      <dgm:t>
        <a:bodyPr/>
        <a:lstStyle/>
        <a:p>
          <a:endParaRPr lang="en-US" sz="2800"/>
        </a:p>
      </dgm:t>
    </dgm:pt>
    <dgm:pt modelId="{57D344AF-8D3F-4E48-8301-4F5CB0B015C8}" type="sibTrans" cxnId="{5953ADA2-3351-4FCE-A3E0-5CF39DCFCA62}">
      <dgm:prSet/>
      <dgm:spPr/>
      <dgm:t>
        <a:bodyPr/>
        <a:lstStyle/>
        <a:p>
          <a:endParaRPr lang="en-US" sz="2800"/>
        </a:p>
      </dgm:t>
    </dgm:pt>
    <dgm:pt modelId="{5330DC90-9AF8-4B3C-84F6-E019C979F58B}">
      <dgm:prSet custT="1"/>
      <dgm:spPr/>
      <dgm:t>
        <a:bodyPr/>
        <a:lstStyle/>
        <a:p>
          <a:pPr>
            <a:defRPr b="1"/>
          </a:pPr>
          <a:r>
            <a:rPr lang="en-US" sz="2000" dirty="0"/>
            <a:t>Full CJSB makes final grant award decisions</a:t>
          </a:r>
        </a:p>
      </dgm:t>
    </dgm:pt>
    <dgm:pt modelId="{C3A97990-3499-4564-9AFA-8E1D438066BE}" type="parTrans" cxnId="{C101F8F9-AB4B-430B-9579-A47318F5D8B8}">
      <dgm:prSet/>
      <dgm:spPr/>
      <dgm:t>
        <a:bodyPr/>
        <a:lstStyle/>
        <a:p>
          <a:endParaRPr lang="en-US" sz="2800"/>
        </a:p>
      </dgm:t>
    </dgm:pt>
    <dgm:pt modelId="{6356837F-BEFB-4F70-9050-0AF3DB57751E}" type="sibTrans" cxnId="{C101F8F9-AB4B-430B-9579-A47318F5D8B8}">
      <dgm:prSet/>
      <dgm:spPr/>
      <dgm:t>
        <a:bodyPr/>
        <a:lstStyle/>
        <a:p>
          <a:endParaRPr lang="en-US" sz="2800"/>
        </a:p>
      </dgm:t>
    </dgm:pt>
    <dgm:pt modelId="{96DFF799-373F-4DA4-9DBC-B584D8850120}">
      <dgm:prSet custT="1"/>
      <dgm:spPr/>
      <dgm:t>
        <a:bodyPr/>
        <a:lstStyle/>
        <a:p>
          <a:pPr marL="169863" lvl="0" indent="-169863" algn="l" defTabSz="800100" rtl="0">
            <a:lnSpc>
              <a:spcPct val="90000"/>
            </a:lnSpc>
            <a:spcBef>
              <a:spcPct val="0"/>
            </a:spcBef>
            <a:spcAft>
              <a:spcPct val="35000"/>
            </a:spcAft>
            <a:buFont typeface="Wingdings" panose="05000000000000000000" pitchFamily="2" charset="2"/>
            <a:buNone/>
          </a:pPr>
          <a:r>
            <a:rPr lang="en-US" sz="1800" kern="1200" dirty="0">
              <a:solidFill>
                <a:srgbClr val="B1E171"/>
              </a:solidFill>
              <a:latin typeface="Century Gothic" panose="020B0502020202020204"/>
              <a:ea typeface="+mn-ea"/>
              <a:cs typeface="+mn-cs"/>
            </a:rPr>
            <a:t>•	</a:t>
          </a:r>
          <a:r>
            <a:rPr lang="en-US" sz="1800" kern="1200" dirty="0">
              <a:solidFill>
                <a:schemeClr val="tx1"/>
              </a:solidFill>
              <a:latin typeface="Century Gothic" panose="020B0502020202020204"/>
              <a:ea typeface="+mn-ea"/>
              <a:cs typeface="+mn-cs"/>
            </a:rPr>
            <a:t>Meeting in </a:t>
          </a:r>
          <a:br>
            <a:rPr lang="en-US" sz="1800" kern="1200" dirty="0">
              <a:solidFill>
                <a:schemeClr val="tx1"/>
              </a:solidFill>
              <a:latin typeface="Century Gothic" panose="020B0502020202020204"/>
              <a:ea typeface="+mn-ea"/>
              <a:cs typeface="+mn-cs"/>
            </a:rPr>
          </a:br>
          <a:r>
            <a:rPr lang="en-US" sz="1800" kern="1200" dirty="0">
              <a:solidFill>
                <a:schemeClr val="tx1"/>
              </a:solidFill>
              <a:latin typeface="Century Gothic" panose="020B0502020202020204"/>
              <a:ea typeface="+mn-ea"/>
              <a:cs typeface="+mn-cs"/>
            </a:rPr>
            <a:t>May 2025</a:t>
          </a:r>
        </a:p>
      </dgm:t>
    </dgm:pt>
    <dgm:pt modelId="{6781F146-3884-4802-A445-D9C1D1F67DB0}" type="parTrans" cxnId="{D4182AFE-77FD-43EF-8B71-2C49DE31AA3F}">
      <dgm:prSet/>
      <dgm:spPr/>
      <dgm:t>
        <a:bodyPr/>
        <a:lstStyle/>
        <a:p>
          <a:endParaRPr lang="en-US" sz="2800"/>
        </a:p>
      </dgm:t>
    </dgm:pt>
    <dgm:pt modelId="{DD601E62-411E-4DCC-9573-F1E3A8E404EF}" type="sibTrans" cxnId="{D4182AFE-77FD-43EF-8B71-2C49DE31AA3F}">
      <dgm:prSet/>
      <dgm:spPr/>
      <dgm:t>
        <a:bodyPr/>
        <a:lstStyle/>
        <a:p>
          <a:endParaRPr lang="en-US" sz="2800"/>
        </a:p>
      </dgm:t>
    </dgm:pt>
    <dgm:pt modelId="{D9F0DC4A-AE07-4E4F-B053-23ED6721A61C}" type="pres">
      <dgm:prSet presAssocID="{A9F36719-D1A8-497A-9842-1107DDCB2E4A}" presName="root" presStyleCnt="0">
        <dgm:presLayoutVars>
          <dgm:dir/>
          <dgm:resizeHandles val="exact"/>
        </dgm:presLayoutVars>
      </dgm:prSet>
      <dgm:spPr/>
    </dgm:pt>
    <dgm:pt modelId="{94451C35-CFD9-454D-958A-E77D8A847897}" type="pres">
      <dgm:prSet presAssocID="{F088B47D-781A-44A9-BC1B-073959DD8778}" presName="compNode" presStyleCnt="0"/>
      <dgm:spPr/>
    </dgm:pt>
    <dgm:pt modelId="{104BB45F-9322-473A-A368-38EE55A9F618}" type="pres">
      <dgm:prSet presAssocID="{F088B47D-781A-44A9-BC1B-073959DD8778}" presName="iconRect" presStyleLbl="node1" presStyleIdx="0" presStyleCnt="3" custLinFactNeighborX="94916" custLinFactNeighborY="312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CFEABF8-D9CA-471B-AD29-02F902AB5114}" type="pres">
      <dgm:prSet presAssocID="{F088B47D-781A-44A9-BC1B-073959DD8778}" presName="iconSpace" presStyleCnt="0"/>
      <dgm:spPr/>
    </dgm:pt>
    <dgm:pt modelId="{C507C693-2761-4AF9-8922-390861E079CC}" type="pres">
      <dgm:prSet presAssocID="{F088B47D-781A-44A9-BC1B-073959DD8778}" presName="parTx" presStyleLbl="revTx" presStyleIdx="0" presStyleCnt="6">
        <dgm:presLayoutVars>
          <dgm:chMax val="0"/>
          <dgm:chPref val="0"/>
        </dgm:presLayoutVars>
      </dgm:prSet>
      <dgm:spPr/>
    </dgm:pt>
    <dgm:pt modelId="{3F7A8567-454D-431A-8964-1EA0FB787A85}" type="pres">
      <dgm:prSet presAssocID="{F088B47D-781A-44A9-BC1B-073959DD8778}" presName="txSpace" presStyleCnt="0"/>
      <dgm:spPr/>
    </dgm:pt>
    <dgm:pt modelId="{3C236CB4-5439-460E-8866-738C3ECAA8F0}" type="pres">
      <dgm:prSet presAssocID="{F088B47D-781A-44A9-BC1B-073959DD8778}" presName="desTx" presStyleLbl="revTx" presStyleIdx="1" presStyleCnt="6" custLinFactNeighborX="-2111" custLinFactNeighborY="-19561">
        <dgm:presLayoutVars/>
      </dgm:prSet>
      <dgm:spPr/>
    </dgm:pt>
    <dgm:pt modelId="{6A389EEF-7C07-4179-9028-A303E6960325}" type="pres">
      <dgm:prSet presAssocID="{F0E77172-BEB9-4851-B56B-A50DA91FEC0C}" presName="sibTrans" presStyleCnt="0"/>
      <dgm:spPr/>
    </dgm:pt>
    <dgm:pt modelId="{CD1A1501-A1A4-4FB4-95D7-8E03712E9392}" type="pres">
      <dgm:prSet presAssocID="{5CBD71A6-C8FF-45AB-A6BF-6E565C31C234}" presName="compNode" presStyleCnt="0"/>
      <dgm:spPr/>
    </dgm:pt>
    <dgm:pt modelId="{501AAFA5-B0AE-40EB-942A-E6FB732CE0F3}" type="pres">
      <dgm:prSet presAssocID="{5CBD71A6-C8FF-45AB-A6BF-6E565C31C234}" presName="iconRect" presStyleLbl="node1" presStyleIdx="1" presStyleCnt="3" custLinFactNeighborX="82416" custLinFactNeighborY="31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E47E755-1720-4326-95C5-5B6D36E36213}" type="pres">
      <dgm:prSet presAssocID="{5CBD71A6-C8FF-45AB-A6BF-6E565C31C234}" presName="iconSpace" presStyleCnt="0"/>
      <dgm:spPr/>
    </dgm:pt>
    <dgm:pt modelId="{2A17A879-87DE-402F-9BF1-0DF3BBE13EBA}" type="pres">
      <dgm:prSet presAssocID="{5CBD71A6-C8FF-45AB-A6BF-6E565C31C234}" presName="parTx" presStyleLbl="revTx" presStyleIdx="2" presStyleCnt="6">
        <dgm:presLayoutVars>
          <dgm:chMax val="0"/>
          <dgm:chPref val="0"/>
        </dgm:presLayoutVars>
      </dgm:prSet>
      <dgm:spPr/>
    </dgm:pt>
    <dgm:pt modelId="{09AB3E60-24A3-41C4-8295-092838C43883}" type="pres">
      <dgm:prSet presAssocID="{5CBD71A6-C8FF-45AB-A6BF-6E565C31C234}" presName="txSpace" presStyleCnt="0"/>
      <dgm:spPr/>
    </dgm:pt>
    <dgm:pt modelId="{35FE18C2-2D36-4047-A14C-A8756B8EBE9C}" type="pres">
      <dgm:prSet presAssocID="{5CBD71A6-C8FF-45AB-A6BF-6E565C31C234}" presName="desTx" presStyleLbl="revTx" presStyleIdx="3" presStyleCnt="6">
        <dgm:presLayoutVars/>
      </dgm:prSet>
      <dgm:spPr/>
    </dgm:pt>
    <dgm:pt modelId="{1E6C8F89-933F-452C-8F9E-222E816AC552}" type="pres">
      <dgm:prSet presAssocID="{57D344AF-8D3F-4E48-8301-4F5CB0B015C8}" presName="sibTrans" presStyleCnt="0"/>
      <dgm:spPr/>
    </dgm:pt>
    <dgm:pt modelId="{66C538AA-E2B4-4FD2-A7DF-E9435D9539D8}" type="pres">
      <dgm:prSet presAssocID="{5330DC90-9AF8-4B3C-84F6-E019C979F58B}" presName="compNode" presStyleCnt="0"/>
      <dgm:spPr/>
    </dgm:pt>
    <dgm:pt modelId="{4416085E-008D-462F-AE69-495A54440484}" type="pres">
      <dgm:prSet presAssocID="{5330DC90-9AF8-4B3C-84F6-E019C979F58B}" presName="iconRect" presStyleLbl="node1" presStyleIdx="2" presStyleCnt="3" custLinFactNeighborX="73824" custLinFactNeighborY="62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F7990FE7-686C-4A04-8DFC-E48FE86B1178}" type="pres">
      <dgm:prSet presAssocID="{5330DC90-9AF8-4B3C-84F6-E019C979F58B}" presName="iconSpace" presStyleCnt="0"/>
      <dgm:spPr/>
    </dgm:pt>
    <dgm:pt modelId="{8934CCEA-8ACE-4EC0-83C1-E4F70D82BC5D}" type="pres">
      <dgm:prSet presAssocID="{5330DC90-9AF8-4B3C-84F6-E019C979F58B}" presName="parTx" presStyleLbl="revTx" presStyleIdx="4" presStyleCnt="6">
        <dgm:presLayoutVars>
          <dgm:chMax val="0"/>
          <dgm:chPref val="0"/>
        </dgm:presLayoutVars>
      </dgm:prSet>
      <dgm:spPr/>
    </dgm:pt>
    <dgm:pt modelId="{53471FAE-3AE0-4A06-923F-864878543CDB}" type="pres">
      <dgm:prSet presAssocID="{5330DC90-9AF8-4B3C-84F6-E019C979F58B}" presName="txSpace" presStyleCnt="0"/>
      <dgm:spPr/>
    </dgm:pt>
    <dgm:pt modelId="{1C5D4EC6-4830-4A73-8FDE-7C8C692EAC9D}" type="pres">
      <dgm:prSet presAssocID="{5330DC90-9AF8-4B3C-84F6-E019C979F58B}" presName="desTx" presStyleLbl="revTx" presStyleIdx="5" presStyleCnt="6">
        <dgm:presLayoutVars/>
      </dgm:prSet>
      <dgm:spPr/>
    </dgm:pt>
  </dgm:ptLst>
  <dgm:cxnLst>
    <dgm:cxn modelId="{36F7B10F-D6A5-42B1-902F-179A45FE5A9A}" type="presOf" srcId="{5CBD71A6-C8FF-45AB-A6BF-6E565C31C234}" destId="{2A17A879-87DE-402F-9BF1-0DF3BBE13EBA}" srcOrd="0" destOrd="0" presId="urn:microsoft.com/office/officeart/2018/2/layout/IconLabelDescriptionList"/>
    <dgm:cxn modelId="{71CE5C22-5097-4D34-823C-85BE253DAAFC}" type="presOf" srcId="{96DFF799-373F-4DA4-9DBC-B584D8850120}" destId="{1C5D4EC6-4830-4A73-8FDE-7C8C692EAC9D}" srcOrd="0" destOrd="0" presId="urn:microsoft.com/office/officeart/2018/2/layout/IconLabelDescriptionList"/>
    <dgm:cxn modelId="{3A8ED932-F2F3-419A-BC2F-31078B0C2BA8}" type="presOf" srcId="{EEA07B3E-CA04-4E4A-8FA4-69C07D4129CB}" destId="{3C236CB4-5439-460E-8866-738C3ECAA8F0}" srcOrd="0" destOrd="0" presId="urn:microsoft.com/office/officeart/2018/2/layout/IconLabelDescriptionList"/>
    <dgm:cxn modelId="{1FEC8065-C7A7-481F-9A23-865AB6270174}" type="presOf" srcId="{F088B47D-781A-44A9-BC1B-073959DD8778}" destId="{C507C693-2761-4AF9-8922-390861E079CC}" srcOrd="0" destOrd="0" presId="urn:microsoft.com/office/officeart/2018/2/layout/IconLabelDescriptionList"/>
    <dgm:cxn modelId="{6B750868-7221-481D-A650-D419760994B1}" type="presOf" srcId="{5330DC90-9AF8-4B3C-84F6-E019C979F58B}" destId="{8934CCEA-8ACE-4EC0-83C1-E4F70D82BC5D}" srcOrd="0" destOrd="0" presId="urn:microsoft.com/office/officeart/2018/2/layout/IconLabelDescriptionList"/>
    <dgm:cxn modelId="{FB28B349-C34A-4372-9C59-4331057CD823}" type="presOf" srcId="{A9F36719-D1A8-497A-9842-1107DDCB2E4A}" destId="{D9F0DC4A-AE07-4E4F-B053-23ED6721A61C}" srcOrd="0" destOrd="0" presId="urn:microsoft.com/office/officeart/2018/2/layout/IconLabelDescriptionList"/>
    <dgm:cxn modelId="{9AB84B54-A592-4EB0-9944-105122CB28C3}" srcId="{A9F36719-D1A8-497A-9842-1107DDCB2E4A}" destId="{F088B47D-781A-44A9-BC1B-073959DD8778}" srcOrd="0" destOrd="0" parTransId="{DEF90643-3860-463B-8BE7-CF8FE48E42FC}" sibTransId="{F0E77172-BEB9-4851-B56B-A50DA91FEC0C}"/>
    <dgm:cxn modelId="{90605181-E0DA-4FE4-8CBE-DC89CDC68263}" srcId="{F088B47D-781A-44A9-BC1B-073959DD8778}" destId="{05B4FE2F-9415-4D7D-BD15-633275F3A5AA}" srcOrd="1" destOrd="0" parTransId="{E0C78AB0-883C-471B-B09D-057D3742E634}" sibTransId="{76CD3A82-4F4A-4BA6-A137-1F82A8DE929B}"/>
    <dgm:cxn modelId="{C7916186-2F80-4733-AD4C-298EA8D11D55}" type="presOf" srcId="{05B4FE2F-9415-4D7D-BD15-633275F3A5AA}" destId="{3C236CB4-5439-460E-8866-738C3ECAA8F0}" srcOrd="0" destOrd="1" presId="urn:microsoft.com/office/officeart/2018/2/layout/IconLabelDescriptionList"/>
    <dgm:cxn modelId="{5953ADA2-3351-4FCE-A3E0-5CF39DCFCA62}" srcId="{A9F36719-D1A8-497A-9842-1107DDCB2E4A}" destId="{5CBD71A6-C8FF-45AB-A6BF-6E565C31C234}" srcOrd="1" destOrd="0" parTransId="{4B610038-B4F3-4147-9783-0B1805B50B04}" sibTransId="{57D344AF-8D3F-4E48-8301-4F5CB0B015C8}"/>
    <dgm:cxn modelId="{F3422FAC-A09A-416A-B14C-9E0E0650A82B}" srcId="{F088B47D-781A-44A9-BC1B-073959DD8778}" destId="{EEA07B3E-CA04-4E4A-8FA4-69C07D4129CB}" srcOrd="0" destOrd="0" parTransId="{A600C89A-E06B-4D0F-AB7E-9F0E1F26BF5F}" sibTransId="{6ABAC4C4-C77F-4D32-AE5D-F8CF0C79819F}"/>
    <dgm:cxn modelId="{5ACB62C2-8917-4C6C-8013-DAFA46B34E2D}" type="presOf" srcId="{75B5C87F-6521-4190-A70A-CA817749A968}" destId="{3C236CB4-5439-460E-8866-738C3ECAA8F0}" srcOrd="0" destOrd="2" presId="urn:microsoft.com/office/officeart/2018/2/layout/IconLabelDescriptionList"/>
    <dgm:cxn modelId="{0B4F8EE0-D24F-4F08-807E-68B99D2C8016}" srcId="{F088B47D-781A-44A9-BC1B-073959DD8778}" destId="{75B5C87F-6521-4190-A70A-CA817749A968}" srcOrd="2" destOrd="0" parTransId="{6F55CF41-097C-4029-869A-F47D74367225}" sibTransId="{A07CD5F4-981F-4044-9196-4E49E3452476}"/>
    <dgm:cxn modelId="{C101F8F9-AB4B-430B-9579-A47318F5D8B8}" srcId="{A9F36719-D1A8-497A-9842-1107DDCB2E4A}" destId="{5330DC90-9AF8-4B3C-84F6-E019C979F58B}" srcOrd="2" destOrd="0" parTransId="{C3A97990-3499-4564-9AFA-8E1D438066BE}" sibTransId="{6356837F-BEFB-4F70-9050-0AF3DB57751E}"/>
    <dgm:cxn modelId="{D4182AFE-77FD-43EF-8B71-2C49DE31AA3F}" srcId="{5330DC90-9AF8-4B3C-84F6-E019C979F58B}" destId="{96DFF799-373F-4DA4-9DBC-B584D8850120}" srcOrd="0" destOrd="0" parTransId="{6781F146-3884-4802-A445-D9C1D1F67DB0}" sibTransId="{DD601E62-411E-4DCC-9573-F1E3A8E404EF}"/>
    <dgm:cxn modelId="{135F7153-8559-437B-83E5-B9FD722D5486}" type="presParOf" srcId="{D9F0DC4A-AE07-4E4F-B053-23ED6721A61C}" destId="{94451C35-CFD9-454D-958A-E77D8A847897}" srcOrd="0" destOrd="0" presId="urn:microsoft.com/office/officeart/2018/2/layout/IconLabelDescriptionList"/>
    <dgm:cxn modelId="{85C13EA2-AD8E-4134-A3D8-4964942FD6AA}" type="presParOf" srcId="{94451C35-CFD9-454D-958A-E77D8A847897}" destId="{104BB45F-9322-473A-A368-38EE55A9F618}" srcOrd="0" destOrd="0" presId="urn:microsoft.com/office/officeart/2018/2/layout/IconLabelDescriptionList"/>
    <dgm:cxn modelId="{62FBF99E-11B0-4417-B0C6-618F4B48F656}" type="presParOf" srcId="{94451C35-CFD9-454D-958A-E77D8A847897}" destId="{ECFEABF8-D9CA-471B-AD29-02F902AB5114}" srcOrd="1" destOrd="0" presId="urn:microsoft.com/office/officeart/2018/2/layout/IconLabelDescriptionList"/>
    <dgm:cxn modelId="{AB2B6746-7EA1-4677-AD7D-9DC5BCF172BF}" type="presParOf" srcId="{94451C35-CFD9-454D-958A-E77D8A847897}" destId="{C507C693-2761-4AF9-8922-390861E079CC}" srcOrd="2" destOrd="0" presId="urn:microsoft.com/office/officeart/2018/2/layout/IconLabelDescriptionList"/>
    <dgm:cxn modelId="{E262B20E-A341-4DB6-A57D-32F81A9D32BE}" type="presParOf" srcId="{94451C35-CFD9-454D-958A-E77D8A847897}" destId="{3F7A8567-454D-431A-8964-1EA0FB787A85}" srcOrd="3" destOrd="0" presId="urn:microsoft.com/office/officeart/2018/2/layout/IconLabelDescriptionList"/>
    <dgm:cxn modelId="{E8958673-1D0D-4484-8B8B-4350B7F6C25D}" type="presParOf" srcId="{94451C35-CFD9-454D-958A-E77D8A847897}" destId="{3C236CB4-5439-460E-8866-738C3ECAA8F0}" srcOrd="4" destOrd="0" presId="urn:microsoft.com/office/officeart/2018/2/layout/IconLabelDescriptionList"/>
    <dgm:cxn modelId="{EE22BA3C-8124-4CC8-95B5-127D6667D0AC}" type="presParOf" srcId="{D9F0DC4A-AE07-4E4F-B053-23ED6721A61C}" destId="{6A389EEF-7C07-4179-9028-A303E6960325}" srcOrd="1" destOrd="0" presId="urn:microsoft.com/office/officeart/2018/2/layout/IconLabelDescriptionList"/>
    <dgm:cxn modelId="{F7FEF369-A111-4D06-8BAF-D1E48E0F656C}" type="presParOf" srcId="{D9F0DC4A-AE07-4E4F-B053-23ED6721A61C}" destId="{CD1A1501-A1A4-4FB4-95D7-8E03712E9392}" srcOrd="2" destOrd="0" presId="urn:microsoft.com/office/officeart/2018/2/layout/IconLabelDescriptionList"/>
    <dgm:cxn modelId="{C026A704-4752-43F2-A243-4B0BCC724979}" type="presParOf" srcId="{CD1A1501-A1A4-4FB4-95D7-8E03712E9392}" destId="{501AAFA5-B0AE-40EB-942A-E6FB732CE0F3}" srcOrd="0" destOrd="0" presId="urn:microsoft.com/office/officeart/2018/2/layout/IconLabelDescriptionList"/>
    <dgm:cxn modelId="{787DF481-E435-462A-9FF2-A3F706689032}" type="presParOf" srcId="{CD1A1501-A1A4-4FB4-95D7-8E03712E9392}" destId="{FE47E755-1720-4326-95C5-5B6D36E36213}" srcOrd="1" destOrd="0" presId="urn:microsoft.com/office/officeart/2018/2/layout/IconLabelDescriptionList"/>
    <dgm:cxn modelId="{519AA284-A81B-4E18-BBAA-F5DF128517B6}" type="presParOf" srcId="{CD1A1501-A1A4-4FB4-95D7-8E03712E9392}" destId="{2A17A879-87DE-402F-9BF1-0DF3BBE13EBA}" srcOrd="2" destOrd="0" presId="urn:microsoft.com/office/officeart/2018/2/layout/IconLabelDescriptionList"/>
    <dgm:cxn modelId="{0754A6E6-B687-487D-8FC3-9E963D2D991D}" type="presParOf" srcId="{CD1A1501-A1A4-4FB4-95D7-8E03712E9392}" destId="{09AB3E60-24A3-41C4-8295-092838C43883}" srcOrd="3" destOrd="0" presId="urn:microsoft.com/office/officeart/2018/2/layout/IconLabelDescriptionList"/>
    <dgm:cxn modelId="{FD29B261-615E-451A-8C73-EA3A06BC4099}" type="presParOf" srcId="{CD1A1501-A1A4-4FB4-95D7-8E03712E9392}" destId="{35FE18C2-2D36-4047-A14C-A8756B8EBE9C}" srcOrd="4" destOrd="0" presId="urn:microsoft.com/office/officeart/2018/2/layout/IconLabelDescriptionList"/>
    <dgm:cxn modelId="{A28A0C0E-3FC9-4846-B7F2-AC2BD929FAF5}" type="presParOf" srcId="{D9F0DC4A-AE07-4E4F-B053-23ED6721A61C}" destId="{1E6C8F89-933F-452C-8F9E-222E816AC552}" srcOrd="3" destOrd="0" presId="urn:microsoft.com/office/officeart/2018/2/layout/IconLabelDescriptionList"/>
    <dgm:cxn modelId="{DE91D985-217D-4602-9D9E-923718C65E93}" type="presParOf" srcId="{D9F0DC4A-AE07-4E4F-B053-23ED6721A61C}" destId="{66C538AA-E2B4-4FD2-A7DF-E9435D9539D8}" srcOrd="4" destOrd="0" presId="urn:microsoft.com/office/officeart/2018/2/layout/IconLabelDescriptionList"/>
    <dgm:cxn modelId="{EFEAEDE3-1F9B-4CB0-B7F9-4066AE710497}" type="presParOf" srcId="{66C538AA-E2B4-4FD2-A7DF-E9435D9539D8}" destId="{4416085E-008D-462F-AE69-495A54440484}" srcOrd="0" destOrd="0" presId="urn:microsoft.com/office/officeart/2018/2/layout/IconLabelDescriptionList"/>
    <dgm:cxn modelId="{2BE6B65E-9E48-4AD5-AD8C-6606401091C4}" type="presParOf" srcId="{66C538AA-E2B4-4FD2-A7DF-E9435D9539D8}" destId="{F7990FE7-686C-4A04-8DFC-E48FE86B1178}" srcOrd="1" destOrd="0" presId="urn:microsoft.com/office/officeart/2018/2/layout/IconLabelDescriptionList"/>
    <dgm:cxn modelId="{36D46CD8-8B6F-48EC-8482-DB413B64E0F4}" type="presParOf" srcId="{66C538AA-E2B4-4FD2-A7DF-E9435D9539D8}" destId="{8934CCEA-8ACE-4EC0-83C1-E4F70D82BC5D}" srcOrd="2" destOrd="0" presId="urn:microsoft.com/office/officeart/2018/2/layout/IconLabelDescriptionList"/>
    <dgm:cxn modelId="{916192ED-2729-435B-BB91-0E7823A65552}" type="presParOf" srcId="{66C538AA-E2B4-4FD2-A7DF-E9435D9539D8}" destId="{53471FAE-3AE0-4A06-923F-864878543CDB}" srcOrd="3" destOrd="0" presId="urn:microsoft.com/office/officeart/2018/2/layout/IconLabelDescriptionList"/>
    <dgm:cxn modelId="{4282A336-6E84-443E-8BF8-E9591AF62599}" type="presParOf" srcId="{66C538AA-E2B4-4FD2-A7DF-E9435D9539D8}" destId="{1C5D4EC6-4830-4A73-8FDE-7C8C692EAC9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1B4A9-1930-424D-ABCB-9A2253C98DA4}"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3B9EB934-97D4-4726-B778-06DF9BA5F66C}">
      <dgm:prSet custT="1"/>
      <dgm:spPr/>
      <dgm:t>
        <a:bodyPr/>
        <a:lstStyle/>
        <a:p>
          <a:r>
            <a:rPr lang="en-US" sz="1600" dirty="0">
              <a:solidFill>
                <a:schemeClr val="bg1"/>
              </a:solidFill>
              <a:latin typeface="+mn-lt"/>
            </a:rPr>
            <a:t>Applications are due </a:t>
          </a:r>
          <a:br>
            <a:rPr lang="en-US" sz="1600" dirty="0">
              <a:solidFill>
                <a:schemeClr val="bg1"/>
              </a:solidFill>
              <a:latin typeface="+mn-lt"/>
            </a:rPr>
          </a:br>
          <a:r>
            <a:rPr lang="en-US" sz="1600" dirty="0">
              <a:solidFill>
                <a:schemeClr val="bg1"/>
              </a:solidFill>
              <a:latin typeface="+mn-lt"/>
            </a:rPr>
            <a:t>by 5:00 p.m. on </a:t>
          </a:r>
          <a:br>
            <a:rPr lang="en-US" sz="1600" dirty="0">
              <a:solidFill>
                <a:schemeClr val="bg1"/>
              </a:solidFill>
              <a:latin typeface="+mn-lt"/>
            </a:rPr>
          </a:br>
          <a:r>
            <a:rPr lang="en-US" sz="1600" dirty="0">
              <a:solidFill>
                <a:schemeClr val="bg1"/>
              </a:solidFill>
              <a:latin typeface="+mn-lt"/>
            </a:rPr>
            <a:t>March 17, 2025.</a:t>
          </a:r>
        </a:p>
      </dgm:t>
    </dgm:pt>
    <dgm:pt modelId="{A8B6CA76-4581-413A-8C2D-F4EFEEAB1EBA}" type="parTrans" cxnId="{B1262307-117D-4639-A009-A8315DC0C96F}">
      <dgm:prSet/>
      <dgm:spPr/>
      <dgm:t>
        <a:bodyPr/>
        <a:lstStyle/>
        <a:p>
          <a:endParaRPr lang="en-US">
            <a:solidFill>
              <a:schemeClr val="bg1"/>
            </a:solidFill>
          </a:endParaRPr>
        </a:p>
      </dgm:t>
    </dgm:pt>
    <dgm:pt modelId="{A2E519D8-7B1F-4A6F-84EC-A87DD06B5A34}" type="sibTrans" cxnId="{B1262307-117D-4639-A009-A8315DC0C96F}">
      <dgm:prSet/>
      <dgm:spPr/>
      <dgm:t>
        <a:bodyPr/>
        <a:lstStyle/>
        <a:p>
          <a:endParaRPr lang="en-US">
            <a:solidFill>
              <a:schemeClr val="bg1"/>
            </a:solidFill>
          </a:endParaRPr>
        </a:p>
      </dgm:t>
    </dgm:pt>
    <dgm:pt modelId="{F1DCBF8C-3679-4A9B-B76A-6A870806CE8F}">
      <dgm:prSet custT="1"/>
      <dgm:spPr/>
      <dgm:t>
        <a:bodyPr/>
        <a:lstStyle/>
        <a:p>
          <a:r>
            <a:rPr lang="en-US" sz="1600" dirty="0">
              <a:solidFill>
                <a:schemeClr val="bg1"/>
              </a:solidFill>
            </a:rPr>
            <a:t>The application must be submitted in OGMS.</a:t>
          </a:r>
        </a:p>
      </dgm:t>
    </dgm:pt>
    <dgm:pt modelId="{63246FD4-3FEE-40BE-96E6-2908E0456BFF}" type="parTrans" cxnId="{560A5CA9-E33F-4FDA-B3D3-947B2ACED27F}">
      <dgm:prSet/>
      <dgm:spPr/>
      <dgm:t>
        <a:bodyPr/>
        <a:lstStyle/>
        <a:p>
          <a:endParaRPr lang="en-US">
            <a:solidFill>
              <a:schemeClr val="bg1"/>
            </a:solidFill>
          </a:endParaRPr>
        </a:p>
      </dgm:t>
    </dgm:pt>
    <dgm:pt modelId="{7CD09CFF-7910-4E02-95CA-512F488C90A3}" type="sibTrans" cxnId="{560A5CA9-E33F-4FDA-B3D3-947B2ACED27F}">
      <dgm:prSet/>
      <dgm:spPr/>
      <dgm:t>
        <a:bodyPr/>
        <a:lstStyle/>
        <a:p>
          <a:endParaRPr lang="en-US">
            <a:solidFill>
              <a:schemeClr val="bg1"/>
            </a:solidFill>
          </a:endParaRPr>
        </a:p>
      </dgm:t>
    </dgm:pt>
    <dgm:pt modelId="{D2683B52-138E-4FD5-BC24-CD6CC35B7BF3}">
      <dgm:prSet custT="1"/>
      <dgm:spPr/>
      <dgm:t>
        <a:bodyPr/>
        <a:lstStyle/>
        <a:p>
          <a:r>
            <a:rPr lang="en-US" sz="1600" dirty="0">
              <a:solidFill>
                <a:schemeClr val="bg1"/>
              </a:solidFill>
            </a:rPr>
            <a:t>Anyone in the organization working </a:t>
          </a:r>
          <a:br>
            <a:rPr lang="en-US" sz="1600" dirty="0">
              <a:solidFill>
                <a:schemeClr val="bg1"/>
              </a:solidFill>
            </a:rPr>
          </a:br>
          <a:r>
            <a:rPr lang="en-US" sz="1600" dirty="0">
              <a:solidFill>
                <a:schemeClr val="bg1"/>
              </a:solidFill>
            </a:rPr>
            <a:t>on the grant should register in OGMS.</a:t>
          </a:r>
        </a:p>
      </dgm:t>
    </dgm:pt>
    <dgm:pt modelId="{410931A3-5024-42BF-A36D-4351414DC180}" type="parTrans" cxnId="{06F00577-0F1E-419A-8CB4-9F98A8C4BFDC}">
      <dgm:prSet/>
      <dgm:spPr/>
      <dgm:t>
        <a:bodyPr/>
        <a:lstStyle/>
        <a:p>
          <a:endParaRPr lang="en-US">
            <a:solidFill>
              <a:schemeClr val="bg1"/>
            </a:solidFill>
          </a:endParaRPr>
        </a:p>
      </dgm:t>
    </dgm:pt>
    <dgm:pt modelId="{1AF2DE1B-5942-4E0D-B023-84D0220D0DE7}" type="sibTrans" cxnId="{06F00577-0F1E-419A-8CB4-9F98A8C4BFDC}">
      <dgm:prSet/>
      <dgm:spPr/>
      <dgm:t>
        <a:bodyPr/>
        <a:lstStyle/>
        <a:p>
          <a:endParaRPr lang="en-US">
            <a:solidFill>
              <a:schemeClr val="bg1"/>
            </a:solidFill>
          </a:endParaRPr>
        </a:p>
      </dgm:t>
    </dgm:pt>
    <dgm:pt modelId="{A7EDEA7A-8931-4D1F-8FF2-7ED7FAB6DF80}">
      <dgm:prSet custT="1"/>
      <dgm:spPr/>
      <dgm:t>
        <a:bodyPr/>
        <a:lstStyle/>
        <a:p>
          <a:r>
            <a:rPr lang="en-US" sz="1600" dirty="0">
              <a:solidFill>
                <a:schemeClr val="bg1"/>
              </a:solidFill>
            </a:rPr>
            <a:t>Grant requirements and instructions under “Funding Opportunity” </a:t>
          </a:r>
          <a:br>
            <a:rPr lang="en-US" sz="1600" dirty="0">
              <a:solidFill>
                <a:schemeClr val="bg1"/>
              </a:solidFill>
            </a:rPr>
          </a:br>
          <a:r>
            <a:rPr lang="en-US" sz="1600" dirty="0">
              <a:solidFill>
                <a:schemeClr val="bg1"/>
              </a:solidFill>
            </a:rPr>
            <a:t>in OGMS and on the DCJS website.</a:t>
          </a:r>
        </a:p>
      </dgm:t>
    </dgm:pt>
    <dgm:pt modelId="{217C6958-20A9-4FA2-BC89-8CCE1B0B6F24}" type="parTrans" cxnId="{7C55FFF2-29E7-4EC2-B588-DC474AF2850B}">
      <dgm:prSet/>
      <dgm:spPr/>
      <dgm:t>
        <a:bodyPr/>
        <a:lstStyle/>
        <a:p>
          <a:endParaRPr lang="en-US">
            <a:solidFill>
              <a:schemeClr val="bg1"/>
            </a:solidFill>
          </a:endParaRPr>
        </a:p>
      </dgm:t>
    </dgm:pt>
    <dgm:pt modelId="{73434956-EBAB-49B2-9CC8-5FFBA3C4E5C9}" type="sibTrans" cxnId="{7C55FFF2-29E7-4EC2-B588-DC474AF2850B}">
      <dgm:prSet/>
      <dgm:spPr/>
      <dgm:t>
        <a:bodyPr/>
        <a:lstStyle/>
        <a:p>
          <a:endParaRPr lang="en-US">
            <a:solidFill>
              <a:schemeClr val="bg1"/>
            </a:solidFill>
          </a:endParaRPr>
        </a:p>
      </dgm:t>
    </dgm:pt>
    <dgm:pt modelId="{FCA6976F-8AB6-40A9-8365-17C350171495}">
      <dgm:prSet custT="1"/>
      <dgm:spPr/>
      <dgm:t>
        <a:bodyPr/>
        <a:lstStyle/>
        <a:p>
          <a:r>
            <a:rPr lang="en-US" sz="1600" dirty="0">
              <a:solidFill>
                <a:schemeClr val="bg1"/>
              </a:solidFill>
            </a:rPr>
            <a:t>Applicants can request up to $30,000 per application.</a:t>
          </a:r>
        </a:p>
      </dgm:t>
    </dgm:pt>
    <dgm:pt modelId="{E1106F2A-0A34-4FE1-9E44-3CB9BEC710D7}" type="parTrans" cxnId="{1DEB00AE-1CF8-482E-8D63-EB6FCFD3BC33}">
      <dgm:prSet/>
      <dgm:spPr/>
      <dgm:t>
        <a:bodyPr/>
        <a:lstStyle/>
        <a:p>
          <a:endParaRPr lang="en-US">
            <a:solidFill>
              <a:schemeClr val="bg1"/>
            </a:solidFill>
          </a:endParaRPr>
        </a:p>
      </dgm:t>
    </dgm:pt>
    <dgm:pt modelId="{EF6372F3-C8A0-4103-92A6-ED698D56370C}" type="sibTrans" cxnId="{1DEB00AE-1CF8-482E-8D63-EB6FCFD3BC33}">
      <dgm:prSet/>
      <dgm:spPr/>
      <dgm:t>
        <a:bodyPr/>
        <a:lstStyle/>
        <a:p>
          <a:endParaRPr lang="en-US">
            <a:solidFill>
              <a:schemeClr val="bg1"/>
            </a:solidFill>
          </a:endParaRPr>
        </a:p>
      </dgm:t>
    </dgm:pt>
    <dgm:pt modelId="{F4E674AD-6F91-41BF-B52F-0A61644D69C1}" type="pres">
      <dgm:prSet presAssocID="{E7F1B4A9-1930-424D-ABCB-9A2253C98DA4}" presName="diagram" presStyleCnt="0">
        <dgm:presLayoutVars>
          <dgm:dir/>
          <dgm:resizeHandles val="exact"/>
        </dgm:presLayoutVars>
      </dgm:prSet>
      <dgm:spPr/>
    </dgm:pt>
    <dgm:pt modelId="{7EF0B2F9-27EB-4D4B-8405-847FD5903113}" type="pres">
      <dgm:prSet presAssocID="{3B9EB934-97D4-4726-B778-06DF9BA5F66C}" presName="node" presStyleLbl="node1" presStyleIdx="0" presStyleCnt="5">
        <dgm:presLayoutVars>
          <dgm:bulletEnabled val="1"/>
        </dgm:presLayoutVars>
      </dgm:prSet>
      <dgm:spPr/>
    </dgm:pt>
    <dgm:pt modelId="{1042170E-CDF1-461B-8196-9915828A3630}" type="pres">
      <dgm:prSet presAssocID="{A2E519D8-7B1F-4A6F-84EC-A87DD06B5A34}" presName="sibTrans" presStyleCnt="0"/>
      <dgm:spPr/>
    </dgm:pt>
    <dgm:pt modelId="{718C24E7-514F-4381-B1E2-CE1FBB204C46}" type="pres">
      <dgm:prSet presAssocID="{F1DCBF8C-3679-4A9B-B76A-6A870806CE8F}" presName="node" presStyleLbl="node1" presStyleIdx="1" presStyleCnt="5">
        <dgm:presLayoutVars>
          <dgm:bulletEnabled val="1"/>
        </dgm:presLayoutVars>
      </dgm:prSet>
      <dgm:spPr/>
    </dgm:pt>
    <dgm:pt modelId="{1D6160D6-5B95-40D5-93D8-1CBA38A8216D}" type="pres">
      <dgm:prSet presAssocID="{7CD09CFF-7910-4E02-95CA-512F488C90A3}" presName="sibTrans" presStyleCnt="0"/>
      <dgm:spPr/>
    </dgm:pt>
    <dgm:pt modelId="{3D3488BD-0626-4F2A-80D9-CE81132B1C89}" type="pres">
      <dgm:prSet presAssocID="{D2683B52-138E-4FD5-BC24-CD6CC35B7BF3}" presName="node" presStyleLbl="node1" presStyleIdx="2" presStyleCnt="5">
        <dgm:presLayoutVars>
          <dgm:bulletEnabled val="1"/>
        </dgm:presLayoutVars>
      </dgm:prSet>
      <dgm:spPr/>
    </dgm:pt>
    <dgm:pt modelId="{50CA2ACE-B328-479D-B199-D8A33131BCB8}" type="pres">
      <dgm:prSet presAssocID="{1AF2DE1B-5942-4E0D-B023-84D0220D0DE7}" presName="sibTrans" presStyleCnt="0"/>
      <dgm:spPr/>
    </dgm:pt>
    <dgm:pt modelId="{74178393-8095-4704-B5EC-321FECF8213C}" type="pres">
      <dgm:prSet presAssocID="{A7EDEA7A-8931-4D1F-8FF2-7ED7FAB6DF80}" presName="node" presStyleLbl="node1" presStyleIdx="3" presStyleCnt="5">
        <dgm:presLayoutVars>
          <dgm:bulletEnabled val="1"/>
        </dgm:presLayoutVars>
      </dgm:prSet>
      <dgm:spPr/>
    </dgm:pt>
    <dgm:pt modelId="{CE557ED2-13E0-4846-9CD0-3E0691781D8E}" type="pres">
      <dgm:prSet presAssocID="{73434956-EBAB-49B2-9CC8-5FFBA3C4E5C9}" presName="sibTrans" presStyleCnt="0"/>
      <dgm:spPr/>
    </dgm:pt>
    <dgm:pt modelId="{A63E73C5-6904-40A9-972E-5B07E92DD984}" type="pres">
      <dgm:prSet presAssocID="{FCA6976F-8AB6-40A9-8365-17C350171495}" presName="node" presStyleLbl="node1" presStyleIdx="4" presStyleCnt="5">
        <dgm:presLayoutVars>
          <dgm:bulletEnabled val="1"/>
        </dgm:presLayoutVars>
      </dgm:prSet>
      <dgm:spPr/>
    </dgm:pt>
  </dgm:ptLst>
  <dgm:cxnLst>
    <dgm:cxn modelId="{B1262307-117D-4639-A009-A8315DC0C96F}" srcId="{E7F1B4A9-1930-424D-ABCB-9A2253C98DA4}" destId="{3B9EB934-97D4-4726-B778-06DF9BA5F66C}" srcOrd="0" destOrd="0" parTransId="{A8B6CA76-4581-413A-8C2D-F4EFEEAB1EBA}" sibTransId="{A2E519D8-7B1F-4A6F-84EC-A87DD06B5A34}"/>
    <dgm:cxn modelId="{06F00577-0F1E-419A-8CB4-9F98A8C4BFDC}" srcId="{E7F1B4A9-1930-424D-ABCB-9A2253C98DA4}" destId="{D2683B52-138E-4FD5-BC24-CD6CC35B7BF3}" srcOrd="2" destOrd="0" parTransId="{410931A3-5024-42BF-A36D-4351414DC180}" sibTransId="{1AF2DE1B-5942-4E0D-B023-84D0220D0DE7}"/>
    <dgm:cxn modelId="{37B67882-32E8-4713-83B4-3044E62EDA8D}" type="presOf" srcId="{E7F1B4A9-1930-424D-ABCB-9A2253C98DA4}" destId="{F4E674AD-6F91-41BF-B52F-0A61644D69C1}" srcOrd="0" destOrd="0" presId="urn:microsoft.com/office/officeart/2005/8/layout/default"/>
    <dgm:cxn modelId="{560A5CA9-E33F-4FDA-B3D3-947B2ACED27F}" srcId="{E7F1B4A9-1930-424D-ABCB-9A2253C98DA4}" destId="{F1DCBF8C-3679-4A9B-B76A-6A870806CE8F}" srcOrd="1" destOrd="0" parTransId="{63246FD4-3FEE-40BE-96E6-2908E0456BFF}" sibTransId="{7CD09CFF-7910-4E02-95CA-512F488C90A3}"/>
    <dgm:cxn modelId="{1DEB00AE-1CF8-482E-8D63-EB6FCFD3BC33}" srcId="{E7F1B4A9-1930-424D-ABCB-9A2253C98DA4}" destId="{FCA6976F-8AB6-40A9-8365-17C350171495}" srcOrd="4" destOrd="0" parTransId="{E1106F2A-0A34-4FE1-9E44-3CB9BEC710D7}" sibTransId="{EF6372F3-C8A0-4103-92A6-ED698D56370C}"/>
    <dgm:cxn modelId="{7A53CCC5-8150-49EF-9E7B-AF3B57859BE0}" type="presOf" srcId="{A7EDEA7A-8931-4D1F-8FF2-7ED7FAB6DF80}" destId="{74178393-8095-4704-B5EC-321FECF8213C}" srcOrd="0" destOrd="0" presId="urn:microsoft.com/office/officeart/2005/8/layout/default"/>
    <dgm:cxn modelId="{77D9D0CE-2A5F-4CAB-88AF-B16F36756C8D}" type="presOf" srcId="{FCA6976F-8AB6-40A9-8365-17C350171495}" destId="{A63E73C5-6904-40A9-972E-5B07E92DD984}" srcOrd="0" destOrd="0" presId="urn:microsoft.com/office/officeart/2005/8/layout/default"/>
    <dgm:cxn modelId="{7C55FFF2-29E7-4EC2-B588-DC474AF2850B}" srcId="{E7F1B4A9-1930-424D-ABCB-9A2253C98DA4}" destId="{A7EDEA7A-8931-4D1F-8FF2-7ED7FAB6DF80}" srcOrd="3" destOrd="0" parTransId="{217C6958-20A9-4FA2-BC89-8CCE1B0B6F24}" sibTransId="{73434956-EBAB-49B2-9CC8-5FFBA3C4E5C9}"/>
    <dgm:cxn modelId="{A9C844F4-83DA-4C54-96AB-F75359BA4F5B}" type="presOf" srcId="{F1DCBF8C-3679-4A9B-B76A-6A870806CE8F}" destId="{718C24E7-514F-4381-B1E2-CE1FBB204C46}" srcOrd="0" destOrd="0" presId="urn:microsoft.com/office/officeart/2005/8/layout/default"/>
    <dgm:cxn modelId="{27CC58F7-67A0-41B6-8FD9-DEF2EBA62BEB}" type="presOf" srcId="{D2683B52-138E-4FD5-BC24-CD6CC35B7BF3}" destId="{3D3488BD-0626-4F2A-80D9-CE81132B1C89}" srcOrd="0" destOrd="0" presId="urn:microsoft.com/office/officeart/2005/8/layout/default"/>
    <dgm:cxn modelId="{329A42FD-811F-456A-AF3C-0347A5AD790F}" type="presOf" srcId="{3B9EB934-97D4-4726-B778-06DF9BA5F66C}" destId="{7EF0B2F9-27EB-4D4B-8405-847FD5903113}" srcOrd="0" destOrd="0" presId="urn:microsoft.com/office/officeart/2005/8/layout/default"/>
    <dgm:cxn modelId="{D14C2FB2-3A14-4D56-8317-1577EF8F76ED}" type="presParOf" srcId="{F4E674AD-6F91-41BF-B52F-0A61644D69C1}" destId="{7EF0B2F9-27EB-4D4B-8405-847FD5903113}" srcOrd="0" destOrd="0" presId="urn:microsoft.com/office/officeart/2005/8/layout/default"/>
    <dgm:cxn modelId="{2578416A-3E64-43D7-A86D-4C59D2C78802}" type="presParOf" srcId="{F4E674AD-6F91-41BF-B52F-0A61644D69C1}" destId="{1042170E-CDF1-461B-8196-9915828A3630}" srcOrd="1" destOrd="0" presId="urn:microsoft.com/office/officeart/2005/8/layout/default"/>
    <dgm:cxn modelId="{FC00884D-3509-421C-9C29-4134A12DDD31}" type="presParOf" srcId="{F4E674AD-6F91-41BF-B52F-0A61644D69C1}" destId="{718C24E7-514F-4381-B1E2-CE1FBB204C46}" srcOrd="2" destOrd="0" presId="urn:microsoft.com/office/officeart/2005/8/layout/default"/>
    <dgm:cxn modelId="{FF76F659-B1E1-4F43-BF6F-815933A16550}" type="presParOf" srcId="{F4E674AD-6F91-41BF-B52F-0A61644D69C1}" destId="{1D6160D6-5B95-40D5-93D8-1CBA38A8216D}" srcOrd="3" destOrd="0" presId="urn:microsoft.com/office/officeart/2005/8/layout/default"/>
    <dgm:cxn modelId="{3EF74C27-5664-43E8-B8E9-1E26AA29B076}" type="presParOf" srcId="{F4E674AD-6F91-41BF-B52F-0A61644D69C1}" destId="{3D3488BD-0626-4F2A-80D9-CE81132B1C89}" srcOrd="4" destOrd="0" presId="urn:microsoft.com/office/officeart/2005/8/layout/default"/>
    <dgm:cxn modelId="{FD437193-6390-4628-87D6-4C1B5E263856}" type="presParOf" srcId="{F4E674AD-6F91-41BF-B52F-0A61644D69C1}" destId="{50CA2ACE-B328-479D-B199-D8A33131BCB8}" srcOrd="5" destOrd="0" presId="urn:microsoft.com/office/officeart/2005/8/layout/default"/>
    <dgm:cxn modelId="{F19E5973-ECFB-4689-B5CF-B6EA147CEACF}" type="presParOf" srcId="{F4E674AD-6F91-41BF-B52F-0A61644D69C1}" destId="{74178393-8095-4704-B5EC-321FECF8213C}" srcOrd="6" destOrd="0" presId="urn:microsoft.com/office/officeart/2005/8/layout/default"/>
    <dgm:cxn modelId="{727D8DE8-D9B7-466A-8588-4522E43516BD}" type="presParOf" srcId="{F4E674AD-6F91-41BF-B52F-0A61644D69C1}" destId="{CE557ED2-13E0-4846-9CD0-3E0691781D8E}" srcOrd="7" destOrd="0" presId="urn:microsoft.com/office/officeart/2005/8/layout/default"/>
    <dgm:cxn modelId="{52D5F904-0C7B-4735-8934-D8DAE7FF9189}" type="presParOf" srcId="{F4E674AD-6F91-41BF-B52F-0A61644D69C1}" destId="{A63E73C5-6904-40A9-972E-5B07E92DD98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6B29-14D4-4B0C-A8F4-2A04BB96C3FC}">
      <dsp:nvSpPr>
        <dsp:cNvPr id="0" name=""/>
        <dsp:cNvSpPr/>
      </dsp:nvSpPr>
      <dsp:spPr>
        <a:xfrm>
          <a:off x="678565" y="145645"/>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77005-F933-424A-B047-CCEF97A6C0E8}">
      <dsp:nvSpPr>
        <dsp:cNvPr id="0" name=""/>
        <dsp:cNvSpPr/>
      </dsp:nvSpPr>
      <dsp:spPr>
        <a:xfrm>
          <a:off x="912565" y="37964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28DDDB-A649-4F67-9E44-8F5CA0E92778}">
      <dsp:nvSpPr>
        <dsp:cNvPr id="0" name=""/>
        <dsp:cNvSpPr/>
      </dsp:nvSpPr>
      <dsp:spPr>
        <a:xfrm>
          <a:off x="327565" y="1585645"/>
          <a:ext cx="1800000"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baseline="0" dirty="0"/>
            <a:t>Every user who manages a DCJS grant will need to register for an account</a:t>
          </a:r>
          <a:r>
            <a:rPr lang="en-US" sz="1400" kern="1200" cap="none" baseline="0" dirty="0"/>
            <a:t>. </a:t>
          </a:r>
        </a:p>
      </dsp:txBody>
      <dsp:txXfrm>
        <a:off x="327565" y="1585645"/>
        <a:ext cx="1800000" cy="2039062"/>
      </dsp:txXfrm>
    </dsp:sp>
    <dsp:sp modelId="{A11C3460-4349-4F37-8C3E-50427F678E7E}">
      <dsp:nvSpPr>
        <dsp:cNvPr id="0" name=""/>
        <dsp:cNvSpPr/>
      </dsp:nvSpPr>
      <dsp:spPr>
        <a:xfrm>
          <a:off x="2793565" y="145645"/>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7A9A7-02C7-4868-8432-C0ABF7D2F2A9}">
      <dsp:nvSpPr>
        <dsp:cNvPr id="0" name=""/>
        <dsp:cNvSpPr/>
      </dsp:nvSpPr>
      <dsp:spPr>
        <a:xfrm>
          <a:off x="3027565" y="37964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88774A-38E5-4DAA-9C3E-5D96A1FF8B9D}">
      <dsp:nvSpPr>
        <dsp:cNvPr id="0" name=""/>
        <dsp:cNvSpPr/>
      </dsp:nvSpPr>
      <dsp:spPr>
        <a:xfrm>
          <a:off x="2442565" y="1585645"/>
          <a:ext cx="1800000"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baseline="0" dirty="0"/>
            <a:t>Includes individuals responsible for submitting a grant application, completing status reports, entering claims, and requesting funds. </a:t>
          </a:r>
        </a:p>
      </dsp:txBody>
      <dsp:txXfrm>
        <a:off x="2442565" y="1585645"/>
        <a:ext cx="1800000" cy="2039062"/>
      </dsp:txXfrm>
    </dsp:sp>
    <dsp:sp modelId="{6BE1DE8E-4243-4EAE-963D-7E02E5D71DFA}">
      <dsp:nvSpPr>
        <dsp:cNvPr id="0" name=""/>
        <dsp:cNvSpPr/>
      </dsp:nvSpPr>
      <dsp:spPr>
        <a:xfrm>
          <a:off x="4908565" y="145645"/>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98FC8-8A30-43CD-953C-C4C9F232EAC3}">
      <dsp:nvSpPr>
        <dsp:cNvPr id="0" name=""/>
        <dsp:cNvSpPr/>
      </dsp:nvSpPr>
      <dsp:spPr>
        <a:xfrm>
          <a:off x="5142565" y="37964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C8E64D-2A97-4862-B369-DBFD39FB2ABB}">
      <dsp:nvSpPr>
        <dsp:cNvPr id="0" name=""/>
        <dsp:cNvSpPr/>
      </dsp:nvSpPr>
      <dsp:spPr>
        <a:xfrm>
          <a:off x="4557565" y="1585645"/>
          <a:ext cx="1800000"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baseline="0" dirty="0"/>
            <a:t>Project Directors, Project Administrators, and Finance Officers are encouraged to register</a:t>
          </a:r>
          <a:r>
            <a:rPr lang="en-US" sz="1400" kern="1200" cap="none" baseline="0" dirty="0"/>
            <a:t>.</a:t>
          </a:r>
        </a:p>
      </dsp:txBody>
      <dsp:txXfrm>
        <a:off x="4557565" y="1585645"/>
        <a:ext cx="1800000" cy="2039062"/>
      </dsp:txXfrm>
    </dsp:sp>
    <dsp:sp modelId="{B1283B67-7E79-4189-BE51-A31FA804322B}">
      <dsp:nvSpPr>
        <dsp:cNvPr id="0" name=""/>
        <dsp:cNvSpPr/>
      </dsp:nvSpPr>
      <dsp:spPr>
        <a:xfrm>
          <a:off x="7023565" y="145645"/>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3B56C-0522-4928-B92B-9D60539BCACA}">
      <dsp:nvSpPr>
        <dsp:cNvPr id="0" name=""/>
        <dsp:cNvSpPr/>
      </dsp:nvSpPr>
      <dsp:spPr>
        <a:xfrm>
          <a:off x="7257565" y="37964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9C4211-30F6-4E8A-9D10-C4BAE4B4B59E}">
      <dsp:nvSpPr>
        <dsp:cNvPr id="0" name=""/>
        <dsp:cNvSpPr/>
      </dsp:nvSpPr>
      <dsp:spPr>
        <a:xfrm>
          <a:off x="6672565" y="1585645"/>
          <a:ext cx="1800000" cy="20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baseline="0" dirty="0"/>
            <a:t>Individuals must be added as an additional contact on the application to have access.</a:t>
          </a:r>
        </a:p>
      </dsp:txBody>
      <dsp:txXfrm>
        <a:off x="6672565" y="1585645"/>
        <a:ext cx="1800000" cy="2039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05727-B459-4B90-926C-E5B1ED79581A}">
      <dsp:nvSpPr>
        <dsp:cNvPr id="0" name=""/>
        <dsp:cNvSpPr/>
      </dsp:nvSpPr>
      <dsp:spPr>
        <a:xfrm>
          <a:off x="0" y="0"/>
          <a:ext cx="5942394" cy="638625"/>
        </a:xfrm>
        <a:prstGeom prst="roundRect">
          <a:avLst>
            <a:gd name="adj" fmla="val 10000"/>
          </a:avLst>
        </a:prstGeom>
        <a:solidFill>
          <a:srgbClr val="D5E9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n-lt"/>
            </a:rPr>
            <a:t>Alerts/notifications come from </a:t>
          </a:r>
          <a:br>
            <a:rPr lang="en-US" sz="1800" kern="1200" dirty="0">
              <a:solidFill>
                <a:schemeClr val="tx1"/>
              </a:solidFill>
              <a:latin typeface="+mn-lt"/>
            </a:rPr>
          </a:br>
          <a:r>
            <a:rPr lang="en-US" sz="1800" kern="1200" dirty="0">
              <a:solidFill>
                <a:schemeClr val="tx1"/>
              </a:solidFill>
              <a:latin typeface="+mn-lt"/>
            </a:rPr>
            <a:t>VAgrantsDCJS@webgrantsmail.com</a:t>
          </a:r>
        </a:p>
      </dsp:txBody>
      <dsp:txXfrm>
        <a:off x="18705" y="18705"/>
        <a:ext cx="5178548" cy="601215"/>
      </dsp:txXfrm>
    </dsp:sp>
    <dsp:sp modelId="{E80A4AAD-08D6-4C60-9E7A-5CA1C0D7ADF0}">
      <dsp:nvSpPr>
        <dsp:cNvPr id="0" name=""/>
        <dsp:cNvSpPr/>
      </dsp:nvSpPr>
      <dsp:spPr>
        <a:xfrm>
          <a:off x="443750" y="727323"/>
          <a:ext cx="5942394" cy="638625"/>
        </a:xfrm>
        <a:prstGeom prst="roundRect">
          <a:avLst>
            <a:gd name="adj" fmla="val 10000"/>
          </a:avLst>
        </a:prstGeom>
        <a:solidFill>
          <a:srgbClr val="D5E9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n-lt"/>
            </a:rPr>
            <a:t>Email #1: Your registration is under review</a:t>
          </a:r>
        </a:p>
      </dsp:txBody>
      <dsp:txXfrm>
        <a:off x="462455" y="746028"/>
        <a:ext cx="5046128" cy="601215"/>
      </dsp:txXfrm>
    </dsp:sp>
    <dsp:sp modelId="{C513DAD1-3681-4083-BE3C-96FB674DEFEC}">
      <dsp:nvSpPr>
        <dsp:cNvPr id="0" name=""/>
        <dsp:cNvSpPr/>
      </dsp:nvSpPr>
      <dsp:spPr>
        <a:xfrm>
          <a:off x="887500" y="1454646"/>
          <a:ext cx="5942394" cy="638625"/>
        </a:xfrm>
        <a:prstGeom prst="roundRect">
          <a:avLst>
            <a:gd name="adj" fmla="val 10000"/>
          </a:avLst>
        </a:prstGeom>
        <a:solidFill>
          <a:srgbClr val="D5E9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latin typeface="+mn-lt"/>
            </a:rPr>
            <a:t>Email #2 &amp; 3: Provides User ID and temporary password</a:t>
          </a:r>
        </a:p>
      </dsp:txBody>
      <dsp:txXfrm>
        <a:off x="906205" y="1473351"/>
        <a:ext cx="5046128" cy="601215"/>
      </dsp:txXfrm>
    </dsp:sp>
    <dsp:sp modelId="{EEB27294-6810-4BEC-B3FE-00213F507FCE}">
      <dsp:nvSpPr>
        <dsp:cNvPr id="0" name=""/>
        <dsp:cNvSpPr/>
      </dsp:nvSpPr>
      <dsp:spPr>
        <a:xfrm>
          <a:off x="1331250" y="2181969"/>
          <a:ext cx="5942394" cy="638625"/>
        </a:xfrm>
        <a:prstGeom prst="roundRect">
          <a:avLst>
            <a:gd name="adj" fmla="val 10000"/>
          </a:avLst>
        </a:prstGeom>
        <a:solidFill>
          <a:srgbClr val="D5E9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Note: Each email provides the URL for OGMS</a:t>
          </a:r>
        </a:p>
      </dsp:txBody>
      <dsp:txXfrm>
        <a:off x="1349955" y="2200674"/>
        <a:ext cx="5046128" cy="601215"/>
      </dsp:txXfrm>
    </dsp:sp>
    <dsp:sp modelId="{284CFA43-AB96-45C9-ACB6-72C0CC6F4B4F}">
      <dsp:nvSpPr>
        <dsp:cNvPr id="0" name=""/>
        <dsp:cNvSpPr/>
      </dsp:nvSpPr>
      <dsp:spPr>
        <a:xfrm>
          <a:off x="1775001" y="2909292"/>
          <a:ext cx="5942394" cy="638625"/>
        </a:xfrm>
        <a:prstGeom prst="roundRect">
          <a:avLst>
            <a:gd name="adj" fmla="val 10000"/>
          </a:avLst>
        </a:prstGeom>
        <a:solidFill>
          <a:srgbClr val="D5E9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Log in</a:t>
          </a:r>
        </a:p>
      </dsp:txBody>
      <dsp:txXfrm>
        <a:off x="1793706" y="2927997"/>
        <a:ext cx="5046128" cy="601215"/>
      </dsp:txXfrm>
    </dsp:sp>
    <dsp:sp modelId="{477E6D4C-32B1-49D3-A5FC-7FEE52D628F6}">
      <dsp:nvSpPr>
        <dsp:cNvPr id="0" name=""/>
        <dsp:cNvSpPr/>
      </dsp:nvSpPr>
      <dsp:spPr>
        <a:xfrm>
          <a:off x="5527288" y="466551"/>
          <a:ext cx="415106" cy="415106"/>
        </a:xfrm>
        <a:prstGeom prst="downArrow">
          <a:avLst>
            <a:gd name="adj1" fmla="val 55000"/>
            <a:gd name="adj2" fmla="val 45000"/>
          </a:avLst>
        </a:prstGeom>
        <a:solidFill>
          <a:srgbClr val="8DBA3C">
            <a:alpha val="89804"/>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20687" y="466551"/>
        <a:ext cx="228308" cy="312367"/>
      </dsp:txXfrm>
    </dsp:sp>
    <dsp:sp modelId="{2C56B4A9-6C2A-4E7F-B277-8C4C3A1FE79A}">
      <dsp:nvSpPr>
        <dsp:cNvPr id="0" name=""/>
        <dsp:cNvSpPr/>
      </dsp:nvSpPr>
      <dsp:spPr>
        <a:xfrm>
          <a:off x="5971038" y="1193874"/>
          <a:ext cx="415106" cy="415106"/>
        </a:xfrm>
        <a:prstGeom prst="downArrow">
          <a:avLst>
            <a:gd name="adj1" fmla="val 55000"/>
            <a:gd name="adj2" fmla="val 45000"/>
          </a:avLst>
        </a:prstGeom>
        <a:solidFill>
          <a:srgbClr val="8DBA3C">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64437" y="1193874"/>
        <a:ext cx="228308" cy="312367"/>
      </dsp:txXfrm>
    </dsp:sp>
    <dsp:sp modelId="{8FAF234C-4CF7-438B-9D23-6436FC7F99EB}">
      <dsp:nvSpPr>
        <dsp:cNvPr id="0" name=""/>
        <dsp:cNvSpPr/>
      </dsp:nvSpPr>
      <dsp:spPr>
        <a:xfrm>
          <a:off x="6414789" y="1910553"/>
          <a:ext cx="415106" cy="415106"/>
        </a:xfrm>
        <a:prstGeom prst="downArrow">
          <a:avLst>
            <a:gd name="adj1" fmla="val 55000"/>
            <a:gd name="adj2" fmla="val 45000"/>
          </a:avLst>
        </a:prstGeom>
        <a:solidFill>
          <a:srgbClr val="8DBA3C">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08188" y="1910553"/>
        <a:ext cx="228308" cy="312367"/>
      </dsp:txXfrm>
    </dsp:sp>
    <dsp:sp modelId="{3C7362C1-A55A-4F4A-AFFD-54498AEF907B}">
      <dsp:nvSpPr>
        <dsp:cNvPr id="0" name=""/>
        <dsp:cNvSpPr/>
      </dsp:nvSpPr>
      <dsp:spPr>
        <a:xfrm>
          <a:off x="6858539" y="2644972"/>
          <a:ext cx="415106" cy="415106"/>
        </a:xfrm>
        <a:prstGeom prst="downArrow">
          <a:avLst>
            <a:gd name="adj1" fmla="val 55000"/>
            <a:gd name="adj2" fmla="val 45000"/>
          </a:avLst>
        </a:prstGeom>
        <a:solidFill>
          <a:srgbClr val="8DBA3C">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51938" y="2644972"/>
        <a:ext cx="228308" cy="312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B45F-9322-473A-A368-38EE55A9F618}">
      <dsp:nvSpPr>
        <dsp:cNvPr id="0" name=""/>
        <dsp:cNvSpPr/>
      </dsp:nvSpPr>
      <dsp:spPr>
        <a:xfrm>
          <a:off x="812338" y="21056"/>
          <a:ext cx="845892" cy="672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07C693-2761-4AF9-8922-390861E079CC}">
      <dsp:nvSpPr>
        <dsp:cNvPr id="0" name=""/>
        <dsp:cNvSpPr/>
      </dsp:nvSpPr>
      <dsp:spPr>
        <a:xfrm>
          <a:off x="9451" y="793593"/>
          <a:ext cx="2416835" cy="90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Grants Committee reviews: </a:t>
          </a:r>
        </a:p>
      </dsp:txBody>
      <dsp:txXfrm>
        <a:off x="9451" y="793593"/>
        <a:ext cx="2416835" cy="902156"/>
      </dsp:txXfrm>
    </dsp:sp>
    <dsp:sp modelId="{3C236CB4-5439-460E-8866-738C3ECAA8F0}">
      <dsp:nvSpPr>
        <dsp:cNvPr id="0" name=""/>
        <dsp:cNvSpPr/>
      </dsp:nvSpPr>
      <dsp:spPr>
        <a:xfrm>
          <a:off x="0" y="1404029"/>
          <a:ext cx="2416835" cy="177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69863" lvl="0" indent="-169863" algn="l" defTabSz="800100">
            <a:lnSpc>
              <a:spcPct val="90000"/>
            </a:lnSpc>
            <a:spcBef>
              <a:spcPct val="0"/>
            </a:spcBef>
            <a:spcAft>
              <a:spcPct val="35000"/>
            </a:spcAft>
            <a:buFont typeface="Wingdings" panose="05000000000000000000" pitchFamily="2" charset="2"/>
            <a:buNone/>
          </a:pPr>
          <a:r>
            <a:rPr lang="en-US" sz="1800" kern="1200" dirty="0">
              <a:solidFill>
                <a:srgbClr val="B1E171"/>
              </a:solidFill>
            </a:rPr>
            <a:t>•	</a:t>
          </a:r>
          <a:r>
            <a:rPr lang="en-US" sz="1800" kern="1200" dirty="0">
              <a:solidFill>
                <a:schemeClr val="tx1"/>
              </a:solidFill>
            </a:rPr>
            <a:t>Brief project overview</a:t>
          </a:r>
        </a:p>
        <a:p>
          <a:pPr marL="169863" lvl="0" indent="-169863" algn="l" defTabSz="800100">
            <a:lnSpc>
              <a:spcPct val="90000"/>
            </a:lnSpc>
            <a:spcBef>
              <a:spcPct val="0"/>
            </a:spcBef>
            <a:spcAft>
              <a:spcPct val="35000"/>
            </a:spcAft>
            <a:buFont typeface="Wingdings" panose="05000000000000000000" pitchFamily="2" charset="2"/>
            <a:buNone/>
          </a:pPr>
          <a:r>
            <a:rPr lang="en-US" sz="1800" kern="1200" dirty="0">
              <a:solidFill>
                <a:srgbClr val="B1E171"/>
              </a:solidFill>
            </a:rPr>
            <a:t>•	</a:t>
          </a:r>
          <a:r>
            <a:rPr lang="en-US" sz="1800" kern="1200" dirty="0">
              <a:solidFill>
                <a:schemeClr val="tx1"/>
              </a:solidFill>
            </a:rPr>
            <a:t>Staff evaluation summaries</a:t>
          </a:r>
        </a:p>
        <a:p>
          <a:pPr marL="169863" lvl="0" indent="-169863" algn="l" defTabSz="800100">
            <a:lnSpc>
              <a:spcPct val="90000"/>
            </a:lnSpc>
            <a:spcBef>
              <a:spcPct val="0"/>
            </a:spcBef>
            <a:spcAft>
              <a:spcPct val="35000"/>
            </a:spcAft>
            <a:buFont typeface="Wingdings" panose="05000000000000000000" pitchFamily="2" charset="2"/>
            <a:buNone/>
          </a:pPr>
          <a:r>
            <a:rPr lang="en-US" sz="1800" kern="1200" dirty="0">
              <a:solidFill>
                <a:srgbClr val="B1E171"/>
              </a:solidFill>
            </a:rPr>
            <a:t>•	</a:t>
          </a:r>
          <a:r>
            <a:rPr lang="en-US" sz="1800" kern="1200" dirty="0">
              <a:solidFill>
                <a:schemeClr val="tx1"/>
              </a:solidFill>
            </a:rPr>
            <a:t>Grant application scores for competitive applications</a:t>
          </a:r>
        </a:p>
      </dsp:txBody>
      <dsp:txXfrm>
        <a:off x="0" y="1404029"/>
        <a:ext cx="2416835" cy="1778199"/>
      </dsp:txXfrm>
    </dsp:sp>
    <dsp:sp modelId="{501AAFA5-B0AE-40EB-942A-E6FB732CE0F3}">
      <dsp:nvSpPr>
        <dsp:cNvPr id="0" name=""/>
        <dsp:cNvSpPr/>
      </dsp:nvSpPr>
      <dsp:spPr>
        <a:xfrm>
          <a:off x="3546383" y="21056"/>
          <a:ext cx="845892" cy="672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17A879-87DE-402F-9BF1-0DF3BBE13EBA}">
      <dsp:nvSpPr>
        <dsp:cNvPr id="0" name=""/>
        <dsp:cNvSpPr/>
      </dsp:nvSpPr>
      <dsp:spPr>
        <a:xfrm>
          <a:off x="2849232" y="793593"/>
          <a:ext cx="2416835" cy="90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Grants Committee makes funding recommendations to the full CJSB</a:t>
          </a:r>
        </a:p>
      </dsp:txBody>
      <dsp:txXfrm>
        <a:off x="2849232" y="793593"/>
        <a:ext cx="2416835" cy="902156"/>
      </dsp:txXfrm>
    </dsp:sp>
    <dsp:sp modelId="{35FE18C2-2D36-4047-A14C-A8756B8EBE9C}">
      <dsp:nvSpPr>
        <dsp:cNvPr id="0" name=""/>
        <dsp:cNvSpPr/>
      </dsp:nvSpPr>
      <dsp:spPr>
        <a:xfrm>
          <a:off x="2849232" y="1751862"/>
          <a:ext cx="2416835" cy="1778199"/>
        </a:xfrm>
        <a:prstGeom prst="rect">
          <a:avLst/>
        </a:prstGeom>
        <a:noFill/>
        <a:ln>
          <a:noFill/>
        </a:ln>
        <a:effectLst/>
      </dsp:spPr>
      <dsp:style>
        <a:lnRef idx="0">
          <a:scrgbClr r="0" g="0" b="0"/>
        </a:lnRef>
        <a:fillRef idx="0">
          <a:scrgbClr r="0" g="0" b="0"/>
        </a:fillRef>
        <a:effectRef idx="0">
          <a:scrgbClr r="0" g="0" b="0"/>
        </a:effectRef>
        <a:fontRef idx="minor"/>
      </dsp:style>
    </dsp:sp>
    <dsp:sp modelId="{4416085E-008D-462F-AE69-495A54440484}">
      <dsp:nvSpPr>
        <dsp:cNvPr id="0" name=""/>
        <dsp:cNvSpPr/>
      </dsp:nvSpPr>
      <dsp:spPr>
        <a:xfrm>
          <a:off x="6313485" y="42106"/>
          <a:ext cx="845892" cy="672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34CCEA-8ACE-4EC0-83C1-E4F70D82BC5D}">
      <dsp:nvSpPr>
        <dsp:cNvPr id="0" name=""/>
        <dsp:cNvSpPr/>
      </dsp:nvSpPr>
      <dsp:spPr>
        <a:xfrm>
          <a:off x="5689013" y="793593"/>
          <a:ext cx="2416835" cy="90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Full CJSB makes final grant award decisions</a:t>
          </a:r>
        </a:p>
      </dsp:txBody>
      <dsp:txXfrm>
        <a:off x="5689013" y="793593"/>
        <a:ext cx="2416835" cy="902156"/>
      </dsp:txXfrm>
    </dsp:sp>
    <dsp:sp modelId="{1C5D4EC6-4830-4A73-8FDE-7C8C692EAC9D}">
      <dsp:nvSpPr>
        <dsp:cNvPr id="0" name=""/>
        <dsp:cNvSpPr/>
      </dsp:nvSpPr>
      <dsp:spPr>
        <a:xfrm>
          <a:off x="5689013" y="1751862"/>
          <a:ext cx="2416835" cy="1778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69863" lvl="0" indent="-169863" algn="l" defTabSz="800100" rtl="0">
            <a:lnSpc>
              <a:spcPct val="90000"/>
            </a:lnSpc>
            <a:spcBef>
              <a:spcPct val="0"/>
            </a:spcBef>
            <a:spcAft>
              <a:spcPct val="35000"/>
            </a:spcAft>
            <a:buFont typeface="Wingdings" panose="05000000000000000000" pitchFamily="2" charset="2"/>
            <a:buNone/>
          </a:pPr>
          <a:r>
            <a:rPr lang="en-US" sz="1800" kern="1200" dirty="0">
              <a:solidFill>
                <a:srgbClr val="B1E171"/>
              </a:solidFill>
              <a:latin typeface="Century Gothic" panose="020B0502020202020204"/>
              <a:ea typeface="+mn-ea"/>
              <a:cs typeface="+mn-cs"/>
            </a:rPr>
            <a:t>•	</a:t>
          </a:r>
          <a:r>
            <a:rPr lang="en-US" sz="1800" kern="1200" dirty="0">
              <a:solidFill>
                <a:schemeClr val="tx1"/>
              </a:solidFill>
              <a:latin typeface="Century Gothic" panose="020B0502020202020204"/>
              <a:ea typeface="+mn-ea"/>
              <a:cs typeface="+mn-cs"/>
            </a:rPr>
            <a:t>Meeting in </a:t>
          </a:r>
          <a:br>
            <a:rPr lang="en-US" sz="1800" kern="1200" dirty="0">
              <a:solidFill>
                <a:schemeClr val="tx1"/>
              </a:solidFill>
              <a:latin typeface="Century Gothic" panose="020B0502020202020204"/>
              <a:ea typeface="+mn-ea"/>
              <a:cs typeface="+mn-cs"/>
            </a:rPr>
          </a:br>
          <a:r>
            <a:rPr lang="en-US" sz="1800" kern="1200" dirty="0">
              <a:solidFill>
                <a:schemeClr val="tx1"/>
              </a:solidFill>
              <a:latin typeface="Century Gothic" panose="020B0502020202020204"/>
              <a:ea typeface="+mn-ea"/>
              <a:cs typeface="+mn-cs"/>
            </a:rPr>
            <a:t>May 2025</a:t>
          </a:r>
        </a:p>
      </dsp:txBody>
      <dsp:txXfrm>
        <a:off x="5689013" y="1751862"/>
        <a:ext cx="2416835" cy="1778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0B2F9-27EB-4D4B-8405-847FD5903113}">
      <dsp:nvSpPr>
        <dsp:cNvPr id="0" name=""/>
        <dsp:cNvSpPr/>
      </dsp:nvSpPr>
      <dsp:spPr>
        <a:xfrm>
          <a:off x="0" y="129437"/>
          <a:ext cx="2649140" cy="158948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Applications are due </a:t>
          </a:r>
          <a:br>
            <a:rPr lang="en-US" sz="1600" kern="1200" dirty="0">
              <a:solidFill>
                <a:schemeClr val="bg1"/>
              </a:solidFill>
              <a:latin typeface="+mn-lt"/>
            </a:rPr>
          </a:br>
          <a:r>
            <a:rPr lang="en-US" sz="1600" kern="1200" dirty="0">
              <a:solidFill>
                <a:schemeClr val="bg1"/>
              </a:solidFill>
              <a:latin typeface="+mn-lt"/>
            </a:rPr>
            <a:t>by 5:00 p.m. on </a:t>
          </a:r>
          <a:br>
            <a:rPr lang="en-US" sz="1600" kern="1200" dirty="0">
              <a:solidFill>
                <a:schemeClr val="bg1"/>
              </a:solidFill>
              <a:latin typeface="+mn-lt"/>
            </a:rPr>
          </a:br>
          <a:r>
            <a:rPr lang="en-US" sz="1600" kern="1200" dirty="0">
              <a:solidFill>
                <a:schemeClr val="bg1"/>
              </a:solidFill>
              <a:latin typeface="+mn-lt"/>
            </a:rPr>
            <a:t>March 17, 2025.</a:t>
          </a:r>
        </a:p>
      </dsp:txBody>
      <dsp:txXfrm>
        <a:off x="0" y="129437"/>
        <a:ext cx="2649140" cy="1589484"/>
      </dsp:txXfrm>
    </dsp:sp>
    <dsp:sp modelId="{718C24E7-514F-4381-B1E2-CE1FBB204C46}">
      <dsp:nvSpPr>
        <dsp:cNvPr id="0" name=""/>
        <dsp:cNvSpPr/>
      </dsp:nvSpPr>
      <dsp:spPr>
        <a:xfrm>
          <a:off x="2914054" y="129437"/>
          <a:ext cx="2649140" cy="158948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The application must be submitted in OGMS.</a:t>
          </a:r>
        </a:p>
      </dsp:txBody>
      <dsp:txXfrm>
        <a:off x="2914054" y="129437"/>
        <a:ext cx="2649140" cy="1589484"/>
      </dsp:txXfrm>
    </dsp:sp>
    <dsp:sp modelId="{3D3488BD-0626-4F2A-80D9-CE81132B1C89}">
      <dsp:nvSpPr>
        <dsp:cNvPr id="0" name=""/>
        <dsp:cNvSpPr/>
      </dsp:nvSpPr>
      <dsp:spPr>
        <a:xfrm>
          <a:off x="5828109" y="129437"/>
          <a:ext cx="2649140" cy="158948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Anyone in the organization working </a:t>
          </a:r>
          <a:br>
            <a:rPr lang="en-US" sz="1600" kern="1200" dirty="0">
              <a:solidFill>
                <a:schemeClr val="bg1"/>
              </a:solidFill>
            </a:rPr>
          </a:br>
          <a:r>
            <a:rPr lang="en-US" sz="1600" kern="1200" dirty="0">
              <a:solidFill>
                <a:schemeClr val="bg1"/>
              </a:solidFill>
            </a:rPr>
            <a:t>on the grant should register in OGMS.</a:t>
          </a:r>
        </a:p>
      </dsp:txBody>
      <dsp:txXfrm>
        <a:off x="5828109" y="129437"/>
        <a:ext cx="2649140" cy="1589484"/>
      </dsp:txXfrm>
    </dsp:sp>
    <dsp:sp modelId="{74178393-8095-4704-B5EC-321FECF8213C}">
      <dsp:nvSpPr>
        <dsp:cNvPr id="0" name=""/>
        <dsp:cNvSpPr/>
      </dsp:nvSpPr>
      <dsp:spPr>
        <a:xfrm>
          <a:off x="1457027" y="1983835"/>
          <a:ext cx="2649140" cy="158948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Grant requirements and instructions under “Funding Opportunity” </a:t>
          </a:r>
          <a:br>
            <a:rPr lang="en-US" sz="1600" kern="1200" dirty="0">
              <a:solidFill>
                <a:schemeClr val="bg1"/>
              </a:solidFill>
            </a:rPr>
          </a:br>
          <a:r>
            <a:rPr lang="en-US" sz="1600" kern="1200" dirty="0">
              <a:solidFill>
                <a:schemeClr val="bg1"/>
              </a:solidFill>
            </a:rPr>
            <a:t>in OGMS and on the DCJS website.</a:t>
          </a:r>
        </a:p>
      </dsp:txBody>
      <dsp:txXfrm>
        <a:off x="1457027" y="1983835"/>
        <a:ext cx="2649140" cy="1589484"/>
      </dsp:txXfrm>
    </dsp:sp>
    <dsp:sp modelId="{A63E73C5-6904-40A9-972E-5B07E92DD984}">
      <dsp:nvSpPr>
        <dsp:cNvPr id="0" name=""/>
        <dsp:cNvSpPr/>
      </dsp:nvSpPr>
      <dsp:spPr>
        <a:xfrm>
          <a:off x="4371082" y="1983835"/>
          <a:ext cx="2649140" cy="158948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Applicants can request up to $30,000 per application.</a:t>
          </a:r>
        </a:p>
      </dsp:txBody>
      <dsp:txXfrm>
        <a:off x="4371082" y="1983835"/>
        <a:ext cx="2649140" cy="15894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0E0F99-C4EC-4125-89A5-18CF200964E8}" type="datetimeFigureOut">
              <a:rPr lang="en-US" smtClean="0"/>
              <a:t>3/3/2025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B595444-75D6-4818-8241-047EE5EA65C6}" type="slidenum">
              <a:rPr lang="en-US" smtClean="0"/>
              <a:t>‹#›</a:t>
            </a:fld>
            <a:endParaRPr lang="en-US"/>
          </a:p>
        </p:txBody>
      </p:sp>
    </p:spTree>
    <p:extLst>
      <p:ext uri="{BB962C8B-B14F-4D97-AF65-F5344CB8AC3E}">
        <p14:creationId xmlns:p14="http://schemas.microsoft.com/office/powerpoint/2010/main" val="407754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ogmssupport@dcjs.virgini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Hello and welcome to the Office of First Responder Wellness Grant Program webinar. We will get started in just a moment.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a:ea typeface="Calibri"/>
                <a:cs typeface="Calibri"/>
              </a:rPr>
              <a:t>Welcome everyone, to the Office of First Responder Wellness Grant Program Webinar. My name is Phyllis Vaughan, and I am </a:t>
            </a:r>
            <a:r>
              <a:rPr lang="en-US" sz="1800" dirty="0">
                <a:solidFill>
                  <a:srgbClr val="000000"/>
                </a:solidFill>
                <a:latin typeface="Calibri"/>
                <a:ea typeface="Calibri"/>
                <a:cs typeface="Calibri"/>
              </a:rPr>
              <a:t>a Grant</a:t>
            </a:r>
            <a:r>
              <a:rPr lang="en-US" sz="1800" b="0" i="0" u="none" strike="noStrike" dirty="0">
                <a:solidFill>
                  <a:srgbClr val="000000"/>
                </a:solidFill>
                <a:effectLst/>
                <a:latin typeface="Calibri"/>
                <a:ea typeface="Calibri"/>
                <a:cs typeface="Calibri"/>
              </a:rPr>
              <a:t> Program Specialist for the Virginia Center for School and Campus Safety. Today we will discuss the basics of the Office of First Responder Wellness Grant program and the core components of the grant application process. </a:t>
            </a:r>
            <a:r>
              <a:rPr lang="en-US" sz="1800" b="0" i="0" dirty="0">
                <a:solidFill>
                  <a:srgbClr val="444444"/>
                </a:solidFill>
                <a:effectLst/>
                <a:latin typeface="Calibri"/>
                <a:ea typeface="Calibri"/>
                <a:cs typeface="Calibri"/>
              </a:rPr>
              <a:t>​</a:t>
            </a:r>
            <a:r>
              <a:rPr lang="en-US" sz="1200" b="0" i="0" u="none" strike="noStrike" dirty="0">
                <a:solidFill>
                  <a:srgbClr val="000000"/>
                </a:solidFill>
                <a:effectLst/>
                <a:latin typeface="Calibri"/>
                <a:ea typeface="Calibri"/>
                <a:cs typeface="Calibri"/>
              </a:rPr>
              <a:t>Just a few housekeeping notes.</a:t>
            </a:r>
            <a:r>
              <a:rPr lang="en-US" sz="1200" dirty="0">
                <a:solidFill>
                  <a:srgbClr val="000000"/>
                </a:solidFill>
                <a:latin typeface="Calibri"/>
                <a:ea typeface="Calibri"/>
                <a:cs typeface="Calibri"/>
              </a:rPr>
              <a:t> </a:t>
            </a:r>
            <a:r>
              <a:rPr lang="en-US" sz="1200" b="0" i="0" u="none" strike="noStrike" dirty="0">
                <a:solidFill>
                  <a:srgbClr val="000000"/>
                </a:solidFill>
                <a:effectLst/>
                <a:latin typeface="Calibri"/>
                <a:ea typeface="Calibri"/>
                <a:cs typeface="Calibri"/>
              </a:rPr>
              <a:t>All participants have been muted. And this presentation </a:t>
            </a:r>
            <a:r>
              <a:rPr lang="en-US" sz="1200" b="0" i="0" u="none" strike="noStrike">
                <a:solidFill>
                  <a:srgbClr val="000000"/>
                </a:solidFill>
                <a:effectLst/>
                <a:latin typeface="Calibri"/>
                <a:ea typeface="Calibri"/>
                <a:cs typeface="Calibri"/>
              </a:rPr>
              <a:t>is being </a:t>
            </a:r>
            <a:r>
              <a:rPr lang="en-US" sz="1200" b="0" i="0" u="none" strike="noStrike" dirty="0">
                <a:solidFill>
                  <a:srgbClr val="000000"/>
                </a:solidFill>
                <a:effectLst/>
                <a:latin typeface="Calibri"/>
                <a:ea typeface="Calibri"/>
                <a:cs typeface="Calibri"/>
              </a:rPr>
              <a:t>recorded. This PowerPoint presentation will be made available to potential applicants following the conclusion of this webinar. </a:t>
            </a:r>
            <a:endParaRPr lang="en-US" b="0" i="0" dirty="0">
              <a:solidFill>
                <a:srgbClr val="444444"/>
              </a:solidFill>
              <a:effectLst/>
              <a:latin typeface="Calibri"/>
              <a:ea typeface="Calibri"/>
              <a:cs typeface="Calibri"/>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Please note that this presentation is an overview of the funding opportunity posted on the DCJS website and the DCJS online grant management system. It does not cover all the information contained in the funding opportunity, so it is the applicant’s responsibility to read all instructions and guidelines provided. If there is any discrepancy between this presentation and the Funding Opportunity, please refer to the Funding Opportunity for instructions.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have any questions as we go through the presentation, please drop them in the chat, I will be pausing periodically so we can answer any questions you may have. If you have any questions after the webinar concludes, please reach out to me directly.</a:t>
            </a:r>
            <a:endParaRPr lang="en-US" b="0" i="0" dirty="0">
              <a:solidFill>
                <a:srgbClr val="444444"/>
              </a:solidFill>
              <a:effectLst/>
              <a:latin typeface="Calibri" panose="020F0502020204030204" pitchFamily="34" charset="0"/>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0B595444-75D6-4818-8241-047EE5EA65C6}" type="slidenum">
              <a:rPr lang="en-US" smtClean="0"/>
              <a:t>1</a:t>
            </a:fld>
            <a:endParaRPr lang="en-US"/>
          </a:p>
        </p:txBody>
      </p:sp>
    </p:spTree>
    <p:extLst>
      <p:ext uri="{BB962C8B-B14F-4D97-AF65-F5344CB8AC3E}">
        <p14:creationId xmlns:p14="http://schemas.microsoft.com/office/powerpoint/2010/main" val="399541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u="none" strike="noStrike" dirty="0">
                <a:solidFill>
                  <a:srgbClr val="000000"/>
                </a:solidFill>
                <a:effectLst/>
                <a:latin typeface="Calibri"/>
                <a:ea typeface="Calibri"/>
                <a:cs typeface="Calibri"/>
              </a:rPr>
              <a:t>Just a quick note on application restrictions: funding from this grant cannot be used for expenses related to therapy or support dogs that are cross-trained for detection or tracking purposes. This includes dogs trained to detect narcotics, ignitable</a:t>
            </a:r>
            <a:r>
              <a:rPr lang="en-US" sz="1800" dirty="0">
                <a:solidFill>
                  <a:srgbClr val="000000"/>
                </a:solidFill>
                <a:latin typeface="Calibri"/>
                <a:ea typeface="Calibri"/>
                <a:cs typeface="Calibri"/>
              </a:rPr>
              <a:t> liquids</a:t>
            </a:r>
            <a:r>
              <a:rPr lang="en-US" sz="1800" b="0" i="0" u="none" strike="noStrike" dirty="0">
                <a:solidFill>
                  <a:srgbClr val="000000"/>
                </a:solidFill>
                <a:effectLst/>
                <a:latin typeface="Calibri"/>
                <a:ea typeface="Calibri"/>
                <a:cs typeface="Calibri"/>
              </a:rPr>
              <a:t>, and explosives or used in search and rescue or human tracking.</a:t>
            </a:r>
            <a:r>
              <a:rPr lang="en-US" sz="1800" b="0" i="0" dirty="0">
                <a:solidFill>
                  <a:srgbClr val="444444"/>
                </a:solidFill>
                <a:effectLst/>
                <a:latin typeface="Calibri"/>
                <a:ea typeface="Calibri"/>
                <a:cs typeface="Calibri"/>
              </a:rPr>
              <a:t>​</a:t>
            </a:r>
            <a:endParaRPr lang="en-US" b="0" i="0" dirty="0">
              <a:solidFill>
                <a:srgbClr val="444444"/>
              </a:solidFill>
              <a:effectLst/>
              <a:latin typeface="Calibri"/>
              <a:ea typeface="Calibri"/>
              <a:cs typeface="Calibri"/>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Additionally, the grant cannot cover expenses for stationary, weightlifting, or aerobic gym equipment, nor can it be used for gym renovations.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10</a:t>
            </a:fld>
            <a:endParaRPr lang="en-US"/>
          </a:p>
        </p:txBody>
      </p:sp>
    </p:spTree>
    <p:extLst>
      <p:ext uri="{BB962C8B-B14F-4D97-AF65-F5344CB8AC3E}">
        <p14:creationId xmlns:p14="http://schemas.microsoft.com/office/powerpoint/2010/main" val="329713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Additionally, state funds cannot be used for expenses related to the purchase of firearms, handcuffs, or other wrist restraints, or any stun weapons as defined in §18.2-308.1 of the Code of Virginia.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Food or beverage for any meeting, training, or event outside of attendance for wellness conference events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Capital expenses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Expenses occurred before the start or after the end of the grant period </a:t>
            </a:r>
            <a:endParaRPr lang="en-US" sz="1800" b="0" i="0" dirty="0">
              <a:solidFill>
                <a:srgbClr val="444444"/>
              </a:solidFill>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11</a:t>
            </a:fld>
            <a:endParaRPr lang="en-US"/>
          </a:p>
        </p:txBody>
      </p:sp>
    </p:spTree>
    <p:extLst>
      <p:ext uri="{BB962C8B-B14F-4D97-AF65-F5344CB8AC3E}">
        <p14:creationId xmlns:p14="http://schemas.microsoft.com/office/powerpoint/2010/main" val="316440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PAUSE FOR QUESTIONS</a:t>
            </a:r>
          </a:p>
          <a:p>
            <a:endParaRPr lang="en-US" b="0"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Calibri" panose="020F0502020204030204" pitchFamily="34" charset="0"/>
              </a:rPr>
              <a:t>Next, we will discuss how to register for the Online Grants Management System, also known as OGMS, and how to use this system to apply for funding opportunities. </a:t>
            </a:r>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12</a:t>
            </a:fld>
            <a:endParaRPr lang="en-US"/>
          </a:p>
        </p:txBody>
      </p:sp>
    </p:spTree>
    <p:extLst>
      <p:ext uri="{BB962C8B-B14F-4D97-AF65-F5344CB8AC3E}">
        <p14:creationId xmlns:p14="http://schemas.microsoft.com/office/powerpoint/2010/main" val="245953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First, I’m going to discuss how to register in OGMS.</a:t>
            </a:r>
          </a:p>
          <a:p>
            <a:pPr lvl="0"/>
            <a:endParaRPr lang="en-US" dirty="0"/>
          </a:p>
          <a:p>
            <a:pPr lvl="0"/>
            <a:r>
              <a:rPr lang="en-US" dirty="0"/>
              <a:t>It’s important that anyone in your locality or organization who will be working on the application or the grant register for an OGMS account. </a:t>
            </a:r>
          </a:p>
          <a:p>
            <a:pPr lvl="0"/>
            <a:endParaRPr lang="en-US" dirty="0"/>
          </a:p>
          <a:p>
            <a:pPr lvl="0"/>
            <a:r>
              <a:rPr lang="en-US" dirty="0"/>
              <a:t>This would include Project Directors, Project Administrators, Finance Officers, and anyone who will submit reports and complete the application. To access the application, someone must be added as an additional contact, which I will be explain in more detail in the following slides.</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13</a:t>
            </a:fld>
            <a:endParaRPr lang="en-US"/>
          </a:p>
        </p:txBody>
      </p:sp>
    </p:spTree>
    <p:extLst>
      <p:ext uri="{BB962C8B-B14F-4D97-AF65-F5344CB8AC3E}">
        <p14:creationId xmlns:p14="http://schemas.microsoft.com/office/powerpoint/2010/main" val="66976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To register a new user, first go to OGMS at ogms.dcjs.virginia.gov</a:t>
            </a:r>
          </a:p>
          <a:p>
            <a:pPr lvl="0"/>
            <a:r>
              <a:rPr lang="en-US"/>
              <a:t>Once you are on the Login page, choose "Click here to Register”</a:t>
            </a:r>
          </a:p>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14</a:t>
            </a:fld>
            <a:endParaRPr lang="en-US"/>
          </a:p>
        </p:txBody>
      </p:sp>
    </p:spTree>
    <p:extLst>
      <p:ext uri="{BB962C8B-B14F-4D97-AF65-F5344CB8AC3E}">
        <p14:creationId xmlns:p14="http://schemas.microsoft.com/office/powerpoint/2010/main" val="97327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On the Registration page, enter the personal contact and organization information requested.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All required fields will have a Red Asterisk, and red font.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Under Program Area of Interest, you will want to choose "FREE".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will not prevent you from seeing or applying for opportunities in other program areas, it is used only for registration purposes.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register, you will need your locality or organization's unique entity identifier number (UEI).</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the very bottom of the registration, it will ask for a FIPS Code. The FIPS Code is only required for Local Government Agencies. If you are applying as a Local Government Agency, you will choose your locality from the drop-down list if this applies to you. If you do not see your agency in the list and you are a local government agency, please contact the OGMS support email and copy me.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15</a:t>
            </a:fld>
            <a:endParaRPr lang="en-US"/>
          </a:p>
        </p:txBody>
      </p:sp>
    </p:spTree>
    <p:extLst>
      <p:ext uri="{BB962C8B-B14F-4D97-AF65-F5344CB8AC3E}">
        <p14:creationId xmlns:p14="http://schemas.microsoft.com/office/powerpoint/2010/main" val="171809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After completing the required fields and clicking "Save Registration Information," you will receive a message letting you know that a confirmation email was sent to the email address you entered. </a:t>
            </a:r>
          </a:p>
          <a:p>
            <a:pPr lvl="0"/>
            <a:r>
              <a:rPr lang="en-US"/>
              <a:t>This is not an approval of your registration but confirming we received your information.</a:t>
            </a:r>
          </a:p>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16</a:t>
            </a:fld>
            <a:endParaRPr lang="en-US"/>
          </a:p>
        </p:txBody>
      </p:sp>
    </p:spTree>
    <p:extLst>
      <p:ext uri="{BB962C8B-B14F-4D97-AF65-F5344CB8AC3E}">
        <p14:creationId xmlns:p14="http://schemas.microsoft.com/office/powerpoint/2010/main" val="24655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EB87-863E-0BBD-CB24-9C781B831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6D573-E02C-5EC1-D6AB-F26F0EB22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F4149-8E01-E414-8BA6-27C8B8A279D9}"/>
              </a:ext>
            </a:extLst>
          </p:cNvPr>
          <p:cNvSpPr>
            <a:spLocks noGrp="1"/>
          </p:cNvSpPr>
          <p:nvPr>
            <p:ph type="body" idx="1"/>
          </p:nvPr>
        </p:nvSpPr>
        <p:spPr/>
        <p:txBody>
          <a:bodyPr/>
          <a:lstStyle/>
          <a:p>
            <a:pPr lvl="0"/>
            <a:r>
              <a:rPr lang="en-US" dirty="0"/>
              <a:t>After you submit your registration for an OGMS account, you will receive three separate email alerts; the first one will say your registration is under review. Once your account has been approved you will receive a second email with your username and third email with your temporary password.</a:t>
            </a:r>
          </a:p>
          <a:p>
            <a:pPr lvl="0"/>
            <a:endParaRPr lang="en-US" dirty="0"/>
          </a:p>
          <a:p>
            <a:pPr lvl="0"/>
            <a:r>
              <a:rPr lang="en-US" dirty="0"/>
              <a:t>Once you’ve received your username and password, you can log into the DCJS On-line Grants Management System. </a:t>
            </a:r>
          </a:p>
          <a:p>
            <a:endParaRPr lang="en-US" dirty="0"/>
          </a:p>
        </p:txBody>
      </p:sp>
      <p:sp>
        <p:nvSpPr>
          <p:cNvPr id="4" name="Slide Number Placeholder 3">
            <a:extLst>
              <a:ext uri="{FF2B5EF4-FFF2-40B4-BE49-F238E27FC236}">
                <a16:creationId xmlns:a16="http://schemas.microsoft.com/office/drawing/2014/main" id="{E9C3E0AC-8C1A-B053-BB33-9890ACB7FCBA}"/>
              </a:ext>
            </a:extLst>
          </p:cNvPr>
          <p:cNvSpPr>
            <a:spLocks noGrp="1"/>
          </p:cNvSpPr>
          <p:nvPr>
            <p:ph type="sldNum" sz="quarter" idx="10"/>
          </p:nvPr>
        </p:nvSpPr>
        <p:spPr/>
        <p:txBody>
          <a:bodyPr/>
          <a:lstStyle/>
          <a:p>
            <a:fld id="{0B595444-75D6-4818-8241-047EE5EA65C6}" type="slidenum">
              <a:rPr lang="en-US" smtClean="0"/>
              <a:t>17</a:t>
            </a:fld>
            <a:endParaRPr lang="en-US"/>
          </a:p>
        </p:txBody>
      </p:sp>
    </p:spTree>
    <p:extLst>
      <p:ext uri="{BB962C8B-B14F-4D97-AF65-F5344CB8AC3E}">
        <p14:creationId xmlns:p14="http://schemas.microsoft.com/office/powerpoint/2010/main" val="194431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Once you have been granted access to OGMS, you can search for funding opportunities and submit applications.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find funding opportunities, sign in to your OGMS account. Once you sign in, you will see a toolbar on the left-hand side of the page.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Click Funding Opportunities. Once you are on the funding opportunity screen, you can search for funding opportunities by program area or by funding opportunity number. For this grant program, you can search “Office of First Responder Wellness” or ”OFRW” or by opportunity number “#547066” to locate the funding opportunity in OGMS.</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18</a:t>
            </a:fld>
            <a:endParaRPr lang="en-US"/>
          </a:p>
        </p:txBody>
      </p:sp>
    </p:spTree>
    <p:extLst>
      <p:ext uri="{BB962C8B-B14F-4D97-AF65-F5344CB8AC3E}">
        <p14:creationId xmlns:p14="http://schemas.microsoft.com/office/powerpoint/2010/main" val="356622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When you click on the funding opportunity, at the top, it will display any current applications your associated organization has under that funding opportunity.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will show you if the application has been submitted or if it’s still in editing status.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you’ve started an application and do not plan to submit it, we recommend withdrawing it to eliminate any confusion.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19</a:t>
            </a:fld>
            <a:endParaRPr lang="en-US"/>
          </a:p>
        </p:txBody>
      </p:sp>
    </p:spTree>
    <p:extLst>
      <p:ext uri="{BB962C8B-B14F-4D97-AF65-F5344CB8AC3E}">
        <p14:creationId xmlns:p14="http://schemas.microsoft.com/office/powerpoint/2010/main" val="34323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Before we dive in, let me give you a quick rundown of what we'll be covering today. First, we’ll introduce the Office of First Responder Wellness Grant Program and the funding opportunity. Then, we’ll walk through the eligibility requirements, followed by some key instructions on how to create your Online Grants Management System account and start your application. Lastly, we’ll go over how the competitive review process works.</a:t>
            </a:r>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a:t>
            </a:fld>
            <a:endParaRPr lang="en-US"/>
          </a:p>
        </p:txBody>
      </p:sp>
    </p:spTree>
    <p:extLst>
      <p:ext uri="{BB962C8B-B14F-4D97-AF65-F5344CB8AC3E}">
        <p14:creationId xmlns:p14="http://schemas.microsoft.com/office/powerpoint/2010/main" val="225929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When you click on the appropriate funding opportunity, its description will display.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grant requirements and instructions are in the "Attachments" section of the opportunity. You must read the attached funding opportunity in its entirety for all requirements and instructions.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attached funding opportunity instructions provide a detailed line-by-line explanation of how to complete each application section.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Lastly, you will find website links at the bottom of the funding opportunity. These links will provide additional guidance on creating an OGMS account, completing an application in OGMS, and a link to the funding opportunity webpage. This section will be updated as more resources become available for applicants.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20</a:t>
            </a:fld>
            <a:endParaRPr lang="en-US"/>
          </a:p>
        </p:txBody>
      </p:sp>
    </p:spTree>
    <p:extLst>
      <p:ext uri="{BB962C8B-B14F-4D97-AF65-F5344CB8AC3E}">
        <p14:creationId xmlns:p14="http://schemas.microsoft.com/office/powerpoint/2010/main" val="336067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PAUSE FOR QUESTIONS ABOUT CREATING AN OGMS ACCOUNT OR LOCATING A FUNDING OPPORTUNITY</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that we have located the funding opportunity, let’s walk through starting a new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start your application, click on "Start New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Note for applicants who have applied for funding through OGMS previously. Since this is a brand-new funding opportunity, You will not have the option to copy existing applications like you may have had under other funding opportunities.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any time, you can click on "Ask a Question" to submit a question in OGMS.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someone from DCJS answers your question, you will receive an email alert.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Please remember that your questions and answers from DCJS staff may be posted at the bottom of the funding opportunity for other applicants to see. </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21</a:t>
            </a:fld>
            <a:endParaRPr lang="en-US"/>
          </a:p>
        </p:txBody>
      </p:sp>
    </p:spTree>
    <p:extLst>
      <p:ext uri="{BB962C8B-B14F-4D97-AF65-F5344CB8AC3E}">
        <p14:creationId xmlns:p14="http://schemas.microsoft.com/office/powerpoint/2010/main" val="128189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After you click, "Start New Application" you will be taken to the Application Creation Wizard.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wizard will guide you through completing the "General Information" form. You must complete the next three steps before you can save the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the first step, you must enter an application title and a primary contact. The application title should include the fiscal year and localities or organization name.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the second step, you will select who will be the primary contact for the grant application. The primary contact is the person who has the day-to-day responsibility for managing the grant. It is recommended that the Project Director be listed as the primary contact. A definition for the Project Director can be found in the funding opportunity under the face sheet section).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Once the information is complete, click "Save Form" to move to the next step.</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22</a:t>
            </a:fld>
            <a:endParaRPr lang="en-US"/>
          </a:p>
        </p:txBody>
      </p:sp>
    </p:spTree>
    <p:extLst>
      <p:ext uri="{BB962C8B-B14F-4D97-AF65-F5344CB8AC3E}">
        <p14:creationId xmlns:p14="http://schemas.microsoft.com/office/powerpoint/2010/main" val="409624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third step is where you will have the chance to include additional applicants.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this step, you can select any additional individuals within your organization who will manage the grant and work on the application. This will include the Project Administrator and Finance Officer. You can add additional users after the grant is awarded or at any time while preparing the grant application.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Once you click "Save Form Information," you will have completed the General Information component of the application. You can now edit the application components in any order and save any sections to return to later.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23</a:t>
            </a:fld>
            <a:endParaRPr lang="en-US"/>
          </a:p>
        </p:txBody>
      </p:sp>
    </p:spTree>
    <p:extLst>
      <p:ext uri="{BB962C8B-B14F-4D97-AF65-F5344CB8AC3E}">
        <p14:creationId xmlns:p14="http://schemas.microsoft.com/office/powerpoint/2010/main" val="2302536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“General Information“ is completed, you will be taken to “Application Details“.</a:t>
            </a:r>
          </a:p>
          <a:p>
            <a:pPr lvl="0"/>
            <a:endParaRPr lang="en-US" dirty="0"/>
          </a:p>
          <a:p>
            <a:pPr lvl="0"/>
            <a:r>
              <a:rPr lang="en-US" dirty="0"/>
              <a:t>This screen lists all the application components and indicates if they’ve been marked as complete with a green checkmark</a:t>
            </a:r>
            <a:r>
              <a:rPr lang="en-US" dirty="0">
                <a:solidFill>
                  <a:schemeClr val="tx2"/>
                </a:solidFill>
                <a:latin typeface="+mj-lt"/>
              </a:rPr>
              <a:t>. If there is not a green checkmark, you need to return to the application section, complete the required components, and mark the section as complete.</a:t>
            </a:r>
            <a:endParaRPr lang="en-US" dirty="0"/>
          </a:p>
          <a:p>
            <a:pPr lvl="0"/>
            <a:endParaRPr lang="en-US" dirty="0"/>
          </a:p>
          <a:p>
            <a:pPr lvl="0"/>
            <a:r>
              <a:rPr lang="en-US" dirty="0"/>
              <a:t>On this screen, you can also see who last edited an individual application component. This feature can be helpful if multiple people are working on the same application. </a:t>
            </a:r>
          </a:p>
          <a:p>
            <a:pPr lvl="0"/>
            <a:endParaRPr lang="en-US" dirty="0"/>
          </a:p>
          <a:p>
            <a:pPr lvl="0"/>
            <a:r>
              <a:rPr lang="en-US" dirty="0"/>
              <a:t>Before you can submit, all sections must be marked as complete. The system will tell you if the application is ready for submission. </a:t>
            </a:r>
          </a:p>
          <a:p>
            <a:pPr lvl="0"/>
            <a:endParaRPr lang="en-US" dirty="0"/>
          </a:p>
          <a:p>
            <a:pPr lvl="0"/>
            <a:r>
              <a:rPr lang="en-US" dirty="0"/>
              <a:t>Please note that the system cannot tell you if you’ve correctly completed the section, but only that you have completed all required fields. </a:t>
            </a:r>
          </a:p>
          <a:p>
            <a:pPr lvl="0"/>
            <a:endParaRPr lang="en-US" dirty="0"/>
          </a:p>
          <a:p>
            <a:pPr lvl="0"/>
            <a:r>
              <a:rPr lang="en-US" dirty="0"/>
              <a:t>Before submitting your application, it’s very important to review it and ensure that it meets all the requirements of the funding opportunity. </a:t>
            </a:r>
          </a:p>
        </p:txBody>
      </p:sp>
      <p:sp>
        <p:nvSpPr>
          <p:cNvPr id="4" name="Slide Number Placeholder 3"/>
          <p:cNvSpPr>
            <a:spLocks noGrp="1"/>
          </p:cNvSpPr>
          <p:nvPr>
            <p:ph type="sldNum" sz="quarter" idx="10"/>
          </p:nvPr>
        </p:nvSpPr>
        <p:spPr/>
        <p:txBody>
          <a:bodyPr/>
          <a:lstStyle/>
          <a:p>
            <a:fld id="{0B595444-75D6-4818-8241-047EE5EA65C6}" type="slidenum">
              <a:rPr lang="en-US" smtClean="0"/>
              <a:t>24</a:t>
            </a:fld>
            <a:endParaRPr lang="en-US"/>
          </a:p>
        </p:txBody>
      </p:sp>
    </p:spTree>
    <p:extLst>
      <p:ext uri="{BB962C8B-B14F-4D97-AF65-F5344CB8AC3E}">
        <p14:creationId xmlns:p14="http://schemas.microsoft.com/office/powerpoint/2010/main" val="14355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Now, that we have completed the general information portion of the application, I’m going to go through each of the application components in the order they appear in the application wizard. Remember you can complete sections in any order, but you will need to save each time, so you don’t lose your edits.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Let's start by completing the “Face Sheet.” The first step of completing this section is choosing the congressional district where your locality or organization resides.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can skip the “Best Practice” question. This question does not apply to this program</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Next, you will indicate your jurisdiction. If your agency or organization serves the whole state, select statewide; otherwise, choose the jurisdiction your agency or organization serves.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“Program Title” is not required under this grant program, but it is recommended you provide a Program Title.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“Certified Crime Prevention Community,” question you will click the hyperlink to see if your locality is certified. If your locality appears on this list, select yes to this question.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this program, your application will be “New”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Next, indicate the setting of your community: rural, urban or suburban. You can choose more than one if appropriate for your agency or organization.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“Brief Project Overview” should briefly describe the grant-funded project. This should also include a summary of the activities the agency or organization plans to complete over the course of the grant year. The Brief Project Overview will be provided to the Criminal Justice Services Board as a summary of your proposed project and they will use this overview when making award decisions.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25</a:t>
            </a:fld>
            <a:endParaRPr lang="en-US"/>
          </a:p>
        </p:txBody>
      </p:sp>
    </p:spTree>
    <p:extLst>
      <p:ext uri="{BB962C8B-B14F-4D97-AF65-F5344CB8AC3E}">
        <p14:creationId xmlns:p14="http://schemas.microsoft.com/office/powerpoint/2010/main" val="264941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Next you will need to enter the Project Director, Project Administrator, and Finance Officer including their contact information.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Project Director should be the person who will have the day-to-day responsibility for managing the project. I will contact this person if I have any questions about the grant, such as status reports or activities.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Project Administrator should be someone who has the authority to formally commit the agency or organization to comply with all terms of the grant applications. If someone has been delegated this authority, you must provide a memo from the Project Administrator giving authority for another individual to sign grant documentation, but that person must be listed as the Project Administrator. If signing authority is given, the memo should be uploaded under "Attachments.“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Lastly, you will enter the Finance Officer’s information. The person listed should be responsible for the fiscal management of grant funds. </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26</a:t>
            </a:fld>
            <a:endParaRPr lang="en-US"/>
          </a:p>
        </p:txBody>
      </p:sp>
    </p:spTree>
    <p:extLst>
      <p:ext uri="{BB962C8B-B14F-4D97-AF65-F5344CB8AC3E}">
        <p14:creationId xmlns:p14="http://schemas.microsoft.com/office/powerpoint/2010/main" val="1546001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Before the form can be marked as complete, all fields in red font must be completed.</a:t>
            </a:r>
          </a:p>
          <a:p>
            <a:pPr lvl="0"/>
            <a:r>
              <a:rPr lang="en-US" dirty="0"/>
              <a:t>If a field is missing, you will get an alert letting you know that a required field is missing, and you will need to go back to the form. </a:t>
            </a:r>
          </a:p>
          <a:p>
            <a:pPr lvl="0"/>
            <a:r>
              <a:rPr lang="en-US" dirty="0"/>
              <a:t>For this section, the separate forms are “Face Sheet“, “Project Director“, “Project Administrator“, and “Finance Officer“. </a:t>
            </a:r>
          </a:p>
          <a:p>
            <a:pPr lvl="0"/>
            <a:r>
              <a:rPr lang="en-US" dirty="0"/>
              <a:t>The alert will direct you to the form but not the missing field. </a:t>
            </a:r>
          </a:p>
          <a:p>
            <a:endParaRPr lang="en-US" dirty="0"/>
          </a:p>
          <a:p>
            <a:pPr algn="l" rtl="0" fontAlgn="base"/>
            <a:r>
              <a:rPr lang="en-US" sz="1800" b="0" i="0" u="none" strike="noStrike" dirty="0">
                <a:solidFill>
                  <a:srgbClr val="000000"/>
                </a:solidFill>
                <a:effectLst/>
                <a:latin typeface="Calibri" panose="020F0502020204030204" pitchFamily="34" charset="0"/>
              </a:rPr>
              <a:t>Now that we have completed the Face Sheet Component of the application we will be moving onto the Project Narrative From</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27</a:t>
            </a:fld>
            <a:endParaRPr lang="en-US"/>
          </a:p>
        </p:txBody>
      </p:sp>
    </p:spTree>
    <p:extLst>
      <p:ext uri="{BB962C8B-B14F-4D97-AF65-F5344CB8AC3E}">
        <p14:creationId xmlns:p14="http://schemas.microsoft.com/office/powerpoint/2010/main" val="315126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9"/>
              </a:lnSpc>
              <a:spcBef>
                <a:spcPts val="1225"/>
              </a:spcBef>
              <a:spcAft>
                <a:spcPts val="612"/>
              </a:spcAft>
            </a:pPr>
            <a:r>
              <a:rPr lang="en-US" sz="1100" dirty="0">
                <a:latin typeface="Times New Roman" panose="02020603050405020304" pitchFamily="18" charset="0"/>
                <a:ea typeface="Calibri" panose="020F0502020204030204" pitchFamily="34" charset="0"/>
              </a:rPr>
              <a:t>All questions in this section are </a:t>
            </a:r>
            <a:r>
              <a:rPr lang="en-US" sz="1100" b="1" dirty="0">
                <a:latin typeface="Times New Roman" panose="02020603050405020304" pitchFamily="18" charset="0"/>
                <a:ea typeface="Calibri" panose="020F0502020204030204" pitchFamily="34" charset="0"/>
              </a:rPr>
              <a:t>required. </a:t>
            </a:r>
            <a:endParaRPr lang="en-US" sz="1100" dirty="0">
              <a:latin typeface="Calibri" panose="020F0502020204030204" pitchFamily="34" charset="0"/>
              <a:ea typeface="Calibri" panose="020F0502020204030204" pitchFamily="34" charset="0"/>
            </a:endParaRPr>
          </a:p>
          <a:p>
            <a:pPr marL="349964" indent="-349964">
              <a:lnSpc>
                <a:spcPts val="1429"/>
              </a:lnSpc>
              <a:buFont typeface="Symbol" panose="05050102010706020507" pitchFamily="18" charset="2"/>
              <a:buChar char=""/>
            </a:pPr>
            <a:r>
              <a:rPr lang="en-US" sz="1100" i="1" dirty="0">
                <a:latin typeface="Times New Roman" panose="02020603050405020304" pitchFamily="18" charset="0"/>
                <a:ea typeface="Calibri" panose="020F0502020204030204" pitchFamily="34" charset="0"/>
              </a:rPr>
              <a:t>Demonstration of Need</a:t>
            </a:r>
            <a:endParaRPr lang="en-US" sz="1100" dirty="0">
              <a:latin typeface="Calibri" panose="020F0502020204030204" pitchFamily="34" charset="0"/>
              <a:ea typeface="Calibri" panose="020F0502020204030204" pitchFamily="34" charset="0"/>
            </a:endParaRPr>
          </a:p>
          <a:p>
            <a:pPr marL="758255" lvl="1" indent="-291636">
              <a:lnSpc>
                <a:spcPts val="1429"/>
              </a:lnSpc>
              <a:buFont typeface="Courier New" panose="02070309020205020404" pitchFamily="49" charset="0"/>
              <a:buChar char="o"/>
            </a:pPr>
            <a:r>
              <a:rPr lang="en-US" sz="1100" dirty="0">
                <a:latin typeface="Times New Roman" panose="02020603050405020304" pitchFamily="18" charset="0"/>
                <a:ea typeface="Calibri" panose="020F0502020204030204" pitchFamily="34" charset="0"/>
              </a:rPr>
              <a:t>Provide a clear and detailed explanation of the need for wellness-related support and resources within your agency or non-profit organization. Describe the challenges your first responders face with regard to their mental, emotional, and physical well-being and how these challenges impact their performance, safety, and overall wellness.</a:t>
            </a:r>
            <a:endParaRPr lang="en-US" sz="1100" dirty="0">
              <a:latin typeface="Calibri" panose="020F0502020204030204" pitchFamily="34" charset="0"/>
              <a:ea typeface="Calibri" panose="020F0502020204030204" pitchFamily="34" charset="0"/>
            </a:endParaRPr>
          </a:p>
          <a:p>
            <a:pPr marL="758255" lvl="1" indent="-291636">
              <a:lnSpc>
                <a:spcPts val="1429"/>
              </a:lnSpc>
              <a:buFont typeface="Courier New" panose="02070309020205020404" pitchFamily="49" charset="0"/>
              <a:buChar char="o"/>
            </a:pPr>
            <a:r>
              <a:rPr lang="en-US" sz="1100" dirty="0">
                <a:latin typeface="Times New Roman" panose="02020603050405020304" pitchFamily="18" charset="0"/>
                <a:ea typeface="Calibri" panose="020F0502020204030204" pitchFamily="34" charset="0"/>
              </a:rPr>
              <a:t>Describe your existing resources and services that are available to address first responder wellness, and state why those resources and services are not adequate to the needs of your first responders. </a:t>
            </a:r>
            <a:endParaRPr lang="en-US" sz="1100" dirty="0">
              <a:latin typeface="Calibri" panose="020F0502020204030204" pitchFamily="34" charset="0"/>
              <a:ea typeface="Calibri" panose="020F0502020204030204" pitchFamily="34" charset="0"/>
            </a:endParaRPr>
          </a:p>
          <a:p>
            <a:pPr marL="349964" indent="-349964">
              <a:lnSpc>
                <a:spcPts val="1429"/>
              </a:lnSpc>
              <a:spcBef>
                <a:spcPts val="1225"/>
              </a:spcBef>
              <a:spcAft>
                <a:spcPts val="612"/>
              </a:spcAft>
              <a:buFont typeface="Symbol" panose="05050102010706020507" pitchFamily="18" charset="2"/>
              <a:buChar char=""/>
            </a:pPr>
            <a:r>
              <a:rPr lang="en-US" sz="1100" i="1" dirty="0">
                <a:latin typeface="Times New Roman" panose="02020603050405020304" pitchFamily="18" charset="0"/>
                <a:ea typeface="Calibri" panose="020F0502020204030204" pitchFamily="34" charset="0"/>
              </a:rPr>
              <a:t>Project Description: </a:t>
            </a:r>
            <a:endParaRPr lang="en-US" sz="1100" dirty="0">
              <a:latin typeface="Calibri" panose="020F0502020204030204" pitchFamily="34" charset="0"/>
              <a:ea typeface="Calibri" panose="020F0502020204030204" pitchFamily="34" charset="0"/>
            </a:endParaRPr>
          </a:p>
          <a:p>
            <a:pPr marL="758255" lvl="1" indent="-291636">
              <a:lnSpc>
                <a:spcPts val="1429"/>
              </a:lnSpc>
              <a:buFont typeface="Courier New" panose="02070309020205020404" pitchFamily="49" charset="0"/>
              <a:buChar char="o"/>
            </a:pPr>
            <a:r>
              <a:rPr lang="en-US" sz="1100" dirty="0">
                <a:latin typeface="Times New Roman" panose="02020603050405020304" pitchFamily="18" charset="0"/>
                <a:ea typeface="Calibri" panose="020F0502020204030204" pitchFamily="34" charset="0"/>
              </a:rPr>
              <a:t>Provide a detailed description of the project design and planned implementation activities. Describe how the project will reach the stated goals of this funding opportunity and the capabilities of your organization to implement and manage this project. If you are requesting equipment and/or training expenses, explain how they will be used.</a:t>
            </a:r>
            <a:endParaRPr lang="en-US" sz="1100" dirty="0">
              <a:latin typeface="Calibri" panose="020F0502020204030204" pitchFamily="34" charset="0"/>
              <a:ea typeface="Calibri" panose="020F0502020204030204" pitchFamily="34" charset="0"/>
            </a:endParaRPr>
          </a:p>
          <a:p>
            <a:pPr marL="349964" indent="-349964">
              <a:lnSpc>
                <a:spcPts val="1429"/>
              </a:lnSpc>
              <a:spcBef>
                <a:spcPts val="1225"/>
              </a:spcBef>
              <a:spcAft>
                <a:spcPts val="612"/>
              </a:spcAft>
              <a:buFont typeface="Symbol" panose="05050102010706020507" pitchFamily="18" charset="2"/>
              <a:buChar char=""/>
            </a:pPr>
            <a:r>
              <a:rPr lang="en-US" sz="1100" i="1" dirty="0">
                <a:latin typeface="Times New Roman" panose="02020603050405020304" pitchFamily="18" charset="0"/>
                <a:ea typeface="Calibri" panose="020F0502020204030204" pitchFamily="34" charset="0"/>
              </a:rPr>
              <a:t>Service Area Demographic/Target Population: </a:t>
            </a:r>
            <a:endParaRPr lang="en-US" sz="1100" dirty="0">
              <a:latin typeface="Calibri" panose="020F0502020204030204" pitchFamily="34" charset="0"/>
              <a:ea typeface="Calibri" panose="020F0502020204030204" pitchFamily="34" charset="0"/>
            </a:endParaRPr>
          </a:p>
          <a:p>
            <a:pPr marL="758255" lvl="1" indent="-291636">
              <a:lnSpc>
                <a:spcPts val="1429"/>
              </a:lnSpc>
              <a:buFont typeface="Courier New" panose="02070309020205020404" pitchFamily="49" charset="0"/>
              <a:buChar char="o"/>
            </a:pPr>
            <a:r>
              <a:rPr lang="en-US" sz="1100" dirty="0">
                <a:latin typeface="Times New Roman" panose="02020603050405020304" pitchFamily="18" charset="0"/>
                <a:ea typeface="Calibri" panose="020F0502020204030204" pitchFamily="34" charset="0"/>
              </a:rPr>
              <a:t>Identify the target population, where the activities will occur, and any key community partners supporting the proposed project. </a:t>
            </a:r>
            <a:endParaRPr lang="en-US" sz="1100" dirty="0">
              <a:latin typeface="Calibri" panose="020F0502020204030204" pitchFamily="34" charset="0"/>
              <a:ea typeface="Calibri" panose="020F0502020204030204" pitchFamily="34" charset="0"/>
            </a:endParaRPr>
          </a:p>
          <a:p>
            <a:pPr marL="349964" indent="-349964">
              <a:lnSpc>
                <a:spcPts val="1429"/>
              </a:lnSpc>
              <a:spcBef>
                <a:spcPts val="1225"/>
              </a:spcBef>
              <a:spcAft>
                <a:spcPts val="612"/>
              </a:spcAft>
              <a:buFont typeface="Symbol" panose="05050102010706020507" pitchFamily="18" charset="2"/>
              <a:buChar char=""/>
            </a:pPr>
            <a:r>
              <a:rPr lang="en-US" sz="1100" i="1" dirty="0">
                <a:latin typeface="Times New Roman" panose="02020603050405020304" pitchFamily="18" charset="0"/>
                <a:ea typeface="Calibri" panose="020F0502020204030204" pitchFamily="34" charset="0"/>
              </a:rPr>
              <a:t>Sustainment Plan: </a:t>
            </a:r>
            <a:endParaRPr lang="en-US" sz="1100" dirty="0">
              <a:latin typeface="Calibri" panose="020F0502020204030204" pitchFamily="34" charset="0"/>
              <a:ea typeface="Calibri" panose="020F0502020204030204" pitchFamily="34" charset="0"/>
            </a:endParaRPr>
          </a:p>
          <a:p>
            <a:pPr marL="758255" lvl="1" indent="-291636">
              <a:lnSpc>
                <a:spcPts val="1429"/>
              </a:lnSpc>
              <a:spcAft>
                <a:spcPts val="612"/>
              </a:spcAft>
              <a:buFont typeface="Courier New" panose="02070309020205020404" pitchFamily="49" charset="0"/>
              <a:buChar char="o"/>
            </a:pPr>
            <a:r>
              <a:rPr lang="en-US" sz="1100" dirty="0">
                <a:latin typeface="Times New Roman" panose="02020603050405020304" pitchFamily="18" charset="0"/>
                <a:ea typeface="Calibri" panose="020F0502020204030204" pitchFamily="34" charset="0"/>
              </a:rPr>
              <a:t>Provide a brief description of how your organization intends to support this program after grant funding ends.</a:t>
            </a: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28</a:t>
            </a:fld>
            <a:endParaRPr lang="en-US"/>
          </a:p>
        </p:txBody>
      </p:sp>
    </p:spTree>
    <p:extLst>
      <p:ext uri="{BB962C8B-B14F-4D97-AF65-F5344CB8AC3E}">
        <p14:creationId xmlns:p14="http://schemas.microsoft.com/office/powerpoint/2010/main" val="2155772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Times New Roman" panose="02020603050405020304" pitchFamily="18" charset="0"/>
              </a:rPr>
              <a:t>Next, we will review how to complete the Goals and Objectives section of the application.</a:t>
            </a:r>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Times New Roman" panose="02020603050405020304" pitchFamily="18" charset="0"/>
              </a:rPr>
              <a:t>This section is </a:t>
            </a:r>
            <a:r>
              <a:rPr lang="en-US" sz="1800" b="1" i="0" u="none" strike="noStrike" dirty="0">
                <a:solidFill>
                  <a:srgbClr val="000000"/>
                </a:solidFill>
                <a:effectLst/>
                <a:latin typeface="Times New Roman" panose="02020603050405020304" pitchFamily="18" charset="0"/>
              </a:rPr>
              <a:t>required</a:t>
            </a:r>
            <a:r>
              <a:rPr lang="en-US" sz="1800" b="0" i="0" u="none" strike="noStrike" dirty="0">
                <a:solidFill>
                  <a:srgbClr val="000000"/>
                </a:solidFill>
                <a:effectLst/>
                <a:latin typeface="Times New Roman" panose="02020603050405020304" pitchFamily="18" charset="0"/>
              </a:rPr>
              <a:t> under this grant program. You should have a goal, activity, and outcome for each objective outlined in the grant application. Responses should be clear and concise, and the goals should be laid out in a SMART Goal format. A smart goal is Specific, Measurable, Achievable, Relevant, and Time-bound. For each goal, you will need to outline the activities that will be performed to accomplish the goal and explain the outcome you hope to achieve with this goal. To complete this section, you will click “Add Entry”, then complete each section component, and then click “Save Row” to add to the Goal to the grant application. </a:t>
            </a:r>
            <a:endParaRPr lang="en-US" b="0" i="0" dirty="0">
              <a:solidFill>
                <a:srgbClr val="444444"/>
              </a:solidFill>
              <a:effectLst/>
              <a:latin typeface="Calibri" panose="020F0502020204030204" pitchFamily="34" charset="0"/>
            </a:endParaRP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29</a:t>
            </a:fld>
            <a:endParaRPr lang="en-US"/>
          </a:p>
        </p:txBody>
      </p:sp>
    </p:spTree>
    <p:extLst>
      <p:ext uri="{BB962C8B-B14F-4D97-AF65-F5344CB8AC3E}">
        <p14:creationId xmlns:p14="http://schemas.microsoft.com/office/powerpoint/2010/main" val="312288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Before we move on to the funding opportunity details, let’s take a moment to discuss the Office First Responder Wellness and briefly overview the grant program.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fontAlgn="base"/>
            <a:r>
              <a:rPr lang="en-US" sz="1800" b="0" i="0" u="none" strike="noStrike" dirty="0">
                <a:solidFill>
                  <a:srgbClr val="000000"/>
                </a:solidFill>
                <a:effectLst/>
                <a:latin typeface="Calibri"/>
                <a:ea typeface="Calibri"/>
                <a:cs typeface="Calibri"/>
              </a:rPr>
              <a:t>The Virginia Department of Criminal Justice Services (DCJS) Office of First Responder Wellness is offering funding to support first responder wellness for current and retired first responders. </a:t>
            </a:r>
            <a:r>
              <a:rPr lang="en-US" dirty="0">
                <a:solidFill>
                  <a:srgbClr val="000000"/>
                </a:solidFill>
              </a:rPr>
              <a:t>The mission of the Office of First Responder Wellness is to adopt a public health approach to first responders through primary prevention, early intervention, response, and recovery initiatives. This includes developing training and resources that not only save the lives of our first responders but also improve their overall wellness.  </a:t>
            </a:r>
            <a:endParaRPr lang="en-US" dirty="0">
              <a:solidFill>
                <a:srgbClr val="000000"/>
              </a:solidFill>
              <a:ea typeface="Calibri"/>
              <a:cs typeface="Calibri"/>
            </a:endParaRPr>
          </a:p>
          <a:p>
            <a:endParaRPr lang="en-US" sz="1800" dirty="0">
              <a:solidFill>
                <a:srgbClr val="000000"/>
              </a:solidFill>
              <a:ea typeface="Calibri"/>
              <a:cs typeface="Calibri"/>
            </a:endParaRPr>
          </a:p>
          <a:p>
            <a:pPr algn="l"/>
            <a:r>
              <a:rPr lang="en-US" sz="1800" b="0" i="0" u="none" strike="noStrike" dirty="0">
                <a:solidFill>
                  <a:srgbClr val="000000"/>
                </a:solidFill>
                <a:effectLst/>
                <a:latin typeface="Calibri"/>
                <a:ea typeface="Calibri"/>
                <a:cs typeface="Calibri"/>
              </a:rPr>
              <a:t>The First Responder Wellness Grant Program is designed to enhance the mental, emotional, and physical well-being of first responders across the Commonwealth of Virginia. This funding aims to provide resources to agencies and non-profit organizations focused on promoting the overall health and wellness of those who serve on the front lines of public safety.</a:t>
            </a:r>
            <a:r>
              <a:rPr lang="en-US" sz="1800" b="0" i="0" dirty="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 First Responder is defined as a current or retired law enforcement officer, firefighter, emergency medical services (EMS) provider, emergency communications officer, or corrections officer.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 the next few slides, we’ll review the rules and requirements for the Office of First Responder Wellness Grant Program and the funding opportunity in more detail.</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3</a:t>
            </a:fld>
            <a:endParaRPr lang="en-US"/>
          </a:p>
        </p:txBody>
      </p:sp>
    </p:spTree>
    <p:extLst>
      <p:ext uri="{BB962C8B-B14F-4D97-AF65-F5344CB8AC3E}">
        <p14:creationId xmlns:p14="http://schemas.microsoft.com/office/powerpoint/2010/main" val="1067071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next component of the application that I will be walking you through in the Budget Form.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Budget form is required.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complete this form, click "Edit Grid" and enter your requested amount under the "State" column. Do not enter anything under the federal or special columns.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everything is complete, you click "Save Grid."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form must match what you enter on the subsequent budget application forms. The total amounts on this form are given to the Criminal Justice Services Board and used to determine the grant award. Once it has been approved, you cannot request additional funds. I always recommend double-checking your math and making sure your requests throughout the application are accurate.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30</a:t>
            </a:fld>
            <a:endParaRPr lang="en-US"/>
          </a:p>
        </p:txBody>
      </p:sp>
    </p:spTree>
    <p:extLst>
      <p:ext uri="{BB962C8B-B14F-4D97-AF65-F5344CB8AC3E}">
        <p14:creationId xmlns:p14="http://schemas.microsoft.com/office/powerpoint/2010/main" val="981650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This funding opportunity has four budget categories. You can request funds for Travel, Subsistence, Equipment, or Supplies. Please note that personnel, consultant, and indirect cost categories will not be funded through this grant program.</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top of each budget category form will ask you if you are requesting funding for that category. If you are requesting funds within that category, select “Yes.”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are not requesting funding within that category answer “No”.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must answer the question before you can mark the form as complete and submit the application.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At the bottom of each budget form there will be totals based on what was entered in the form. This amount should match what entered on the previous “Budget“ form. If they do not match you will need to edit the previous “Budget” form.</a:t>
            </a:r>
            <a:endParaRPr lang="en-US" b="0" i="0" dirty="0">
              <a:solidFill>
                <a:srgbClr val="444444"/>
              </a:solidFill>
              <a:effectLst/>
              <a:latin typeface="Calibri" panose="020F0502020204030204" pitchFamily="34" charset="0"/>
            </a:endParaRPr>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31</a:t>
            </a:fld>
            <a:endParaRPr lang="en-US"/>
          </a:p>
        </p:txBody>
      </p:sp>
    </p:spTree>
    <p:extLst>
      <p:ext uri="{BB962C8B-B14F-4D97-AF65-F5344CB8AC3E}">
        <p14:creationId xmlns:p14="http://schemas.microsoft.com/office/powerpoint/2010/main" val="78952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C5B4-8B99-89AD-AF04-70CFAABF1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38DC2-CC1E-6857-1F9B-AD009CA30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830C5-582B-9A91-F74E-ACFBFF43321B}"/>
              </a:ext>
            </a:extLst>
          </p:cNvPr>
          <p:cNvSpPr>
            <a:spLocks noGrp="1"/>
          </p:cNvSpPr>
          <p:nvPr>
            <p:ph type="body" idx="1"/>
          </p:nvPr>
        </p:nvSpPr>
        <p:spPr/>
        <p:txBody>
          <a:bodyPr/>
          <a:lstStyle/>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first budget category in this application is for Travel.</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form is broken into Local Mileage and Non-Local Mileage. Local Mileage is travel within the first responder agencies or non-profit organizations’ jurisdiction, while Non-Local Mileage is travel outside of first responder agencies or non-profit organizations’ jurisdiction.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request funding for travel you will need to enter the Number of Miles and the Mileage Rate.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do not have an established local travel policy, then you must adhere to the state travel policy when entering the Mileage Rate data. If the local travel policy differs from the state policy, please provide or describe the policy in the justification section in the next section of the application.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C6EACE9-5D7B-DC53-A475-4B5150C30633}"/>
              </a:ext>
            </a:extLst>
          </p:cNvPr>
          <p:cNvSpPr>
            <a:spLocks noGrp="1"/>
          </p:cNvSpPr>
          <p:nvPr>
            <p:ph type="sldNum" sz="quarter" idx="5"/>
          </p:nvPr>
        </p:nvSpPr>
        <p:spPr/>
        <p:txBody>
          <a:bodyPr/>
          <a:lstStyle/>
          <a:p>
            <a:fld id="{0B595444-75D6-4818-8241-047EE5EA65C6}" type="slidenum">
              <a:rPr lang="en-US" smtClean="0"/>
              <a:t>32</a:t>
            </a:fld>
            <a:endParaRPr lang="en-US"/>
          </a:p>
        </p:txBody>
      </p:sp>
    </p:spTree>
    <p:extLst>
      <p:ext uri="{BB962C8B-B14F-4D97-AF65-F5344CB8AC3E}">
        <p14:creationId xmlns:p14="http://schemas.microsoft.com/office/powerpoint/2010/main" val="2325982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52DD-417A-0CDE-C15C-5652BD9F1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03283-13C3-2EE0-9C41-678F3B5B3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D6FE2-BBB6-8ECA-D7F6-DAEDD96753B3}"/>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If you request funding in this category, you must provide a “Description of Mileage“ and “Justification of Mileage.” You should describe the mileage being requested, provide the justification, and explain why the costs are necessary and essential to achieving the grant's goals and objectives.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will also describe the local travel policy if it differs from the state travel policy.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940BCAFC-949C-9070-9100-7915CE0A8A54}"/>
              </a:ext>
            </a:extLst>
          </p:cNvPr>
          <p:cNvSpPr>
            <a:spLocks noGrp="1"/>
          </p:cNvSpPr>
          <p:nvPr>
            <p:ph type="sldNum" sz="quarter" idx="5"/>
          </p:nvPr>
        </p:nvSpPr>
        <p:spPr/>
        <p:txBody>
          <a:bodyPr/>
          <a:lstStyle/>
          <a:p>
            <a:fld id="{0B595444-75D6-4818-8241-047EE5EA65C6}" type="slidenum">
              <a:rPr lang="en-US" smtClean="0"/>
              <a:t>33</a:t>
            </a:fld>
            <a:endParaRPr lang="en-US"/>
          </a:p>
        </p:txBody>
      </p:sp>
    </p:spTree>
    <p:extLst>
      <p:ext uri="{BB962C8B-B14F-4D97-AF65-F5344CB8AC3E}">
        <p14:creationId xmlns:p14="http://schemas.microsoft.com/office/powerpoint/2010/main" val="4275038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1BD6-53BD-BCB1-C3E5-8DF476161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DAFEF-8B5F-D72F-68EC-5FF8EABA2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D7FF1-9768-6C62-BE74-1AF52C1A588B}"/>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second budget category is where you can request Subsistence and Other Travel Costs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Lodging, per diem, and other travel costs should be itemized under “Subsistence/Other Travel Costs”.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completing this section, you will enter the event’s title and indicate how many staff will be attending.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“Number of Nights”, provide the sum of nights for the number of people attending. As an example, if you have two first responders attending a first responder wellness conference that requires 6 nights in a hotel room, when you enter the number of nights, you should type 12 (6 nights x 2 people = 12 nights). Next, enter the lodging rate. Please use local or state travel policies to determine the appropriate lodging rate.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“Number of Days” is like when you entered the number of nights. You will enter the sum of days for the people attending. Using the same example as above, if the 2 first responders will be traveling for 7 days each, then you will enter 14 days (7 days x 2 people = 14 days).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All travel expenses, including lodging and per diem rates, should follow the state travel policy unless the locality has its own policy. In that case, explain the local policy under justification.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Moving on to “Other Travel Costs,” this is where you request funding for other travel-related expenses, such as parking and tolls.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A1C9D2B-9224-7253-3585-9035092AE43A}"/>
              </a:ext>
            </a:extLst>
          </p:cNvPr>
          <p:cNvSpPr>
            <a:spLocks noGrp="1"/>
          </p:cNvSpPr>
          <p:nvPr>
            <p:ph type="sldNum" sz="quarter" idx="5"/>
          </p:nvPr>
        </p:nvSpPr>
        <p:spPr/>
        <p:txBody>
          <a:bodyPr/>
          <a:lstStyle/>
          <a:p>
            <a:fld id="{0B595444-75D6-4818-8241-047EE5EA65C6}" type="slidenum">
              <a:rPr lang="en-US" smtClean="0"/>
              <a:t>34</a:t>
            </a:fld>
            <a:endParaRPr lang="en-US"/>
          </a:p>
        </p:txBody>
      </p:sp>
    </p:spTree>
    <p:extLst>
      <p:ext uri="{BB962C8B-B14F-4D97-AF65-F5344CB8AC3E}">
        <p14:creationId xmlns:p14="http://schemas.microsoft.com/office/powerpoint/2010/main" val="119568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“Description of Costs” you will need to describe the event and provide the location and dates. When completing the “Justification of Costs” you will want to explain why the event and costs are necessary. If the event’s location and dates are unknown, explain how the costs you entered on the form were determined. </a:t>
            </a:r>
          </a:p>
        </p:txBody>
      </p:sp>
      <p:sp>
        <p:nvSpPr>
          <p:cNvPr id="4" name="Slide Number Placeholder 3"/>
          <p:cNvSpPr>
            <a:spLocks noGrp="1"/>
          </p:cNvSpPr>
          <p:nvPr>
            <p:ph type="sldNum" sz="quarter" idx="5"/>
          </p:nvPr>
        </p:nvSpPr>
        <p:spPr/>
        <p:txBody>
          <a:bodyPr/>
          <a:lstStyle/>
          <a:p>
            <a:fld id="{0B595444-75D6-4818-8241-047EE5EA65C6}" type="slidenum">
              <a:rPr lang="en-US" smtClean="0"/>
              <a:t>35</a:t>
            </a:fld>
            <a:endParaRPr lang="en-US"/>
          </a:p>
        </p:txBody>
      </p:sp>
    </p:spTree>
    <p:extLst>
      <p:ext uri="{BB962C8B-B14F-4D97-AF65-F5344CB8AC3E}">
        <p14:creationId xmlns:p14="http://schemas.microsoft.com/office/powerpoint/2010/main" val="275378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third budget category is where you can request Equipment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are requesting funding under Equipment, you should answer, "Yes" when asked, "Is Equipment being requested?"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There are three sections in this application section to complete; Equipment, Equipment Description and Justification, and Additional Documentation.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Under this funding opportunity, equipment is defined as </a:t>
            </a:r>
            <a:r>
              <a:rPr lang="en-US" sz="1800" b="0" i="0" u="none" strike="noStrike" dirty="0">
                <a:solidFill>
                  <a:srgbClr val="000000"/>
                </a:solidFill>
                <a:effectLst/>
                <a:latin typeface="Times New Roman" panose="02020603050405020304" pitchFamily="18" charset="0"/>
              </a:rPr>
              <a:t>tangible property with a useful life of more than 1 year and a per-unit cost of $10,000 or greater.</a:t>
            </a:r>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Grant funds cannot support the entire cost of an item not used exclusively for grant project-related activities; however, grant funds can support a pro-rated share of such an item.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Times New Roman" panose="02020603050405020304" pitchFamily="18" charset="0"/>
              </a:rPr>
              <a:t>Please note that grant-funded equipment should be tracked, managed, and disposed of in a manner consistent with the locality’s policies. </a:t>
            </a:r>
            <a:r>
              <a:rPr lang="en-US" sz="1800" b="0" i="0" dirty="0">
                <a:solidFill>
                  <a:srgbClr val="444444"/>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36</a:t>
            </a:fld>
            <a:endParaRPr lang="en-US"/>
          </a:p>
        </p:txBody>
      </p:sp>
    </p:spTree>
    <p:extLst>
      <p:ext uri="{BB962C8B-B14F-4D97-AF65-F5344CB8AC3E}">
        <p14:creationId xmlns:p14="http://schemas.microsoft.com/office/powerpoint/2010/main" val="3035325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A35E2-9E46-27B3-D3D9-7210066D6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88884-257E-73CC-1DF6-9313E3002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F1191-A7EF-85CA-4F00-A1595A2B1232}"/>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When completing this section you will First, list the equipment item</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Next, provide the "Cost Per Item/Monthly Rate". Enter the unit cost or the monthly rate for the item listed above and then the number of items to be purchased or number of months fund are being requested for.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totals will auto-calculate when you save the row.</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F20073E-EF8D-2987-8657-FD68CAED95B5}"/>
              </a:ext>
            </a:extLst>
          </p:cNvPr>
          <p:cNvSpPr>
            <a:spLocks noGrp="1"/>
          </p:cNvSpPr>
          <p:nvPr>
            <p:ph type="sldNum" sz="quarter" idx="5"/>
          </p:nvPr>
        </p:nvSpPr>
        <p:spPr/>
        <p:txBody>
          <a:bodyPr/>
          <a:lstStyle/>
          <a:p>
            <a:fld id="{0B595444-75D6-4818-8241-047EE5EA65C6}" type="slidenum">
              <a:rPr lang="en-US" smtClean="0"/>
              <a:t>37</a:t>
            </a:fld>
            <a:endParaRPr lang="en-US"/>
          </a:p>
        </p:txBody>
      </p:sp>
    </p:spTree>
    <p:extLst>
      <p:ext uri="{BB962C8B-B14F-4D97-AF65-F5344CB8AC3E}">
        <p14:creationId xmlns:p14="http://schemas.microsoft.com/office/powerpoint/2010/main" val="2288751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4294-C3F3-0054-C31F-29332A04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37C1-0A53-A6DB-A78C-12E3BBAD5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B9E01-950B-E400-10B8-85F231B7554D}"/>
              </a:ext>
            </a:extLst>
          </p:cNvPr>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If you are requesting funding under any category, you must complete the description and justification sections.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 the equipment form, select the item from the drop-down box and describe the equipment and how it will be used in the grant project.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justification should explain why the costs are necessary and essential to the project. Also, describe how costs were determined, especially if an item is being pro-rated.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third section within this application component will allow you to attach additional documentation supporting your equipment request.</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9259F3E9-7FB2-28AC-FD9F-6E9A05363F79}"/>
              </a:ext>
            </a:extLst>
          </p:cNvPr>
          <p:cNvSpPr>
            <a:spLocks noGrp="1"/>
          </p:cNvSpPr>
          <p:nvPr>
            <p:ph type="sldNum" sz="quarter" idx="5"/>
          </p:nvPr>
        </p:nvSpPr>
        <p:spPr/>
        <p:txBody>
          <a:bodyPr/>
          <a:lstStyle/>
          <a:p>
            <a:fld id="{0B595444-75D6-4818-8241-047EE5EA65C6}" type="slidenum">
              <a:rPr lang="en-US" smtClean="0"/>
              <a:t>38</a:t>
            </a:fld>
            <a:endParaRPr lang="en-US"/>
          </a:p>
        </p:txBody>
      </p:sp>
    </p:spTree>
    <p:extLst>
      <p:ext uri="{BB962C8B-B14F-4D97-AF65-F5344CB8AC3E}">
        <p14:creationId xmlns:p14="http://schemas.microsoft.com/office/powerpoint/2010/main" val="2336727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final budget component is where you will request funding for supplies and other expenses.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Supplies can include but are not limited to </a:t>
            </a:r>
            <a:r>
              <a:rPr lang="en-US" sz="1800" b="0" i="0" u="none" strike="noStrike" dirty="0">
                <a:solidFill>
                  <a:srgbClr val="000000"/>
                </a:solidFill>
                <a:effectLst/>
                <a:latin typeface="Times New Roman" panose="02020603050405020304" pitchFamily="18" charset="0"/>
              </a:rPr>
              <a:t>Exercise Balls, Foam Rollers, Yoga Mats and Materials to support first responder wellness trainings, and </a:t>
            </a:r>
            <a:r>
              <a:rPr lang="en-US" sz="1800" b="0" i="0" u="none" strike="noStrike" dirty="0">
                <a:solidFill>
                  <a:srgbClr val="000000"/>
                </a:solidFill>
                <a:effectLst/>
                <a:latin typeface="Calibri" panose="020F0502020204030204" pitchFamily="34" charset="0"/>
              </a:rPr>
              <a:t>any items that do not meet the grant’s equipment definition.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form is set up like the equipment form where you enter the item, the cost per item or monthly rate, and the number of items. Also, as with equipment, grant funds cannot support the entire cost of an item not used exclusively for grant project-related activities; however, grant funds can support a pro-rated share of such an item.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39</a:t>
            </a:fld>
            <a:endParaRPr lang="en-US"/>
          </a:p>
        </p:txBody>
      </p:sp>
    </p:spTree>
    <p:extLst>
      <p:ext uri="{BB962C8B-B14F-4D97-AF65-F5344CB8AC3E}">
        <p14:creationId xmlns:p14="http://schemas.microsoft.com/office/powerpoint/2010/main" val="37054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solidFill>
                  <a:srgbClr val="000000"/>
                </a:solidFill>
                <a:latin typeface="Calibri"/>
                <a:ea typeface="Calibri"/>
                <a:cs typeface="Calibri"/>
              </a:rPr>
              <a:t>The</a:t>
            </a:r>
            <a:r>
              <a:rPr lang="en-US" sz="1800" b="0" i="0" u="none" strike="noStrike" dirty="0">
                <a:solidFill>
                  <a:srgbClr val="000000"/>
                </a:solidFill>
                <a:effectLst/>
                <a:latin typeface="Calibri"/>
                <a:ea typeface="Calibri"/>
                <a:cs typeface="Calibri"/>
              </a:rPr>
              <a:t> DCJS Office of First Responder Wellness will be awarding up to $2,700,000 to first responder agencies and non-profit organizations. The funding is intended to support training opportunities and help establish or enhance wellness programs and peer support services for first responders.</a:t>
            </a:r>
            <a:r>
              <a:rPr lang="en-US" sz="1800" b="0" i="0" dirty="0">
                <a:solidFill>
                  <a:srgbClr val="444444"/>
                </a:solidFill>
                <a:effectLst/>
                <a:latin typeface="Calibri"/>
                <a:ea typeface="Calibri"/>
                <a:cs typeface="Calibri"/>
              </a:rPr>
              <a:t>​</a:t>
            </a:r>
            <a:endParaRPr lang="en-US" b="0" i="0" dirty="0">
              <a:solidFill>
                <a:srgbClr val="444444"/>
              </a:solidFill>
              <a:effectLst/>
              <a:latin typeface="Calibri"/>
              <a:ea typeface="Calibri"/>
              <a:cs typeface="Calibri"/>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is a 12-month funding opportunity, starting on July 1, 2025, and running through June 30, 2026.</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Eligible applicants can request up to $30,000 in their grant applications. Be sure to submit your application using the Online Grants Management System (OGMS) by 5:00 pm on March 17, 2025.</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system will not allow submissions after the deadline. Applications submitted late or outside the system will not be considered, and we will not accept paper or emailed copies of the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a:ea typeface="Calibri"/>
                <a:cs typeface="Calibri"/>
              </a:rPr>
              <a:t>You’ll need to register in OGMS to apply, so make sure to allow enough time for registration and any potential technical issues</a:t>
            </a:r>
            <a:r>
              <a:rPr lang="en-US" sz="1800" dirty="0">
                <a:solidFill>
                  <a:srgbClr val="000000"/>
                </a:solidFill>
                <a:latin typeface="Calibri"/>
                <a:ea typeface="Calibri"/>
                <a:cs typeface="Calibri"/>
              </a:rPr>
              <a:t>.</a:t>
            </a:r>
            <a:endParaRPr lang="en-US" sz="1800" b="0" i="0" dirty="0">
              <a:solidFill>
                <a:srgbClr val="444444"/>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Please note that this funding opportunity does not have a match requirement or continuation funding available. </a:t>
            </a:r>
            <a:r>
              <a:rPr lang="en-US" sz="1800" b="0" i="0" dirty="0">
                <a:solidFill>
                  <a:srgbClr val="444444"/>
                </a:solidFill>
                <a:effectLst/>
                <a:latin typeface="Calibri" panose="020F0502020204030204" pitchFamily="34" charset="0"/>
              </a:rPr>
              <a:t>​</a:t>
            </a:r>
          </a:p>
          <a:p>
            <a:endParaRPr lang="en-US" sz="1800" b="0" i="0" u="none" strike="noStrike" dirty="0">
              <a:solidFill>
                <a:srgbClr val="000000"/>
              </a:solidFill>
              <a:effectLst/>
              <a:latin typeface="Calibri"/>
              <a:ea typeface="Calibri"/>
              <a:cs typeface="Calibri"/>
            </a:endParaRPr>
          </a:p>
          <a:p>
            <a:r>
              <a:rPr lang="en-US" sz="1800" b="0" i="0" u="none" strike="noStrike" dirty="0">
                <a:solidFill>
                  <a:srgbClr val="000000"/>
                </a:solidFill>
                <a:effectLst/>
                <a:latin typeface="Calibri"/>
                <a:ea typeface="Calibri"/>
                <a:cs typeface="Calibri"/>
              </a:rPr>
              <a:t>Grants will be awarded on a competitive basis</a:t>
            </a:r>
            <a:r>
              <a:rPr lang="en-US" sz="1800" dirty="0">
                <a:solidFill>
                  <a:srgbClr val="000000"/>
                </a:solidFill>
                <a:latin typeface="Calibri"/>
                <a:ea typeface="Calibri"/>
                <a:cs typeface="Calibri"/>
              </a:rPr>
              <a:t> and will depend on the funding availability</a:t>
            </a:r>
            <a:r>
              <a:rPr lang="en-US" sz="1800" b="0" i="0" u="none" strike="noStrike" dirty="0">
                <a:solidFill>
                  <a:srgbClr val="000000"/>
                </a:solidFill>
                <a:effectLst/>
                <a:latin typeface="Calibri"/>
                <a:ea typeface="Calibri"/>
                <a:cs typeface="Calibri"/>
              </a:rPr>
              <a:t>.</a:t>
            </a:r>
            <a:endParaRPr lang="en-US" b="0" i="0" dirty="0">
              <a:solidFill>
                <a:srgbClr val="444444"/>
              </a:solidFill>
              <a:effectLst/>
              <a:latin typeface="Calibri"/>
              <a:ea typeface="Calibri"/>
              <a:cs typeface="Calibri"/>
            </a:endParaRPr>
          </a:p>
          <a:p>
            <a:pPr algn="l" rtl="0" fontAlgn="base"/>
            <a:r>
              <a:rPr lang="en-US" sz="1800" b="0" i="0" dirty="0">
                <a:solidFill>
                  <a:srgbClr val="444444"/>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defTabSz="933237">
              <a:defRPr/>
            </a:pP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4</a:t>
            </a:fld>
            <a:endParaRPr lang="en-US"/>
          </a:p>
        </p:txBody>
      </p:sp>
    </p:spTree>
    <p:extLst>
      <p:ext uri="{BB962C8B-B14F-4D97-AF65-F5344CB8AC3E}">
        <p14:creationId xmlns:p14="http://schemas.microsoft.com/office/powerpoint/2010/main" val="3255231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Like the Equipment form, you will need to provide a description and justification for all items requested under Supplies &amp; Other Expenses.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description should clarify what the item is and how it will be used. The justification should explain why the item is essential and how the costs were determined, especially if the item is pro-rated.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Do not assume that the person reviewing the application knows the item. Applications should be written as if the person reviewing the application doesn’t know anything about your field of work. </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B595444-75D6-4818-8241-047EE5EA65C6}" type="slidenum">
              <a:rPr lang="en-US" smtClean="0"/>
              <a:t>40</a:t>
            </a:fld>
            <a:endParaRPr lang="en-US"/>
          </a:p>
        </p:txBody>
      </p:sp>
    </p:spTree>
    <p:extLst>
      <p:ext uri="{BB962C8B-B14F-4D97-AF65-F5344CB8AC3E}">
        <p14:creationId xmlns:p14="http://schemas.microsoft.com/office/powerpoint/2010/main" val="4212144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Next we will discuss the Attachment component of the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“Attachments” form is after all the budget itemization forms.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should answer, "No" when asked, "Are attachments required by the funding opportunity? "unless you are submitting a signing authority letter or non-profit organization documentation.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adding an attachment, first select "Add New Attachment."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Then, select the file from your computer and indicate what the attachment is in the description.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Then Click "Save File," and when all documents have been uploaded, click "Mark as Complete."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0"/>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41</a:t>
            </a:fld>
            <a:endParaRPr lang="en-US"/>
          </a:p>
        </p:txBody>
      </p:sp>
    </p:spTree>
    <p:extLst>
      <p:ext uri="{BB962C8B-B14F-4D97-AF65-F5344CB8AC3E}">
        <p14:creationId xmlns:p14="http://schemas.microsoft.com/office/powerpoint/2010/main" val="2122472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 final component of the application is the “Authority Certification”.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This is a required section and says, if the person completing the application is not the Project Administrator, as we defined earlier, information regarding the signing authority, or the delegation of such authority, should be submitted under “Attachments”.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Any signing authority documentation should be included in the application's attachments section. Just make sure to label it appropriately.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As stated on the previous slide, if the Project Administrator is not registered in OGMS and a signing authority has not been designated, a signed copy of the authority certification form can be uploaded under “Attachments”.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42</a:t>
            </a:fld>
            <a:endParaRPr lang="en-US"/>
          </a:p>
        </p:txBody>
      </p:sp>
    </p:spTree>
    <p:extLst>
      <p:ext uri="{BB962C8B-B14F-4D97-AF65-F5344CB8AC3E}">
        <p14:creationId xmlns:p14="http://schemas.microsoft.com/office/powerpoint/2010/main" val="971797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After you have completed all the application components you will be able to submit the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 submit the application, every form must be marked as complete. If you do not see a green check mark in the "Complete?" column, then you need to return to the form and mark it as complete.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Once you submit the application, you will not be able to make changes. So, please review the entire application and ensure budgets match, information is correct, and you’ve provided all required items. It’s possible to have more than one person working on an application at one time, so again, make sure everything is accurate. You can review the entire application by clicking "Preview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When you are ready, click the orange "Submit Application" box.</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43</a:t>
            </a:fld>
            <a:endParaRPr lang="en-US"/>
          </a:p>
        </p:txBody>
      </p:sp>
    </p:spTree>
    <p:extLst>
      <p:ext uri="{BB962C8B-B14F-4D97-AF65-F5344CB8AC3E}">
        <p14:creationId xmlns:p14="http://schemas.microsoft.com/office/powerpoint/2010/main" val="1298365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8AA50-E1A1-2184-E671-DFC6A13A9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6C635-3183-A75A-5603-2EC821A7C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FB57B-AF44-9DDE-4962-52C82EA63981}"/>
              </a:ext>
            </a:extLst>
          </p:cNvPr>
          <p:cNvSpPr>
            <a:spLocks noGrp="1"/>
          </p:cNvSpPr>
          <p:nvPr>
            <p:ph type="body" idx="1"/>
          </p:nvPr>
        </p:nvSpPr>
        <p:spPr/>
        <p:txBody>
          <a:bodyPr/>
          <a:lstStyle/>
          <a:p>
            <a:pPr lvl="0"/>
            <a:r>
              <a:rPr lang="en-US" dirty="0"/>
              <a:t>After clicking "Submit Application", the system will give you the chance to confirm. </a:t>
            </a:r>
          </a:p>
          <a:p>
            <a:pPr lvl="0"/>
            <a:r>
              <a:rPr lang="en-US" dirty="0"/>
              <a:t>You will receive a pop-up confirmation informing you that once you click, "Submit" the system will no longer let you edit the application.</a:t>
            </a:r>
          </a:p>
          <a:p>
            <a:pPr lvl="0"/>
            <a:endParaRPr lang="en-US" dirty="0"/>
          </a:p>
          <a:p>
            <a:pPr lvl="0"/>
            <a:r>
              <a:rPr lang="en-US" dirty="0"/>
              <a:t>You can then click on the red "Submit" button, or "Cancel" to return to editing. </a:t>
            </a:r>
          </a:p>
        </p:txBody>
      </p:sp>
      <p:sp>
        <p:nvSpPr>
          <p:cNvPr id="4" name="Slide Number Placeholder 3">
            <a:extLst>
              <a:ext uri="{FF2B5EF4-FFF2-40B4-BE49-F238E27FC236}">
                <a16:creationId xmlns:a16="http://schemas.microsoft.com/office/drawing/2014/main" id="{590AD4ED-9205-A0F7-429F-DEFCD243DE1E}"/>
              </a:ext>
            </a:extLst>
          </p:cNvPr>
          <p:cNvSpPr>
            <a:spLocks noGrp="1"/>
          </p:cNvSpPr>
          <p:nvPr>
            <p:ph type="sldNum" sz="quarter" idx="5"/>
          </p:nvPr>
        </p:nvSpPr>
        <p:spPr/>
        <p:txBody>
          <a:bodyPr/>
          <a:lstStyle/>
          <a:p>
            <a:fld id="{0B595444-75D6-4818-8241-047EE5EA65C6}" type="slidenum">
              <a:rPr lang="en-US" smtClean="0"/>
              <a:t>44</a:t>
            </a:fld>
            <a:endParaRPr lang="en-US"/>
          </a:p>
        </p:txBody>
      </p:sp>
    </p:spTree>
    <p:extLst>
      <p:ext uri="{BB962C8B-B14F-4D97-AF65-F5344CB8AC3E}">
        <p14:creationId xmlns:p14="http://schemas.microsoft.com/office/powerpoint/2010/main" val="453864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clicking "Submit" the system will take you back to your current applications listing and will display your submitted application.</a:t>
            </a:r>
          </a:p>
          <a:p>
            <a:pPr lvl="0"/>
            <a:r>
              <a:rPr lang="en-US" dirty="0"/>
              <a:t>The list will show you the status of the application, which in this case is "submitted."</a:t>
            </a:r>
          </a:p>
          <a:p>
            <a:pPr lvl="0"/>
            <a:r>
              <a:rPr lang="en-US" dirty="0"/>
              <a:t>It will also display the stage, application title, organization name, the program area, and the title of the funding opportunity you applied under.</a:t>
            </a: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45</a:t>
            </a:fld>
            <a:endParaRPr lang="en-US"/>
          </a:p>
        </p:txBody>
      </p:sp>
    </p:spTree>
    <p:extLst>
      <p:ext uri="{BB962C8B-B14F-4D97-AF65-F5344CB8AC3E}">
        <p14:creationId xmlns:p14="http://schemas.microsoft.com/office/powerpoint/2010/main" val="3213034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8FC0-502D-D01F-B473-9F31AD846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17408-DBFF-65B0-EB6E-03A976B82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B0125-B13D-BF96-AC00-19B45F864A0F}"/>
              </a:ext>
            </a:extLst>
          </p:cNvPr>
          <p:cNvSpPr>
            <a:spLocks noGrp="1"/>
          </p:cNvSpPr>
          <p:nvPr>
            <p:ph type="body" idx="1"/>
          </p:nvPr>
        </p:nvSpPr>
        <p:spPr/>
        <p:txBody>
          <a:bodyPr/>
          <a:lstStyle/>
          <a:p>
            <a:pPr defTabSz="933237">
              <a:defRPr/>
            </a:pPr>
            <a:r>
              <a:rPr lang="en-US" dirty="0"/>
              <a:t>So, what happens after applications have been submitted?</a:t>
            </a:r>
          </a:p>
          <a:p>
            <a:endParaRPr lang="en-US" b="1" dirty="0"/>
          </a:p>
          <a:p>
            <a:r>
              <a:rPr lang="en-US" dirty="0"/>
              <a:t>After the application due date, DCJS staff will review all submitted applications.</a:t>
            </a:r>
          </a:p>
          <a:p>
            <a:endParaRPr lang="en-US" dirty="0"/>
          </a:p>
          <a:p>
            <a:r>
              <a:rPr lang="en-US" dirty="0"/>
              <a:t>Grant awards are contingent on the availability of funding </a:t>
            </a:r>
            <a:r>
              <a:rPr lang="en-US" b="1" dirty="0">
                <a:latin typeface="Calibri"/>
                <a:ea typeface="Calibri"/>
                <a:cs typeface="Calibri"/>
              </a:rPr>
              <a:t>as appropriated by Executive Order 38</a:t>
            </a:r>
          </a:p>
          <a:p>
            <a:endParaRPr lang="en-US" dirty="0"/>
          </a:p>
          <a:p>
            <a:r>
              <a:rPr lang="en-US" dirty="0"/>
              <a:t>Grants may be funded in whole or in part, based on the number of qualifying applications</a:t>
            </a:r>
            <a:r>
              <a:rPr lang="en-US" dirty="0">
                <a:latin typeface="Calibri"/>
                <a:ea typeface="Calibri"/>
                <a:cs typeface="Calibri"/>
              </a:rPr>
              <a:t>, funding availability, and geographical representation.</a:t>
            </a:r>
          </a:p>
        </p:txBody>
      </p:sp>
      <p:sp>
        <p:nvSpPr>
          <p:cNvPr id="4" name="Slide Number Placeholder 3">
            <a:extLst>
              <a:ext uri="{FF2B5EF4-FFF2-40B4-BE49-F238E27FC236}">
                <a16:creationId xmlns:a16="http://schemas.microsoft.com/office/drawing/2014/main" id="{9198C721-951F-B673-2F56-2EF319C5BCD5}"/>
              </a:ext>
            </a:extLst>
          </p:cNvPr>
          <p:cNvSpPr>
            <a:spLocks noGrp="1"/>
          </p:cNvSpPr>
          <p:nvPr>
            <p:ph type="sldNum" sz="quarter" idx="5"/>
          </p:nvPr>
        </p:nvSpPr>
        <p:spPr/>
        <p:txBody>
          <a:bodyPr/>
          <a:lstStyle/>
          <a:p>
            <a:fld id="{0B595444-75D6-4818-8241-047EE5EA65C6}" type="slidenum">
              <a:rPr lang="en-US" smtClean="0"/>
              <a:t>46</a:t>
            </a:fld>
            <a:endParaRPr lang="en-US"/>
          </a:p>
        </p:txBody>
      </p:sp>
    </p:spTree>
    <p:extLst>
      <p:ext uri="{BB962C8B-B14F-4D97-AF65-F5344CB8AC3E}">
        <p14:creationId xmlns:p14="http://schemas.microsoft.com/office/powerpoint/2010/main" val="3775194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applications are reviewed, the Grants Committee of the Criminal Justice Services Board, will review the brief project overviews, summaries of staff evaluations of applications, and grant application scores for competitive applications. </a:t>
            </a:r>
          </a:p>
          <a:p>
            <a:endParaRPr lang="en-US"/>
          </a:p>
          <a:p>
            <a:r>
              <a:rPr lang="en-US" dirty="0"/>
              <a:t>The Grants Committee will then make funding recommendations to the full Criminal Justice Services Board, who will make the final grant award decisions at its meeting in May 2025. Funding decisions made by the CJSB are final and may not be appealed. </a:t>
            </a:r>
            <a:endParaRPr lang="en-US" dirty="0">
              <a:cs typeface="Calibri"/>
            </a:endParaRPr>
          </a:p>
        </p:txBody>
      </p:sp>
      <p:sp>
        <p:nvSpPr>
          <p:cNvPr id="4" name="Slide Number Placeholder 3"/>
          <p:cNvSpPr>
            <a:spLocks noGrp="1"/>
          </p:cNvSpPr>
          <p:nvPr>
            <p:ph type="sldNum" sz="quarter" idx="5"/>
          </p:nvPr>
        </p:nvSpPr>
        <p:spPr/>
        <p:txBody>
          <a:bodyPr/>
          <a:lstStyle/>
          <a:p>
            <a:fld id="{0B595444-75D6-4818-8241-047EE5EA65C6}" type="slidenum">
              <a:rPr lang="en-US" smtClean="0"/>
              <a:t>47</a:t>
            </a:fld>
            <a:endParaRPr lang="en-US"/>
          </a:p>
        </p:txBody>
      </p:sp>
    </p:spTree>
    <p:extLst>
      <p:ext uri="{BB962C8B-B14F-4D97-AF65-F5344CB8AC3E}">
        <p14:creationId xmlns:p14="http://schemas.microsoft.com/office/powerpoint/2010/main" val="2505026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So, to briefly recap, applications are due by 5:00 p.m. on March 17th, 2025. The system will not let you submit after the deadline and, therefore it will not be considered.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All applicants must submit their application using the Online Grants Management System (OGMS).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Anyone in your organization that will be working on the grant application should register in the system. This includes Project Directors, Project Administrators, and Finance Officers.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Grant requirements and instructions can be found under Funding Opportunities in OGMS and on our DCJS website. Please read them carefully to avoid errors when completing the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Funding requests may not exceed $30,000.</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48</a:t>
            </a:fld>
            <a:endParaRPr lang="en-US"/>
          </a:p>
        </p:txBody>
      </p:sp>
    </p:spTree>
    <p:extLst>
      <p:ext uri="{BB962C8B-B14F-4D97-AF65-F5344CB8AC3E}">
        <p14:creationId xmlns:p14="http://schemas.microsoft.com/office/powerpoint/2010/main" val="867634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For technical assistance, please contact me or Mr. Tracy Matthews with any questions about the grant requirements and instructions.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However, for specific questions regarding first responder wellness training, equipment, supplies, or programming, and/or first responder wellness roles and responsibilities, please contact Ronald Combs.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If you have issues with the system, and it’s not specific to the grant application, email the OGMS Support mailbox at </a:t>
            </a:r>
            <a:r>
              <a:rPr lang="en-US" sz="1800" b="0" i="0" u="sng" strike="noStrike" dirty="0">
                <a:solidFill>
                  <a:srgbClr val="C4E46E"/>
                </a:solidFill>
                <a:effectLst/>
                <a:latin typeface="Calibri" panose="020F0502020204030204" pitchFamily="34" charset="0"/>
                <a:hlinkClick r:id="rId3"/>
              </a:rPr>
              <a:t>ogmssupport@dcjs.virginia.gov</a:t>
            </a:r>
            <a:r>
              <a:rPr lang="en-US" sz="1800" b="0" i="0" u="none" strike="noStrike" dirty="0">
                <a:solidFill>
                  <a:srgbClr val="000000"/>
                </a:solidFill>
                <a:effectLst/>
                <a:latin typeface="Calibri" panose="020F0502020204030204" pitchFamily="34" charset="0"/>
              </a:rPr>
              <a:t>. Please include the grant program in the subject line.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You can also refer to the funding opportunity which is located on our website as well as on OGMS and there are additional resources in the Website Links under the funding opportunity in the system.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B595444-75D6-4818-8241-047EE5EA65C6}" type="slidenum">
              <a:rPr lang="en-US" smtClean="0"/>
              <a:t>49</a:t>
            </a:fld>
            <a:endParaRPr lang="en-US"/>
          </a:p>
        </p:txBody>
      </p:sp>
    </p:spTree>
    <p:extLst>
      <p:ext uri="{BB962C8B-B14F-4D97-AF65-F5344CB8AC3E}">
        <p14:creationId xmlns:p14="http://schemas.microsoft.com/office/powerpoint/2010/main" val="228302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This grant program is designed to support first responders by funding programs that focus on emotional, physical, and overall personal wellness. Applicants can request funding for a variety of needs, including:</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First responder wellness training for agency employees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Registration fees, lodging, and per diem for agency employees to attend first responder wellness conferences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Support costs for a therapy or support dogs or funding for a dog already owned by an agency to attend training</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purchase of therapeutic wellness equipment, and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Funding for non-profit organizations to provide wellness training, resources, or direct services to first responders in the Commonwealth of Virginia</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This funding aims to improve the health and well-being of those who serve on the front lines of public safety.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that we've covered the grant objectives, let’s move on to the eligibility requirements for applicants.</a:t>
            </a:r>
            <a:endParaRPr lang="en-US" b="0" i="0" dirty="0">
              <a:solidFill>
                <a:srgbClr val="444444"/>
              </a:solidFill>
              <a:effectLst/>
              <a:latin typeface="Calibri" panose="020F0502020204030204" pitchFamily="34" charset="0"/>
            </a:endParaRPr>
          </a:p>
          <a:p>
            <a:pPr fontAlgn="base">
              <a:lnSpc>
                <a:spcPts val="1367"/>
              </a:lnSpc>
              <a:spcAft>
                <a:spcPts val="612"/>
              </a:spcAft>
            </a:pPr>
            <a:endParaRPr lang="en-US" dirty="0">
              <a:solidFill>
                <a:srgbClr val="000000"/>
              </a:solidFill>
            </a:endParaRPr>
          </a:p>
        </p:txBody>
      </p:sp>
      <p:sp>
        <p:nvSpPr>
          <p:cNvPr id="4" name="Slide Number Placeholder 3"/>
          <p:cNvSpPr>
            <a:spLocks noGrp="1"/>
          </p:cNvSpPr>
          <p:nvPr>
            <p:ph type="sldNum" sz="quarter" idx="5"/>
          </p:nvPr>
        </p:nvSpPr>
        <p:spPr/>
        <p:txBody>
          <a:bodyPr/>
          <a:lstStyle/>
          <a:p>
            <a:fld id="{0B595444-75D6-4818-8241-047EE5EA65C6}" type="slidenum">
              <a:rPr lang="en-US" smtClean="0"/>
              <a:t>5</a:t>
            </a:fld>
            <a:endParaRPr lang="en-US"/>
          </a:p>
        </p:txBody>
      </p:sp>
    </p:spTree>
    <p:extLst>
      <p:ext uri="{BB962C8B-B14F-4D97-AF65-F5344CB8AC3E}">
        <p14:creationId xmlns:p14="http://schemas.microsoft.com/office/powerpoint/2010/main" val="40496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First responder agencies and non-profit organizations are eligible for funding, applicants must meet the following criteria: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First Responder Agencies, </a:t>
            </a:r>
            <a:r>
              <a:rPr lang="en-US" sz="1800" b="0" i="0" u="none" strike="noStrike" dirty="0">
                <a:solidFill>
                  <a:srgbClr val="000000"/>
                </a:solidFill>
                <a:effectLst/>
                <a:latin typeface="Calibri" panose="020F0502020204030204" pitchFamily="34" charset="0"/>
              </a:rPr>
              <a:t>must be based in the Commonwealth of Virginia and employ first responders. A first responder agency includes those that employ law enforcement officers, firefighters, EMS providers, emergency communications officers, or corrections officers. Eligible agencies can be state, municipal, county, or regional agencies.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Non-Profit Organizations</a:t>
            </a:r>
            <a:r>
              <a:rPr lang="en-US" sz="1800" b="0" i="0" u="none" strike="noStrike" dirty="0">
                <a:solidFill>
                  <a:srgbClr val="000000"/>
                </a:solidFill>
                <a:effectLst/>
                <a:latin typeface="Calibri" panose="020F0502020204030204" pitchFamily="34" charset="0"/>
              </a:rPr>
              <a:t>: Non-profits can apply for funding to provide wellness training, resources, or direct services to first responders in Virginia. To qualify, the organization must have a proven history of providing first responders wellness services, training, or resources and must be registered as a 501(c)(3) or equivalent.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Next, we'll go over some application restrictions to keep in mind.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endParaRPr lang="en-US" sz="180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6</a:t>
            </a:fld>
            <a:endParaRPr lang="en-US"/>
          </a:p>
        </p:txBody>
      </p:sp>
    </p:spTree>
    <p:extLst>
      <p:ext uri="{BB962C8B-B14F-4D97-AF65-F5344CB8AC3E}">
        <p14:creationId xmlns:p14="http://schemas.microsoft.com/office/powerpoint/2010/main" val="283299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Under this grant, applicants can request funding for first responder wellness equipment and supplies.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Equipment</a:t>
            </a:r>
            <a:r>
              <a:rPr lang="en-US" sz="1800" b="0" i="0" u="none" strike="noStrike" dirty="0">
                <a:solidFill>
                  <a:srgbClr val="000000"/>
                </a:solidFill>
                <a:effectLst/>
                <a:latin typeface="Calibri" panose="020F0502020204030204" pitchFamily="34" charset="0"/>
              </a:rPr>
              <a:t> is tangible personal property with a useful life of more than one year and costs $10,000 or more per unit. If an item costs less than that, it should be classified as a supply in your grant application.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It’s also important to note that grant funds can’t cover the entire cost of an item unless it’s used exclusively for the grant project. However, if an item is used partially for the grant program, you can request funding for a pro-rated share or percentage of the cost.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Equipment and supply expenses can include, but are not limited to: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Massage Chairs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Meditation Pods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Exercise Balls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Foam Rollers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Yoga Mats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Materials to support first responder wellness training</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1800"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444444"/>
                </a:solidFill>
                <a:effectLst/>
                <a:latin typeface="Calibri" panose="020F0502020204030204" pitchFamily="34" charset="0"/>
              </a:rPr>
              <a:t>This is not exhaustive list and other equipment and supplies can be requested to support grant initiatives. </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WordVisi_MSFontService"/>
              </a:rPr>
              <a:t>​</a:t>
            </a:r>
            <a:endParaRPr lang="en-US" b="0" i="0" dirty="0">
              <a:solidFill>
                <a:srgbClr val="444444"/>
              </a:solidFill>
              <a:effectLst/>
              <a:latin typeface="Calibri" panose="020F0502020204030204" pitchFamily="34" charset="0"/>
            </a:endParaRPr>
          </a:p>
          <a:p>
            <a:endParaRPr lang="en-US" dirty="0">
              <a:solidFill>
                <a:srgbClr val="0078D4"/>
              </a:solidFill>
              <a:latin typeface="WordVisi_MSFontService"/>
              <a:cs typeface="Calibri" panose="020F0502020204030204"/>
            </a:endParaRPr>
          </a:p>
        </p:txBody>
      </p:sp>
      <p:sp>
        <p:nvSpPr>
          <p:cNvPr id="4" name="Slide Number Placeholder 3"/>
          <p:cNvSpPr>
            <a:spLocks noGrp="1"/>
          </p:cNvSpPr>
          <p:nvPr>
            <p:ph type="sldNum" sz="quarter" idx="5"/>
          </p:nvPr>
        </p:nvSpPr>
        <p:spPr/>
        <p:txBody>
          <a:bodyPr/>
          <a:lstStyle/>
          <a:p>
            <a:fld id="{0B595444-75D6-4818-8241-047EE5EA65C6}" type="slidenum">
              <a:rPr lang="en-US" smtClean="0"/>
              <a:t>7</a:t>
            </a:fld>
            <a:endParaRPr lang="en-US"/>
          </a:p>
        </p:txBody>
      </p:sp>
    </p:spTree>
    <p:extLst>
      <p:ext uri="{BB962C8B-B14F-4D97-AF65-F5344CB8AC3E}">
        <p14:creationId xmlns:p14="http://schemas.microsoft.com/office/powerpoint/2010/main" val="285802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In addition to equipment and supplies, grant funds can be used for education-based programming that enhance first responder wellness.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Expenses can include, but are not limited to: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First responder wellness training or awareness materials for first responder agencies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Support costs for a therapy/ support dog -  this includes dogs an agency or non-profit already owns. A therapy or support dog is trained to provide comfort, affection and emotional support to people in various locations.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First responder wellness training, resources or direct services by non-profit organizations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595444-75D6-4818-8241-047EE5EA65C6}" type="slidenum">
              <a:rPr lang="en-US" smtClean="0"/>
              <a:t>8</a:t>
            </a:fld>
            <a:endParaRPr lang="en-US"/>
          </a:p>
        </p:txBody>
      </p:sp>
    </p:spTree>
    <p:extLst>
      <p:ext uri="{BB962C8B-B14F-4D97-AF65-F5344CB8AC3E}">
        <p14:creationId xmlns:p14="http://schemas.microsoft.com/office/powerpoint/2010/main" val="129493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Times New Roman" panose="02020603050405020304" pitchFamily="18" charset="0"/>
              </a:rPr>
              <a:t>Funds from this grant program can be used to cover travel and subsistence expenses related to attending first responder wellness conferences, including: </a:t>
            </a:r>
            <a:r>
              <a:rPr lang="en-US" sz="1800" b="0" i="0" dirty="0">
                <a:solidFill>
                  <a:srgbClr val="444444"/>
                </a:solidFill>
                <a:effectLst/>
                <a:latin typeface="Times New Roman" panose="02020603050405020304" pitchFamily="18" charset="0"/>
              </a:rPr>
              <a:t>​</a:t>
            </a:r>
            <a:endParaRPr lang="en-US" sz="2800"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Registration fees </a:t>
            </a:r>
            <a:r>
              <a:rPr lang="en-US" sz="1800" b="0" i="0" dirty="0">
                <a:solidFill>
                  <a:srgbClr val="444444"/>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Lodging </a:t>
            </a:r>
            <a:r>
              <a:rPr lang="en-US" sz="1800" b="0" i="0" dirty="0">
                <a:solidFill>
                  <a:srgbClr val="444444"/>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Per diem </a:t>
            </a:r>
            <a:r>
              <a:rPr lang="en-US" sz="1800" b="0" i="0" dirty="0">
                <a:solidFill>
                  <a:srgbClr val="444444"/>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Mileage</a:t>
            </a:r>
            <a:endParaRPr lang="en-US" sz="1800" b="0" i="0" dirty="0">
              <a:solidFill>
                <a:srgbClr val="444444"/>
              </a:solidFill>
              <a:effectLst/>
              <a:latin typeface="Arial" panose="020B0604020202020204" pitchFamily="34" charset="0"/>
            </a:endParaRPr>
          </a:p>
          <a:p>
            <a:pPr fontAlgn="base">
              <a:lnSpc>
                <a:spcPts val="1367"/>
              </a:lnSpc>
              <a:buFont typeface="Arial" panose="020B0604020202020204" pitchFamily="34" charset="0"/>
              <a:buNone/>
            </a:pPr>
            <a:endParaRPr lang="en-US" sz="1800" dirty="0">
              <a:solidFill>
                <a:srgbClr val="000000"/>
              </a:solidFill>
              <a:latin typeface="Times New Roman" panose="02020603050405020304" pitchFamily="18" charset="0"/>
            </a:endParaRPr>
          </a:p>
          <a:p>
            <a:pPr fontAlgn="base">
              <a:lnSpc>
                <a:spcPts val="1367"/>
              </a:lnSpc>
            </a:pPr>
            <a:endParaRPr lang="en-US" sz="1800"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0B595444-75D6-4818-8241-047EE5EA65C6}" type="slidenum">
              <a:rPr lang="en-US" smtClean="0"/>
              <a:t>9</a:t>
            </a:fld>
            <a:endParaRPr lang="en-US"/>
          </a:p>
        </p:txBody>
      </p:sp>
    </p:spTree>
    <p:extLst>
      <p:ext uri="{BB962C8B-B14F-4D97-AF65-F5344CB8AC3E}">
        <p14:creationId xmlns:p14="http://schemas.microsoft.com/office/powerpoint/2010/main" val="3490744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13161" y="1737221"/>
            <a:ext cx="5917679" cy="2554983"/>
          </a:xfrm>
        </p:spPr>
        <p:txBody>
          <a:bodyPr anchor="b"/>
          <a:lstStyle>
            <a:lvl1pP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613161" y="4574610"/>
            <a:ext cx="5917679" cy="579014"/>
          </a:xfrm>
        </p:spPr>
        <p:txBody>
          <a:bodyPr anchor="t"/>
          <a:lstStyle>
            <a:lvl1pPr marL="0" indent="0" algn="ctr">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A picture containing text&#10;&#10;Description automatically generated">
            <a:extLst>
              <a:ext uri="{FF2B5EF4-FFF2-40B4-BE49-F238E27FC236}">
                <a16:creationId xmlns:a16="http://schemas.microsoft.com/office/drawing/2014/main" id="{CE120A5A-445E-0202-EDCD-2DF8A4CA0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833" y="5308634"/>
            <a:ext cx="4878334" cy="815342"/>
          </a:xfrm>
          <a:prstGeom prst="rect">
            <a:avLst/>
          </a:prstGeom>
        </p:spPr>
      </p:pic>
      <p:sp>
        <p:nvSpPr>
          <p:cNvPr id="21" name="Rectangle 20">
            <a:extLst>
              <a:ext uri="{FF2B5EF4-FFF2-40B4-BE49-F238E27FC236}">
                <a16:creationId xmlns:a16="http://schemas.microsoft.com/office/drawing/2014/main" id="{5E45EC9B-94FB-94FF-807C-45998B5A3819}"/>
              </a:ext>
            </a:extLst>
          </p:cNvPr>
          <p:cNvSpPr/>
          <p:nvPr/>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Slide Number Placeholder 5">
            <a:extLst>
              <a:ext uri="{FF2B5EF4-FFF2-40B4-BE49-F238E27FC236}">
                <a16:creationId xmlns:a16="http://schemas.microsoft.com/office/drawing/2014/main" id="{40542CF9-11C0-655B-316B-777EC44C44C3}"/>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spTree>
    <p:extLst>
      <p:ext uri="{BB962C8B-B14F-4D97-AF65-F5344CB8AC3E}">
        <p14:creationId xmlns:p14="http://schemas.microsoft.com/office/powerpoint/2010/main" val="284118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DC12818-EFFB-151B-9488-64BBC04F58DA}"/>
              </a:ext>
            </a:extLst>
          </p:cNvPr>
          <p:cNvGrpSpPr/>
          <p:nvPr userDrawn="1"/>
        </p:nvGrpSpPr>
        <p:grpSpPr>
          <a:xfrm rot="16200000">
            <a:off x="2944929" y="395723"/>
            <a:ext cx="3383280" cy="8321040"/>
            <a:chOff x="476047" y="361496"/>
            <a:chExt cx="7290382" cy="5998591"/>
          </a:xfrm>
        </p:grpSpPr>
        <p:sp>
          <p:nvSpPr>
            <p:cNvPr id="6" name="Rectangle 5">
              <a:extLst>
                <a:ext uri="{FF2B5EF4-FFF2-40B4-BE49-F238E27FC236}">
                  <a16:creationId xmlns:a16="http://schemas.microsoft.com/office/drawing/2014/main" id="{B2DE6E5E-E4DC-2E85-12BD-AD11D2EA2963}"/>
                </a:ext>
              </a:extLst>
            </p:cNvPr>
            <p:cNvSpPr/>
            <p:nvPr userDrawn="1"/>
          </p:nvSpPr>
          <p:spPr>
            <a:xfrm>
              <a:off x="476047" y="394446"/>
              <a:ext cx="3504282" cy="5863164"/>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32622" t="-1562" r="-25452" b="-15406"/>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5">
              <a:extLst>
                <a:ext uri="{FF2B5EF4-FFF2-40B4-BE49-F238E27FC236}">
                  <a16:creationId xmlns:a16="http://schemas.microsoft.com/office/drawing/2014/main" id="{428C8917-D852-C72A-D85E-D0608729D78C}"/>
                </a:ext>
              </a:extLst>
            </p:cNvPr>
            <p:cNvSpPr/>
            <p:nvPr userDrawn="1"/>
          </p:nvSpPr>
          <p:spPr bwMode="gray">
            <a:xfrm rot="15687606">
              <a:off x="2647747" y="1391467"/>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9">
              <a:extLst>
                <a:ext uri="{FF2B5EF4-FFF2-40B4-BE49-F238E27FC236}">
                  <a16:creationId xmlns:a16="http://schemas.microsoft.com/office/drawing/2014/main" id="{780308BA-4DEF-D4A3-D8EF-E93B8CD02DB8}"/>
                </a:ext>
              </a:extLst>
            </p:cNvPr>
            <p:cNvSpPr/>
            <p:nvPr userDrawn="1"/>
          </p:nvSpPr>
          <p:spPr bwMode="gray">
            <a:xfrm rot="16200000">
              <a:off x="2736431" y="1330090"/>
              <a:ext cx="5995993" cy="4064002"/>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1B585F2-C5DA-41C8-9DEE-F8C8FC4F953B}" type="datetime1">
              <a:rPr lang="en-US" smtClean="0"/>
              <a:t>3/3/2025</a:t>
            </a:fld>
            <a:endParaRPr lang="en-US"/>
          </a:p>
        </p:txBody>
      </p:sp>
      <p:sp>
        <p:nvSpPr>
          <p:cNvPr id="20" name="Rectangle 19">
            <a:extLst>
              <a:ext uri="{FF2B5EF4-FFF2-40B4-BE49-F238E27FC236}">
                <a16:creationId xmlns:a16="http://schemas.microsoft.com/office/drawing/2014/main" id="{C3448723-C0E0-D30C-48FB-7EA0D402075E}"/>
              </a:ext>
            </a:extLst>
          </p:cNvPr>
          <p:cNvSpPr/>
          <p:nvPr userDrawn="1"/>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Slide Number Placeholder 5">
            <a:extLst>
              <a:ext uri="{FF2B5EF4-FFF2-40B4-BE49-F238E27FC236}">
                <a16:creationId xmlns:a16="http://schemas.microsoft.com/office/drawing/2014/main" id="{E888EB17-5452-5F89-1598-26798E2C0074}"/>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22" name="Picture 21">
            <a:extLst>
              <a:ext uri="{FF2B5EF4-FFF2-40B4-BE49-F238E27FC236}">
                <a16:creationId xmlns:a16="http://schemas.microsoft.com/office/drawing/2014/main" id="{1715D295-8241-E3A1-DF4A-D747B78E84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295286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 name="Freeform 5"/>
          <p:cNvSpPr>
            <a:spLocks noEditPoints="1"/>
          </p:cNvSpPr>
          <p:nvPr/>
        </p:nvSpPr>
        <p:spPr bwMode="gray">
          <a:xfrm>
            <a:off x="320040" y="0"/>
            <a:ext cx="8503920" cy="6215383"/>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8" name="Rectangle 7"/>
          <p:cNvSpPr/>
          <p:nvPr userDrawn="1"/>
        </p:nvSpPr>
        <p:spPr>
          <a:xfrm>
            <a:off x="331743" y="313765"/>
            <a:ext cx="8480514" cy="5901618"/>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E45EC9B-94FB-94FF-807C-45998B5A3819}"/>
              </a:ext>
            </a:extLst>
          </p:cNvPr>
          <p:cNvSpPr/>
          <p:nvPr/>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Slide Number Placeholder 5">
            <a:extLst>
              <a:ext uri="{FF2B5EF4-FFF2-40B4-BE49-F238E27FC236}">
                <a16:creationId xmlns:a16="http://schemas.microsoft.com/office/drawing/2014/main" id="{40542CF9-11C0-655B-316B-777EC44C44C3}"/>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7" name="Picture 6">
            <a:extLst>
              <a:ext uri="{FF2B5EF4-FFF2-40B4-BE49-F238E27FC236}">
                <a16:creationId xmlns:a16="http://schemas.microsoft.com/office/drawing/2014/main" id="{7BD49A7A-A0C7-7A48-3713-C2B218DC3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253035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441" y="2052918"/>
            <a:ext cx="7403866" cy="39668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1BD32C-9B2C-4F93-A8B7-2E1050AC421F}" type="datetime1">
              <a:rPr lang="en-US" smtClean="0"/>
              <a:t>3/3/2025</a:t>
            </a:fld>
            <a:endParaRPr lang="en-US"/>
          </a:p>
        </p:txBody>
      </p:sp>
      <p:sp>
        <p:nvSpPr>
          <p:cNvPr id="8" name="Slide Number Placeholder 5">
            <a:extLst>
              <a:ext uri="{FF2B5EF4-FFF2-40B4-BE49-F238E27FC236}">
                <a16:creationId xmlns:a16="http://schemas.microsoft.com/office/drawing/2014/main" id="{33DDD697-F6FB-906C-45AD-64557A7B4DAA}"/>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spTree>
    <p:extLst>
      <p:ext uri="{BB962C8B-B14F-4D97-AF65-F5344CB8AC3E}">
        <p14:creationId xmlns:p14="http://schemas.microsoft.com/office/powerpoint/2010/main" val="254961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476047" y="394446"/>
            <a:ext cx="4254630" cy="5863164"/>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32622" t="-1562" r="-25452" b="-15406"/>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p:cNvSpPr/>
          <p:nvPr/>
        </p:nvSpPr>
        <p:spPr bwMode="gray">
          <a:xfrm rot="15687606">
            <a:off x="3320102" y="1391467"/>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698690"/>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 name="Title 1"/>
          <p:cNvSpPr>
            <a:spLocks noGrp="1"/>
          </p:cNvSpPr>
          <p:nvPr>
            <p:ph type="title"/>
          </p:nvPr>
        </p:nvSpPr>
        <p:spPr>
          <a:xfrm>
            <a:off x="866441" y="2257588"/>
            <a:ext cx="3101765" cy="3020343"/>
          </a:xfrm>
        </p:spPr>
        <p:txBody>
          <a:bodyPr anchor="ctr"/>
          <a:lstStyle>
            <a:lvl1pPr algn="l">
              <a:defRPr sz="32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b="1" cap="all">
                <a:solidFill>
                  <a:srgbClr val="8DBA3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352B1F3-AEBA-4011-A946-21A53A5A1632}" type="datetime1">
              <a:rPr lang="en-US" smtClean="0"/>
              <a:t>3/3/2025</a:t>
            </a:fld>
            <a:endParaRPr lang="en-US"/>
          </a:p>
        </p:txBody>
      </p:sp>
      <p:sp>
        <p:nvSpPr>
          <p:cNvPr id="8" name="Rectangle 7">
            <a:extLst>
              <a:ext uri="{FF2B5EF4-FFF2-40B4-BE49-F238E27FC236}">
                <a16:creationId xmlns:a16="http://schemas.microsoft.com/office/drawing/2014/main" id="{8DFA0CFF-CFFD-D0F3-C6DA-ECA77EB1F353}"/>
              </a:ext>
            </a:extLst>
          </p:cNvPr>
          <p:cNvSpPr/>
          <p:nvPr/>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Slide Number Placeholder 5">
            <a:extLst>
              <a:ext uri="{FF2B5EF4-FFF2-40B4-BE49-F238E27FC236}">
                <a16:creationId xmlns:a16="http://schemas.microsoft.com/office/drawing/2014/main" id="{01DD94D1-DBEC-D55F-4A55-6B2B9CC1F1FF}"/>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21" name="Picture 20">
            <a:extLst>
              <a:ext uri="{FF2B5EF4-FFF2-40B4-BE49-F238E27FC236}">
                <a16:creationId xmlns:a16="http://schemas.microsoft.com/office/drawing/2014/main" id="{A4218059-5F0D-147B-5983-C7FF834FD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127110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66440" y="2049929"/>
            <a:ext cx="3636980" cy="3530604"/>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0" y="204992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015C6-EC75-4934-AE34-2BACD24BC12F}" type="datetime1">
              <a:rPr lang="en-US" smtClean="0"/>
              <a:t>3/3/2025</a:t>
            </a:fld>
            <a:endParaRPr lang="en-US"/>
          </a:p>
        </p:txBody>
      </p:sp>
      <p:sp>
        <p:nvSpPr>
          <p:cNvPr id="10" name="Slide Number Placeholder 5">
            <a:extLst>
              <a:ext uri="{FF2B5EF4-FFF2-40B4-BE49-F238E27FC236}">
                <a16:creationId xmlns:a16="http://schemas.microsoft.com/office/drawing/2014/main" id="{B95863D8-CAD2-7AE0-61C1-8C80DB0A46EC}"/>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spTree>
    <p:extLst>
      <p:ext uri="{BB962C8B-B14F-4D97-AF65-F5344CB8AC3E}">
        <p14:creationId xmlns:p14="http://schemas.microsoft.com/office/powerpoint/2010/main" val="89297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73694" y="2055025"/>
            <a:ext cx="3636980" cy="759290"/>
          </a:xfrm>
        </p:spPr>
        <p:txBody>
          <a:bodyPr anchor="b">
            <a:noAutofit/>
          </a:bodyPr>
          <a:lstStyle>
            <a:lvl1pPr marL="0" indent="0">
              <a:buNone/>
              <a:defRPr sz="2400" b="1">
                <a:solidFill>
                  <a:srgbClr val="8DBA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73693" y="2814315"/>
            <a:ext cx="3636981" cy="276621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7835" y="2049927"/>
            <a:ext cx="3636979" cy="759290"/>
          </a:xfrm>
        </p:spPr>
        <p:txBody>
          <a:bodyPr anchor="b">
            <a:noAutofit/>
          </a:bodyPr>
          <a:lstStyle>
            <a:lvl1pPr marL="0" indent="0">
              <a:buNone/>
              <a:defRPr sz="2400" b="1">
                <a:solidFill>
                  <a:srgbClr val="8DBA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7835" y="2809217"/>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13AFDB-197D-420A-A5A8-0CDD3A2BE3F3}" type="datetime1">
              <a:rPr lang="en-US" smtClean="0"/>
              <a:t>3/3/2025</a:t>
            </a:fld>
            <a:endParaRPr lang="en-US"/>
          </a:p>
        </p:txBody>
      </p:sp>
      <p:sp>
        <p:nvSpPr>
          <p:cNvPr id="12" name="Slide Number Placeholder 5">
            <a:extLst>
              <a:ext uri="{FF2B5EF4-FFF2-40B4-BE49-F238E27FC236}">
                <a16:creationId xmlns:a16="http://schemas.microsoft.com/office/drawing/2014/main" id="{50B6A0A6-923E-5DE8-CC38-31E53056C62E}"/>
              </a:ext>
            </a:extLst>
          </p:cNvPr>
          <p:cNvSpPr>
            <a:spLocks noGrp="1"/>
          </p:cNvSpPr>
          <p:nvPr>
            <p:ph type="sldNum" sz="quarter" idx="12"/>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spTree>
    <p:extLst>
      <p:ext uri="{BB962C8B-B14F-4D97-AF65-F5344CB8AC3E}">
        <p14:creationId xmlns:p14="http://schemas.microsoft.com/office/powerpoint/2010/main" val="132184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2BCF6DF-82A7-4BE0-B8A1-B5F9EB1C3797}" type="datetime1">
              <a:rPr lang="en-US" smtClean="0"/>
              <a:t>3/3/2025</a:t>
            </a:fld>
            <a:endParaRPr lang="en-US"/>
          </a:p>
        </p:txBody>
      </p:sp>
      <p:sp>
        <p:nvSpPr>
          <p:cNvPr id="8" name="Slide Number Placeholder 5">
            <a:extLst>
              <a:ext uri="{FF2B5EF4-FFF2-40B4-BE49-F238E27FC236}">
                <a16:creationId xmlns:a16="http://schemas.microsoft.com/office/drawing/2014/main" id="{3B65E8A0-D686-BF32-1015-27D79802C395}"/>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spTree>
    <p:extLst>
      <p:ext uri="{BB962C8B-B14F-4D97-AF65-F5344CB8AC3E}">
        <p14:creationId xmlns:p14="http://schemas.microsoft.com/office/powerpoint/2010/main" val="29092380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228E7-DCC7-421F-A080-C9A83F3D09F6}" type="datetime1">
              <a:rPr lang="en-US" smtClean="0"/>
              <a:t>3/3/2025</a:t>
            </a:fld>
            <a:endParaRPr lang="en-US"/>
          </a:p>
        </p:txBody>
      </p:sp>
      <p:sp>
        <p:nvSpPr>
          <p:cNvPr id="7" name="Rectangle 6">
            <a:extLst>
              <a:ext uri="{FF2B5EF4-FFF2-40B4-BE49-F238E27FC236}">
                <a16:creationId xmlns:a16="http://schemas.microsoft.com/office/drawing/2014/main" id="{128E2C5A-5CC7-E40B-2CD4-C53502847CA9}"/>
              </a:ext>
            </a:extLst>
          </p:cNvPr>
          <p:cNvSpPr/>
          <p:nvPr userDrawn="1"/>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a:extLst>
              <a:ext uri="{FF2B5EF4-FFF2-40B4-BE49-F238E27FC236}">
                <a16:creationId xmlns:a16="http://schemas.microsoft.com/office/drawing/2014/main" id="{1E815176-2900-1629-5F11-77099C31D650}"/>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9" name="Picture 8">
            <a:extLst>
              <a:ext uri="{FF2B5EF4-FFF2-40B4-BE49-F238E27FC236}">
                <a16:creationId xmlns:a16="http://schemas.microsoft.com/office/drawing/2014/main" id="{B3C83EFB-9D0B-7321-2AB3-AB0FBFACF5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262143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74BEE3-8705-9748-0267-271B24777C37}"/>
              </a:ext>
            </a:extLst>
          </p:cNvPr>
          <p:cNvSpPr/>
          <p:nvPr userDrawn="1"/>
        </p:nvSpPr>
        <p:spPr>
          <a:xfrm>
            <a:off x="476047" y="394446"/>
            <a:ext cx="3504282" cy="5863164"/>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32622" t="-1562" r="-25452" b="-15406"/>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a:extLst>
              <a:ext uri="{FF2B5EF4-FFF2-40B4-BE49-F238E27FC236}">
                <a16:creationId xmlns:a16="http://schemas.microsoft.com/office/drawing/2014/main" id="{B5F26D87-3910-64A0-D370-60AEC35B3843}"/>
              </a:ext>
            </a:extLst>
          </p:cNvPr>
          <p:cNvSpPr/>
          <p:nvPr userDrawn="1"/>
        </p:nvSpPr>
        <p:spPr bwMode="gray">
          <a:xfrm rot="15687606">
            <a:off x="2647747" y="1391467"/>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9">
            <a:extLst>
              <a:ext uri="{FF2B5EF4-FFF2-40B4-BE49-F238E27FC236}">
                <a16:creationId xmlns:a16="http://schemas.microsoft.com/office/drawing/2014/main" id="{D610DFB4-271A-B231-7355-A99F7E628C95}"/>
              </a:ext>
            </a:extLst>
          </p:cNvPr>
          <p:cNvSpPr/>
          <p:nvPr userDrawn="1"/>
        </p:nvSpPr>
        <p:spPr bwMode="gray">
          <a:xfrm rot="16200000">
            <a:off x="2736431" y="1330090"/>
            <a:ext cx="5995993" cy="4064002"/>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 name="Title 1"/>
          <p:cNvSpPr>
            <a:spLocks noGrp="1"/>
          </p:cNvSpPr>
          <p:nvPr>
            <p:ph type="title"/>
          </p:nvPr>
        </p:nvSpPr>
        <p:spPr>
          <a:xfrm>
            <a:off x="866440" y="1447800"/>
            <a:ext cx="2712589" cy="1495588"/>
          </a:xfrm>
        </p:spPr>
        <p:txBody>
          <a:bodyPr anchor="b"/>
          <a:lstStyle>
            <a:lvl1pPr algn="l">
              <a:defRPr sz="2400" b="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2052C13-6A39-4E2A-B0CA-C79EA8A8670F}" type="datetime1">
              <a:rPr lang="en-US" smtClean="0"/>
              <a:t>3/3/2025</a:t>
            </a:fld>
            <a:endParaRPr lang="en-US"/>
          </a:p>
        </p:txBody>
      </p:sp>
      <p:sp>
        <p:nvSpPr>
          <p:cNvPr id="21" name="Rectangle 20">
            <a:extLst>
              <a:ext uri="{FF2B5EF4-FFF2-40B4-BE49-F238E27FC236}">
                <a16:creationId xmlns:a16="http://schemas.microsoft.com/office/drawing/2014/main" id="{158E5E7F-F428-3C10-E33E-D96B6080A962}"/>
              </a:ext>
            </a:extLst>
          </p:cNvPr>
          <p:cNvSpPr/>
          <p:nvPr userDrawn="1"/>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Slide Number Placeholder 5">
            <a:extLst>
              <a:ext uri="{FF2B5EF4-FFF2-40B4-BE49-F238E27FC236}">
                <a16:creationId xmlns:a16="http://schemas.microsoft.com/office/drawing/2014/main" id="{C147D9E0-B6C0-801B-52BB-9C92B486BFB7}"/>
              </a:ext>
            </a:extLst>
          </p:cNvPr>
          <p:cNvSpPr>
            <a:spLocks noGrp="1"/>
          </p:cNvSpPr>
          <p:nvPr>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23" name="Picture 22">
            <a:extLst>
              <a:ext uri="{FF2B5EF4-FFF2-40B4-BE49-F238E27FC236}">
                <a16:creationId xmlns:a16="http://schemas.microsoft.com/office/drawing/2014/main" id="{78BD2093-FA5B-9EBD-6B8C-F045072D16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363827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Rectangle 24"/>
          <p:cNvSpPr/>
          <p:nvPr/>
        </p:nvSpPr>
        <p:spPr>
          <a:xfrm>
            <a:off x="0" y="0"/>
            <a:ext cx="9144000" cy="1645920"/>
          </a:xfrm>
          <a:prstGeom prst="rect">
            <a:avLst/>
          </a:prstGeom>
          <a:blipFill>
            <a:blip r:embed="rId1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9">
            <a:extLst>
              <a:ext uri="{FF2B5EF4-FFF2-40B4-BE49-F238E27FC236}">
                <a16:creationId xmlns:a16="http://schemas.microsoft.com/office/drawing/2014/main" id="{302251E4-A31A-041C-5539-742F5060E22E}"/>
              </a:ext>
            </a:extLst>
          </p:cNvPr>
          <p:cNvSpPr/>
          <p:nvPr userDrawn="1"/>
        </p:nvSpPr>
        <p:spPr bwMode="gray">
          <a:xfrm>
            <a:off x="0" y="1441496"/>
            <a:ext cx="9144000"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1" name="Freeform 5"/>
          <p:cNvSpPr/>
          <p:nvPr/>
        </p:nvSpPr>
        <p:spPr bwMode="gray">
          <a:xfrm rot="21010068">
            <a:off x="6885425" y="131866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Placeholder 1"/>
          <p:cNvSpPr>
            <a:spLocks noGrp="1"/>
          </p:cNvSpPr>
          <p:nvPr userDrawn="1">
            <p:ph type="title"/>
          </p:nvPr>
        </p:nvSpPr>
        <p:spPr bwMode="gray">
          <a:xfrm>
            <a:off x="873693" y="681319"/>
            <a:ext cx="7396614" cy="95564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866441" y="2052919"/>
            <a:ext cx="7403866" cy="3966882"/>
          </a:xfrm>
          <a:prstGeom prst="rect">
            <a:avLst/>
          </a:prstGeom>
        </p:spPr>
        <p:txBody>
          <a:bodyPr vert="horz" lIns="9144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FC2182A-C61A-422A-AFEF-D9419D8F44AE}" type="datetime1">
              <a:rPr lang="en-US" smtClean="0"/>
              <a:t>3/3/2025</a:t>
            </a:fld>
            <a:endParaRPr lang="en-US" dirty="0"/>
          </a:p>
        </p:txBody>
      </p:sp>
      <p:sp>
        <p:nvSpPr>
          <p:cNvPr id="22" name="Rectangle 21"/>
          <p:cNvSpPr/>
          <p:nvPr userDrawn="1"/>
        </p:nvSpPr>
        <p:spPr>
          <a:xfrm>
            <a:off x="7745644" y="-1"/>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userDrawn="1">
            <p:ph type="sldNum" sz="quarter" idx="4"/>
          </p:nvPr>
        </p:nvSpPr>
        <p:spPr bwMode="auto">
          <a:xfrm>
            <a:off x="7678616" y="-115"/>
            <a:ext cx="791308" cy="767687"/>
          </a:xfrm>
          <a:prstGeom prst="rect">
            <a:avLst/>
          </a:prstGeom>
        </p:spPr>
        <p:txBody>
          <a:bodyPr vert="horz" lIns="91440" tIns="45720" rIns="91440" bIns="45720" rtlCol="0" anchor="b"/>
          <a:lstStyle>
            <a:lvl1pPr algn="ctr">
              <a:defRPr sz="1200" b="1" i="0">
                <a:solidFill>
                  <a:schemeClr val="bg1"/>
                </a:solidFill>
              </a:defRPr>
            </a:lvl1pPr>
          </a:lstStyle>
          <a:p>
            <a:fld id="{602FC458-F1F2-4988-9912-50B92EDCE080}" type="slidenum">
              <a:rPr lang="en-US" smtClean="0"/>
              <a:pPr/>
              <a:t>‹#›</a:t>
            </a:fld>
            <a:endParaRPr lang="en-US" dirty="0"/>
          </a:p>
        </p:txBody>
      </p:sp>
      <p:pic>
        <p:nvPicPr>
          <p:cNvPr id="7" name="Picture 6">
            <a:extLst>
              <a:ext uri="{FF2B5EF4-FFF2-40B4-BE49-F238E27FC236}">
                <a16:creationId xmlns:a16="http://schemas.microsoft.com/office/drawing/2014/main" id="{0B97E992-7EBA-A01F-B474-34BACDEEBE1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Tree>
    <p:extLst>
      <p:ext uri="{BB962C8B-B14F-4D97-AF65-F5344CB8AC3E}">
        <p14:creationId xmlns:p14="http://schemas.microsoft.com/office/powerpoint/2010/main" val="250363766"/>
      </p:ext>
    </p:extLst>
  </p:cSld>
  <p:clrMap bg1="lt1" tx1="dk1" bg2="lt2" tx2="dk2" accent1="accent1" accent2="accent2" accent3="accent3" accent4="accent4" accent5="accent5" accent6="accent6" hlink="hlink" folHlink="folHlink"/>
  <p:sldLayoutIdLst>
    <p:sldLayoutId id="2147483807" r:id="rId1"/>
    <p:sldLayoutId id="2147483824" r:id="rId2"/>
    <p:sldLayoutId id="2147483808" r:id="rId3"/>
    <p:sldLayoutId id="2147483809" r:id="rId4"/>
    <p:sldLayoutId id="2147483810" r:id="rId5"/>
    <p:sldLayoutId id="2147483811" r:id="rId6"/>
    <p:sldLayoutId id="2147483812" r:id="rId7"/>
    <p:sldLayoutId id="2147483813" r:id="rId8"/>
    <p:sldLayoutId id="2147483814" r:id="rId9"/>
    <p:sldLayoutId id="2147483816" r:id="rId10"/>
  </p:sldLayoutIdLst>
  <p:hf hdr="0" ftr="0" dt="0"/>
  <p:txStyles>
    <p:title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20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8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gms.dcjs.virginia.gov/index.d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Phyllis.Vaughan@dcjs.virginia.gov"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mailto:OGMSsupport@dcjs.virginia.gov" TargetMode="External"/><Relationship Id="rId5" Type="http://schemas.openxmlformats.org/officeDocument/2006/relationships/hyperlink" Target="mailto:Ronald.Coombs@dcjs.virginia.gov" TargetMode="External"/><Relationship Id="rId4" Type="http://schemas.openxmlformats.org/officeDocument/2006/relationships/hyperlink" Target="mailto:Tracy.Matthews@dcjs.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812" y="2106221"/>
            <a:ext cx="8103749" cy="2206977"/>
          </a:xfrm>
        </p:spPr>
        <p:txBody>
          <a:bodyPr anchor="ctr">
            <a:normAutofit fontScale="90000"/>
          </a:bodyPr>
          <a:lstStyle/>
          <a:p>
            <a:pPr algn="ctr"/>
            <a:r>
              <a:rPr lang="en-US" sz="4400" b="1" dirty="0">
                <a:solidFill>
                  <a:schemeClr val="bg1"/>
                </a:solidFill>
              </a:rPr>
              <a:t>Office of First Responder Wellness (OFRW) </a:t>
            </a:r>
            <a:br>
              <a:rPr lang="en-US" sz="4400" b="1" dirty="0"/>
            </a:br>
            <a:r>
              <a:rPr lang="en-US" sz="4400" b="1" dirty="0">
                <a:solidFill>
                  <a:schemeClr val="bg1"/>
                </a:solidFill>
              </a:rPr>
              <a:t>Grant Program </a:t>
            </a:r>
            <a:br>
              <a:rPr lang="en-US" sz="4400" b="1" dirty="0"/>
            </a:br>
            <a:br>
              <a:rPr lang="en-US" sz="4400" b="1" dirty="0"/>
            </a:br>
            <a:r>
              <a:rPr lang="en-US" sz="3600" b="1" dirty="0">
                <a:solidFill>
                  <a:schemeClr val="bg1"/>
                </a:solidFill>
              </a:rPr>
              <a:t>FY26 OFRW Guidelines and </a:t>
            </a:r>
            <a:br>
              <a:rPr lang="en-US" sz="3600" b="1" dirty="0">
                <a:solidFill>
                  <a:schemeClr val="bg1"/>
                </a:solidFill>
              </a:rPr>
            </a:br>
            <a:r>
              <a:rPr lang="en-US" sz="3600" b="1" dirty="0">
                <a:solidFill>
                  <a:schemeClr val="bg1"/>
                </a:solidFill>
              </a:rPr>
              <a:t>Application Procedures</a:t>
            </a:r>
            <a:br>
              <a:rPr lang="en-US" sz="3600" dirty="0"/>
            </a:br>
            <a:endParaRPr lang="en-US" sz="4400" dirty="0"/>
          </a:p>
        </p:txBody>
      </p:sp>
      <p:sp>
        <p:nvSpPr>
          <p:cNvPr id="4" name="Slide Number Placeholder 3">
            <a:extLst>
              <a:ext uri="{FF2B5EF4-FFF2-40B4-BE49-F238E27FC236}">
                <a16:creationId xmlns:a16="http://schemas.microsoft.com/office/drawing/2014/main" id="{28C21368-FA78-155A-9212-E121A4FF1821}"/>
              </a:ext>
            </a:extLst>
          </p:cNvPr>
          <p:cNvSpPr>
            <a:spLocks noGrp="1"/>
          </p:cNvSpPr>
          <p:nvPr>
            <p:ph type="sldNum" sz="quarter" idx="4"/>
          </p:nvPr>
        </p:nvSpPr>
        <p:spPr/>
        <p:txBody>
          <a:bodyPr/>
          <a:lstStyle/>
          <a:p>
            <a:fld id="{602FC458-F1F2-4988-9912-50B92EDCE080}" type="slidenum">
              <a:rPr lang="en-US" smtClean="0"/>
              <a:pPr/>
              <a:t>1</a:t>
            </a:fld>
            <a:endParaRPr lang="en-US" dirty="0"/>
          </a:p>
        </p:txBody>
      </p:sp>
    </p:spTree>
    <p:extLst>
      <p:ext uri="{BB962C8B-B14F-4D97-AF65-F5344CB8AC3E}">
        <p14:creationId xmlns:p14="http://schemas.microsoft.com/office/powerpoint/2010/main" val="345854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9E09-8D0F-ED04-3034-16010DBF01E3}"/>
              </a:ext>
            </a:extLst>
          </p:cNvPr>
          <p:cNvSpPr>
            <a:spLocks noGrp="1"/>
          </p:cNvSpPr>
          <p:nvPr>
            <p:ph type="title"/>
          </p:nvPr>
        </p:nvSpPr>
        <p:spPr>
          <a:xfrm>
            <a:off x="854962" y="669304"/>
            <a:ext cx="7434077" cy="914400"/>
          </a:xfrm>
        </p:spPr>
        <p:txBody>
          <a:bodyPr/>
          <a:lstStyle/>
          <a:p>
            <a:pPr algn="ctr"/>
            <a:r>
              <a:rPr lang="en-US" dirty="0"/>
              <a:t>Application Restrictions</a:t>
            </a:r>
          </a:p>
        </p:txBody>
      </p:sp>
      <p:sp>
        <p:nvSpPr>
          <p:cNvPr id="8" name="Content Placeholder 2">
            <a:extLst>
              <a:ext uri="{FF2B5EF4-FFF2-40B4-BE49-F238E27FC236}">
                <a16:creationId xmlns:a16="http://schemas.microsoft.com/office/drawing/2014/main" id="{C8170542-480C-776E-F6AA-6A097BE5C221}"/>
              </a:ext>
            </a:extLst>
          </p:cNvPr>
          <p:cNvSpPr txBox="1">
            <a:spLocks/>
          </p:cNvSpPr>
          <p:nvPr/>
        </p:nvSpPr>
        <p:spPr>
          <a:xfrm>
            <a:off x="510639" y="2398815"/>
            <a:ext cx="8250105" cy="3532085"/>
          </a:xfrm>
          <a:prstGeom prst="rect">
            <a:avLst/>
          </a:prstGeom>
        </p:spPr>
        <p:txBody>
          <a:bodyPr vert="horz" lIns="91440" tIns="45720" rIns="91440" bIns="45720" rtlCol="0" anchor="t"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t>Funds </a:t>
            </a:r>
            <a:r>
              <a:rPr lang="en-US" sz="2400" b="1" dirty="0"/>
              <a:t>cannot</a:t>
            </a:r>
            <a:r>
              <a:rPr lang="en-US" sz="2400" dirty="0"/>
              <a:t> be used for:</a:t>
            </a:r>
          </a:p>
          <a:p>
            <a:pPr marL="285750" lvl="1" indent="-282575"/>
            <a:r>
              <a:rPr lang="en-US" sz="2400" dirty="0"/>
              <a:t>Therapy/support dogs cross-trained in narcotics detection, ignitable liquid detection, explosive detection, or tracking/trailing canines.</a:t>
            </a:r>
          </a:p>
          <a:p>
            <a:pPr marL="285750" lvl="1" indent="-282575"/>
            <a:r>
              <a:rPr lang="en-US" sz="2400" dirty="0"/>
              <a:t>Stationary, weightlifting, or aerobic gym equipment. </a:t>
            </a:r>
          </a:p>
          <a:p>
            <a:pPr marL="285750" lvl="1" indent="-282575"/>
            <a:r>
              <a:rPr lang="en-US" sz="2400" dirty="0"/>
              <a:t>Gym renovations. </a:t>
            </a:r>
          </a:p>
        </p:txBody>
      </p:sp>
      <p:sp>
        <p:nvSpPr>
          <p:cNvPr id="7" name="Slide Number Placeholder 6">
            <a:extLst>
              <a:ext uri="{FF2B5EF4-FFF2-40B4-BE49-F238E27FC236}">
                <a16:creationId xmlns:a16="http://schemas.microsoft.com/office/drawing/2014/main" id="{FAEBC352-20A3-7F76-C293-13E5E70A6808}"/>
              </a:ext>
            </a:extLst>
          </p:cNvPr>
          <p:cNvSpPr>
            <a:spLocks noGrp="1"/>
          </p:cNvSpPr>
          <p:nvPr>
            <p:ph type="sldNum" sz="quarter" idx="4"/>
          </p:nvPr>
        </p:nvSpPr>
        <p:spPr/>
        <p:txBody>
          <a:bodyPr/>
          <a:lstStyle/>
          <a:p>
            <a:fld id="{602FC458-F1F2-4988-9912-50B92EDCE080}" type="slidenum">
              <a:rPr lang="en-US" smtClean="0"/>
              <a:pPr/>
              <a:t>10</a:t>
            </a:fld>
            <a:endParaRPr lang="en-US" dirty="0"/>
          </a:p>
        </p:txBody>
      </p:sp>
    </p:spTree>
    <p:extLst>
      <p:ext uri="{BB962C8B-B14F-4D97-AF65-F5344CB8AC3E}">
        <p14:creationId xmlns:p14="http://schemas.microsoft.com/office/powerpoint/2010/main" val="166172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9BC6-D051-AC2D-7DA4-F08171BE4D3A}"/>
              </a:ext>
            </a:extLst>
          </p:cNvPr>
          <p:cNvSpPr>
            <a:spLocks noGrp="1"/>
          </p:cNvSpPr>
          <p:nvPr>
            <p:ph type="title"/>
          </p:nvPr>
        </p:nvSpPr>
        <p:spPr>
          <a:xfrm>
            <a:off x="530577" y="678731"/>
            <a:ext cx="8094133" cy="914400"/>
          </a:xfrm>
        </p:spPr>
        <p:txBody>
          <a:bodyPr/>
          <a:lstStyle/>
          <a:p>
            <a:pPr algn="ctr"/>
            <a:r>
              <a:rPr lang="en-US" dirty="0"/>
              <a:t>Application Restrictions</a:t>
            </a:r>
          </a:p>
        </p:txBody>
      </p:sp>
      <p:sp>
        <p:nvSpPr>
          <p:cNvPr id="4" name="Content Placeholder 3">
            <a:extLst>
              <a:ext uri="{FF2B5EF4-FFF2-40B4-BE49-F238E27FC236}">
                <a16:creationId xmlns:a16="http://schemas.microsoft.com/office/drawing/2014/main" id="{9A264460-BF03-2024-0229-514591AF9EF6}"/>
              </a:ext>
            </a:extLst>
          </p:cNvPr>
          <p:cNvSpPr>
            <a:spLocks noGrp="1"/>
          </p:cNvSpPr>
          <p:nvPr>
            <p:ph idx="1"/>
          </p:nvPr>
        </p:nvSpPr>
        <p:spPr>
          <a:xfrm>
            <a:off x="-1" y="2084339"/>
            <a:ext cx="8624711" cy="4394804"/>
          </a:xfrm>
        </p:spPr>
        <p:txBody>
          <a:bodyPr>
            <a:normAutofit/>
          </a:bodyPr>
          <a:lstStyle/>
          <a:p>
            <a:pPr marL="402590" lvl="1" indent="0">
              <a:buNone/>
            </a:pPr>
            <a:r>
              <a:rPr lang="en-US" sz="2400" dirty="0"/>
              <a:t>Funds </a:t>
            </a:r>
            <a:r>
              <a:rPr lang="en-US" sz="2400" b="1" dirty="0"/>
              <a:t>cannot</a:t>
            </a:r>
            <a:r>
              <a:rPr lang="en-US" sz="2400" dirty="0"/>
              <a:t> be used for:</a:t>
            </a:r>
          </a:p>
          <a:p>
            <a:pPr lvl="1" indent="-283210"/>
            <a:r>
              <a:rPr lang="en-US" sz="2400" dirty="0"/>
              <a:t>Purchase of firearms, handcuffs or other wrist restraints, or any stun weapons as defined in </a:t>
            </a:r>
            <a:r>
              <a:rPr lang="en-US" sz="2400" i="1" dirty="0"/>
              <a:t>Code of Virginia </a:t>
            </a:r>
            <a:r>
              <a:rPr lang="en-US" sz="2400" dirty="0"/>
              <a:t>§18.2-308.1 </a:t>
            </a:r>
          </a:p>
          <a:p>
            <a:pPr lvl="1">
              <a:spcBef>
                <a:spcPts val="400"/>
              </a:spcBef>
            </a:pPr>
            <a:r>
              <a:rPr lang="en-US" sz="2400" dirty="0"/>
              <a:t>Food or beverage for any meeting, training, or event outside of wellness conference events</a:t>
            </a:r>
          </a:p>
          <a:p>
            <a:pPr lvl="1">
              <a:spcBef>
                <a:spcPts val="400"/>
              </a:spcBef>
            </a:pPr>
            <a:r>
              <a:rPr lang="en-US" sz="2400" dirty="0"/>
              <a:t>Capital expenses </a:t>
            </a:r>
          </a:p>
          <a:p>
            <a:pPr lvl="1">
              <a:spcBef>
                <a:spcPts val="400"/>
              </a:spcBef>
            </a:pPr>
            <a:r>
              <a:rPr lang="en-US" sz="2400" dirty="0"/>
              <a:t>Expenses incurred before the start or after the end of the grant period </a:t>
            </a:r>
          </a:p>
          <a:p>
            <a:pPr lvl="1"/>
            <a:endParaRPr lang="en-US" dirty="0"/>
          </a:p>
        </p:txBody>
      </p:sp>
      <p:sp>
        <p:nvSpPr>
          <p:cNvPr id="3" name="Slide Number Placeholder 2">
            <a:extLst>
              <a:ext uri="{FF2B5EF4-FFF2-40B4-BE49-F238E27FC236}">
                <a16:creationId xmlns:a16="http://schemas.microsoft.com/office/drawing/2014/main" id="{04D75B7B-1490-9382-3BE5-C5684BE063F9}"/>
              </a:ext>
            </a:extLst>
          </p:cNvPr>
          <p:cNvSpPr>
            <a:spLocks noGrp="1"/>
          </p:cNvSpPr>
          <p:nvPr>
            <p:ph type="sldNum" sz="quarter" idx="4"/>
          </p:nvPr>
        </p:nvSpPr>
        <p:spPr/>
        <p:txBody>
          <a:bodyPr/>
          <a:lstStyle/>
          <a:p>
            <a:fld id="{602FC458-F1F2-4988-9912-50B92EDCE080}" type="slidenum">
              <a:rPr lang="en-US" smtClean="0"/>
              <a:pPr/>
              <a:t>11</a:t>
            </a:fld>
            <a:endParaRPr lang="en-US" dirty="0"/>
          </a:p>
        </p:txBody>
      </p:sp>
    </p:spTree>
    <p:extLst>
      <p:ext uri="{BB962C8B-B14F-4D97-AF65-F5344CB8AC3E}">
        <p14:creationId xmlns:p14="http://schemas.microsoft.com/office/powerpoint/2010/main" val="288595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275F25-BB0E-EC33-3047-C85A4366A057}"/>
              </a:ext>
            </a:extLst>
          </p:cNvPr>
          <p:cNvSpPr>
            <a:spLocks noGrp="1"/>
          </p:cNvSpPr>
          <p:nvPr>
            <p:ph type="sldNum" sz="quarter" idx="4"/>
          </p:nvPr>
        </p:nvSpPr>
        <p:spPr/>
        <p:txBody>
          <a:bodyPr/>
          <a:lstStyle/>
          <a:p>
            <a:fld id="{602FC458-F1F2-4988-9912-50B92EDCE080}" type="slidenum">
              <a:rPr lang="en-US" smtClean="0"/>
              <a:pPr/>
              <a:t>12</a:t>
            </a:fld>
            <a:endParaRPr lang="en-US" dirty="0"/>
          </a:p>
        </p:txBody>
      </p:sp>
      <p:sp>
        <p:nvSpPr>
          <p:cNvPr id="2" name="Title 1">
            <a:extLst>
              <a:ext uri="{FF2B5EF4-FFF2-40B4-BE49-F238E27FC236}">
                <a16:creationId xmlns:a16="http://schemas.microsoft.com/office/drawing/2014/main" id="{061844D8-A990-87F2-478D-21FA2F8BE91A}"/>
              </a:ext>
            </a:extLst>
          </p:cNvPr>
          <p:cNvSpPr>
            <a:spLocks noGrp="1"/>
          </p:cNvSpPr>
          <p:nvPr>
            <p:ph type="title" idx="4294967295"/>
          </p:nvPr>
        </p:nvSpPr>
        <p:spPr>
          <a:xfrm>
            <a:off x="487363" y="4516438"/>
            <a:ext cx="8169275" cy="1176337"/>
          </a:xfrm>
        </p:spPr>
        <p:txBody>
          <a:bodyPr vert="horz" lIns="91440" tIns="45720" rIns="91440" bIns="45720" rtlCol="0" anchor="b">
            <a:normAutofit/>
          </a:bodyPr>
          <a:lstStyle/>
          <a:p>
            <a:pPr>
              <a:lnSpc>
                <a:spcPct val="90000"/>
              </a:lnSpc>
            </a:pPr>
            <a:r>
              <a:rPr lang="en-US" sz="3600" b="1" i="0" kern="1200" dirty="0">
                <a:solidFill>
                  <a:schemeClr val="bg2"/>
                </a:solidFill>
                <a:latin typeface="+mj-lt"/>
                <a:ea typeface="+mj-ea"/>
                <a:cs typeface="+mj-cs"/>
              </a:rPr>
              <a:t>On-line Grants </a:t>
            </a:r>
            <a:br>
              <a:rPr lang="en-US" sz="3600" b="1" i="0" kern="1200" dirty="0">
                <a:solidFill>
                  <a:schemeClr val="bg2"/>
                </a:solidFill>
                <a:latin typeface="+mj-lt"/>
                <a:ea typeface="+mj-ea"/>
                <a:cs typeface="+mj-cs"/>
              </a:rPr>
            </a:br>
            <a:r>
              <a:rPr lang="en-US" sz="3600" b="1" i="0" kern="1200" dirty="0">
                <a:solidFill>
                  <a:schemeClr val="bg2"/>
                </a:solidFill>
                <a:latin typeface="+mj-lt"/>
                <a:ea typeface="+mj-ea"/>
                <a:cs typeface="+mj-cs"/>
              </a:rPr>
              <a:t>Management System (OGMS)</a:t>
            </a:r>
          </a:p>
        </p:txBody>
      </p:sp>
      <p:pic>
        <p:nvPicPr>
          <p:cNvPr id="18" name="Content Placeholder 17" descr="Emoji emoticon keyboard">
            <a:extLst>
              <a:ext uri="{FF2B5EF4-FFF2-40B4-BE49-F238E27FC236}">
                <a16:creationId xmlns:a16="http://schemas.microsoft.com/office/drawing/2014/main" id="{45B3B267-4C6C-E8FB-4176-4DE4726292D3}"/>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978" r="10690" b="2"/>
          <a:stretch/>
        </p:blipFill>
        <p:spPr>
          <a:xfrm>
            <a:off x="334537" y="731838"/>
            <a:ext cx="4692650" cy="350520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6627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89" y="688157"/>
            <a:ext cx="8110361" cy="914400"/>
          </a:xfrm>
        </p:spPr>
        <p:txBody>
          <a:bodyPr>
            <a:normAutofit/>
          </a:bodyPr>
          <a:lstStyle/>
          <a:p>
            <a:pPr algn="ctr"/>
            <a:r>
              <a:rPr lang="en-US" dirty="0"/>
              <a:t>Register in OGMS</a:t>
            </a:r>
          </a:p>
        </p:txBody>
      </p:sp>
      <p:graphicFrame>
        <p:nvGraphicFramePr>
          <p:cNvPr id="5" name="Content Placeholder 2">
            <a:extLst>
              <a:ext uri="{FF2B5EF4-FFF2-40B4-BE49-F238E27FC236}">
                <a16:creationId xmlns:a16="http://schemas.microsoft.com/office/drawing/2014/main" id="{377A0231-D874-613A-BA3F-0D0AB956DA2B}"/>
              </a:ext>
            </a:extLst>
          </p:cNvPr>
          <p:cNvGraphicFramePr>
            <a:graphicFrameLocks noGrp="1"/>
          </p:cNvGraphicFramePr>
          <p:nvPr>
            <p:ph idx="1"/>
            <p:extLst>
              <p:ext uri="{D42A27DB-BD31-4B8C-83A1-F6EECF244321}">
                <p14:modId xmlns:p14="http://schemas.microsoft.com/office/powerpoint/2010/main" val="773465042"/>
              </p:ext>
            </p:extLst>
          </p:nvPr>
        </p:nvGraphicFramePr>
        <p:xfrm>
          <a:off x="171934" y="2057401"/>
          <a:ext cx="8800131" cy="3770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B2BA464-744F-620A-C256-C9A1A26A64CF}"/>
              </a:ext>
            </a:extLst>
          </p:cNvPr>
          <p:cNvSpPr>
            <a:spLocks noGrp="1"/>
          </p:cNvSpPr>
          <p:nvPr>
            <p:ph type="sldNum" sz="quarter" idx="4"/>
          </p:nvPr>
        </p:nvSpPr>
        <p:spPr/>
        <p:txBody>
          <a:bodyPr/>
          <a:lstStyle/>
          <a:p>
            <a:fld id="{602FC458-F1F2-4988-9912-50B92EDCE080}" type="slidenum">
              <a:rPr lang="en-US" smtClean="0"/>
              <a:pPr/>
              <a:t>13</a:t>
            </a:fld>
            <a:endParaRPr lang="en-US" dirty="0"/>
          </a:p>
        </p:txBody>
      </p:sp>
    </p:spTree>
    <p:extLst>
      <p:ext uri="{BB962C8B-B14F-4D97-AF65-F5344CB8AC3E}">
        <p14:creationId xmlns:p14="http://schemas.microsoft.com/office/powerpoint/2010/main" val="15035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78730"/>
            <a:ext cx="8139288" cy="914400"/>
          </a:xfrm>
        </p:spPr>
        <p:txBody>
          <a:bodyPr/>
          <a:lstStyle/>
          <a:p>
            <a:pPr algn="ctr"/>
            <a:r>
              <a:rPr lang="en-US" dirty="0"/>
              <a:t>Register as a New User</a:t>
            </a:r>
          </a:p>
        </p:txBody>
      </p:sp>
      <p:sp>
        <p:nvSpPr>
          <p:cNvPr id="3" name="Content Placeholder 2"/>
          <p:cNvSpPr>
            <a:spLocks noGrp="1"/>
          </p:cNvSpPr>
          <p:nvPr>
            <p:ph idx="1"/>
          </p:nvPr>
        </p:nvSpPr>
        <p:spPr>
          <a:xfrm>
            <a:off x="594360" y="2122311"/>
            <a:ext cx="7955280" cy="3894442"/>
          </a:xfrm>
        </p:spPr>
        <p:txBody>
          <a:bodyPr vert="horz" lIns="91440" tIns="45720" rIns="91440" bIns="45720" rtlCol="0" anchor="t">
            <a:normAutofit/>
          </a:bodyPr>
          <a:lstStyle/>
          <a:p>
            <a:r>
              <a:rPr lang="en-US" sz="2200" dirty="0">
                <a:solidFill>
                  <a:schemeClr val="tx1"/>
                </a:solidFill>
                <a:latin typeface="Century Gothic" panose="020B0502020202020204" pitchFamily="34" charset="0"/>
                <a:cs typeface="Calibri"/>
              </a:rPr>
              <a:t>URL: </a:t>
            </a:r>
            <a:r>
              <a:rPr lang="en-US" sz="2200" dirty="0">
                <a:solidFill>
                  <a:schemeClr val="accent4">
                    <a:lumMod val="50000"/>
                  </a:schemeClr>
                </a:solidFill>
                <a:latin typeface="Century Gothic" panose="020B0502020202020204" pitchFamily="34" charset="0"/>
                <a:cs typeface="Calibri"/>
                <a:hlinkClick r:id="rId3">
                  <a:extLst>
                    <a:ext uri="{A12FA001-AC4F-418D-AE19-62706E023703}">
                      <ahyp:hlinkClr xmlns:ahyp="http://schemas.microsoft.com/office/drawing/2018/hyperlinkcolor" val="tx"/>
                    </a:ext>
                  </a:extLst>
                </a:hlinkClick>
              </a:rPr>
              <a:t>ogms.dcjs.virginia.gov</a:t>
            </a:r>
            <a:endParaRPr lang="en-US" sz="2200" dirty="0">
              <a:solidFill>
                <a:schemeClr val="accent4">
                  <a:lumMod val="50000"/>
                </a:schemeClr>
              </a:solidFill>
              <a:latin typeface="Century Gothic" panose="020B0502020202020204" pitchFamily="34" charset="0"/>
              <a:cs typeface="Calibri"/>
            </a:endParaRPr>
          </a:p>
          <a:p>
            <a:r>
              <a:rPr lang="en-US" sz="2200" dirty="0">
                <a:solidFill>
                  <a:schemeClr val="tx1"/>
                </a:solidFill>
                <a:latin typeface="Century Gothic" panose="020B0502020202020204" pitchFamily="34" charset="0"/>
                <a:cs typeface="Calibri"/>
              </a:rPr>
              <a:t>Click on “Click here to Register”</a:t>
            </a:r>
          </a:p>
          <a:p>
            <a:endParaRPr lang="en-US" dirty="0"/>
          </a:p>
        </p:txBody>
      </p:sp>
      <p:pic>
        <p:nvPicPr>
          <p:cNvPr id="4" name="Picture 3"/>
          <p:cNvPicPr/>
          <p:nvPr/>
        </p:nvPicPr>
        <p:blipFill>
          <a:blip r:embed="rId4"/>
          <a:stretch>
            <a:fillRect/>
          </a:stretch>
        </p:blipFill>
        <p:spPr>
          <a:xfrm>
            <a:off x="1144555" y="3106882"/>
            <a:ext cx="5838136" cy="2909872"/>
          </a:xfrm>
          <a:prstGeom prst="rect">
            <a:avLst/>
          </a:prstGeom>
          <a:ln>
            <a:solidFill>
              <a:schemeClr val="accent5"/>
            </a:solidFill>
          </a:ln>
        </p:spPr>
      </p:pic>
      <p:cxnSp>
        <p:nvCxnSpPr>
          <p:cNvPr id="6" name="Straight Arrow Connector 5"/>
          <p:cNvCxnSpPr/>
          <p:nvPr/>
        </p:nvCxnSpPr>
        <p:spPr>
          <a:xfrm>
            <a:off x="1714500" y="4911107"/>
            <a:ext cx="914400" cy="914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758C370-04A3-238B-E752-569666BFD178}"/>
              </a:ext>
            </a:extLst>
          </p:cNvPr>
          <p:cNvSpPr>
            <a:spLocks noGrp="1"/>
          </p:cNvSpPr>
          <p:nvPr>
            <p:ph type="sldNum" sz="quarter" idx="4"/>
          </p:nvPr>
        </p:nvSpPr>
        <p:spPr/>
        <p:txBody>
          <a:bodyPr/>
          <a:lstStyle/>
          <a:p>
            <a:fld id="{602FC458-F1F2-4988-9912-50B92EDCE080}" type="slidenum">
              <a:rPr lang="en-US" smtClean="0"/>
              <a:pPr/>
              <a:t>14</a:t>
            </a:fld>
            <a:endParaRPr lang="en-US" dirty="0"/>
          </a:p>
        </p:txBody>
      </p:sp>
    </p:spTree>
    <p:extLst>
      <p:ext uri="{BB962C8B-B14F-4D97-AF65-F5344CB8AC3E}">
        <p14:creationId xmlns:p14="http://schemas.microsoft.com/office/powerpoint/2010/main" val="23266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875B6A-E1F9-0CF4-269C-81D731BF0B9A}"/>
              </a:ext>
            </a:extLst>
          </p:cNvPr>
          <p:cNvPicPr>
            <a:picLocks noChangeAspect="1"/>
          </p:cNvPicPr>
          <p:nvPr/>
        </p:nvPicPr>
        <p:blipFill>
          <a:blip r:embed="rId3"/>
          <a:stretch>
            <a:fillRect/>
          </a:stretch>
        </p:blipFill>
        <p:spPr>
          <a:xfrm>
            <a:off x="474776" y="2373752"/>
            <a:ext cx="4598118" cy="3177154"/>
          </a:xfrm>
          <a:prstGeom prst="rect">
            <a:avLst/>
          </a:prstGeom>
          <a:ln>
            <a:solidFill>
              <a:schemeClr val="accent5"/>
            </a:solidFill>
          </a:ln>
        </p:spPr>
      </p:pic>
      <p:sp>
        <p:nvSpPr>
          <p:cNvPr id="3" name="Content Placeholder 2"/>
          <p:cNvSpPr>
            <a:spLocks noGrp="1"/>
          </p:cNvSpPr>
          <p:nvPr>
            <p:ph sz="half" idx="1"/>
          </p:nvPr>
        </p:nvSpPr>
        <p:spPr>
          <a:xfrm>
            <a:off x="249382" y="1750951"/>
            <a:ext cx="8139288" cy="549668"/>
          </a:xfrm>
        </p:spPr>
        <p:txBody>
          <a:bodyPr vert="horz" lIns="91440" tIns="45720" rIns="91440" bIns="45720" rtlCol="0" anchor="t">
            <a:noAutofit/>
          </a:bodyPr>
          <a:lstStyle/>
          <a:p>
            <a:r>
              <a:rPr lang="en-US" sz="2200" dirty="0">
                <a:solidFill>
                  <a:schemeClr val="tx1"/>
                </a:solidFill>
                <a:cs typeface="Calibri"/>
              </a:rPr>
              <a:t>All required fields are shown with a red asterisk (</a:t>
            </a:r>
            <a:r>
              <a:rPr lang="en-US" sz="2200" dirty="0">
                <a:solidFill>
                  <a:srgbClr val="FF0000"/>
                </a:solidFill>
                <a:cs typeface="Calibri"/>
              </a:rPr>
              <a:t>*</a:t>
            </a:r>
            <a:r>
              <a:rPr lang="en-US" sz="2200" dirty="0">
                <a:solidFill>
                  <a:schemeClr val="tx1"/>
                </a:solidFill>
                <a:cs typeface="Calibri"/>
              </a:rPr>
              <a:t>)</a:t>
            </a:r>
          </a:p>
        </p:txBody>
      </p:sp>
      <p:sp>
        <p:nvSpPr>
          <p:cNvPr id="5" name="Content Placeholder 4"/>
          <p:cNvSpPr>
            <a:spLocks noGrp="1"/>
          </p:cNvSpPr>
          <p:nvPr>
            <p:ph sz="half" idx="2"/>
          </p:nvPr>
        </p:nvSpPr>
        <p:spPr>
          <a:xfrm>
            <a:off x="0" y="3962329"/>
            <a:ext cx="1259536" cy="657480"/>
          </a:xfrm>
        </p:spPr>
        <p:txBody>
          <a:bodyPr vert="horz" lIns="91440" tIns="45720" rIns="91440" bIns="45720" rtlCol="0" anchor="t">
            <a:normAutofit fontScale="25000" lnSpcReduction="20000"/>
          </a:bodyPr>
          <a:lstStyle/>
          <a:p>
            <a:pPr marL="0" indent="0">
              <a:buNone/>
            </a:pPr>
            <a:r>
              <a:rPr lang="en-US" sz="7200" dirty="0">
                <a:solidFill>
                  <a:schemeClr val="tx1"/>
                </a:solidFill>
                <a:cs typeface="Calibri"/>
              </a:rPr>
              <a:t>Program Area of Interest is “FREE”</a:t>
            </a:r>
          </a:p>
          <a:p>
            <a:pPr marL="0" indent="0">
              <a:buNone/>
            </a:pPr>
            <a:endParaRPr lang="en-US" sz="2400" dirty="0"/>
          </a:p>
        </p:txBody>
      </p:sp>
      <p:cxnSp>
        <p:nvCxnSpPr>
          <p:cNvPr id="8" name="Straight Arrow Connector 7"/>
          <p:cNvCxnSpPr>
            <a:cxnSpLocks/>
          </p:cNvCxnSpPr>
          <p:nvPr/>
        </p:nvCxnSpPr>
        <p:spPr>
          <a:xfrm>
            <a:off x="629768" y="4851911"/>
            <a:ext cx="201563" cy="307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0D39C721-B566-F467-B925-F31FCBC1339C}"/>
              </a:ext>
            </a:extLst>
          </p:cNvPr>
          <p:cNvSpPr>
            <a:spLocks noGrp="1"/>
          </p:cNvSpPr>
          <p:nvPr>
            <p:ph type="sldNum" sz="quarter" idx="4"/>
          </p:nvPr>
        </p:nvSpPr>
        <p:spPr/>
        <p:txBody>
          <a:bodyPr/>
          <a:lstStyle/>
          <a:p>
            <a:fld id="{602FC458-F1F2-4988-9912-50B92EDCE080}" type="slidenum">
              <a:rPr lang="en-US" smtClean="0"/>
              <a:pPr/>
              <a:t>15</a:t>
            </a:fld>
            <a:endParaRPr lang="en-US" dirty="0"/>
          </a:p>
        </p:txBody>
      </p:sp>
      <p:sp>
        <p:nvSpPr>
          <p:cNvPr id="2" name="Title 1">
            <a:extLst>
              <a:ext uri="{FF2B5EF4-FFF2-40B4-BE49-F238E27FC236}">
                <a16:creationId xmlns:a16="http://schemas.microsoft.com/office/drawing/2014/main" id="{EEA61364-8DD4-5E67-CADA-9FD646799750}"/>
              </a:ext>
            </a:extLst>
          </p:cNvPr>
          <p:cNvSpPr>
            <a:spLocks noGrp="1"/>
          </p:cNvSpPr>
          <p:nvPr>
            <p:ph type="title"/>
          </p:nvPr>
        </p:nvSpPr>
        <p:spPr>
          <a:xfrm>
            <a:off x="508001" y="678730"/>
            <a:ext cx="8139288" cy="914400"/>
          </a:xfrm>
        </p:spPr>
        <p:txBody>
          <a:bodyPr/>
          <a:lstStyle/>
          <a:p>
            <a:pPr algn="ctr"/>
            <a:r>
              <a:rPr lang="en-US" dirty="0"/>
              <a:t>Register as a New User</a:t>
            </a:r>
          </a:p>
        </p:txBody>
      </p:sp>
      <p:pic>
        <p:nvPicPr>
          <p:cNvPr id="6" name="Picture 5">
            <a:extLst>
              <a:ext uri="{FF2B5EF4-FFF2-40B4-BE49-F238E27FC236}">
                <a16:creationId xmlns:a16="http://schemas.microsoft.com/office/drawing/2014/main" id="{5DFF2D6C-8D29-5DE7-6330-E8CF918DDD4A}"/>
              </a:ext>
            </a:extLst>
          </p:cNvPr>
          <p:cNvPicPr>
            <a:picLocks noChangeAspect="1"/>
          </p:cNvPicPr>
          <p:nvPr/>
        </p:nvPicPr>
        <p:blipFill>
          <a:blip r:embed="rId4"/>
          <a:stretch>
            <a:fillRect/>
          </a:stretch>
        </p:blipFill>
        <p:spPr>
          <a:xfrm>
            <a:off x="4716339" y="3209025"/>
            <a:ext cx="3797893" cy="3285771"/>
          </a:xfrm>
          <a:prstGeom prst="rect">
            <a:avLst/>
          </a:prstGeom>
          <a:ln>
            <a:solidFill>
              <a:schemeClr val="accent5"/>
            </a:solidFill>
          </a:ln>
        </p:spPr>
      </p:pic>
    </p:spTree>
    <p:extLst>
      <p:ext uri="{BB962C8B-B14F-4D97-AF65-F5344CB8AC3E}">
        <p14:creationId xmlns:p14="http://schemas.microsoft.com/office/powerpoint/2010/main" val="380690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endParaRPr lang="en-US" dirty="0"/>
          </a:p>
          <a:p>
            <a:endParaRPr lang="en-US" dirty="0"/>
          </a:p>
        </p:txBody>
      </p:sp>
      <p:pic>
        <p:nvPicPr>
          <p:cNvPr id="4" name="graphics3"/>
          <p:cNvPicPr/>
          <p:nvPr/>
        </p:nvPicPr>
        <p:blipFill>
          <a:blip r:embed="rId3">
            <a:lum/>
            <a:alphaModFix/>
          </a:blip>
          <a:srcRect/>
          <a:stretch>
            <a:fillRect/>
          </a:stretch>
        </p:blipFill>
        <p:spPr>
          <a:xfrm>
            <a:off x="631603" y="3597196"/>
            <a:ext cx="8040070" cy="1720599"/>
          </a:xfrm>
          <a:prstGeom prst="rect">
            <a:avLst/>
          </a:prstGeom>
          <a:ln>
            <a:solidFill>
              <a:schemeClr val="accent5"/>
            </a:solidFill>
          </a:ln>
        </p:spPr>
      </p:pic>
      <p:sp>
        <p:nvSpPr>
          <p:cNvPr id="7" name="TextBox 6">
            <a:extLst>
              <a:ext uri="{FF2B5EF4-FFF2-40B4-BE49-F238E27FC236}">
                <a16:creationId xmlns:a16="http://schemas.microsoft.com/office/drawing/2014/main" id="{473E83E3-4CE5-1E06-DA4A-F2780979FAE2}"/>
              </a:ext>
            </a:extLst>
          </p:cNvPr>
          <p:cNvSpPr txBox="1"/>
          <p:nvPr/>
        </p:nvSpPr>
        <p:spPr>
          <a:xfrm>
            <a:off x="946079" y="2277499"/>
            <a:ext cx="7251841" cy="1107996"/>
          </a:xfrm>
          <a:prstGeom prst="rect">
            <a:avLst/>
          </a:prstGeom>
          <a:noFill/>
        </p:spPr>
        <p:txBody>
          <a:bodyPr wrap="square">
            <a:spAutoFit/>
          </a:bodyPr>
          <a:lstStyle/>
          <a:p>
            <a:pPr marL="0" indent="0">
              <a:buNone/>
            </a:pPr>
            <a:r>
              <a:rPr lang="en-US" sz="2200" dirty="0">
                <a:solidFill>
                  <a:schemeClr val="tx1"/>
                </a:solidFill>
                <a:cs typeface="Calibri"/>
              </a:rPr>
              <a:t>You will receive a confirmation of your registration stating that an alert notification has been sent to your email address.</a:t>
            </a:r>
          </a:p>
        </p:txBody>
      </p:sp>
      <p:sp>
        <p:nvSpPr>
          <p:cNvPr id="10" name="Slide Number Placeholder 9">
            <a:extLst>
              <a:ext uri="{FF2B5EF4-FFF2-40B4-BE49-F238E27FC236}">
                <a16:creationId xmlns:a16="http://schemas.microsoft.com/office/drawing/2014/main" id="{64DFF3AF-5F58-06E8-7678-A153905035CF}"/>
              </a:ext>
            </a:extLst>
          </p:cNvPr>
          <p:cNvSpPr>
            <a:spLocks noGrp="1"/>
          </p:cNvSpPr>
          <p:nvPr>
            <p:ph type="sldNum" sz="quarter" idx="4"/>
          </p:nvPr>
        </p:nvSpPr>
        <p:spPr/>
        <p:txBody>
          <a:bodyPr/>
          <a:lstStyle/>
          <a:p>
            <a:fld id="{602FC458-F1F2-4988-9912-50B92EDCE080}" type="slidenum">
              <a:rPr lang="en-US" smtClean="0"/>
              <a:pPr/>
              <a:t>16</a:t>
            </a:fld>
            <a:endParaRPr lang="en-US" dirty="0"/>
          </a:p>
        </p:txBody>
      </p:sp>
      <p:sp>
        <p:nvSpPr>
          <p:cNvPr id="2" name="Title 1">
            <a:extLst>
              <a:ext uri="{FF2B5EF4-FFF2-40B4-BE49-F238E27FC236}">
                <a16:creationId xmlns:a16="http://schemas.microsoft.com/office/drawing/2014/main" id="{E8637DE4-F980-997D-F890-7EDEE28AF3DF}"/>
              </a:ext>
            </a:extLst>
          </p:cNvPr>
          <p:cNvSpPr>
            <a:spLocks noGrp="1"/>
          </p:cNvSpPr>
          <p:nvPr>
            <p:ph type="title"/>
          </p:nvPr>
        </p:nvSpPr>
        <p:spPr>
          <a:xfrm>
            <a:off x="508001" y="678730"/>
            <a:ext cx="8139288" cy="914400"/>
          </a:xfrm>
        </p:spPr>
        <p:txBody>
          <a:bodyPr/>
          <a:lstStyle/>
          <a:p>
            <a:pPr algn="ctr"/>
            <a:r>
              <a:rPr lang="en-US" dirty="0"/>
              <a:t>Register as a New User</a:t>
            </a:r>
          </a:p>
        </p:txBody>
      </p:sp>
    </p:spTree>
    <p:extLst>
      <p:ext uri="{BB962C8B-B14F-4D97-AF65-F5344CB8AC3E}">
        <p14:creationId xmlns:p14="http://schemas.microsoft.com/office/powerpoint/2010/main" val="153961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D6100-8416-D042-C999-EFC345521602}"/>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E2DD1D6-4CA3-FE90-ADC0-6199D2B7C5BF}"/>
              </a:ext>
            </a:extLst>
          </p:cNvPr>
          <p:cNvGraphicFramePr>
            <a:graphicFrameLocks noGrp="1"/>
          </p:cNvGraphicFramePr>
          <p:nvPr>
            <p:ph idx="1"/>
            <p:extLst>
              <p:ext uri="{D42A27DB-BD31-4B8C-83A1-F6EECF244321}">
                <p14:modId xmlns:p14="http://schemas.microsoft.com/office/powerpoint/2010/main" val="165437473"/>
              </p:ext>
            </p:extLst>
          </p:nvPr>
        </p:nvGraphicFramePr>
        <p:xfrm>
          <a:off x="713302" y="2343727"/>
          <a:ext cx="7717396" cy="354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D571FC77-85F3-8E48-C820-68D0C3F54A36}"/>
              </a:ext>
            </a:extLst>
          </p:cNvPr>
          <p:cNvSpPr>
            <a:spLocks noGrp="1"/>
          </p:cNvSpPr>
          <p:nvPr>
            <p:ph type="sldNum" sz="quarter" idx="4"/>
          </p:nvPr>
        </p:nvSpPr>
        <p:spPr/>
        <p:txBody>
          <a:bodyPr/>
          <a:lstStyle/>
          <a:p>
            <a:fld id="{602FC458-F1F2-4988-9912-50B92EDCE080}" type="slidenum">
              <a:rPr lang="en-US" smtClean="0"/>
              <a:pPr/>
              <a:t>17</a:t>
            </a:fld>
            <a:endParaRPr lang="en-US" dirty="0"/>
          </a:p>
        </p:txBody>
      </p:sp>
      <p:sp>
        <p:nvSpPr>
          <p:cNvPr id="2" name="Title 1">
            <a:extLst>
              <a:ext uri="{FF2B5EF4-FFF2-40B4-BE49-F238E27FC236}">
                <a16:creationId xmlns:a16="http://schemas.microsoft.com/office/drawing/2014/main" id="{CD357C04-B0D0-E472-24AF-D7EBF2BA4B79}"/>
              </a:ext>
            </a:extLst>
          </p:cNvPr>
          <p:cNvSpPr>
            <a:spLocks noGrp="1"/>
          </p:cNvSpPr>
          <p:nvPr>
            <p:ph type="title"/>
          </p:nvPr>
        </p:nvSpPr>
        <p:spPr>
          <a:xfrm>
            <a:off x="508001" y="678730"/>
            <a:ext cx="8139288" cy="914400"/>
          </a:xfrm>
        </p:spPr>
        <p:txBody>
          <a:bodyPr/>
          <a:lstStyle/>
          <a:p>
            <a:pPr algn="ctr"/>
            <a:r>
              <a:rPr lang="en-US" dirty="0"/>
              <a:t>Register as a New User</a:t>
            </a:r>
          </a:p>
        </p:txBody>
      </p:sp>
    </p:spTree>
    <p:extLst>
      <p:ext uri="{BB962C8B-B14F-4D97-AF65-F5344CB8AC3E}">
        <p14:creationId xmlns:p14="http://schemas.microsoft.com/office/powerpoint/2010/main" val="39744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34" y="678730"/>
            <a:ext cx="8159755" cy="914400"/>
          </a:xfrm>
        </p:spPr>
        <p:txBody>
          <a:bodyPr>
            <a:normAutofit/>
          </a:bodyPr>
          <a:lstStyle/>
          <a:p>
            <a:pPr algn="ctr"/>
            <a:r>
              <a:rPr lang="en-US" dirty="0"/>
              <a:t>Find a Funding Opportunity</a:t>
            </a:r>
          </a:p>
        </p:txBody>
      </p:sp>
      <p:sp>
        <p:nvSpPr>
          <p:cNvPr id="3" name="Text Placeholder 2"/>
          <p:cNvSpPr>
            <a:spLocks noGrp="1"/>
          </p:cNvSpPr>
          <p:nvPr>
            <p:ph type="body" idx="1"/>
          </p:nvPr>
        </p:nvSpPr>
        <p:spPr>
          <a:xfrm>
            <a:off x="487534" y="1617907"/>
            <a:ext cx="8654615" cy="1305915"/>
          </a:xfrm>
        </p:spPr>
        <p:txBody>
          <a:bodyPr>
            <a:normAutofit/>
          </a:bodyPr>
          <a:lstStyle/>
          <a:p>
            <a:pPr marL="342900" indent="-342900">
              <a:lnSpc>
                <a:spcPct val="90000"/>
              </a:lnSpc>
              <a:buFont typeface="Wingdings 3" charset="2"/>
              <a:buChar char=""/>
            </a:pPr>
            <a:r>
              <a:rPr lang="en-US" sz="2200" dirty="0">
                <a:solidFill>
                  <a:schemeClr val="tx1"/>
                </a:solidFill>
                <a:cs typeface="Calibri"/>
              </a:rPr>
              <a:t>After logging in, select “Funding Opportunities” and then </a:t>
            </a:r>
            <a:br>
              <a:rPr lang="en-US" sz="2200" dirty="0">
                <a:solidFill>
                  <a:schemeClr val="tx1"/>
                </a:solidFill>
                <a:cs typeface="Calibri"/>
              </a:rPr>
            </a:br>
            <a:r>
              <a:rPr lang="en-US" sz="2200" dirty="0">
                <a:solidFill>
                  <a:schemeClr val="tx1"/>
                </a:solidFill>
                <a:cs typeface="Calibri"/>
              </a:rPr>
              <a:t>click on the opportunity for which you want to apply.</a:t>
            </a:r>
          </a:p>
        </p:txBody>
      </p:sp>
      <p:pic>
        <p:nvPicPr>
          <p:cNvPr id="8" name="Content Placeholder 7"/>
          <p:cNvPicPr>
            <a:picLocks noGrp="1" noChangeAspect="1"/>
          </p:cNvPicPr>
          <p:nvPr>
            <p:ph sz="half" idx="2"/>
          </p:nvPr>
        </p:nvPicPr>
        <p:blipFill>
          <a:blip r:embed="rId3"/>
          <a:stretch>
            <a:fillRect/>
          </a:stretch>
        </p:blipFill>
        <p:spPr>
          <a:xfrm>
            <a:off x="2063397" y="3448756"/>
            <a:ext cx="5223320" cy="2502471"/>
          </a:xfrm>
          <a:prstGeom prst="rect">
            <a:avLst/>
          </a:prstGeom>
          <a:ln>
            <a:solidFill>
              <a:schemeClr val="accent5"/>
            </a:solidFill>
          </a:ln>
        </p:spPr>
      </p:pic>
      <p:cxnSp>
        <p:nvCxnSpPr>
          <p:cNvPr id="10" name="Straight Arrow Connector 9"/>
          <p:cNvCxnSpPr/>
          <p:nvPr/>
        </p:nvCxnSpPr>
        <p:spPr>
          <a:xfrm>
            <a:off x="1400083" y="3429000"/>
            <a:ext cx="914400" cy="914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F9999E3-E694-F264-0B20-A98825B0AC86}"/>
              </a:ext>
            </a:extLst>
          </p:cNvPr>
          <p:cNvSpPr>
            <a:spLocks noGrp="1"/>
          </p:cNvSpPr>
          <p:nvPr>
            <p:ph type="sldNum" sz="quarter" idx="12"/>
          </p:nvPr>
        </p:nvSpPr>
        <p:spPr/>
        <p:txBody>
          <a:bodyPr/>
          <a:lstStyle/>
          <a:p>
            <a:fld id="{602FC458-F1F2-4988-9912-50B92EDCE080}" type="slidenum">
              <a:rPr lang="en-US" smtClean="0"/>
              <a:pPr/>
              <a:t>18</a:t>
            </a:fld>
            <a:endParaRPr lang="en-US" dirty="0"/>
          </a:p>
        </p:txBody>
      </p:sp>
    </p:spTree>
    <p:extLst>
      <p:ext uri="{BB962C8B-B14F-4D97-AF65-F5344CB8AC3E}">
        <p14:creationId xmlns:p14="http://schemas.microsoft.com/office/powerpoint/2010/main" val="21223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688157"/>
            <a:ext cx="6377940" cy="914400"/>
          </a:xfrm>
        </p:spPr>
        <p:txBody>
          <a:bodyPr/>
          <a:lstStyle/>
          <a:p>
            <a:pPr algn="ctr"/>
            <a:r>
              <a:rPr lang="en-US" dirty="0"/>
              <a:t>Funding Opportunity</a:t>
            </a:r>
          </a:p>
        </p:txBody>
      </p:sp>
      <p:sp>
        <p:nvSpPr>
          <p:cNvPr id="7" name="Content Placeholder 6"/>
          <p:cNvSpPr>
            <a:spLocks noGrp="1"/>
          </p:cNvSpPr>
          <p:nvPr>
            <p:ph idx="1"/>
          </p:nvPr>
        </p:nvSpPr>
        <p:spPr>
          <a:xfrm>
            <a:off x="477818" y="2198720"/>
            <a:ext cx="8309921" cy="1530132"/>
          </a:xfrm>
        </p:spPr>
        <p:txBody>
          <a:bodyPr vert="horz" lIns="91440" tIns="45720" rIns="91440" bIns="45720" rtlCol="0" anchor="t">
            <a:noAutofit/>
          </a:bodyPr>
          <a:lstStyle/>
          <a:p>
            <a:r>
              <a:rPr lang="en-US" sz="2200" dirty="0">
                <a:solidFill>
                  <a:schemeClr val="tx1"/>
                </a:solidFill>
                <a:cs typeface="Calibri"/>
              </a:rPr>
              <a:t>In the Funding Opportunity, “Current Applications” shows any previously created applications for this opportunity.</a:t>
            </a:r>
          </a:p>
          <a:p>
            <a:r>
              <a:rPr lang="en-US" sz="2200" dirty="0">
                <a:solidFill>
                  <a:schemeClr val="tx1"/>
                </a:solidFill>
                <a:cs typeface="Calibri"/>
              </a:rPr>
              <a:t>The “Status” column shows if an application has been submitted or if it is still in the editing phase.</a:t>
            </a:r>
          </a:p>
          <a:p>
            <a:endParaRPr lang="en-US" sz="2200" dirty="0"/>
          </a:p>
        </p:txBody>
      </p:sp>
      <p:pic>
        <p:nvPicPr>
          <p:cNvPr id="5" name="Picture 4">
            <a:extLst>
              <a:ext uri="{FF2B5EF4-FFF2-40B4-BE49-F238E27FC236}">
                <a16:creationId xmlns:a16="http://schemas.microsoft.com/office/drawing/2014/main" id="{6A9A9F89-0302-B1F5-F4FF-45B7C84DA317}"/>
              </a:ext>
            </a:extLst>
          </p:cNvPr>
          <p:cNvPicPr>
            <a:picLocks noChangeAspect="1"/>
          </p:cNvPicPr>
          <p:nvPr/>
        </p:nvPicPr>
        <p:blipFill>
          <a:blip r:embed="rId3"/>
          <a:stretch>
            <a:fillRect/>
          </a:stretch>
        </p:blipFill>
        <p:spPr>
          <a:xfrm>
            <a:off x="165222" y="3860584"/>
            <a:ext cx="8813555" cy="1649773"/>
          </a:xfrm>
          <a:prstGeom prst="rect">
            <a:avLst/>
          </a:prstGeom>
        </p:spPr>
      </p:pic>
      <p:cxnSp>
        <p:nvCxnSpPr>
          <p:cNvPr id="13" name="Straight Arrow Connector 12"/>
          <p:cNvCxnSpPr/>
          <p:nvPr/>
        </p:nvCxnSpPr>
        <p:spPr>
          <a:xfrm>
            <a:off x="7221416" y="4309281"/>
            <a:ext cx="914400" cy="914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CBE2451-336C-CD31-F2A4-F80941C2EB1D}"/>
              </a:ext>
            </a:extLst>
          </p:cNvPr>
          <p:cNvSpPr>
            <a:spLocks noGrp="1"/>
          </p:cNvSpPr>
          <p:nvPr>
            <p:ph type="sldNum" sz="quarter" idx="4"/>
          </p:nvPr>
        </p:nvSpPr>
        <p:spPr/>
        <p:txBody>
          <a:bodyPr/>
          <a:lstStyle/>
          <a:p>
            <a:fld id="{602FC458-F1F2-4988-9912-50B92EDCE080}" type="slidenum">
              <a:rPr lang="en-US" smtClean="0"/>
              <a:pPr/>
              <a:t>19</a:t>
            </a:fld>
            <a:endParaRPr lang="en-US" dirty="0"/>
          </a:p>
        </p:txBody>
      </p:sp>
    </p:spTree>
    <p:extLst>
      <p:ext uri="{BB962C8B-B14F-4D97-AF65-F5344CB8AC3E}">
        <p14:creationId xmlns:p14="http://schemas.microsoft.com/office/powerpoint/2010/main" val="405430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31" y="678730"/>
            <a:ext cx="8096937" cy="914401"/>
          </a:xfrm>
        </p:spPr>
        <p:txBody>
          <a:bodyPr/>
          <a:lstStyle/>
          <a:p>
            <a:pPr algn="ctr"/>
            <a:r>
              <a:rPr lang="en-US" dirty="0"/>
              <a:t>What to expect?</a:t>
            </a:r>
          </a:p>
        </p:txBody>
      </p:sp>
      <p:sp>
        <p:nvSpPr>
          <p:cNvPr id="6" name="Content Placeholder 5">
            <a:extLst>
              <a:ext uri="{FF2B5EF4-FFF2-40B4-BE49-F238E27FC236}">
                <a16:creationId xmlns:a16="http://schemas.microsoft.com/office/drawing/2014/main" id="{5F856CC4-F938-5A42-E900-2AF3B3059BD5}"/>
              </a:ext>
            </a:extLst>
          </p:cNvPr>
          <p:cNvSpPr>
            <a:spLocks noGrp="1"/>
          </p:cNvSpPr>
          <p:nvPr>
            <p:ph idx="1"/>
          </p:nvPr>
        </p:nvSpPr>
        <p:spPr>
          <a:xfrm>
            <a:off x="523531" y="2400301"/>
            <a:ext cx="8096937" cy="3530600"/>
          </a:xfrm>
        </p:spPr>
        <p:txBody>
          <a:bodyPr>
            <a:normAutofit/>
          </a:bodyPr>
          <a:lstStyle/>
          <a:p>
            <a:pPr lvl="0"/>
            <a:r>
              <a:rPr lang="en-US" sz="2200" dirty="0"/>
              <a:t>Introduction to the Office of First Responder Wellness (OFRW) Grant Program and Funding Opportunity Overview</a:t>
            </a:r>
          </a:p>
          <a:p>
            <a:pPr lvl="0"/>
            <a:r>
              <a:rPr lang="en-US" sz="2200" dirty="0"/>
              <a:t>Eligibility to Apply</a:t>
            </a:r>
          </a:p>
          <a:p>
            <a:pPr lvl="0"/>
            <a:r>
              <a:rPr lang="en-US" sz="2200" dirty="0"/>
              <a:t>Creating an On-line Grants Management System (OGMS) Account</a:t>
            </a:r>
          </a:p>
          <a:p>
            <a:pPr lvl="0"/>
            <a:r>
              <a:rPr lang="en-US" sz="2200" dirty="0"/>
              <a:t>Application Instructions</a:t>
            </a:r>
          </a:p>
          <a:p>
            <a:pPr lvl="0"/>
            <a:r>
              <a:rPr lang="en-US" sz="2200" dirty="0"/>
              <a:t>Application Review Process</a:t>
            </a:r>
          </a:p>
          <a:p>
            <a:endParaRPr lang="en-US" dirty="0"/>
          </a:p>
        </p:txBody>
      </p:sp>
      <p:sp>
        <p:nvSpPr>
          <p:cNvPr id="3" name="Slide Number Placeholder 2">
            <a:extLst>
              <a:ext uri="{FF2B5EF4-FFF2-40B4-BE49-F238E27FC236}">
                <a16:creationId xmlns:a16="http://schemas.microsoft.com/office/drawing/2014/main" id="{7E8F52A3-CAEA-91CD-0F90-108FE9B9AC02}"/>
              </a:ext>
            </a:extLst>
          </p:cNvPr>
          <p:cNvSpPr>
            <a:spLocks noGrp="1"/>
          </p:cNvSpPr>
          <p:nvPr>
            <p:ph type="sldNum" sz="quarter" idx="4"/>
          </p:nvPr>
        </p:nvSpPr>
        <p:spPr/>
        <p:txBody>
          <a:bodyPr/>
          <a:lstStyle/>
          <a:p>
            <a:fld id="{602FC458-F1F2-4988-9912-50B92EDCE080}" type="slidenum">
              <a:rPr lang="en-US" smtClean="0"/>
              <a:pPr/>
              <a:t>2</a:t>
            </a:fld>
            <a:endParaRPr lang="en-US" dirty="0"/>
          </a:p>
        </p:txBody>
      </p:sp>
    </p:spTree>
    <p:extLst>
      <p:ext uri="{BB962C8B-B14F-4D97-AF65-F5344CB8AC3E}">
        <p14:creationId xmlns:p14="http://schemas.microsoft.com/office/powerpoint/2010/main" val="99746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E78077BF-B5C8-2396-FF8D-1F7CA68B623A}"/>
              </a:ext>
            </a:extLst>
          </p:cNvPr>
          <p:cNvSpPr txBox="1"/>
          <p:nvPr/>
        </p:nvSpPr>
        <p:spPr>
          <a:xfrm>
            <a:off x="219995" y="2161342"/>
            <a:ext cx="8688652" cy="23570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Clr>
                <a:schemeClr val="accent1"/>
              </a:buClr>
              <a:buSzPct val="80000"/>
              <a:buFont typeface="Wingdings 3" charset="2"/>
              <a:buChar char=""/>
            </a:pPr>
            <a:r>
              <a:rPr lang="en-US" dirty="0">
                <a:cs typeface="Calibri"/>
              </a:rPr>
              <a:t>After clicking on the funding opportunity, you will find a description that provides an overview, including; introduction, eligibility, grant application deadline, grant period, match requirements, funding restrictions, and availability of continuation funding.</a:t>
            </a:r>
          </a:p>
          <a:p>
            <a:pPr marL="342900" lvl="1" indent="-342900">
              <a:lnSpc>
                <a:spcPct val="90000"/>
              </a:lnSpc>
              <a:spcBef>
                <a:spcPts val="1000"/>
              </a:spcBef>
              <a:buClr>
                <a:schemeClr val="accent1"/>
              </a:buClr>
              <a:buSzPct val="80000"/>
              <a:buFont typeface="Wingdings 3" charset="2"/>
              <a:buChar char=""/>
            </a:pPr>
            <a:r>
              <a:rPr lang="en-US" dirty="0">
                <a:cs typeface="Calibri"/>
              </a:rPr>
              <a:t>At the bottom of the page, “Attachments” and “Website Links” show documents or website addresses that will assist you with completing the application. </a:t>
            </a:r>
          </a:p>
          <a:p>
            <a:pPr marL="342900" lvl="1" indent="-342900">
              <a:lnSpc>
                <a:spcPct val="90000"/>
              </a:lnSpc>
              <a:spcBef>
                <a:spcPts val="1000"/>
              </a:spcBef>
              <a:buClr>
                <a:schemeClr val="accent1"/>
              </a:buClr>
              <a:buSzPct val="80000"/>
              <a:buFont typeface="Wingdings 3" charset="2"/>
              <a:buChar char=""/>
            </a:pPr>
            <a:endParaRPr lang="en-US" sz="1900" dirty="0">
              <a:solidFill>
                <a:schemeClr val="tx2"/>
              </a:solidFill>
              <a:latin typeface="Calibri"/>
              <a:cs typeface="Calibri"/>
            </a:endParaRPr>
          </a:p>
        </p:txBody>
      </p:sp>
      <p:pic>
        <p:nvPicPr>
          <p:cNvPr id="7" name="Picture 6">
            <a:extLst>
              <a:ext uri="{FF2B5EF4-FFF2-40B4-BE49-F238E27FC236}">
                <a16:creationId xmlns:a16="http://schemas.microsoft.com/office/drawing/2014/main" id="{4428C014-DA90-F4B8-9564-D23510166D69}"/>
              </a:ext>
            </a:extLst>
          </p:cNvPr>
          <p:cNvPicPr>
            <a:picLocks noChangeAspect="1"/>
          </p:cNvPicPr>
          <p:nvPr/>
        </p:nvPicPr>
        <p:blipFill>
          <a:blip r:embed="rId3"/>
          <a:stretch>
            <a:fillRect/>
          </a:stretch>
        </p:blipFill>
        <p:spPr>
          <a:xfrm>
            <a:off x="2377818" y="4170127"/>
            <a:ext cx="4388364" cy="2047903"/>
          </a:xfrm>
          <a:prstGeom prst="rect">
            <a:avLst/>
          </a:prstGeom>
        </p:spPr>
      </p:pic>
      <p:sp>
        <p:nvSpPr>
          <p:cNvPr id="6" name="Title 1">
            <a:extLst>
              <a:ext uri="{FF2B5EF4-FFF2-40B4-BE49-F238E27FC236}">
                <a16:creationId xmlns:a16="http://schemas.microsoft.com/office/drawing/2014/main" id="{7606DAD1-2AD1-441E-1D94-C66E357FF292}"/>
              </a:ext>
            </a:extLst>
          </p:cNvPr>
          <p:cNvSpPr>
            <a:spLocks noGrp="1"/>
          </p:cNvSpPr>
          <p:nvPr>
            <p:ph type="title"/>
          </p:nvPr>
        </p:nvSpPr>
        <p:spPr>
          <a:xfrm>
            <a:off x="1383030" y="639970"/>
            <a:ext cx="6377940" cy="914400"/>
          </a:xfrm>
        </p:spPr>
        <p:txBody>
          <a:bodyPr/>
          <a:lstStyle/>
          <a:p>
            <a:pPr algn="ctr"/>
            <a:r>
              <a:rPr lang="en-US" dirty="0"/>
              <a:t>Funding Opportunity</a:t>
            </a:r>
          </a:p>
        </p:txBody>
      </p:sp>
      <p:sp>
        <p:nvSpPr>
          <p:cNvPr id="8" name="Slide Number Placeholder 7">
            <a:extLst>
              <a:ext uri="{FF2B5EF4-FFF2-40B4-BE49-F238E27FC236}">
                <a16:creationId xmlns:a16="http://schemas.microsoft.com/office/drawing/2014/main" id="{FB5A496C-0121-8EE8-9B13-110F726D1C30}"/>
              </a:ext>
            </a:extLst>
          </p:cNvPr>
          <p:cNvSpPr>
            <a:spLocks noGrp="1"/>
          </p:cNvSpPr>
          <p:nvPr>
            <p:ph type="sldNum" sz="quarter" idx="4"/>
          </p:nvPr>
        </p:nvSpPr>
        <p:spPr/>
        <p:txBody>
          <a:bodyPr/>
          <a:lstStyle/>
          <a:p>
            <a:fld id="{602FC458-F1F2-4988-9912-50B92EDCE080}" type="slidenum">
              <a:rPr lang="en-US" smtClean="0"/>
              <a:pPr/>
              <a:t>20</a:t>
            </a:fld>
            <a:endParaRPr lang="en-US" dirty="0"/>
          </a:p>
        </p:txBody>
      </p:sp>
    </p:spTree>
    <p:extLst>
      <p:ext uri="{BB962C8B-B14F-4D97-AF65-F5344CB8AC3E}">
        <p14:creationId xmlns:p14="http://schemas.microsoft.com/office/powerpoint/2010/main" val="175674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578" y="646318"/>
            <a:ext cx="8099072" cy="914400"/>
          </a:xfrm>
        </p:spPr>
        <p:txBody>
          <a:bodyPr>
            <a:normAutofit/>
          </a:bodyPr>
          <a:lstStyle/>
          <a:p>
            <a:pPr algn="ctr"/>
            <a:r>
              <a:rPr lang="en-US" dirty="0"/>
              <a:t>Start an Application	</a:t>
            </a:r>
          </a:p>
        </p:txBody>
      </p:sp>
      <p:sp>
        <p:nvSpPr>
          <p:cNvPr id="3" name="Content Placeholder 2"/>
          <p:cNvSpPr>
            <a:spLocks noGrp="1"/>
          </p:cNvSpPr>
          <p:nvPr>
            <p:ph idx="1"/>
          </p:nvPr>
        </p:nvSpPr>
        <p:spPr>
          <a:xfrm>
            <a:off x="330004" y="2187557"/>
            <a:ext cx="8299646" cy="4024125"/>
          </a:xfrm>
        </p:spPr>
        <p:txBody>
          <a:bodyPr vert="horz" lIns="91440" tIns="45720" rIns="91440" bIns="45720" rtlCol="0" anchor="t">
            <a:noAutofit/>
          </a:bodyPr>
          <a:lstStyle/>
          <a:p>
            <a:r>
              <a:rPr lang="en-US" sz="2200" b="1" dirty="0">
                <a:solidFill>
                  <a:schemeClr val="tx1"/>
                </a:solidFill>
                <a:cs typeface="Calibri"/>
              </a:rPr>
              <a:t>Start New Application:</a:t>
            </a:r>
            <a:r>
              <a:rPr lang="en-US" sz="2200" dirty="0">
                <a:solidFill>
                  <a:schemeClr val="tx1"/>
                </a:solidFill>
                <a:cs typeface="Calibri"/>
              </a:rPr>
              <a:t> Click to create a new application. You must go through the Wizard before the application can be saved. Once saved, you can go back anytime to edit.</a:t>
            </a:r>
            <a:endParaRPr lang="en-US" sz="2200" b="1" dirty="0">
              <a:solidFill>
                <a:schemeClr val="tx1"/>
              </a:solidFill>
              <a:cs typeface="Calibri"/>
            </a:endParaRPr>
          </a:p>
          <a:p>
            <a:r>
              <a:rPr lang="en-US" sz="2200" b="1" dirty="0">
                <a:solidFill>
                  <a:schemeClr val="tx1"/>
                </a:solidFill>
                <a:cs typeface="Calibri"/>
              </a:rPr>
              <a:t>Ask a Question: </a:t>
            </a:r>
            <a:r>
              <a:rPr lang="en-US" sz="2200" dirty="0">
                <a:solidFill>
                  <a:schemeClr val="tx1"/>
                </a:solidFill>
                <a:cs typeface="Calibri"/>
              </a:rPr>
              <a:t>If this appears at the top right of the Funding Opportunity Details, you can ask questions that will appear at the bottom of the funding opportunity (FO) for other applicants.</a:t>
            </a:r>
          </a:p>
        </p:txBody>
      </p:sp>
      <p:pic>
        <p:nvPicPr>
          <p:cNvPr id="4" name="Picture 3"/>
          <p:cNvPicPr>
            <a:picLocks noChangeAspect="1"/>
          </p:cNvPicPr>
          <p:nvPr/>
        </p:nvPicPr>
        <p:blipFill rotWithShape="1">
          <a:blip r:embed="rId3"/>
          <a:srcRect l="30060" b="14679"/>
          <a:stretch/>
        </p:blipFill>
        <p:spPr>
          <a:xfrm>
            <a:off x="4517253" y="5032035"/>
            <a:ext cx="3557017" cy="943781"/>
          </a:xfrm>
          <a:prstGeom prst="rect">
            <a:avLst/>
          </a:prstGeom>
          <a:ln>
            <a:solidFill>
              <a:schemeClr val="accent5"/>
            </a:solidFill>
          </a:ln>
        </p:spPr>
      </p:pic>
      <p:cxnSp>
        <p:nvCxnSpPr>
          <p:cNvPr id="5" name="Straight Arrow Connector 4">
            <a:extLst>
              <a:ext uri="{FF2B5EF4-FFF2-40B4-BE49-F238E27FC236}">
                <a16:creationId xmlns:a16="http://schemas.microsoft.com/office/drawing/2014/main" id="{222B68A4-4E3C-4D69-9236-27FD97804BE3}"/>
              </a:ext>
            </a:extLst>
          </p:cNvPr>
          <p:cNvCxnSpPr>
            <a:cxnSpLocks/>
          </p:cNvCxnSpPr>
          <p:nvPr/>
        </p:nvCxnSpPr>
        <p:spPr>
          <a:xfrm>
            <a:off x="5948086" y="4763962"/>
            <a:ext cx="695349" cy="614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2483B5B-ED9E-1023-28A8-6D2D7C1FAB15}"/>
              </a:ext>
            </a:extLst>
          </p:cNvPr>
          <p:cNvSpPr>
            <a:spLocks noGrp="1"/>
          </p:cNvSpPr>
          <p:nvPr>
            <p:ph type="sldNum" sz="quarter" idx="4"/>
          </p:nvPr>
        </p:nvSpPr>
        <p:spPr/>
        <p:txBody>
          <a:bodyPr/>
          <a:lstStyle/>
          <a:p>
            <a:fld id="{602FC458-F1F2-4988-9912-50B92EDCE080}" type="slidenum">
              <a:rPr lang="en-US" smtClean="0"/>
              <a:pPr/>
              <a:t>21</a:t>
            </a:fld>
            <a:endParaRPr lang="en-US" dirty="0"/>
          </a:p>
        </p:txBody>
      </p:sp>
    </p:spTree>
    <p:extLst>
      <p:ext uri="{BB962C8B-B14F-4D97-AF65-F5344CB8AC3E}">
        <p14:creationId xmlns:p14="http://schemas.microsoft.com/office/powerpoint/2010/main" val="364600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4" y="643350"/>
            <a:ext cx="8015112" cy="914400"/>
          </a:xfrm>
        </p:spPr>
        <p:txBody>
          <a:bodyPr>
            <a:normAutofit/>
          </a:bodyPr>
          <a:lstStyle/>
          <a:p>
            <a:pPr algn="ctr"/>
            <a:r>
              <a:rPr lang="en-US" dirty="0"/>
              <a:t>Application Creation Wizard </a:t>
            </a:r>
            <a:endParaRPr lang="en-US" dirty="0">
              <a:ea typeface="Calibri"/>
              <a:cs typeface="Calibri"/>
            </a:endParaRPr>
          </a:p>
        </p:txBody>
      </p:sp>
      <p:sp>
        <p:nvSpPr>
          <p:cNvPr id="7" name="Text Placeholder 6"/>
          <p:cNvSpPr>
            <a:spLocks noGrp="1"/>
          </p:cNvSpPr>
          <p:nvPr>
            <p:ph type="body" idx="1"/>
          </p:nvPr>
        </p:nvSpPr>
        <p:spPr>
          <a:xfrm>
            <a:off x="246082" y="4271551"/>
            <a:ext cx="4349457" cy="1295400"/>
          </a:xfrm>
        </p:spPr>
        <p:txBody>
          <a:bodyPr>
            <a:noAutofit/>
          </a:bodyPr>
          <a:lstStyle/>
          <a:p>
            <a:r>
              <a:rPr lang="en-US" sz="2200" b="1" dirty="0">
                <a:solidFill>
                  <a:schemeClr val="tx1"/>
                </a:solidFill>
              </a:rPr>
              <a:t>Application Title: </a:t>
            </a:r>
            <a:r>
              <a:rPr lang="en-US" sz="2200" dirty="0">
                <a:solidFill>
                  <a:schemeClr val="tx1"/>
                </a:solidFill>
              </a:rPr>
              <a:t>Name your application with your agency or organization name</a:t>
            </a:r>
          </a:p>
          <a:p>
            <a:pPr>
              <a:spcBef>
                <a:spcPts val="0"/>
              </a:spcBef>
            </a:pPr>
            <a:r>
              <a:rPr lang="en-US" sz="2200" dirty="0">
                <a:solidFill>
                  <a:schemeClr val="tx1"/>
                </a:solidFill>
              </a:rPr>
              <a:t>ex: FY26 &lt;agency name&gt;</a:t>
            </a:r>
          </a:p>
          <a:p>
            <a:pPr>
              <a:lnSpc>
                <a:spcPct val="100000"/>
              </a:lnSpc>
            </a:pPr>
            <a:r>
              <a:rPr lang="en-US" sz="2200" b="1" dirty="0">
                <a:solidFill>
                  <a:schemeClr val="tx1"/>
                </a:solidFill>
              </a:rPr>
              <a:t>Primary Contact: </a:t>
            </a:r>
            <a:r>
              <a:rPr lang="en-US" sz="2200" dirty="0">
                <a:solidFill>
                  <a:schemeClr val="tx1"/>
                </a:solidFill>
              </a:rPr>
              <a:t>Name your Project</a:t>
            </a:r>
            <a:r>
              <a:rPr lang="en-US" sz="2200" b="0" dirty="0">
                <a:solidFill>
                  <a:schemeClr val="tx1"/>
                </a:solidFill>
              </a:rPr>
              <a:t> Director</a:t>
            </a:r>
            <a:endParaRPr lang="en-US" sz="2200" b="0" dirty="0">
              <a:solidFill>
                <a:schemeClr val="tx1"/>
              </a:solidFill>
              <a:ea typeface="Calibri"/>
              <a:cs typeface="Calibri"/>
            </a:endParaRPr>
          </a:p>
          <a:p>
            <a:pPr>
              <a:lnSpc>
                <a:spcPct val="100000"/>
              </a:lnSpc>
            </a:pPr>
            <a:r>
              <a:rPr lang="en-US" sz="2200" b="1" dirty="0">
                <a:solidFill>
                  <a:schemeClr val="tx1"/>
                </a:solidFill>
              </a:rPr>
              <a:t>Organization: </a:t>
            </a:r>
            <a:r>
              <a:rPr lang="en-US" sz="2200" dirty="0">
                <a:solidFill>
                  <a:schemeClr val="tx1"/>
                </a:solidFill>
              </a:rPr>
              <a:t>Select your organization</a:t>
            </a:r>
            <a:endParaRPr lang="en-US" sz="2200" b="0" dirty="0">
              <a:solidFill>
                <a:schemeClr val="tx1"/>
              </a:solidFill>
              <a:ea typeface="Calibri"/>
              <a:cs typeface="Calibri"/>
            </a:endParaRPr>
          </a:p>
        </p:txBody>
      </p:sp>
      <p:pic>
        <p:nvPicPr>
          <p:cNvPr id="5" name="Picture 4">
            <a:extLst>
              <a:ext uri="{FF2B5EF4-FFF2-40B4-BE49-F238E27FC236}">
                <a16:creationId xmlns:a16="http://schemas.microsoft.com/office/drawing/2014/main" id="{C90EC09E-FA9E-398C-1FCA-3CA4640C89BB}"/>
              </a:ext>
            </a:extLst>
          </p:cNvPr>
          <p:cNvPicPr>
            <a:picLocks noChangeAspect="1"/>
          </p:cNvPicPr>
          <p:nvPr/>
        </p:nvPicPr>
        <p:blipFill>
          <a:blip r:embed="rId3"/>
          <a:stretch>
            <a:fillRect/>
          </a:stretch>
        </p:blipFill>
        <p:spPr>
          <a:xfrm>
            <a:off x="4384964" y="3186617"/>
            <a:ext cx="4349457" cy="2847801"/>
          </a:xfrm>
          <a:prstGeom prst="rect">
            <a:avLst/>
          </a:prstGeom>
        </p:spPr>
      </p:pic>
      <p:sp>
        <p:nvSpPr>
          <p:cNvPr id="3" name="Slide Number Placeholder 2">
            <a:extLst>
              <a:ext uri="{FF2B5EF4-FFF2-40B4-BE49-F238E27FC236}">
                <a16:creationId xmlns:a16="http://schemas.microsoft.com/office/drawing/2014/main" id="{33DDE804-D9E5-337E-55AF-A8409831E805}"/>
              </a:ext>
            </a:extLst>
          </p:cNvPr>
          <p:cNvSpPr>
            <a:spLocks noGrp="1"/>
          </p:cNvSpPr>
          <p:nvPr>
            <p:ph type="sldNum" sz="quarter" idx="12"/>
          </p:nvPr>
        </p:nvSpPr>
        <p:spPr/>
        <p:txBody>
          <a:bodyPr/>
          <a:lstStyle/>
          <a:p>
            <a:fld id="{602FC458-F1F2-4988-9912-50B92EDCE080}" type="slidenum">
              <a:rPr lang="en-US" smtClean="0"/>
              <a:pPr/>
              <a:t>22</a:t>
            </a:fld>
            <a:endParaRPr lang="en-US" dirty="0"/>
          </a:p>
        </p:txBody>
      </p:sp>
    </p:spTree>
    <p:extLst>
      <p:ext uri="{BB962C8B-B14F-4D97-AF65-F5344CB8AC3E}">
        <p14:creationId xmlns:p14="http://schemas.microsoft.com/office/powerpoint/2010/main" val="370118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09CDB-D2EB-0948-F0E2-2209438C80C6}"/>
              </a:ext>
            </a:extLst>
          </p:cNvPr>
          <p:cNvSpPr txBox="1"/>
          <p:nvPr/>
        </p:nvSpPr>
        <p:spPr>
          <a:xfrm>
            <a:off x="270933" y="2504577"/>
            <a:ext cx="3319760" cy="3477875"/>
          </a:xfrm>
          <a:prstGeom prst="rect">
            <a:avLst/>
          </a:prstGeom>
          <a:noFill/>
        </p:spPr>
        <p:txBody>
          <a:bodyPr wrap="square" lIns="91440" tIns="45720" rIns="91440" bIns="45720" rtlCol="0" anchor="t">
            <a:spAutoFit/>
          </a:bodyPr>
          <a:lstStyle/>
          <a:p>
            <a:r>
              <a:rPr lang="en-US" sz="2200" b="1" dirty="0"/>
              <a:t>Additional Contacts:</a:t>
            </a:r>
            <a:r>
              <a:rPr lang="en-US" sz="2200" dirty="0"/>
              <a:t> Add people in your organization who need access to the grant. If someone is not listed as an additional contact, they will not be able to see the application or the grant in OGMS. </a:t>
            </a:r>
          </a:p>
        </p:txBody>
      </p:sp>
      <p:sp>
        <p:nvSpPr>
          <p:cNvPr id="6" name="Title 1">
            <a:extLst>
              <a:ext uri="{FF2B5EF4-FFF2-40B4-BE49-F238E27FC236}">
                <a16:creationId xmlns:a16="http://schemas.microsoft.com/office/drawing/2014/main" id="{02A9DCEC-31BF-0A98-9600-DE4F9874513C}"/>
              </a:ext>
            </a:extLst>
          </p:cNvPr>
          <p:cNvSpPr txBox="1">
            <a:spLocks/>
          </p:cNvSpPr>
          <p:nvPr/>
        </p:nvSpPr>
        <p:spPr>
          <a:xfrm>
            <a:off x="508001" y="679573"/>
            <a:ext cx="8150577"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defTabSz="457200"/>
            <a:r>
              <a:rPr lang="en-US" sz="3200" cap="none" dirty="0">
                <a:solidFill>
                  <a:schemeClr val="bg1"/>
                </a:solidFill>
              </a:rPr>
              <a:t>Application Creation Wizard</a:t>
            </a:r>
          </a:p>
        </p:txBody>
      </p:sp>
      <p:pic>
        <p:nvPicPr>
          <p:cNvPr id="5" name="Picture 4">
            <a:extLst>
              <a:ext uri="{FF2B5EF4-FFF2-40B4-BE49-F238E27FC236}">
                <a16:creationId xmlns:a16="http://schemas.microsoft.com/office/drawing/2014/main" id="{1BE52E07-1042-F9DC-3464-6BB7055C034D}"/>
              </a:ext>
            </a:extLst>
          </p:cNvPr>
          <p:cNvPicPr>
            <a:picLocks noChangeAspect="1"/>
          </p:cNvPicPr>
          <p:nvPr/>
        </p:nvPicPr>
        <p:blipFill>
          <a:blip r:embed="rId3"/>
          <a:stretch>
            <a:fillRect/>
          </a:stretch>
        </p:blipFill>
        <p:spPr>
          <a:xfrm>
            <a:off x="3760973" y="2454361"/>
            <a:ext cx="4708951" cy="3561144"/>
          </a:xfrm>
          <a:prstGeom prst="rect">
            <a:avLst/>
          </a:prstGeom>
        </p:spPr>
      </p:pic>
      <p:cxnSp>
        <p:nvCxnSpPr>
          <p:cNvPr id="9" name="Straight Arrow Connector 8">
            <a:extLst>
              <a:ext uri="{FF2B5EF4-FFF2-40B4-BE49-F238E27FC236}">
                <a16:creationId xmlns:a16="http://schemas.microsoft.com/office/drawing/2014/main" id="{74181B55-2ACF-7862-181F-37A5CF69EE23}"/>
              </a:ext>
            </a:extLst>
          </p:cNvPr>
          <p:cNvCxnSpPr>
            <a:cxnSpLocks/>
          </p:cNvCxnSpPr>
          <p:nvPr/>
        </p:nvCxnSpPr>
        <p:spPr>
          <a:xfrm>
            <a:off x="5263424" y="4963365"/>
            <a:ext cx="510222" cy="542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0D5B2E0-1C98-91AC-7E32-9D286A944E27}"/>
              </a:ext>
            </a:extLst>
          </p:cNvPr>
          <p:cNvSpPr>
            <a:spLocks noGrp="1"/>
          </p:cNvSpPr>
          <p:nvPr>
            <p:ph type="sldNum" sz="quarter" idx="4"/>
          </p:nvPr>
        </p:nvSpPr>
        <p:spPr/>
        <p:txBody>
          <a:bodyPr/>
          <a:lstStyle/>
          <a:p>
            <a:fld id="{602FC458-F1F2-4988-9912-50B92EDCE080}" type="slidenum">
              <a:rPr lang="en-US" smtClean="0"/>
              <a:pPr/>
              <a:t>23</a:t>
            </a:fld>
            <a:endParaRPr lang="en-US" dirty="0"/>
          </a:p>
        </p:txBody>
      </p:sp>
    </p:spTree>
    <p:extLst>
      <p:ext uri="{BB962C8B-B14F-4D97-AF65-F5344CB8AC3E}">
        <p14:creationId xmlns:p14="http://schemas.microsoft.com/office/powerpoint/2010/main" val="357339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75" y="610055"/>
            <a:ext cx="8183803" cy="914400"/>
          </a:xfrm>
        </p:spPr>
        <p:txBody>
          <a:bodyPr/>
          <a:lstStyle/>
          <a:p>
            <a:pPr algn="ctr"/>
            <a:r>
              <a:rPr lang="en-US" dirty="0"/>
              <a:t>Application Details</a:t>
            </a:r>
          </a:p>
        </p:txBody>
      </p:sp>
      <p:sp>
        <p:nvSpPr>
          <p:cNvPr id="3" name="TextBox 2">
            <a:extLst>
              <a:ext uri="{FF2B5EF4-FFF2-40B4-BE49-F238E27FC236}">
                <a16:creationId xmlns:a16="http://schemas.microsoft.com/office/drawing/2014/main" id="{27054E88-ED54-3F94-5D77-A76970B5DC9C}"/>
              </a:ext>
            </a:extLst>
          </p:cNvPr>
          <p:cNvSpPr txBox="1"/>
          <p:nvPr/>
        </p:nvSpPr>
        <p:spPr>
          <a:xfrm>
            <a:off x="364175" y="4231643"/>
            <a:ext cx="829440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A green checkmark in the “Complete” column means that the section is completed. If there is no green checkmark, you must return to the application section, complete the required components to mark the section as complete.</a:t>
            </a:r>
          </a:p>
        </p:txBody>
      </p:sp>
      <p:pic>
        <p:nvPicPr>
          <p:cNvPr id="7" name="Picture 6">
            <a:extLst>
              <a:ext uri="{FF2B5EF4-FFF2-40B4-BE49-F238E27FC236}">
                <a16:creationId xmlns:a16="http://schemas.microsoft.com/office/drawing/2014/main" id="{3DA39A2B-3DC7-4DF2-6E7E-4166AF7E21C6}"/>
              </a:ext>
            </a:extLst>
          </p:cNvPr>
          <p:cNvPicPr>
            <a:picLocks noChangeAspect="1"/>
          </p:cNvPicPr>
          <p:nvPr/>
        </p:nvPicPr>
        <p:blipFill>
          <a:blip r:embed="rId3"/>
          <a:srcRect b="34459"/>
          <a:stretch/>
        </p:blipFill>
        <p:spPr>
          <a:xfrm>
            <a:off x="474775" y="2033772"/>
            <a:ext cx="7995149" cy="1945946"/>
          </a:xfrm>
          <a:prstGeom prst="rect">
            <a:avLst/>
          </a:prstGeom>
        </p:spPr>
      </p:pic>
      <p:cxnSp>
        <p:nvCxnSpPr>
          <p:cNvPr id="4" name="Straight Arrow Connector 3"/>
          <p:cNvCxnSpPr/>
          <p:nvPr/>
        </p:nvCxnSpPr>
        <p:spPr>
          <a:xfrm flipH="1">
            <a:off x="2595684" y="1772394"/>
            <a:ext cx="515389" cy="5227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5956547" y="2726654"/>
            <a:ext cx="425275" cy="681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940CF4A-36F6-4933-2035-A6D56DACD2DA}"/>
              </a:ext>
            </a:extLst>
          </p:cNvPr>
          <p:cNvSpPr>
            <a:spLocks noGrp="1"/>
          </p:cNvSpPr>
          <p:nvPr>
            <p:ph type="sldNum" sz="quarter" idx="4"/>
          </p:nvPr>
        </p:nvSpPr>
        <p:spPr/>
        <p:txBody>
          <a:bodyPr/>
          <a:lstStyle/>
          <a:p>
            <a:fld id="{602FC458-F1F2-4988-9912-50B92EDCE080}" type="slidenum">
              <a:rPr lang="en-US" smtClean="0"/>
              <a:pPr/>
              <a:t>24</a:t>
            </a:fld>
            <a:endParaRPr lang="en-US" dirty="0"/>
          </a:p>
        </p:txBody>
      </p:sp>
    </p:spTree>
    <p:extLst>
      <p:ext uri="{BB962C8B-B14F-4D97-AF65-F5344CB8AC3E}">
        <p14:creationId xmlns:p14="http://schemas.microsoft.com/office/powerpoint/2010/main" val="250016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F1D6B4-F8C4-599C-0995-E5DCE0895AE2}"/>
              </a:ext>
            </a:extLst>
          </p:cNvPr>
          <p:cNvSpPr>
            <a:spLocks noGrp="1"/>
          </p:cNvSpPr>
          <p:nvPr>
            <p:ph type="sldNum" sz="quarter" idx="4"/>
          </p:nvPr>
        </p:nvSpPr>
        <p:spPr/>
        <p:txBody>
          <a:bodyPr/>
          <a:lstStyle/>
          <a:p>
            <a:fld id="{602FC458-F1F2-4988-9912-50B92EDCE080}" type="slidenum">
              <a:rPr lang="en-US" smtClean="0"/>
              <a:pPr/>
              <a:t>25</a:t>
            </a:fld>
            <a:endParaRPr lang="en-US" dirty="0"/>
          </a:p>
        </p:txBody>
      </p:sp>
      <p:pic>
        <p:nvPicPr>
          <p:cNvPr id="6" name="Picture 5">
            <a:extLst>
              <a:ext uri="{FF2B5EF4-FFF2-40B4-BE49-F238E27FC236}">
                <a16:creationId xmlns:a16="http://schemas.microsoft.com/office/drawing/2014/main" id="{90FA09CA-491E-053E-8555-A4C6D7E69D85}"/>
              </a:ext>
            </a:extLst>
          </p:cNvPr>
          <p:cNvPicPr>
            <a:picLocks noChangeAspect="1"/>
          </p:cNvPicPr>
          <p:nvPr/>
        </p:nvPicPr>
        <p:blipFill>
          <a:blip r:embed="rId3"/>
          <a:srcRect r="30250"/>
          <a:stretch/>
        </p:blipFill>
        <p:spPr>
          <a:xfrm>
            <a:off x="512925" y="1063416"/>
            <a:ext cx="4853180" cy="4609650"/>
          </a:xfrm>
          <a:prstGeom prst="roundRect">
            <a:avLst>
              <a:gd name="adj" fmla="val 1858"/>
            </a:avLst>
          </a:prstGeom>
          <a:effectLst>
            <a:outerShdw blurRad="50800" dist="50800" dir="5400000" algn="tl" rotWithShape="0">
              <a:srgbClr val="000000">
                <a:alpha val="43000"/>
              </a:srgbClr>
            </a:outerShdw>
          </a:effectLst>
        </p:spPr>
      </p:pic>
      <p:sp>
        <p:nvSpPr>
          <p:cNvPr id="5" name="Title 1">
            <a:extLst>
              <a:ext uri="{FF2B5EF4-FFF2-40B4-BE49-F238E27FC236}">
                <a16:creationId xmlns:a16="http://schemas.microsoft.com/office/drawing/2014/main" id="{35EF85B2-3539-1D11-DE21-38859ECCA590}"/>
              </a:ext>
            </a:extLst>
          </p:cNvPr>
          <p:cNvSpPr txBox="1">
            <a:spLocks/>
          </p:cNvSpPr>
          <p:nvPr/>
        </p:nvSpPr>
        <p:spPr>
          <a:xfrm>
            <a:off x="5529767" y="2895600"/>
            <a:ext cx="2782050" cy="127069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pPr>
            <a:r>
              <a:rPr lang="en-US" dirty="0"/>
              <a:t>Face Sheet Example</a:t>
            </a:r>
          </a:p>
        </p:txBody>
      </p:sp>
    </p:spTree>
    <p:extLst>
      <p:ext uri="{BB962C8B-B14F-4D97-AF65-F5344CB8AC3E}">
        <p14:creationId xmlns:p14="http://schemas.microsoft.com/office/powerpoint/2010/main" val="272599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CEFF5-55FB-0CD1-ECB0-24723F0E3298}"/>
              </a:ext>
            </a:extLst>
          </p:cNvPr>
          <p:cNvPicPr>
            <a:picLocks noChangeAspect="1"/>
          </p:cNvPicPr>
          <p:nvPr/>
        </p:nvPicPr>
        <p:blipFill>
          <a:blip r:embed="rId3"/>
          <a:stretch>
            <a:fillRect/>
          </a:stretch>
        </p:blipFill>
        <p:spPr>
          <a:xfrm>
            <a:off x="642478" y="839082"/>
            <a:ext cx="5300316" cy="2049864"/>
          </a:xfrm>
          <a:prstGeom prst="roundRect">
            <a:avLst>
              <a:gd name="adj" fmla="val 1858"/>
            </a:avLst>
          </a:prstGeom>
          <a:effectLst>
            <a:outerShdw blurRad="50800" dist="50800" dir="5400000" algn="tl" rotWithShape="0">
              <a:srgbClr val="000000">
                <a:alpha val="43000"/>
              </a:srgbClr>
            </a:outerShdw>
          </a:effectLst>
        </p:spPr>
      </p:pic>
      <p:pic>
        <p:nvPicPr>
          <p:cNvPr id="7" name="Picture 6">
            <a:extLst>
              <a:ext uri="{FF2B5EF4-FFF2-40B4-BE49-F238E27FC236}">
                <a16:creationId xmlns:a16="http://schemas.microsoft.com/office/drawing/2014/main" id="{8812D337-C1BF-E784-05A8-C187B5716C64}"/>
              </a:ext>
            </a:extLst>
          </p:cNvPr>
          <p:cNvPicPr>
            <a:picLocks noChangeAspect="1"/>
          </p:cNvPicPr>
          <p:nvPr/>
        </p:nvPicPr>
        <p:blipFill>
          <a:blip r:embed="rId4"/>
          <a:stretch>
            <a:fillRect/>
          </a:stretch>
        </p:blipFill>
        <p:spPr>
          <a:xfrm>
            <a:off x="642477" y="3081125"/>
            <a:ext cx="5300316" cy="2640195"/>
          </a:xfrm>
          <a:prstGeom prst="roundRect">
            <a:avLst>
              <a:gd name="adj" fmla="val 1858"/>
            </a:avLst>
          </a:prstGeom>
          <a:effectLst>
            <a:outerShdw blurRad="50800" dist="50800" dir="5400000" algn="tl" rotWithShape="0">
              <a:srgbClr val="000000">
                <a:alpha val="43000"/>
              </a:srgbClr>
            </a:outerShdw>
          </a:effectLst>
        </p:spPr>
      </p:pic>
      <p:sp>
        <p:nvSpPr>
          <p:cNvPr id="8" name="Slide Number Placeholder 7">
            <a:extLst>
              <a:ext uri="{FF2B5EF4-FFF2-40B4-BE49-F238E27FC236}">
                <a16:creationId xmlns:a16="http://schemas.microsoft.com/office/drawing/2014/main" id="{55743DDF-F737-04E6-3924-5EFD09550868}"/>
              </a:ext>
            </a:extLst>
          </p:cNvPr>
          <p:cNvSpPr>
            <a:spLocks noGrp="1"/>
          </p:cNvSpPr>
          <p:nvPr>
            <p:ph type="sldNum" sz="quarter" idx="4"/>
          </p:nvPr>
        </p:nvSpPr>
        <p:spPr/>
        <p:txBody>
          <a:bodyPr/>
          <a:lstStyle/>
          <a:p>
            <a:fld id="{602FC458-F1F2-4988-9912-50B92EDCE080}" type="slidenum">
              <a:rPr lang="en-US" smtClean="0"/>
              <a:pPr/>
              <a:t>26</a:t>
            </a:fld>
            <a:endParaRPr lang="en-US" dirty="0"/>
          </a:p>
        </p:txBody>
      </p:sp>
      <p:sp>
        <p:nvSpPr>
          <p:cNvPr id="9" name="Title 1">
            <a:extLst>
              <a:ext uri="{FF2B5EF4-FFF2-40B4-BE49-F238E27FC236}">
                <a16:creationId xmlns:a16="http://schemas.microsoft.com/office/drawing/2014/main" id="{F33A1A7B-A947-DB3A-DA38-40EE9DB33984}"/>
              </a:ext>
            </a:extLst>
          </p:cNvPr>
          <p:cNvSpPr txBox="1">
            <a:spLocks/>
          </p:cNvSpPr>
          <p:nvPr/>
        </p:nvSpPr>
        <p:spPr>
          <a:xfrm>
            <a:off x="6098479" y="2895600"/>
            <a:ext cx="2782050" cy="127069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pPr>
            <a:r>
              <a:rPr lang="en-US" dirty="0"/>
              <a:t>Face Sheet Example</a:t>
            </a:r>
          </a:p>
        </p:txBody>
      </p:sp>
    </p:spTree>
    <p:extLst>
      <p:ext uri="{BB962C8B-B14F-4D97-AF65-F5344CB8AC3E}">
        <p14:creationId xmlns:p14="http://schemas.microsoft.com/office/powerpoint/2010/main" val="3663191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3345" y="678730"/>
            <a:ext cx="6571060" cy="914400"/>
          </a:xfrm>
        </p:spPr>
        <p:txBody>
          <a:bodyPr vert="horz" lIns="91440" tIns="45720" rIns="91440" bIns="45720" rtlCol="0" anchor="ctr">
            <a:normAutofit/>
          </a:bodyPr>
          <a:lstStyle/>
          <a:p>
            <a:pPr algn="ctr"/>
            <a:r>
              <a:rPr lang="en-US" dirty="0"/>
              <a:t>Face Sheet Example  </a:t>
            </a:r>
          </a:p>
        </p:txBody>
      </p:sp>
      <p:pic>
        <p:nvPicPr>
          <p:cNvPr id="7" name="Picture 6"/>
          <p:cNvPicPr>
            <a:picLocks noChangeAspect="1"/>
          </p:cNvPicPr>
          <p:nvPr/>
        </p:nvPicPr>
        <p:blipFill>
          <a:blip r:embed="rId3"/>
          <a:stretch>
            <a:fillRect/>
          </a:stretch>
        </p:blipFill>
        <p:spPr>
          <a:xfrm>
            <a:off x="866214" y="2748896"/>
            <a:ext cx="3258768" cy="1562754"/>
          </a:xfrm>
          <a:prstGeom prst="roundRect">
            <a:avLst>
              <a:gd name="adj" fmla="val 1858"/>
            </a:avLst>
          </a:prstGeom>
          <a:effectLst>
            <a:outerShdw blurRad="50800" dist="50800" dir="5400000" algn="tl" rotWithShape="0">
              <a:srgbClr val="000000">
                <a:alpha val="43000"/>
              </a:srgbClr>
            </a:outerShdw>
          </a:effectLst>
        </p:spPr>
      </p:pic>
      <p:sp>
        <p:nvSpPr>
          <p:cNvPr id="3" name="TextBox 2">
            <a:extLst>
              <a:ext uri="{FF2B5EF4-FFF2-40B4-BE49-F238E27FC236}">
                <a16:creationId xmlns:a16="http://schemas.microsoft.com/office/drawing/2014/main" id="{F2E9A0C0-13AC-2E8E-AAD4-64474CE51517}"/>
              </a:ext>
            </a:extLst>
          </p:cNvPr>
          <p:cNvSpPr txBox="1"/>
          <p:nvPr/>
        </p:nvSpPr>
        <p:spPr>
          <a:xfrm>
            <a:off x="4485714" y="2603500"/>
            <a:ext cx="4337651" cy="223943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spcBef>
                <a:spcPts val="1000"/>
              </a:spcBef>
              <a:buClr>
                <a:schemeClr val="accent1"/>
              </a:buClr>
              <a:buSzPct val="80000"/>
              <a:buFont typeface="Wingdings 3" charset="2"/>
              <a:buChar char=""/>
            </a:pPr>
            <a:r>
              <a:rPr lang="en-US" sz="2200" dirty="0">
                <a:solidFill>
                  <a:schemeClr val="tx1">
                    <a:lumMod val="75000"/>
                    <a:lumOff val="25000"/>
                  </a:schemeClr>
                </a:solidFill>
              </a:rPr>
              <a:t>After completing all fields, click the orange “Mark as Complete” button. If a field is not complete, you will receive an error message.</a:t>
            </a:r>
          </a:p>
        </p:txBody>
      </p:sp>
      <p:sp>
        <p:nvSpPr>
          <p:cNvPr id="4" name="Slide Number Placeholder 3">
            <a:extLst>
              <a:ext uri="{FF2B5EF4-FFF2-40B4-BE49-F238E27FC236}">
                <a16:creationId xmlns:a16="http://schemas.microsoft.com/office/drawing/2014/main" id="{A09770FE-C19C-41B5-0B98-0779D9960493}"/>
              </a:ext>
            </a:extLst>
          </p:cNvPr>
          <p:cNvSpPr>
            <a:spLocks noGrp="1"/>
          </p:cNvSpPr>
          <p:nvPr>
            <p:ph type="sldNum" sz="quarter" idx="4"/>
          </p:nvPr>
        </p:nvSpPr>
        <p:spPr/>
        <p:txBody>
          <a:bodyPr/>
          <a:lstStyle/>
          <a:p>
            <a:fld id="{602FC458-F1F2-4988-9912-50B92EDCE080}" type="slidenum">
              <a:rPr lang="en-US" smtClean="0"/>
              <a:pPr/>
              <a:t>27</a:t>
            </a:fld>
            <a:endParaRPr lang="en-US" dirty="0"/>
          </a:p>
        </p:txBody>
      </p:sp>
    </p:spTree>
    <p:extLst>
      <p:ext uri="{BB962C8B-B14F-4D97-AF65-F5344CB8AC3E}">
        <p14:creationId xmlns:p14="http://schemas.microsoft.com/office/powerpoint/2010/main" val="20403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48A601-9C04-2202-0F2C-C118967C064C}"/>
              </a:ext>
            </a:extLst>
          </p:cNvPr>
          <p:cNvSpPr>
            <a:spLocks noGrp="1"/>
          </p:cNvSpPr>
          <p:nvPr>
            <p:ph type="sldNum" sz="quarter" idx="4"/>
          </p:nvPr>
        </p:nvSpPr>
        <p:spPr/>
        <p:txBody>
          <a:bodyPr/>
          <a:lstStyle/>
          <a:p>
            <a:fld id="{602FC458-F1F2-4988-9912-50B92EDCE080}" type="slidenum">
              <a:rPr lang="en-US" smtClean="0"/>
              <a:pPr/>
              <a:t>28</a:t>
            </a:fld>
            <a:endParaRPr lang="en-US" dirty="0"/>
          </a:p>
        </p:txBody>
      </p:sp>
      <p:pic>
        <p:nvPicPr>
          <p:cNvPr id="6" name="Content Placeholder 5">
            <a:extLst>
              <a:ext uri="{FF2B5EF4-FFF2-40B4-BE49-F238E27FC236}">
                <a16:creationId xmlns:a16="http://schemas.microsoft.com/office/drawing/2014/main" id="{E4D0202C-36E4-949F-0905-0FA1855C2639}"/>
              </a:ext>
            </a:extLst>
          </p:cNvPr>
          <p:cNvPicPr>
            <a:picLocks noGrp="1" noChangeAspect="1"/>
          </p:cNvPicPr>
          <p:nvPr>
            <p:ph idx="4294967295"/>
          </p:nvPr>
        </p:nvPicPr>
        <p:blipFill>
          <a:blip r:embed="rId3"/>
          <a:srcRect r="23765"/>
          <a:stretch/>
        </p:blipFill>
        <p:spPr>
          <a:xfrm>
            <a:off x="880946" y="2025650"/>
            <a:ext cx="4852988" cy="2803525"/>
          </a:xfrm>
          <a:prstGeom prst="roundRect">
            <a:avLst>
              <a:gd name="adj" fmla="val 1858"/>
            </a:avLst>
          </a:prstGeom>
          <a:effectLst>
            <a:outerShdw blurRad="50800" dist="50800" dir="5400000" algn="tl" rotWithShape="0">
              <a:srgbClr val="000000">
                <a:alpha val="43000"/>
              </a:srgbClr>
            </a:outerShdw>
          </a:effectLst>
        </p:spPr>
      </p:pic>
      <p:sp>
        <p:nvSpPr>
          <p:cNvPr id="5" name="Title 1">
            <a:extLst>
              <a:ext uri="{FF2B5EF4-FFF2-40B4-BE49-F238E27FC236}">
                <a16:creationId xmlns:a16="http://schemas.microsoft.com/office/drawing/2014/main" id="{ADBC7655-A266-EF12-C2CA-CBB57350F3B1}"/>
              </a:ext>
            </a:extLst>
          </p:cNvPr>
          <p:cNvSpPr txBox="1">
            <a:spLocks/>
          </p:cNvSpPr>
          <p:nvPr/>
        </p:nvSpPr>
        <p:spPr>
          <a:xfrm>
            <a:off x="6120579" y="1113062"/>
            <a:ext cx="2142475" cy="328195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pPr>
            <a:r>
              <a:rPr lang="en-US" dirty="0"/>
              <a:t>Project Narrative Form</a:t>
            </a:r>
          </a:p>
        </p:txBody>
      </p:sp>
    </p:spTree>
    <p:extLst>
      <p:ext uri="{BB962C8B-B14F-4D97-AF65-F5344CB8AC3E}">
        <p14:creationId xmlns:p14="http://schemas.microsoft.com/office/powerpoint/2010/main" val="240171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92388-CC82-B582-EC48-9E6BAF3BE697}"/>
              </a:ext>
            </a:extLst>
          </p:cNvPr>
          <p:cNvSpPr>
            <a:spLocks noGrp="1"/>
          </p:cNvSpPr>
          <p:nvPr>
            <p:ph type="sldNum" sz="quarter" idx="4"/>
          </p:nvPr>
        </p:nvSpPr>
        <p:spPr/>
        <p:txBody>
          <a:bodyPr/>
          <a:lstStyle/>
          <a:p>
            <a:fld id="{602FC458-F1F2-4988-9912-50B92EDCE080}" type="slidenum">
              <a:rPr lang="en-US" smtClean="0"/>
              <a:pPr/>
              <a:t>29</a:t>
            </a:fld>
            <a:endParaRPr lang="en-US" dirty="0"/>
          </a:p>
        </p:txBody>
      </p:sp>
      <p:sp>
        <p:nvSpPr>
          <p:cNvPr id="2" name="Title 1">
            <a:extLst>
              <a:ext uri="{FF2B5EF4-FFF2-40B4-BE49-F238E27FC236}">
                <a16:creationId xmlns:a16="http://schemas.microsoft.com/office/drawing/2014/main" id="{94F078DD-2936-8737-E734-B23B889316AC}"/>
              </a:ext>
            </a:extLst>
          </p:cNvPr>
          <p:cNvSpPr>
            <a:spLocks noGrp="1"/>
          </p:cNvSpPr>
          <p:nvPr>
            <p:ph type="title" idx="4294967295"/>
          </p:nvPr>
        </p:nvSpPr>
        <p:spPr>
          <a:xfrm>
            <a:off x="487363" y="4516438"/>
            <a:ext cx="8169275" cy="1176337"/>
          </a:xfrm>
        </p:spPr>
        <p:txBody>
          <a:bodyPr vert="horz" lIns="91440" tIns="45720" rIns="91440" bIns="45720" rtlCol="0" anchor="b">
            <a:normAutofit/>
          </a:bodyPr>
          <a:lstStyle/>
          <a:p>
            <a:pPr algn="ctr"/>
            <a:r>
              <a:rPr lang="en-US" b="1" i="0" kern="1200" dirty="0">
                <a:latin typeface="+mj-lt"/>
                <a:ea typeface="+mj-ea"/>
                <a:cs typeface="+mj-cs"/>
              </a:rPr>
              <a:t>Goals and Objectives</a:t>
            </a:r>
          </a:p>
        </p:txBody>
      </p:sp>
      <p:pic>
        <p:nvPicPr>
          <p:cNvPr id="6" name="Content Placeholder 5">
            <a:extLst>
              <a:ext uri="{FF2B5EF4-FFF2-40B4-BE49-F238E27FC236}">
                <a16:creationId xmlns:a16="http://schemas.microsoft.com/office/drawing/2014/main" id="{F46AE0C0-CD17-409C-1269-BDD79BE65384}"/>
              </a:ext>
            </a:extLst>
          </p:cNvPr>
          <p:cNvPicPr>
            <a:picLocks noGrp="1" noChangeAspect="1"/>
          </p:cNvPicPr>
          <p:nvPr>
            <p:ph idx="4294967295"/>
          </p:nvPr>
        </p:nvPicPr>
        <p:blipFill>
          <a:blip r:embed="rId3"/>
          <a:stretch>
            <a:fillRect/>
          </a:stretch>
        </p:blipFill>
        <p:spPr>
          <a:xfrm>
            <a:off x="871538" y="2089150"/>
            <a:ext cx="7400925" cy="23669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2414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7C8E-957D-7743-6526-F7889DD8CABE}"/>
              </a:ext>
            </a:extLst>
          </p:cNvPr>
          <p:cNvSpPr>
            <a:spLocks noGrp="1"/>
          </p:cNvSpPr>
          <p:nvPr>
            <p:ph type="title"/>
          </p:nvPr>
        </p:nvSpPr>
        <p:spPr>
          <a:xfrm>
            <a:off x="1411687" y="688157"/>
            <a:ext cx="6343202" cy="914400"/>
          </a:xfrm>
        </p:spPr>
        <p:txBody>
          <a:bodyPr>
            <a:noAutofit/>
          </a:bodyPr>
          <a:lstStyle/>
          <a:p>
            <a:pPr algn="ctr"/>
            <a:r>
              <a:rPr lang="en-US" dirty="0"/>
              <a:t>Program Overview</a:t>
            </a:r>
          </a:p>
        </p:txBody>
      </p:sp>
      <p:sp>
        <p:nvSpPr>
          <p:cNvPr id="4" name="Text Placeholder 3">
            <a:extLst>
              <a:ext uri="{FF2B5EF4-FFF2-40B4-BE49-F238E27FC236}">
                <a16:creationId xmlns:a16="http://schemas.microsoft.com/office/drawing/2014/main" id="{4A7EA6B1-7AF7-9E76-88A9-BC2E9B29FC00}"/>
              </a:ext>
            </a:extLst>
          </p:cNvPr>
          <p:cNvSpPr>
            <a:spLocks noGrp="1"/>
          </p:cNvSpPr>
          <p:nvPr>
            <p:ph idx="1"/>
          </p:nvPr>
        </p:nvSpPr>
        <p:spPr>
          <a:xfrm>
            <a:off x="508000" y="2201333"/>
            <a:ext cx="8150577" cy="3818467"/>
          </a:xfrm>
        </p:spPr>
        <p:txBody>
          <a:bodyPr>
            <a:noAutofit/>
          </a:bodyPr>
          <a:lstStyle/>
          <a:p>
            <a:pPr>
              <a:lnSpc>
                <a:spcPct val="120000"/>
              </a:lnSpc>
            </a:pPr>
            <a:r>
              <a:rPr lang="en-US" sz="2200" dirty="0"/>
              <a:t>First responders work in law enforcement, fire, emergency medical services, emergency communications, and corrections.</a:t>
            </a:r>
          </a:p>
          <a:p>
            <a:pPr>
              <a:lnSpc>
                <a:spcPct val="120000"/>
              </a:lnSpc>
            </a:pPr>
            <a:r>
              <a:rPr lang="en-US" sz="2200" dirty="0"/>
              <a:t>Designed to support mental, emotional, and physical well-being.</a:t>
            </a:r>
          </a:p>
          <a:p>
            <a:pPr>
              <a:lnSpc>
                <a:spcPct val="120000"/>
              </a:lnSpc>
            </a:pPr>
            <a:r>
              <a:rPr lang="en-US" sz="2200" dirty="0"/>
              <a:t>Funding supports first responder wellness for current and retired first responders.</a:t>
            </a:r>
          </a:p>
          <a:p>
            <a:pPr marL="171450" indent="-171450" algn="l">
              <a:buFont typeface="Wingdings" panose="05000000000000000000" pitchFamily="2" charset="2"/>
              <a:buChar char="§"/>
            </a:pPr>
            <a:endParaRPr lang="en-US" sz="6200" dirty="0">
              <a:solidFill>
                <a:schemeClr val="tx1"/>
              </a:solidFill>
            </a:endParaRPr>
          </a:p>
          <a:p>
            <a:endParaRPr lang="en-US" sz="6200" dirty="0">
              <a:solidFill>
                <a:schemeClr val="tx1"/>
              </a:solidFill>
            </a:endParaRPr>
          </a:p>
        </p:txBody>
      </p:sp>
      <p:sp>
        <p:nvSpPr>
          <p:cNvPr id="3" name="Slide Number Placeholder 2">
            <a:extLst>
              <a:ext uri="{FF2B5EF4-FFF2-40B4-BE49-F238E27FC236}">
                <a16:creationId xmlns:a16="http://schemas.microsoft.com/office/drawing/2014/main" id="{94AF63F6-6307-7B8A-D96E-06A00007C58B}"/>
              </a:ext>
            </a:extLst>
          </p:cNvPr>
          <p:cNvSpPr>
            <a:spLocks noGrp="1"/>
          </p:cNvSpPr>
          <p:nvPr>
            <p:ph type="sldNum" sz="quarter" idx="4"/>
          </p:nvPr>
        </p:nvSpPr>
        <p:spPr/>
        <p:txBody>
          <a:bodyPr/>
          <a:lstStyle/>
          <a:p>
            <a:fld id="{602FC458-F1F2-4988-9912-50B92EDCE080}" type="slidenum">
              <a:rPr lang="en-US" smtClean="0"/>
              <a:pPr/>
              <a:t>3</a:t>
            </a:fld>
            <a:endParaRPr lang="en-US" dirty="0"/>
          </a:p>
        </p:txBody>
      </p:sp>
    </p:spTree>
    <p:extLst>
      <p:ext uri="{BB962C8B-B14F-4D97-AF65-F5344CB8AC3E}">
        <p14:creationId xmlns:p14="http://schemas.microsoft.com/office/powerpoint/2010/main" val="324997307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674" y="688158"/>
            <a:ext cx="7348653" cy="914400"/>
          </a:xfrm>
        </p:spPr>
        <p:txBody>
          <a:bodyPr/>
          <a:lstStyle/>
          <a:p>
            <a:r>
              <a:rPr lang="en-US" dirty="0"/>
              <a:t>Budget</a:t>
            </a:r>
          </a:p>
        </p:txBody>
      </p:sp>
      <p:sp>
        <p:nvSpPr>
          <p:cNvPr id="9" name="Rectangle 8"/>
          <p:cNvSpPr/>
          <p:nvPr/>
        </p:nvSpPr>
        <p:spPr>
          <a:xfrm>
            <a:off x="457198" y="4900271"/>
            <a:ext cx="8229600" cy="1134670"/>
          </a:xfrm>
          <a:prstGeom prst="rect">
            <a:avLst/>
          </a:prstGeom>
        </p:spPr>
        <p:txBody>
          <a:bodyPr wrap="square">
            <a:spAutoFit/>
          </a:bodyPr>
          <a:lstStyle/>
          <a:p>
            <a:pPr marL="342900" indent="-342900">
              <a:lnSpc>
                <a:spcPct val="90000"/>
              </a:lnSpc>
              <a:spcBef>
                <a:spcPts val="1000"/>
              </a:spcBef>
              <a:buClr>
                <a:schemeClr val="accent1"/>
              </a:buClr>
              <a:buSzPct val="80000"/>
              <a:buFont typeface="Wingdings 3" charset="2"/>
              <a:buChar char=""/>
            </a:pPr>
            <a:r>
              <a:rPr lang="en-US" sz="2200" dirty="0"/>
              <a:t>Enter the requested amount under the “State” column. </a:t>
            </a:r>
          </a:p>
          <a:p>
            <a:pPr marL="342900" indent="-342900">
              <a:lnSpc>
                <a:spcPct val="90000"/>
              </a:lnSpc>
              <a:spcBef>
                <a:spcPts val="1000"/>
              </a:spcBef>
              <a:buClr>
                <a:schemeClr val="accent1"/>
              </a:buClr>
              <a:buSzPct val="80000"/>
              <a:buFont typeface="Wingdings 3" charset="2"/>
              <a:buChar char=""/>
            </a:pPr>
            <a:r>
              <a:rPr lang="en-US" sz="2200" b="1" dirty="0"/>
              <a:t>Do not </a:t>
            </a:r>
            <a:r>
              <a:rPr lang="en-US" sz="2200" dirty="0"/>
              <a:t>enter anything under the “Federal” or “Special” columns.</a:t>
            </a:r>
          </a:p>
        </p:txBody>
      </p:sp>
      <p:pic>
        <p:nvPicPr>
          <p:cNvPr id="10" name="Picture 9">
            <a:extLst>
              <a:ext uri="{FF2B5EF4-FFF2-40B4-BE49-F238E27FC236}">
                <a16:creationId xmlns:a16="http://schemas.microsoft.com/office/drawing/2014/main" id="{B5ED68D7-7CEE-AB44-C3BF-16DE770AE228}"/>
              </a:ext>
            </a:extLst>
          </p:cNvPr>
          <p:cNvPicPr>
            <a:picLocks noChangeAspect="1"/>
          </p:cNvPicPr>
          <p:nvPr/>
        </p:nvPicPr>
        <p:blipFill>
          <a:blip r:embed="rId3"/>
          <a:stretch>
            <a:fillRect/>
          </a:stretch>
        </p:blipFill>
        <p:spPr>
          <a:xfrm>
            <a:off x="156336" y="2240061"/>
            <a:ext cx="8831327" cy="2377878"/>
          </a:xfrm>
          <a:prstGeom prst="rect">
            <a:avLst/>
          </a:prstGeom>
        </p:spPr>
      </p:pic>
      <p:cxnSp>
        <p:nvCxnSpPr>
          <p:cNvPr id="11" name="Straight Arrow Connector 10">
            <a:extLst>
              <a:ext uri="{FF2B5EF4-FFF2-40B4-BE49-F238E27FC236}">
                <a16:creationId xmlns:a16="http://schemas.microsoft.com/office/drawing/2014/main" id="{19A67C98-9F73-4806-5581-D740CB4B83B8}"/>
              </a:ext>
            </a:extLst>
          </p:cNvPr>
          <p:cNvCxnSpPr/>
          <p:nvPr/>
        </p:nvCxnSpPr>
        <p:spPr>
          <a:xfrm>
            <a:off x="4730043" y="2064211"/>
            <a:ext cx="468630" cy="514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7FA6F26-AA8B-AB2A-AE11-51A099F7AB8E}"/>
              </a:ext>
            </a:extLst>
          </p:cNvPr>
          <p:cNvSpPr>
            <a:spLocks noGrp="1"/>
          </p:cNvSpPr>
          <p:nvPr>
            <p:ph type="sldNum" sz="quarter" idx="4"/>
          </p:nvPr>
        </p:nvSpPr>
        <p:spPr/>
        <p:txBody>
          <a:bodyPr/>
          <a:lstStyle/>
          <a:p>
            <a:fld id="{602FC458-F1F2-4988-9912-50B92EDCE080}" type="slidenum">
              <a:rPr lang="en-US" smtClean="0"/>
              <a:pPr/>
              <a:t>30</a:t>
            </a:fld>
            <a:endParaRPr lang="en-US" dirty="0"/>
          </a:p>
        </p:txBody>
      </p:sp>
    </p:spTree>
    <p:extLst>
      <p:ext uri="{BB962C8B-B14F-4D97-AF65-F5344CB8AC3E}">
        <p14:creationId xmlns:p14="http://schemas.microsoft.com/office/powerpoint/2010/main" val="313908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688157"/>
            <a:ext cx="6377940" cy="914400"/>
          </a:xfrm>
        </p:spPr>
        <p:txBody>
          <a:bodyPr/>
          <a:lstStyle/>
          <a:p>
            <a:r>
              <a:rPr lang="en-US" dirty="0"/>
              <a:t>Budget Categories</a:t>
            </a:r>
          </a:p>
        </p:txBody>
      </p:sp>
      <p:sp>
        <p:nvSpPr>
          <p:cNvPr id="12" name="Content Placeholder 11">
            <a:extLst>
              <a:ext uri="{FF2B5EF4-FFF2-40B4-BE49-F238E27FC236}">
                <a16:creationId xmlns:a16="http://schemas.microsoft.com/office/drawing/2014/main" id="{B5278AC0-57CE-9DE4-6F92-50F32B39031A}"/>
              </a:ext>
            </a:extLst>
          </p:cNvPr>
          <p:cNvSpPr>
            <a:spLocks noGrp="1"/>
          </p:cNvSpPr>
          <p:nvPr>
            <p:ph idx="1"/>
          </p:nvPr>
        </p:nvSpPr>
        <p:spPr>
          <a:xfrm>
            <a:off x="550669" y="4432601"/>
            <a:ext cx="8042661" cy="1833850"/>
          </a:xfrm>
        </p:spPr>
        <p:txBody>
          <a:bodyPr vert="horz" lIns="91440" tIns="45720" rIns="91440" bIns="45720" rtlCol="0" anchor="t">
            <a:noAutofit/>
          </a:bodyPr>
          <a:lstStyle/>
          <a:p>
            <a:pPr marL="0" indent="0">
              <a:buNone/>
            </a:pPr>
            <a:r>
              <a:rPr lang="en-US" sz="2200" dirty="0">
                <a:solidFill>
                  <a:schemeClr val="tx1"/>
                </a:solidFill>
                <a:ea typeface="Calibri"/>
                <a:cs typeface="Calibri"/>
              </a:rPr>
              <a:t>Note: Budget categories include; travel, subsistence/ other travel costs, equipment, supplies/other expenses.</a:t>
            </a:r>
          </a:p>
        </p:txBody>
      </p:sp>
      <p:sp>
        <p:nvSpPr>
          <p:cNvPr id="15" name="Content Placeholder 11">
            <a:extLst>
              <a:ext uri="{FF2B5EF4-FFF2-40B4-BE49-F238E27FC236}">
                <a16:creationId xmlns:a16="http://schemas.microsoft.com/office/drawing/2014/main" id="{4C10906B-C9F1-67D8-AA90-3C258F79FFCC}"/>
              </a:ext>
            </a:extLst>
          </p:cNvPr>
          <p:cNvSpPr txBox="1">
            <a:spLocks/>
          </p:cNvSpPr>
          <p:nvPr/>
        </p:nvSpPr>
        <p:spPr>
          <a:xfrm>
            <a:off x="233516" y="2184747"/>
            <a:ext cx="8785499" cy="10277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defTabSz="457200">
              <a:buClr>
                <a:schemeClr val="accent1"/>
              </a:buClr>
              <a:buSzPct val="80000"/>
              <a:buFont typeface="Wingdings 3" charset="2"/>
              <a:buChar char=""/>
            </a:pPr>
            <a:r>
              <a:rPr lang="en-US" dirty="0">
                <a:ea typeface="Calibri"/>
                <a:cs typeface="Calibri"/>
              </a:rPr>
              <a:t>If requesting funding answer “Yes” at the top of the form. </a:t>
            </a:r>
            <a:br>
              <a:rPr lang="en-US" dirty="0">
                <a:ea typeface="Calibri"/>
                <a:cs typeface="Calibri"/>
              </a:rPr>
            </a:br>
            <a:r>
              <a:rPr lang="en-US" dirty="0">
                <a:ea typeface="Calibri"/>
                <a:cs typeface="Calibri"/>
              </a:rPr>
              <a:t>If not, answer “No”.</a:t>
            </a:r>
            <a:endParaRPr lang="en-US" dirty="0"/>
          </a:p>
          <a:p>
            <a:pPr marL="342900" indent="-342900" defTabSz="457200">
              <a:buClr>
                <a:schemeClr val="accent1"/>
              </a:buClr>
              <a:buSzPct val="80000"/>
              <a:buFont typeface="Wingdings 3" charset="2"/>
              <a:buChar char=""/>
            </a:pPr>
            <a:r>
              <a:rPr lang="en-US" dirty="0">
                <a:ea typeface="Calibri"/>
                <a:cs typeface="Calibri"/>
              </a:rPr>
              <a:t>Click “Save Form”.</a:t>
            </a:r>
          </a:p>
        </p:txBody>
      </p:sp>
      <p:grpSp>
        <p:nvGrpSpPr>
          <p:cNvPr id="3" name="Group 2">
            <a:extLst>
              <a:ext uri="{FF2B5EF4-FFF2-40B4-BE49-F238E27FC236}">
                <a16:creationId xmlns:a16="http://schemas.microsoft.com/office/drawing/2014/main" id="{3B8ACE8D-5F1A-B7DF-AD16-352CD950D2C3}"/>
              </a:ext>
            </a:extLst>
          </p:cNvPr>
          <p:cNvGrpSpPr/>
          <p:nvPr/>
        </p:nvGrpSpPr>
        <p:grpSpPr>
          <a:xfrm>
            <a:off x="374170" y="2877435"/>
            <a:ext cx="8229600" cy="1342363"/>
            <a:chOff x="406672" y="4220866"/>
            <a:chExt cx="8229600" cy="1342363"/>
          </a:xfrm>
        </p:grpSpPr>
        <p:pic>
          <p:nvPicPr>
            <p:cNvPr id="17" name="Picture 16">
              <a:extLst>
                <a:ext uri="{FF2B5EF4-FFF2-40B4-BE49-F238E27FC236}">
                  <a16:creationId xmlns:a16="http://schemas.microsoft.com/office/drawing/2014/main" id="{702ACBE7-17FC-307E-F01D-857BF49665CE}"/>
                </a:ext>
              </a:extLst>
            </p:cNvPr>
            <p:cNvPicPr>
              <a:picLocks noChangeAspect="1"/>
            </p:cNvPicPr>
            <p:nvPr/>
          </p:nvPicPr>
          <p:blipFill>
            <a:blip r:embed="rId3"/>
            <a:stretch>
              <a:fillRect/>
            </a:stretch>
          </p:blipFill>
          <p:spPr>
            <a:xfrm>
              <a:off x="406672" y="4699121"/>
              <a:ext cx="8229600" cy="864108"/>
            </a:xfrm>
            <a:prstGeom prst="rect">
              <a:avLst/>
            </a:prstGeom>
            <a:ln>
              <a:solidFill>
                <a:schemeClr val="accent5"/>
              </a:solidFill>
            </a:ln>
          </p:spPr>
        </p:pic>
        <p:cxnSp>
          <p:nvCxnSpPr>
            <p:cNvPr id="9" name="Straight Arrow Connector 8"/>
            <p:cNvCxnSpPr>
              <a:cxnSpLocks/>
            </p:cNvCxnSpPr>
            <p:nvPr/>
          </p:nvCxnSpPr>
          <p:spPr>
            <a:xfrm>
              <a:off x="7154779" y="4220866"/>
              <a:ext cx="681070" cy="5632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a:cxnSpLocks/>
          </p:cNvCxnSpPr>
          <p:nvPr/>
        </p:nvCxnSpPr>
        <p:spPr>
          <a:xfrm flipH="1">
            <a:off x="2664784" y="3196784"/>
            <a:ext cx="787337" cy="6941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D691BB4-0C9A-6237-1595-F06DA66D040B}"/>
              </a:ext>
            </a:extLst>
          </p:cNvPr>
          <p:cNvSpPr>
            <a:spLocks noGrp="1"/>
          </p:cNvSpPr>
          <p:nvPr>
            <p:ph type="sldNum" sz="quarter" idx="4"/>
          </p:nvPr>
        </p:nvSpPr>
        <p:spPr/>
        <p:txBody>
          <a:bodyPr/>
          <a:lstStyle/>
          <a:p>
            <a:fld id="{602FC458-F1F2-4988-9912-50B92EDCE080}" type="slidenum">
              <a:rPr lang="en-US" smtClean="0"/>
              <a:pPr/>
              <a:t>31</a:t>
            </a:fld>
            <a:endParaRPr lang="en-US" dirty="0"/>
          </a:p>
        </p:txBody>
      </p:sp>
    </p:spTree>
    <p:extLst>
      <p:ext uri="{BB962C8B-B14F-4D97-AF65-F5344CB8AC3E}">
        <p14:creationId xmlns:p14="http://schemas.microsoft.com/office/powerpoint/2010/main" val="122308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9B70-3931-E7DF-7697-9DA5535EADCB}"/>
            </a:ext>
          </a:extLst>
        </p:cNvPr>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FAE3A9EF-8442-8E03-AC43-7F465960B158}"/>
              </a:ext>
            </a:extLst>
          </p:cNvPr>
          <p:cNvSpPr txBox="1">
            <a:spLocks/>
          </p:cNvSpPr>
          <p:nvPr/>
        </p:nvSpPr>
        <p:spPr>
          <a:xfrm>
            <a:off x="584672" y="665018"/>
            <a:ext cx="3326810" cy="532228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pPr>
            <a:r>
              <a:rPr lang="en-US" sz="2000" dirty="0">
                <a:solidFill>
                  <a:schemeClr val="bg1"/>
                </a:solidFill>
                <a:ea typeface="Calibri"/>
                <a:cs typeface="Calibri"/>
              </a:rPr>
              <a:t>Follow local or state travel policy.</a:t>
            </a:r>
          </a:p>
          <a:p>
            <a:pPr>
              <a:lnSpc>
                <a:spcPct val="90000"/>
              </a:lnSpc>
            </a:pPr>
            <a:r>
              <a:rPr lang="en-US" sz="2000" dirty="0">
                <a:solidFill>
                  <a:schemeClr val="bg1"/>
                </a:solidFill>
                <a:ea typeface="Calibri"/>
                <a:cs typeface="Calibri"/>
              </a:rPr>
              <a:t>Travel = Mileage expenses</a:t>
            </a:r>
          </a:p>
          <a:p>
            <a:pPr marL="568325" lvl="1" indent="-222250">
              <a:lnSpc>
                <a:spcPct val="90000"/>
              </a:lnSpc>
            </a:pPr>
            <a:r>
              <a:rPr lang="en-US" sz="2000" dirty="0">
                <a:solidFill>
                  <a:schemeClr val="bg1"/>
                </a:solidFill>
                <a:ea typeface="Calibri"/>
                <a:cs typeface="Calibri"/>
              </a:rPr>
              <a:t>Local = travel within the </a:t>
            </a:r>
            <a:r>
              <a:rPr lang="en-US" sz="2000" dirty="0">
                <a:solidFill>
                  <a:schemeClr val="bg1"/>
                </a:solidFill>
              </a:rPr>
              <a:t>first responder agency's or non-profit organization's jurisdiction</a:t>
            </a:r>
          </a:p>
          <a:p>
            <a:pPr marL="568325" lvl="1" indent="-222250">
              <a:lnSpc>
                <a:spcPct val="90000"/>
              </a:lnSpc>
            </a:pPr>
            <a:r>
              <a:rPr lang="en-US" sz="2000" dirty="0">
                <a:solidFill>
                  <a:schemeClr val="bg1"/>
                </a:solidFill>
                <a:ea typeface="Calibri"/>
                <a:cs typeface="Calibri"/>
              </a:rPr>
              <a:t>Non-Local = travel outside of the </a:t>
            </a:r>
            <a:r>
              <a:rPr lang="en-US" sz="2000" dirty="0">
                <a:solidFill>
                  <a:schemeClr val="bg1"/>
                </a:solidFill>
              </a:rPr>
              <a:t>first responder agency's or non-profit organization’s jurisdiction</a:t>
            </a:r>
          </a:p>
        </p:txBody>
      </p:sp>
      <p:sp>
        <p:nvSpPr>
          <p:cNvPr id="28" name="Title 1">
            <a:extLst>
              <a:ext uri="{FF2B5EF4-FFF2-40B4-BE49-F238E27FC236}">
                <a16:creationId xmlns:a16="http://schemas.microsoft.com/office/drawing/2014/main" id="{1B42865C-1E24-3111-A489-E9A27F3EF5DA}"/>
              </a:ext>
            </a:extLst>
          </p:cNvPr>
          <p:cNvSpPr txBox="1">
            <a:spLocks/>
          </p:cNvSpPr>
          <p:nvPr/>
        </p:nvSpPr>
        <p:spPr>
          <a:xfrm>
            <a:off x="3923025" y="457919"/>
            <a:ext cx="3755591" cy="715181"/>
          </a:xfrm>
          <a:prstGeom prst="rect">
            <a:avLst/>
          </a:prstGeom>
        </p:spPr>
        <p:txBody>
          <a:bodyPr>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Travel</a:t>
            </a:r>
          </a:p>
        </p:txBody>
      </p:sp>
      <p:pic>
        <p:nvPicPr>
          <p:cNvPr id="29" name="Picture 28">
            <a:extLst>
              <a:ext uri="{FF2B5EF4-FFF2-40B4-BE49-F238E27FC236}">
                <a16:creationId xmlns:a16="http://schemas.microsoft.com/office/drawing/2014/main" id="{7E442E89-95D2-35E5-83B1-D7E971B8B8F1}"/>
              </a:ext>
            </a:extLst>
          </p:cNvPr>
          <p:cNvPicPr>
            <a:picLocks noChangeAspect="1"/>
          </p:cNvPicPr>
          <p:nvPr/>
        </p:nvPicPr>
        <p:blipFill>
          <a:blip r:embed="rId3"/>
          <a:srcRect r="11552" b="3"/>
          <a:stretch/>
        </p:blipFill>
        <p:spPr>
          <a:xfrm>
            <a:off x="4045323" y="1181927"/>
            <a:ext cx="4793650" cy="4511796"/>
          </a:xfrm>
          <a:prstGeom prst="rect">
            <a:avLst/>
          </a:prstGeom>
        </p:spPr>
      </p:pic>
    </p:spTree>
    <p:extLst>
      <p:ext uri="{BB962C8B-B14F-4D97-AF65-F5344CB8AC3E}">
        <p14:creationId xmlns:p14="http://schemas.microsoft.com/office/powerpoint/2010/main" val="86911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1984-DC55-F21C-CE83-A956CE4284F6}"/>
            </a:ext>
          </a:extLst>
        </p:cNvPr>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51F6A012-351E-DF39-A527-39825CD862F8}"/>
              </a:ext>
            </a:extLst>
          </p:cNvPr>
          <p:cNvSpPr txBox="1">
            <a:spLocks/>
          </p:cNvSpPr>
          <p:nvPr/>
        </p:nvSpPr>
        <p:spPr>
          <a:xfrm>
            <a:off x="454395" y="970156"/>
            <a:ext cx="3130350" cy="516301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10000"/>
              </a:lnSpc>
            </a:pPr>
            <a:r>
              <a:rPr lang="en-US" sz="2400" dirty="0">
                <a:solidFill>
                  <a:schemeClr val="bg1"/>
                </a:solidFill>
                <a:ea typeface="Calibri"/>
                <a:cs typeface="Calibri"/>
              </a:rPr>
              <a:t>Description of Mileage</a:t>
            </a:r>
          </a:p>
          <a:p>
            <a:pPr marL="745490" lvl="1" indent="-342900">
              <a:lnSpc>
                <a:spcPct val="110000"/>
              </a:lnSpc>
            </a:pPr>
            <a:r>
              <a:rPr lang="en-US" sz="2400" dirty="0">
                <a:solidFill>
                  <a:schemeClr val="bg1"/>
                </a:solidFill>
                <a:ea typeface="Calibri"/>
                <a:cs typeface="Calibri"/>
              </a:rPr>
              <a:t>Reason for travel</a:t>
            </a:r>
          </a:p>
          <a:p>
            <a:pPr>
              <a:lnSpc>
                <a:spcPct val="110000"/>
              </a:lnSpc>
              <a:spcBef>
                <a:spcPts val="1200"/>
              </a:spcBef>
            </a:pPr>
            <a:r>
              <a:rPr lang="en-US" sz="2400" dirty="0">
                <a:solidFill>
                  <a:schemeClr val="bg1"/>
                </a:solidFill>
                <a:ea typeface="Calibri"/>
                <a:cs typeface="Calibri"/>
              </a:rPr>
              <a:t>Justification of Mileage</a:t>
            </a:r>
          </a:p>
          <a:p>
            <a:pPr marL="745490" lvl="1" indent="-342900">
              <a:lnSpc>
                <a:spcPct val="110000"/>
              </a:lnSpc>
            </a:pPr>
            <a:r>
              <a:rPr lang="en-US" sz="2400" dirty="0">
                <a:solidFill>
                  <a:schemeClr val="bg1"/>
                </a:solidFill>
                <a:ea typeface="Calibri"/>
                <a:cs typeface="Calibri"/>
              </a:rPr>
              <a:t>Why costs are necessary</a:t>
            </a:r>
          </a:p>
          <a:p>
            <a:pPr marL="745490" lvl="1" indent="-342900">
              <a:lnSpc>
                <a:spcPct val="110000"/>
              </a:lnSpc>
            </a:pPr>
            <a:r>
              <a:rPr lang="en-US" sz="2400" dirty="0">
                <a:solidFill>
                  <a:schemeClr val="bg1"/>
                </a:solidFill>
                <a:ea typeface="Calibri"/>
                <a:cs typeface="Calibri"/>
              </a:rPr>
              <a:t>Explain why local travel policy is different from the state policy</a:t>
            </a:r>
          </a:p>
          <a:p>
            <a:pPr lvl="1" indent="-283210">
              <a:lnSpc>
                <a:spcPct val="90000"/>
              </a:lnSpc>
            </a:pPr>
            <a:endParaRPr lang="en-US" dirty="0">
              <a:solidFill>
                <a:schemeClr val="bg1"/>
              </a:solidFill>
            </a:endParaRPr>
          </a:p>
        </p:txBody>
      </p:sp>
      <p:pic>
        <p:nvPicPr>
          <p:cNvPr id="29" name="Picture 28">
            <a:extLst>
              <a:ext uri="{FF2B5EF4-FFF2-40B4-BE49-F238E27FC236}">
                <a16:creationId xmlns:a16="http://schemas.microsoft.com/office/drawing/2014/main" id="{0A922B3A-260B-39AA-DA96-448323F97133}"/>
              </a:ext>
            </a:extLst>
          </p:cNvPr>
          <p:cNvPicPr>
            <a:picLocks noChangeAspect="1"/>
          </p:cNvPicPr>
          <p:nvPr/>
        </p:nvPicPr>
        <p:blipFill>
          <a:blip r:embed="rId3"/>
          <a:stretch>
            <a:fillRect/>
          </a:stretch>
        </p:blipFill>
        <p:spPr>
          <a:xfrm>
            <a:off x="4018646" y="1907016"/>
            <a:ext cx="4793650" cy="3043967"/>
          </a:xfrm>
          <a:prstGeom prst="rect">
            <a:avLst/>
          </a:prstGeom>
        </p:spPr>
      </p:pic>
      <p:sp>
        <p:nvSpPr>
          <p:cNvPr id="30" name="Title 1">
            <a:extLst>
              <a:ext uri="{FF2B5EF4-FFF2-40B4-BE49-F238E27FC236}">
                <a16:creationId xmlns:a16="http://schemas.microsoft.com/office/drawing/2014/main" id="{C9092C95-DFEA-0EE1-D3F9-0E05487BAC41}"/>
              </a:ext>
            </a:extLst>
          </p:cNvPr>
          <p:cNvSpPr txBox="1">
            <a:spLocks/>
          </p:cNvSpPr>
          <p:nvPr/>
        </p:nvSpPr>
        <p:spPr>
          <a:xfrm>
            <a:off x="3923025" y="457919"/>
            <a:ext cx="3755591" cy="715181"/>
          </a:xfrm>
          <a:prstGeom prst="rect">
            <a:avLst/>
          </a:prstGeom>
        </p:spPr>
        <p:txBody>
          <a:bodyPr>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Travel</a:t>
            </a:r>
          </a:p>
        </p:txBody>
      </p:sp>
      <p:sp>
        <p:nvSpPr>
          <p:cNvPr id="31" name="Slide Number Placeholder 5">
            <a:extLst>
              <a:ext uri="{FF2B5EF4-FFF2-40B4-BE49-F238E27FC236}">
                <a16:creationId xmlns:a16="http://schemas.microsoft.com/office/drawing/2014/main" id="{D36163FA-8D59-F744-A664-C79D7107E6E7}"/>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33</a:t>
            </a:fld>
            <a:endParaRPr lang="en-US" dirty="0"/>
          </a:p>
        </p:txBody>
      </p:sp>
    </p:spTree>
    <p:extLst>
      <p:ext uri="{BB962C8B-B14F-4D97-AF65-F5344CB8AC3E}">
        <p14:creationId xmlns:p14="http://schemas.microsoft.com/office/powerpoint/2010/main" val="175006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E67B4-F617-C631-6D80-E08CC4301921}"/>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571DADC-825D-0AAB-B90B-8714ACDA6ADC}"/>
              </a:ext>
            </a:extLst>
          </p:cNvPr>
          <p:cNvSpPr txBox="1">
            <a:spLocks/>
          </p:cNvSpPr>
          <p:nvPr/>
        </p:nvSpPr>
        <p:spPr bwMode="auto">
          <a:xfrm>
            <a:off x="7678616" y="56477"/>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34</a:t>
            </a:fld>
            <a:endParaRPr lang="en-US" dirty="0"/>
          </a:p>
        </p:txBody>
      </p:sp>
      <p:sp>
        <p:nvSpPr>
          <p:cNvPr id="6" name="Slide Number Placeholder 3">
            <a:extLst>
              <a:ext uri="{FF2B5EF4-FFF2-40B4-BE49-F238E27FC236}">
                <a16:creationId xmlns:a16="http://schemas.microsoft.com/office/drawing/2014/main" id="{B0EAF336-616C-8643-A220-72CECDC1B9E3}"/>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34</a:t>
            </a:fld>
            <a:endParaRPr lang="en-US" dirty="0"/>
          </a:p>
        </p:txBody>
      </p:sp>
      <p:sp>
        <p:nvSpPr>
          <p:cNvPr id="18" name="Rectangle 17">
            <a:extLst>
              <a:ext uri="{FF2B5EF4-FFF2-40B4-BE49-F238E27FC236}">
                <a16:creationId xmlns:a16="http://schemas.microsoft.com/office/drawing/2014/main" id="{783031E7-E11A-34A9-4DDD-2821ED861E69}"/>
              </a:ext>
            </a:extLst>
          </p:cNvPr>
          <p:cNvSpPr/>
          <p:nvPr/>
        </p:nvSpPr>
        <p:spPr>
          <a:xfrm>
            <a:off x="7745644" y="-1962"/>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lide Number Placeholder 5">
            <a:extLst>
              <a:ext uri="{FF2B5EF4-FFF2-40B4-BE49-F238E27FC236}">
                <a16:creationId xmlns:a16="http://schemas.microsoft.com/office/drawing/2014/main" id="{897E0AB3-6229-B5AC-6A0D-E6DB8F7472FD}"/>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34</a:t>
            </a:fld>
            <a:endParaRPr lang="en-US" dirty="0"/>
          </a:p>
        </p:txBody>
      </p:sp>
      <p:pic>
        <p:nvPicPr>
          <p:cNvPr id="20" name="Picture 19">
            <a:extLst>
              <a:ext uri="{FF2B5EF4-FFF2-40B4-BE49-F238E27FC236}">
                <a16:creationId xmlns:a16="http://schemas.microsoft.com/office/drawing/2014/main" id="{0365F0F9-378F-6DD1-534B-7F1AD183A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
        <p:nvSpPr>
          <p:cNvPr id="22" name="Content Placeholder 2">
            <a:extLst>
              <a:ext uri="{FF2B5EF4-FFF2-40B4-BE49-F238E27FC236}">
                <a16:creationId xmlns:a16="http://schemas.microsoft.com/office/drawing/2014/main" id="{F1EB6406-943F-1EAA-4237-6A76DD3DF6A7}"/>
              </a:ext>
            </a:extLst>
          </p:cNvPr>
          <p:cNvSpPr txBox="1">
            <a:spLocks/>
          </p:cNvSpPr>
          <p:nvPr/>
        </p:nvSpPr>
        <p:spPr>
          <a:xfrm>
            <a:off x="454395" y="579863"/>
            <a:ext cx="3130350" cy="5702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pPr>
            <a:r>
              <a:rPr lang="en-US" dirty="0">
                <a:solidFill>
                  <a:schemeClr val="bg1"/>
                </a:solidFill>
                <a:ea typeface="Calibri"/>
                <a:cs typeface="Calibri"/>
              </a:rPr>
              <a:t>Subsistence = lodging and per diem</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Number of People Attending</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Number of Nights (sum of all people attending)</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Lodging Rate per night</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Number of Days (sum of all people attending) </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Per Diem Rate per day</a:t>
            </a:r>
          </a:p>
          <a:p>
            <a:pPr>
              <a:lnSpc>
                <a:spcPct val="90000"/>
              </a:lnSpc>
            </a:pPr>
            <a:r>
              <a:rPr lang="en-US" dirty="0">
                <a:solidFill>
                  <a:schemeClr val="bg1"/>
                </a:solidFill>
                <a:ea typeface="Calibri"/>
                <a:cs typeface="Calibri"/>
              </a:rPr>
              <a:t>Other Travel Costs = parking, tolls, etc.</a:t>
            </a:r>
          </a:p>
          <a:p>
            <a:pPr marL="628650" lvl="1" indent="-285750">
              <a:lnSpc>
                <a:spcPct val="90000"/>
              </a:lnSpc>
              <a:buFont typeface="Wingdings" panose="05000000000000000000" pitchFamily="2" charset="2"/>
              <a:buChar char="§"/>
            </a:pPr>
            <a:r>
              <a:rPr lang="en-US" sz="1800" dirty="0">
                <a:solidFill>
                  <a:schemeClr val="bg1"/>
                </a:solidFill>
                <a:ea typeface="Calibri"/>
                <a:cs typeface="Calibri"/>
              </a:rPr>
              <a:t>Airfare is unallowable</a:t>
            </a:r>
          </a:p>
        </p:txBody>
      </p:sp>
      <p:sp>
        <p:nvSpPr>
          <p:cNvPr id="4" name="Slide Number Placeholder 3">
            <a:extLst>
              <a:ext uri="{FF2B5EF4-FFF2-40B4-BE49-F238E27FC236}">
                <a16:creationId xmlns:a16="http://schemas.microsoft.com/office/drawing/2014/main" id="{B1C8F919-1797-92E0-09CA-702168DEAE3C}"/>
              </a:ext>
            </a:extLst>
          </p:cNvPr>
          <p:cNvSpPr>
            <a:spLocks noGrp="1"/>
          </p:cNvSpPr>
          <p:nvPr>
            <p:ph type="sldNum" sz="quarter" idx="4"/>
          </p:nvPr>
        </p:nvSpPr>
        <p:spPr/>
        <p:txBody>
          <a:bodyPr/>
          <a:lstStyle/>
          <a:p>
            <a:fld id="{602FC458-F1F2-4988-9912-50B92EDCE080}" type="slidenum">
              <a:rPr lang="en-US" smtClean="0"/>
              <a:pPr/>
              <a:t>34</a:t>
            </a:fld>
            <a:endParaRPr lang="en-US" dirty="0"/>
          </a:p>
        </p:txBody>
      </p:sp>
      <p:sp>
        <p:nvSpPr>
          <p:cNvPr id="24" name="Title 1">
            <a:extLst>
              <a:ext uri="{FF2B5EF4-FFF2-40B4-BE49-F238E27FC236}">
                <a16:creationId xmlns:a16="http://schemas.microsoft.com/office/drawing/2014/main" id="{A5F03FD7-2C6B-C4F1-7D93-7EF9AEAEAB11}"/>
              </a:ext>
            </a:extLst>
          </p:cNvPr>
          <p:cNvSpPr txBox="1">
            <a:spLocks/>
          </p:cNvSpPr>
          <p:nvPr/>
        </p:nvSpPr>
        <p:spPr>
          <a:xfrm>
            <a:off x="4029087" y="486757"/>
            <a:ext cx="3574558" cy="879823"/>
          </a:xfrm>
          <a:prstGeom prst="rect">
            <a:avLst/>
          </a:prstGeom>
        </p:spPr>
        <p:txBody>
          <a:bodyPr>
            <a:no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2800" dirty="0">
                <a:solidFill>
                  <a:schemeClr val="tx1"/>
                </a:solidFill>
              </a:rPr>
              <a:t>Subsistence/</a:t>
            </a:r>
            <a:br>
              <a:rPr lang="en-US" sz="2800" dirty="0">
                <a:solidFill>
                  <a:schemeClr val="tx1"/>
                </a:solidFill>
              </a:rPr>
            </a:br>
            <a:r>
              <a:rPr lang="en-US" sz="2800" dirty="0">
                <a:solidFill>
                  <a:schemeClr val="tx1"/>
                </a:solidFill>
              </a:rPr>
              <a:t>Other Travel Costs</a:t>
            </a:r>
          </a:p>
        </p:txBody>
      </p:sp>
      <p:pic>
        <p:nvPicPr>
          <p:cNvPr id="25" name="Picture 24">
            <a:extLst>
              <a:ext uri="{FF2B5EF4-FFF2-40B4-BE49-F238E27FC236}">
                <a16:creationId xmlns:a16="http://schemas.microsoft.com/office/drawing/2014/main" id="{77CFBC94-1225-CE28-6D04-786D25DF6CB9}"/>
              </a:ext>
            </a:extLst>
          </p:cNvPr>
          <p:cNvPicPr>
            <a:picLocks noChangeAspect="1"/>
          </p:cNvPicPr>
          <p:nvPr/>
        </p:nvPicPr>
        <p:blipFill>
          <a:blip r:embed="rId4"/>
          <a:stretch>
            <a:fillRect/>
          </a:stretch>
        </p:blipFill>
        <p:spPr>
          <a:xfrm>
            <a:off x="4104502" y="1685310"/>
            <a:ext cx="4793650" cy="3487380"/>
          </a:xfrm>
          <a:prstGeom prst="rect">
            <a:avLst/>
          </a:prstGeom>
        </p:spPr>
      </p:pic>
    </p:spTree>
    <p:extLst>
      <p:ext uri="{BB962C8B-B14F-4D97-AF65-F5344CB8AC3E}">
        <p14:creationId xmlns:p14="http://schemas.microsoft.com/office/powerpoint/2010/main" val="310608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BB2E-F754-C363-576A-7EDD779A6834}"/>
              </a:ext>
            </a:extLst>
          </p:cNvPr>
          <p:cNvSpPr>
            <a:spLocks noGrp="1"/>
          </p:cNvSpPr>
          <p:nvPr>
            <p:ph type="sldNum" sz="quarter" idx="4"/>
          </p:nvPr>
        </p:nvSpPr>
        <p:spPr/>
        <p:txBody>
          <a:bodyPr/>
          <a:lstStyle/>
          <a:p>
            <a:fld id="{602FC458-F1F2-4988-9912-50B92EDCE080}" type="slidenum">
              <a:rPr lang="en-US" smtClean="0"/>
              <a:pPr/>
              <a:t>35</a:t>
            </a:fld>
            <a:endParaRPr lang="en-US" dirty="0"/>
          </a:p>
        </p:txBody>
      </p:sp>
      <p:sp>
        <p:nvSpPr>
          <p:cNvPr id="3" name="Slide Number Placeholder 7">
            <a:extLst>
              <a:ext uri="{FF2B5EF4-FFF2-40B4-BE49-F238E27FC236}">
                <a16:creationId xmlns:a16="http://schemas.microsoft.com/office/drawing/2014/main" id="{5271FBC2-1C13-EC7E-CFB8-298ACADCC137}"/>
              </a:ext>
            </a:extLst>
          </p:cNvPr>
          <p:cNvSpPr txBox="1">
            <a:spLocks/>
          </p:cNvSpPr>
          <p:nvPr/>
        </p:nvSpPr>
        <p:spPr bwMode="auto">
          <a:xfrm>
            <a:off x="7678616" y="-115"/>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35</a:t>
            </a:fld>
            <a:endParaRPr lang="en-US" dirty="0"/>
          </a:p>
        </p:txBody>
      </p:sp>
      <p:sp>
        <p:nvSpPr>
          <p:cNvPr id="4" name="Title 1">
            <a:extLst>
              <a:ext uri="{FF2B5EF4-FFF2-40B4-BE49-F238E27FC236}">
                <a16:creationId xmlns:a16="http://schemas.microsoft.com/office/drawing/2014/main" id="{7117E3A5-EF97-2F3E-7421-226A5A9460C6}"/>
              </a:ext>
            </a:extLst>
          </p:cNvPr>
          <p:cNvSpPr txBox="1">
            <a:spLocks/>
          </p:cNvSpPr>
          <p:nvPr/>
        </p:nvSpPr>
        <p:spPr bwMode="gray">
          <a:xfrm>
            <a:off x="671513" y="678731"/>
            <a:ext cx="7800975" cy="940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Subsistence Description and Justification</a:t>
            </a:r>
          </a:p>
        </p:txBody>
      </p:sp>
      <p:sp>
        <p:nvSpPr>
          <p:cNvPr id="5" name="Freeform: Shape 4">
            <a:extLst>
              <a:ext uri="{FF2B5EF4-FFF2-40B4-BE49-F238E27FC236}">
                <a16:creationId xmlns:a16="http://schemas.microsoft.com/office/drawing/2014/main" id="{A23C48D6-C342-31D1-7E6B-81245AEA660E}"/>
              </a:ext>
            </a:extLst>
          </p:cNvPr>
          <p:cNvSpPr/>
          <p:nvPr/>
        </p:nvSpPr>
        <p:spPr>
          <a:xfrm>
            <a:off x="578818" y="2939188"/>
            <a:ext cx="3803029" cy="2281817"/>
          </a:xfrm>
          <a:custGeom>
            <a:avLst/>
            <a:gdLst>
              <a:gd name="connsiteX0" fmla="*/ 0 w 3803029"/>
              <a:gd name="connsiteY0" fmla="*/ 0 h 2281817"/>
              <a:gd name="connsiteX1" fmla="*/ 3803029 w 3803029"/>
              <a:gd name="connsiteY1" fmla="*/ 0 h 2281817"/>
              <a:gd name="connsiteX2" fmla="*/ 3803029 w 3803029"/>
              <a:gd name="connsiteY2" fmla="*/ 2281817 h 2281817"/>
              <a:gd name="connsiteX3" fmla="*/ 0 w 3803029"/>
              <a:gd name="connsiteY3" fmla="*/ 2281817 h 2281817"/>
              <a:gd name="connsiteX4" fmla="*/ 0 w 3803029"/>
              <a:gd name="connsiteY4" fmla="*/ 0 h 228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029" h="2281817">
                <a:moveTo>
                  <a:pt x="0" y="0"/>
                </a:moveTo>
                <a:lnTo>
                  <a:pt x="3803029" y="0"/>
                </a:lnTo>
                <a:lnTo>
                  <a:pt x="3803029" y="2281817"/>
                </a:lnTo>
                <a:lnTo>
                  <a:pt x="0" y="2281817"/>
                </a:lnTo>
                <a:lnTo>
                  <a:pt x="0" y="0"/>
                </a:lnTo>
                <a:close/>
              </a:path>
            </a:pathLst>
          </a:custGeom>
          <a:solidFill>
            <a:srgbClr val="D5E997"/>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76200" tIns="182880" rIns="76200" bIns="7620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solidFill>
                  <a:sysClr val="windowText" lastClr="000000"/>
                </a:solidFill>
              </a:rPr>
              <a:t>Description of Costs</a:t>
            </a:r>
          </a:p>
          <a:p>
            <a:pPr marL="0" lvl="0" indent="0" algn="ctr" defTabSz="889000">
              <a:lnSpc>
                <a:spcPct val="90000"/>
              </a:lnSpc>
              <a:spcBef>
                <a:spcPct val="0"/>
              </a:spcBef>
              <a:spcAft>
                <a:spcPct val="35000"/>
              </a:spcAft>
              <a:buNone/>
              <a:defRPr cap="all"/>
            </a:pPr>
            <a:r>
              <a:rPr lang="en-US" sz="2000" kern="1200" cap="none" baseline="0" dirty="0">
                <a:solidFill>
                  <a:sysClr val="windowText" lastClr="000000"/>
                </a:solidFill>
              </a:rPr>
              <a:t> Describe the event for which travel is required. Provide location and dates if known.</a:t>
            </a:r>
          </a:p>
        </p:txBody>
      </p:sp>
      <p:sp>
        <p:nvSpPr>
          <p:cNvPr id="6" name="Freeform: Shape 5">
            <a:extLst>
              <a:ext uri="{FF2B5EF4-FFF2-40B4-BE49-F238E27FC236}">
                <a16:creationId xmlns:a16="http://schemas.microsoft.com/office/drawing/2014/main" id="{3A40ED54-26BE-2508-A2AD-CC190638517C}"/>
              </a:ext>
            </a:extLst>
          </p:cNvPr>
          <p:cNvSpPr/>
          <p:nvPr/>
        </p:nvSpPr>
        <p:spPr>
          <a:xfrm>
            <a:off x="4762150" y="2939188"/>
            <a:ext cx="3803029" cy="2281817"/>
          </a:xfrm>
          <a:custGeom>
            <a:avLst/>
            <a:gdLst>
              <a:gd name="connsiteX0" fmla="*/ 0 w 3803029"/>
              <a:gd name="connsiteY0" fmla="*/ 0 h 2281817"/>
              <a:gd name="connsiteX1" fmla="*/ 3803029 w 3803029"/>
              <a:gd name="connsiteY1" fmla="*/ 0 h 2281817"/>
              <a:gd name="connsiteX2" fmla="*/ 3803029 w 3803029"/>
              <a:gd name="connsiteY2" fmla="*/ 2281817 h 2281817"/>
              <a:gd name="connsiteX3" fmla="*/ 0 w 3803029"/>
              <a:gd name="connsiteY3" fmla="*/ 2281817 h 2281817"/>
              <a:gd name="connsiteX4" fmla="*/ 0 w 3803029"/>
              <a:gd name="connsiteY4" fmla="*/ 0 h 228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029" h="2281817">
                <a:moveTo>
                  <a:pt x="0" y="0"/>
                </a:moveTo>
                <a:lnTo>
                  <a:pt x="3803029" y="0"/>
                </a:lnTo>
                <a:lnTo>
                  <a:pt x="3803029" y="2281817"/>
                </a:lnTo>
                <a:lnTo>
                  <a:pt x="0" y="2281817"/>
                </a:lnTo>
                <a:lnTo>
                  <a:pt x="0" y="0"/>
                </a:lnTo>
                <a:close/>
              </a:path>
            </a:pathLst>
          </a:custGeom>
          <a:solidFill>
            <a:srgbClr val="F2975C"/>
          </a:solidFill>
        </p:spPr>
        <p:style>
          <a:lnRef idx="0">
            <a:schemeClr val="lt1">
              <a:hueOff val="0"/>
              <a:satOff val="0"/>
              <a:lumOff val="0"/>
              <a:alphaOff val="0"/>
            </a:schemeClr>
          </a:lnRef>
          <a:fillRef idx="3">
            <a:schemeClr val="accent2">
              <a:hueOff val="-1330735"/>
              <a:satOff val="8216"/>
              <a:lumOff val="-1176"/>
              <a:alphaOff val="0"/>
            </a:schemeClr>
          </a:fillRef>
          <a:effectRef idx="2">
            <a:schemeClr val="accent2">
              <a:hueOff val="-1330735"/>
              <a:satOff val="8216"/>
              <a:lumOff val="-1176"/>
              <a:alphaOff val="0"/>
            </a:schemeClr>
          </a:effectRef>
          <a:fontRef idx="minor">
            <a:schemeClr val="lt1"/>
          </a:fontRef>
        </p:style>
        <p:txBody>
          <a:bodyPr spcFirstLastPara="0" vert="horz" wrap="square" lIns="76200" tIns="182880" rIns="76200" bIns="7620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solidFill>
                  <a:sysClr val="windowText" lastClr="000000"/>
                </a:solidFill>
              </a:rPr>
              <a:t>Justification of Costs</a:t>
            </a:r>
            <a:r>
              <a:rPr lang="en-US" sz="2000" kern="1200" dirty="0">
                <a:solidFill>
                  <a:sysClr val="windowText" lastClr="000000"/>
                </a:solidFill>
              </a:rPr>
              <a:t> </a:t>
            </a:r>
          </a:p>
          <a:p>
            <a:pPr marL="0" lvl="0" indent="0" algn="ctr" defTabSz="889000">
              <a:lnSpc>
                <a:spcPct val="90000"/>
              </a:lnSpc>
              <a:spcBef>
                <a:spcPct val="0"/>
              </a:spcBef>
              <a:spcAft>
                <a:spcPct val="35000"/>
              </a:spcAft>
              <a:buNone/>
              <a:defRPr cap="all"/>
            </a:pPr>
            <a:r>
              <a:rPr lang="en-US" sz="2000" kern="1200" cap="none" baseline="0" dirty="0">
                <a:solidFill>
                  <a:sysClr val="windowText" lastClr="000000"/>
                </a:solidFill>
              </a:rPr>
              <a:t>Explain why the event and costs are necessary and essential. If location and dates are unknown, explain how costs were determined. </a:t>
            </a:r>
          </a:p>
        </p:txBody>
      </p:sp>
    </p:spTree>
    <p:extLst>
      <p:ext uri="{BB962C8B-B14F-4D97-AF65-F5344CB8AC3E}">
        <p14:creationId xmlns:p14="http://schemas.microsoft.com/office/powerpoint/2010/main" val="42648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73693" y="688157"/>
            <a:ext cx="7396614" cy="914400"/>
          </a:xfrm>
        </p:spPr>
        <p:txBody>
          <a:bodyPr vert="horz" lIns="91440" tIns="45720" rIns="91440" bIns="45720" rtlCol="0" anchor="ctr">
            <a:normAutofit/>
          </a:bodyPr>
          <a:lstStyle/>
          <a:p>
            <a:pPr algn="ctr"/>
            <a:r>
              <a:rPr lang="en-US" dirty="0"/>
              <a:t>Equipment</a:t>
            </a:r>
          </a:p>
        </p:txBody>
      </p:sp>
      <p:sp>
        <p:nvSpPr>
          <p:cNvPr id="8" name="Content Placeholder 7">
            <a:extLst>
              <a:ext uri="{FF2B5EF4-FFF2-40B4-BE49-F238E27FC236}">
                <a16:creationId xmlns:a16="http://schemas.microsoft.com/office/drawing/2014/main" id="{91A74E08-2BF4-81F8-1643-14712E97D760}"/>
              </a:ext>
            </a:extLst>
          </p:cNvPr>
          <p:cNvSpPr>
            <a:spLocks noGrp="1"/>
          </p:cNvSpPr>
          <p:nvPr>
            <p:ph idx="1"/>
          </p:nvPr>
        </p:nvSpPr>
        <p:spPr>
          <a:xfrm>
            <a:off x="512957" y="2152185"/>
            <a:ext cx="8296506" cy="1650283"/>
          </a:xfrm>
        </p:spPr>
        <p:txBody>
          <a:bodyPr vert="horz" lIns="91440" tIns="45720" rIns="91440" bIns="45720" rtlCol="0" anchor="t" anchorCtr="0">
            <a:noAutofit/>
          </a:bodyPr>
          <a:lstStyle/>
          <a:p>
            <a:pPr>
              <a:spcBef>
                <a:spcPts val="600"/>
              </a:spcBef>
            </a:pPr>
            <a:r>
              <a:rPr lang="en-US" sz="2000" dirty="0">
                <a:solidFill>
                  <a:schemeClr val="tx1"/>
                </a:solidFill>
              </a:rPr>
              <a:t>Equipment = property with a useful life of more than one year and a per-unit cost of $10,000 or greater.</a:t>
            </a:r>
          </a:p>
          <a:p>
            <a:pPr>
              <a:spcBef>
                <a:spcPts val="600"/>
              </a:spcBef>
            </a:pPr>
            <a:r>
              <a:rPr lang="en-US" sz="2000" dirty="0">
                <a:solidFill>
                  <a:schemeClr val="tx1"/>
                </a:solidFill>
              </a:rPr>
              <a:t>Track, manage, and dispose of equipment consistent with locality policies.</a:t>
            </a:r>
          </a:p>
        </p:txBody>
      </p:sp>
      <p:sp>
        <p:nvSpPr>
          <p:cNvPr id="2" name="Slide Number Placeholder 1">
            <a:extLst>
              <a:ext uri="{FF2B5EF4-FFF2-40B4-BE49-F238E27FC236}">
                <a16:creationId xmlns:a16="http://schemas.microsoft.com/office/drawing/2014/main" id="{0462C14E-49E9-D89D-DD9E-C85DD779A389}"/>
              </a:ext>
            </a:extLst>
          </p:cNvPr>
          <p:cNvSpPr>
            <a:spLocks noGrp="1"/>
          </p:cNvSpPr>
          <p:nvPr>
            <p:ph type="sldNum" sz="quarter" idx="4"/>
          </p:nvPr>
        </p:nvSpPr>
        <p:spPr/>
        <p:txBody>
          <a:bodyPr/>
          <a:lstStyle/>
          <a:p>
            <a:fld id="{602FC458-F1F2-4988-9912-50B92EDCE080}" type="slidenum">
              <a:rPr lang="en-US" smtClean="0"/>
              <a:pPr/>
              <a:t>36</a:t>
            </a:fld>
            <a:endParaRPr lang="en-US" dirty="0"/>
          </a:p>
        </p:txBody>
      </p:sp>
      <p:pic>
        <p:nvPicPr>
          <p:cNvPr id="10" name="Picture 9" descr="Graphical user interface, text, application&#10;&#10;Description automatically generated">
            <a:extLst>
              <a:ext uri="{FF2B5EF4-FFF2-40B4-BE49-F238E27FC236}">
                <a16:creationId xmlns:a16="http://schemas.microsoft.com/office/drawing/2014/main" id="{5E4122FC-7475-66D9-80A4-80DCF604450A}"/>
              </a:ext>
            </a:extLst>
          </p:cNvPr>
          <p:cNvPicPr>
            <a:picLocks noChangeAspect="1"/>
          </p:cNvPicPr>
          <p:nvPr/>
        </p:nvPicPr>
        <p:blipFill>
          <a:blip r:embed="rId3"/>
          <a:stretch>
            <a:fillRect/>
          </a:stretch>
        </p:blipFill>
        <p:spPr>
          <a:xfrm>
            <a:off x="1624266" y="3534840"/>
            <a:ext cx="5895468" cy="279072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9813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D6AA-13EC-3CAF-713A-33B232DFA0B1}"/>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7089094-0FC5-DB00-5969-F8D90660D772}"/>
              </a:ext>
            </a:extLst>
          </p:cNvPr>
          <p:cNvSpPr txBox="1">
            <a:spLocks/>
          </p:cNvSpPr>
          <p:nvPr/>
        </p:nvSpPr>
        <p:spPr bwMode="auto">
          <a:xfrm>
            <a:off x="7678616" y="56477"/>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37</a:t>
            </a:fld>
            <a:endParaRPr lang="en-US" dirty="0"/>
          </a:p>
        </p:txBody>
      </p:sp>
      <p:sp>
        <p:nvSpPr>
          <p:cNvPr id="6" name="Slide Number Placeholder 3">
            <a:extLst>
              <a:ext uri="{FF2B5EF4-FFF2-40B4-BE49-F238E27FC236}">
                <a16:creationId xmlns:a16="http://schemas.microsoft.com/office/drawing/2014/main" id="{E3905E95-868C-F3B7-C477-28A0F9966B9D}"/>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37</a:t>
            </a:fld>
            <a:endParaRPr lang="en-US" dirty="0"/>
          </a:p>
        </p:txBody>
      </p:sp>
      <p:sp>
        <p:nvSpPr>
          <p:cNvPr id="18" name="Rectangle 17">
            <a:extLst>
              <a:ext uri="{FF2B5EF4-FFF2-40B4-BE49-F238E27FC236}">
                <a16:creationId xmlns:a16="http://schemas.microsoft.com/office/drawing/2014/main" id="{D0E8018D-5E9A-9B76-EA73-8A2EC2B2ADA3}"/>
              </a:ext>
            </a:extLst>
          </p:cNvPr>
          <p:cNvSpPr/>
          <p:nvPr/>
        </p:nvSpPr>
        <p:spPr>
          <a:xfrm>
            <a:off x="7745644" y="-1962"/>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lide Number Placeholder 5">
            <a:extLst>
              <a:ext uri="{FF2B5EF4-FFF2-40B4-BE49-F238E27FC236}">
                <a16:creationId xmlns:a16="http://schemas.microsoft.com/office/drawing/2014/main" id="{5161B3B1-71A5-DC23-0741-CB743B69B923}"/>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37</a:t>
            </a:fld>
            <a:endParaRPr lang="en-US" dirty="0"/>
          </a:p>
        </p:txBody>
      </p:sp>
      <p:pic>
        <p:nvPicPr>
          <p:cNvPr id="20" name="Picture 19">
            <a:extLst>
              <a:ext uri="{FF2B5EF4-FFF2-40B4-BE49-F238E27FC236}">
                <a16:creationId xmlns:a16="http://schemas.microsoft.com/office/drawing/2014/main" id="{23C5AA38-CA73-432C-A9FA-A4B9E0A16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
        <p:nvSpPr>
          <p:cNvPr id="21" name="Content Placeholder 2">
            <a:extLst>
              <a:ext uri="{FF2B5EF4-FFF2-40B4-BE49-F238E27FC236}">
                <a16:creationId xmlns:a16="http://schemas.microsoft.com/office/drawing/2014/main" id="{9F5D36C0-1E3E-A79F-471A-233B3A891924}"/>
              </a:ext>
            </a:extLst>
          </p:cNvPr>
          <p:cNvSpPr txBox="1">
            <a:spLocks/>
          </p:cNvSpPr>
          <p:nvPr/>
        </p:nvSpPr>
        <p:spPr>
          <a:xfrm>
            <a:off x="608231" y="579863"/>
            <a:ext cx="2976514" cy="5702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85750" indent="-285750">
              <a:spcBef>
                <a:spcPts val="1000"/>
              </a:spcBef>
              <a:buClr>
                <a:schemeClr val="accent1"/>
              </a:buClr>
              <a:buSzPct val="80000"/>
              <a:buFont typeface="Wingdings 3" charset="2"/>
              <a:buChar char=""/>
            </a:pPr>
            <a:endParaRPr lang="en-US" sz="1800" dirty="0">
              <a:solidFill>
                <a:schemeClr val="bg1"/>
              </a:solidFill>
            </a:endParaRPr>
          </a:p>
          <a:p>
            <a:pPr marL="0" indent="0" algn="ctr">
              <a:spcBef>
                <a:spcPts val="1000"/>
              </a:spcBef>
              <a:buClr>
                <a:schemeClr val="accent1"/>
              </a:buClr>
              <a:buSzPct val="80000"/>
              <a:buNone/>
            </a:pPr>
            <a:r>
              <a:rPr kumimoji="0" lang="en-US" sz="3200" b="0" i="0" u="none" strike="noStrike" kern="1200" cap="none" spc="0" normalizeH="0" baseline="0" noProof="0" dirty="0">
                <a:ln>
                  <a:noFill/>
                </a:ln>
                <a:solidFill>
                  <a:schemeClr val="bg1"/>
                </a:solidFill>
                <a:effectLst/>
                <a:uLnTx/>
                <a:uFillTx/>
                <a:latin typeface="Century Gothic" panose="020B0502020202020204"/>
                <a:ea typeface="+mj-ea"/>
                <a:cs typeface="+mj-cs"/>
              </a:rPr>
              <a:t>Equipment </a:t>
            </a:r>
            <a:endParaRPr lang="en-US" dirty="0">
              <a:solidFill>
                <a:schemeClr val="bg1"/>
              </a:solidFill>
            </a:endParaRPr>
          </a:p>
          <a:p>
            <a:pPr marL="285750" indent="-285750">
              <a:spcBef>
                <a:spcPts val="1000"/>
              </a:spcBef>
              <a:buClr>
                <a:schemeClr val="accent1"/>
              </a:buClr>
              <a:buSzPct val="80000"/>
              <a:buFont typeface="Wingdings 3" charset="2"/>
              <a:buChar char=""/>
            </a:pPr>
            <a:endParaRPr lang="en-US" sz="1800" dirty="0">
              <a:solidFill>
                <a:schemeClr val="bg1"/>
              </a:solidFill>
            </a:endParaRPr>
          </a:p>
          <a:p>
            <a:pPr marL="285750" indent="-285750">
              <a:spcBef>
                <a:spcPts val="1000"/>
              </a:spcBef>
              <a:buClr>
                <a:schemeClr val="accent1"/>
              </a:buClr>
              <a:buSzPct val="80000"/>
              <a:buFont typeface="Wingdings 3" charset="2"/>
              <a:buChar char=""/>
            </a:pPr>
            <a:r>
              <a:rPr lang="en-US" sz="2200" dirty="0">
                <a:solidFill>
                  <a:schemeClr val="bg1"/>
                </a:solidFill>
              </a:rPr>
              <a:t>Enter equipment item</a:t>
            </a:r>
          </a:p>
          <a:p>
            <a:pPr marL="285750" indent="-285750">
              <a:spcBef>
                <a:spcPts val="1000"/>
              </a:spcBef>
              <a:buClr>
                <a:schemeClr val="accent1"/>
              </a:buClr>
              <a:buSzPct val="80000"/>
              <a:buFont typeface="Wingdings 3" charset="2"/>
              <a:buChar char=""/>
            </a:pPr>
            <a:r>
              <a:rPr lang="en-US" sz="2200" dirty="0">
                <a:solidFill>
                  <a:schemeClr val="bg1"/>
                </a:solidFill>
              </a:rPr>
              <a:t>Cost Per Item</a:t>
            </a:r>
          </a:p>
          <a:p>
            <a:pPr marL="285750" indent="-285750">
              <a:spcBef>
                <a:spcPts val="1000"/>
              </a:spcBef>
              <a:buClr>
                <a:schemeClr val="accent1"/>
              </a:buClr>
              <a:buSzPct val="80000"/>
              <a:buFont typeface="Wingdings 3" charset="2"/>
              <a:buChar char=""/>
            </a:pPr>
            <a:r>
              <a:rPr lang="en-US" sz="2200" dirty="0">
                <a:solidFill>
                  <a:schemeClr val="bg1"/>
                </a:solidFill>
              </a:rPr>
              <a:t>Total Number of Items</a:t>
            </a:r>
          </a:p>
          <a:p>
            <a:pPr marL="285750" indent="-285750">
              <a:spcBef>
                <a:spcPts val="1000"/>
              </a:spcBef>
              <a:buClr>
                <a:schemeClr val="accent1"/>
              </a:buClr>
              <a:buSzPct val="80000"/>
              <a:buFont typeface="Wingdings 3" charset="2"/>
              <a:buChar char=""/>
            </a:pPr>
            <a:r>
              <a:rPr lang="en-US" sz="2200" dirty="0">
                <a:solidFill>
                  <a:schemeClr val="bg1"/>
                </a:solidFill>
              </a:rPr>
              <a:t>Total cost will auto-calculate</a:t>
            </a:r>
          </a:p>
        </p:txBody>
      </p:sp>
      <p:sp>
        <p:nvSpPr>
          <p:cNvPr id="22" name="Slide Number Placeholder 3">
            <a:extLst>
              <a:ext uri="{FF2B5EF4-FFF2-40B4-BE49-F238E27FC236}">
                <a16:creationId xmlns:a16="http://schemas.microsoft.com/office/drawing/2014/main" id="{D28DD94A-ADE7-9EFA-5528-5A53AD9A6C1F}"/>
              </a:ext>
            </a:extLst>
          </p:cNvPr>
          <p:cNvSpPr>
            <a:spLocks noGrp="1"/>
          </p:cNvSpPr>
          <p:nvPr>
            <p:ph type="sldNum" sz="quarter" idx="4"/>
          </p:nvPr>
        </p:nvSpPr>
        <p:spPr/>
        <p:txBody>
          <a:bodyPr/>
          <a:lstStyle/>
          <a:p>
            <a:fld id="{602FC458-F1F2-4988-9912-50B92EDCE080}" type="slidenum">
              <a:rPr lang="en-US" smtClean="0"/>
              <a:pPr/>
              <a:t>37</a:t>
            </a:fld>
            <a:endParaRPr lang="en-US" dirty="0"/>
          </a:p>
        </p:txBody>
      </p:sp>
      <p:pic>
        <p:nvPicPr>
          <p:cNvPr id="25" name="Picture 24">
            <a:extLst>
              <a:ext uri="{FF2B5EF4-FFF2-40B4-BE49-F238E27FC236}">
                <a16:creationId xmlns:a16="http://schemas.microsoft.com/office/drawing/2014/main" id="{2FC0894D-B632-F429-F860-E56C81C23653}"/>
              </a:ext>
            </a:extLst>
          </p:cNvPr>
          <p:cNvPicPr>
            <a:picLocks noChangeAspect="1"/>
          </p:cNvPicPr>
          <p:nvPr/>
        </p:nvPicPr>
        <p:blipFill>
          <a:blip r:embed="rId4"/>
          <a:stretch>
            <a:fillRect/>
          </a:stretch>
        </p:blipFill>
        <p:spPr>
          <a:xfrm>
            <a:off x="4079179" y="1030506"/>
            <a:ext cx="4793650" cy="4903989"/>
          </a:xfrm>
          <a:prstGeom prst="rect">
            <a:avLst/>
          </a:prstGeom>
        </p:spPr>
      </p:pic>
    </p:spTree>
    <p:extLst>
      <p:ext uri="{BB962C8B-B14F-4D97-AF65-F5344CB8AC3E}">
        <p14:creationId xmlns:p14="http://schemas.microsoft.com/office/powerpoint/2010/main" val="189632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BF45-1E96-2392-2DC0-2B3621D313ED}"/>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08B3601-D3E3-B716-9D45-0D2570FEA32D}"/>
              </a:ext>
            </a:extLst>
          </p:cNvPr>
          <p:cNvSpPr txBox="1">
            <a:spLocks/>
          </p:cNvSpPr>
          <p:nvPr/>
        </p:nvSpPr>
        <p:spPr bwMode="auto">
          <a:xfrm>
            <a:off x="7678616" y="56477"/>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38</a:t>
            </a:fld>
            <a:endParaRPr lang="en-US" dirty="0"/>
          </a:p>
        </p:txBody>
      </p:sp>
      <p:sp>
        <p:nvSpPr>
          <p:cNvPr id="6" name="Slide Number Placeholder 3">
            <a:extLst>
              <a:ext uri="{FF2B5EF4-FFF2-40B4-BE49-F238E27FC236}">
                <a16:creationId xmlns:a16="http://schemas.microsoft.com/office/drawing/2014/main" id="{3AFA898D-0898-D6DA-9DC6-56DB7723F319}"/>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38</a:t>
            </a:fld>
            <a:endParaRPr lang="en-US" dirty="0"/>
          </a:p>
        </p:txBody>
      </p:sp>
      <p:sp>
        <p:nvSpPr>
          <p:cNvPr id="18" name="Rectangle 17">
            <a:extLst>
              <a:ext uri="{FF2B5EF4-FFF2-40B4-BE49-F238E27FC236}">
                <a16:creationId xmlns:a16="http://schemas.microsoft.com/office/drawing/2014/main" id="{B73BB690-6840-4A36-DB99-7B5C96AB210B}"/>
              </a:ext>
            </a:extLst>
          </p:cNvPr>
          <p:cNvSpPr/>
          <p:nvPr/>
        </p:nvSpPr>
        <p:spPr>
          <a:xfrm>
            <a:off x="7745644" y="-1962"/>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lide Number Placeholder 5">
            <a:extLst>
              <a:ext uri="{FF2B5EF4-FFF2-40B4-BE49-F238E27FC236}">
                <a16:creationId xmlns:a16="http://schemas.microsoft.com/office/drawing/2014/main" id="{2A21FACD-1018-469A-84F1-1CBA7F576B07}"/>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38</a:t>
            </a:fld>
            <a:endParaRPr lang="en-US" dirty="0"/>
          </a:p>
        </p:txBody>
      </p:sp>
      <p:pic>
        <p:nvPicPr>
          <p:cNvPr id="20" name="Picture 19">
            <a:extLst>
              <a:ext uri="{FF2B5EF4-FFF2-40B4-BE49-F238E27FC236}">
                <a16:creationId xmlns:a16="http://schemas.microsoft.com/office/drawing/2014/main" id="{B9E44860-17FC-94D2-480D-A093F9E6A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
        <p:nvSpPr>
          <p:cNvPr id="21" name="Content Placeholder 2">
            <a:extLst>
              <a:ext uri="{FF2B5EF4-FFF2-40B4-BE49-F238E27FC236}">
                <a16:creationId xmlns:a16="http://schemas.microsoft.com/office/drawing/2014/main" id="{F06DA9A8-EE2F-3765-47D3-293B9F97A797}"/>
              </a:ext>
            </a:extLst>
          </p:cNvPr>
          <p:cNvSpPr txBox="1">
            <a:spLocks/>
          </p:cNvSpPr>
          <p:nvPr/>
        </p:nvSpPr>
        <p:spPr>
          <a:xfrm>
            <a:off x="608231" y="579863"/>
            <a:ext cx="2976514" cy="5702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85750" indent="-285750">
              <a:spcBef>
                <a:spcPts val="1000"/>
              </a:spcBef>
              <a:buClr>
                <a:schemeClr val="accent1"/>
              </a:buClr>
              <a:buSzPct val="80000"/>
              <a:buFont typeface="Wingdings 3" charset="2"/>
              <a:buChar char=""/>
            </a:pPr>
            <a:endParaRPr lang="en-US" sz="1800" dirty="0">
              <a:solidFill>
                <a:schemeClr val="bg1"/>
              </a:solidFill>
            </a:endParaRPr>
          </a:p>
          <a:p>
            <a:pPr marL="0" indent="0" algn="ctr">
              <a:spcBef>
                <a:spcPts val="1000"/>
              </a:spcBef>
              <a:buClr>
                <a:schemeClr val="accent1"/>
              </a:buClr>
              <a:buSzPct val="80000"/>
              <a:buNone/>
            </a:pPr>
            <a:r>
              <a:rPr kumimoji="0" lang="en-US" sz="3200" b="0" i="0" u="none" strike="noStrike" kern="1200" cap="none" spc="0" normalizeH="0" baseline="0" noProof="0" dirty="0">
                <a:ln>
                  <a:noFill/>
                </a:ln>
                <a:solidFill>
                  <a:schemeClr val="bg1"/>
                </a:solidFill>
                <a:effectLst/>
                <a:uLnTx/>
                <a:uFillTx/>
                <a:latin typeface="Century Gothic" panose="020B0502020202020204"/>
                <a:ea typeface="+mj-ea"/>
                <a:cs typeface="+mj-cs"/>
              </a:rPr>
              <a:t>Equipment </a:t>
            </a:r>
            <a:endParaRPr lang="en-US" dirty="0">
              <a:solidFill>
                <a:schemeClr val="bg1"/>
              </a:solidFill>
            </a:endParaRPr>
          </a:p>
          <a:p>
            <a:pPr marL="285750" indent="-285750">
              <a:spcBef>
                <a:spcPts val="1000"/>
              </a:spcBef>
              <a:buClr>
                <a:schemeClr val="accent1"/>
              </a:buClr>
              <a:buSzPct val="80000"/>
              <a:buFont typeface="Wingdings 3" charset="2"/>
              <a:buChar char=""/>
            </a:pPr>
            <a:endParaRPr lang="en-US" sz="1800" dirty="0">
              <a:solidFill>
                <a:schemeClr val="bg1"/>
              </a:solidFill>
            </a:endParaRPr>
          </a:p>
          <a:p>
            <a:pPr marL="0" indent="0">
              <a:buNone/>
            </a:pPr>
            <a:r>
              <a:rPr lang="en-US" sz="2200" b="1" dirty="0">
                <a:solidFill>
                  <a:schemeClr val="bg1"/>
                </a:solidFill>
                <a:ea typeface="Calibri"/>
                <a:cs typeface="Calibri"/>
              </a:rPr>
              <a:t>Required:</a:t>
            </a:r>
          </a:p>
          <a:p>
            <a:r>
              <a:rPr lang="en-US" sz="2200" dirty="0">
                <a:solidFill>
                  <a:schemeClr val="bg1"/>
                </a:solidFill>
                <a:ea typeface="Calibri"/>
                <a:cs typeface="Calibri"/>
              </a:rPr>
              <a:t>Description: Describe the item and how it will be used.</a:t>
            </a:r>
          </a:p>
          <a:p>
            <a:r>
              <a:rPr lang="en-US" sz="2200" dirty="0">
                <a:solidFill>
                  <a:schemeClr val="bg1"/>
                </a:solidFill>
                <a:ea typeface="Calibri"/>
                <a:cs typeface="Calibri"/>
              </a:rPr>
              <a:t>Justification: Explain why it's necessary and how costs were determined.</a:t>
            </a:r>
          </a:p>
        </p:txBody>
      </p:sp>
      <p:sp>
        <p:nvSpPr>
          <p:cNvPr id="22" name="Slide Number Placeholder 3">
            <a:extLst>
              <a:ext uri="{FF2B5EF4-FFF2-40B4-BE49-F238E27FC236}">
                <a16:creationId xmlns:a16="http://schemas.microsoft.com/office/drawing/2014/main" id="{9B61198F-C4AD-F309-453A-820F40D20545}"/>
              </a:ext>
            </a:extLst>
          </p:cNvPr>
          <p:cNvSpPr>
            <a:spLocks noGrp="1"/>
          </p:cNvSpPr>
          <p:nvPr>
            <p:ph type="sldNum" sz="quarter" idx="4"/>
          </p:nvPr>
        </p:nvSpPr>
        <p:spPr/>
        <p:txBody>
          <a:bodyPr/>
          <a:lstStyle/>
          <a:p>
            <a:fld id="{602FC458-F1F2-4988-9912-50B92EDCE080}" type="slidenum">
              <a:rPr lang="en-US" smtClean="0"/>
              <a:pPr/>
              <a:t>38</a:t>
            </a:fld>
            <a:endParaRPr lang="en-US" dirty="0"/>
          </a:p>
        </p:txBody>
      </p:sp>
      <p:pic>
        <p:nvPicPr>
          <p:cNvPr id="24" name="Picture 23">
            <a:extLst>
              <a:ext uri="{FF2B5EF4-FFF2-40B4-BE49-F238E27FC236}">
                <a16:creationId xmlns:a16="http://schemas.microsoft.com/office/drawing/2014/main" id="{FCDB0A21-B028-3583-8B26-21623CF568D2}"/>
              </a:ext>
            </a:extLst>
          </p:cNvPr>
          <p:cNvPicPr>
            <a:picLocks noChangeAspect="1"/>
          </p:cNvPicPr>
          <p:nvPr/>
        </p:nvPicPr>
        <p:blipFill>
          <a:blip r:embed="rId4"/>
          <a:stretch>
            <a:fillRect/>
          </a:stretch>
        </p:blipFill>
        <p:spPr>
          <a:xfrm>
            <a:off x="4029086" y="1961396"/>
            <a:ext cx="4793650" cy="2924125"/>
          </a:xfrm>
          <a:prstGeom prst="rect">
            <a:avLst/>
          </a:prstGeom>
        </p:spPr>
      </p:pic>
    </p:spTree>
    <p:extLst>
      <p:ext uri="{BB962C8B-B14F-4D97-AF65-F5344CB8AC3E}">
        <p14:creationId xmlns:p14="http://schemas.microsoft.com/office/powerpoint/2010/main" val="1469669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822747-9772-508E-643B-1BF6BF25E493}"/>
              </a:ext>
            </a:extLst>
          </p:cNvPr>
          <p:cNvSpPr>
            <a:spLocks noGrp="1"/>
          </p:cNvSpPr>
          <p:nvPr>
            <p:ph type="sldNum" sz="quarter" idx="4"/>
          </p:nvPr>
        </p:nvSpPr>
        <p:spPr/>
        <p:txBody>
          <a:bodyPr/>
          <a:lstStyle/>
          <a:p>
            <a:fld id="{602FC458-F1F2-4988-9912-50B92EDCE080}" type="slidenum">
              <a:rPr lang="en-US" smtClean="0"/>
              <a:pPr/>
              <a:t>39</a:t>
            </a:fld>
            <a:endParaRPr lang="en-US" dirty="0"/>
          </a:p>
        </p:txBody>
      </p:sp>
      <p:sp>
        <p:nvSpPr>
          <p:cNvPr id="2" name="Title 1"/>
          <p:cNvSpPr>
            <a:spLocks noGrp="1"/>
          </p:cNvSpPr>
          <p:nvPr>
            <p:ph type="title" idx="4294967295"/>
          </p:nvPr>
        </p:nvSpPr>
        <p:spPr>
          <a:xfrm>
            <a:off x="918418" y="571500"/>
            <a:ext cx="2638820" cy="2960688"/>
          </a:xfrm>
        </p:spPr>
        <p:txBody>
          <a:bodyPr>
            <a:normAutofit/>
          </a:bodyPr>
          <a:lstStyle/>
          <a:p>
            <a:r>
              <a:rPr lang="en-US" dirty="0"/>
              <a:t>Supplies and Other Expenses</a:t>
            </a:r>
          </a:p>
        </p:txBody>
      </p:sp>
      <p:sp>
        <p:nvSpPr>
          <p:cNvPr id="7" name="Content Placeholder 6">
            <a:extLst>
              <a:ext uri="{FF2B5EF4-FFF2-40B4-BE49-F238E27FC236}">
                <a16:creationId xmlns:a16="http://schemas.microsoft.com/office/drawing/2014/main" id="{BD6CE8CB-54EF-40DA-CBEF-C76DDB33D423}"/>
              </a:ext>
            </a:extLst>
          </p:cNvPr>
          <p:cNvSpPr>
            <a:spLocks noGrp="1"/>
          </p:cNvSpPr>
          <p:nvPr>
            <p:ph idx="4294967295"/>
          </p:nvPr>
        </p:nvSpPr>
        <p:spPr>
          <a:xfrm>
            <a:off x="3891777" y="628650"/>
            <a:ext cx="5252224" cy="3811588"/>
          </a:xfrm>
        </p:spPr>
        <p:txBody>
          <a:bodyPr vert="horz" lIns="91440" tIns="45720" rIns="91440" bIns="45720" rtlCol="0" anchor="ctr">
            <a:normAutofit/>
          </a:bodyPr>
          <a:lstStyle/>
          <a:p>
            <a:r>
              <a:rPr lang="en-US" sz="2200" dirty="0">
                <a:solidFill>
                  <a:schemeClr val="bg1"/>
                </a:solidFill>
                <a:ea typeface="Calibri"/>
                <a:cs typeface="Calibri"/>
              </a:rPr>
              <a:t>Supplies can include: </a:t>
            </a:r>
          </a:p>
          <a:p>
            <a:pPr marL="745490" lvl="1" indent="-342900">
              <a:buFont typeface="Wingdings" panose="05000000000000000000" pitchFamily="2" charset="2"/>
              <a:buChar char="§"/>
            </a:pPr>
            <a:r>
              <a:rPr lang="en-US" sz="2200" dirty="0">
                <a:solidFill>
                  <a:schemeClr val="bg1"/>
                </a:solidFill>
                <a:ea typeface="Calibri"/>
                <a:cs typeface="Calibri"/>
              </a:rPr>
              <a:t>Exercise balls</a:t>
            </a:r>
          </a:p>
          <a:p>
            <a:pPr marL="745490" lvl="1" indent="-342900">
              <a:buFont typeface="Wingdings" panose="05000000000000000000" pitchFamily="2" charset="2"/>
              <a:buChar char="§"/>
            </a:pPr>
            <a:r>
              <a:rPr lang="en-US" sz="2200" dirty="0">
                <a:solidFill>
                  <a:schemeClr val="bg1"/>
                </a:solidFill>
                <a:ea typeface="Calibri"/>
                <a:cs typeface="Calibri"/>
              </a:rPr>
              <a:t>Foam rollers</a:t>
            </a:r>
          </a:p>
          <a:p>
            <a:pPr marL="745490" lvl="1" indent="-342900">
              <a:buFont typeface="Wingdings" panose="05000000000000000000" pitchFamily="2" charset="2"/>
              <a:buChar char="§"/>
            </a:pPr>
            <a:r>
              <a:rPr lang="en-US" sz="2200" dirty="0">
                <a:solidFill>
                  <a:schemeClr val="bg1"/>
                </a:solidFill>
                <a:ea typeface="Calibri"/>
                <a:cs typeface="Calibri"/>
              </a:rPr>
              <a:t>Yoga mats</a:t>
            </a:r>
          </a:p>
          <a:p>
            <a:pPr marL="745490" lvl="1" indent="-342900">
              <a:buFont typeface="Wingdings" panose="05000000000000000000" pitchFamily="2" charset="2"/>
              <a:buChar char="§"/>
            </a:pPr>
            <a:r>
              <a:rPr lang="en-US" sz="2200" dirty="0">
                <a:solidFill>
                  <a:schemeClr val="bg1"/>
                </a:solidFill>
                <a:ea typeface="Calibri"/>
                <a:cs typeface="Calibri"/>
              </a:rPr>
              <a:t>Materials to support first responder wellness trainings</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29933C35-95D8-2C8F-A471-DAE339F40C72}"/>
              </a:ext>
            </a:extLst>
          </p:cNvPr>
          <p:cNvPicPr>
            <a:picLocks noChangeAspect="1"/>
          </p:cNvPicPr>
          <p:nvPr/>
        </p:nvPicPr>
        <p:blipFill>
          <a:blip r:embed="rId3"/>
          <a:stretch>
            <a:fillRect/>
          </a:stretch>
        </p:blipFill>
        <p:spPr>
          <a:xfrm>
            <a:off x="918418" y="4337967"/>
            <a:ext cx="7307164" cy="146143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1745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85B6-9F73-236F-7DEB-6905C13B48D1}"/>
              </a:ext>
            </a:extLst>
          </p:cNvPr>
          <p:cNvSpPr>
            <a:spLocks noGrp="1"/>
          </p:cNvSpPr>
          <p:nvPr>
            <p:ph type="title"/>
          </p:nvPr>
        </p:nvSpPr>
        <p:spPr>
          <a:xfrm>
            <a:off x="496712" y="678731"/>
            <a:ext cx="8184444" cy="958234"/>
          </a:xfrm>
        </p:spPr>
        <p:txBody>
          <a:bodyPr/>
          <a:lstStyle/>
          <a:p>
            <a:pPr algn="ctr"/>
            <a:r>
              <a:rPr lang="en-US" sz="3600" dirty="0"/>
              <a:t> </a:t>
            </a:r>
            <a:r>
              <a:rPr lang="en-US" dirty="0"/>
              <a:t>Funding Opportunity</a:t>
            </a:r>
          </a:p>
        </p:txBody>
      </p:sp>
      <p:sp>
        <p:nvSpPr>
          <p:cNvPr id="3" name="Content Placeholder 2">
            <a:extLst>
              <a:ext uri="{FF2B5EF4-FFF2-40B4-BE49-F238E27FC236}">
                <a16:creationId xmlns:a16="http://schemas.microsoft.com/office/drawing/2014/main" id="{30E2E699-2AD2-DAD5-4778-23A1E6E27E21}"/>
              </a:ext>
            </a:extLst>
          </p:cNvPr>
          <p:cNvSpPr>
            <a:spLocks noGrp="1"/>
          </p:cNvSpPr>
          <p:nvPr>
            <p:ph idx="1"/>
          </p:nvPr>
        </p:nvSpPr>
        <p:spPr>
          <a:xfrm>
            <a:off x="496712" y="2438399"/>
            <a:ext cx="8071556" cy="3287889"/>
          </a:xfrm>
        </p:spPr>
        <p:txBody>
          <a:bodyPr>
            <a:normAutofit/>
          </a:bodyPr>
          <a:lstStyle/>
          <a:p>
            <a:pPr>
              <a:lnSpc>
                <a:spcPct val="80000"/>
              </a:lnSpc>
            </a:pPr>
            <a:r>
              <a:rPr lang="en-US" sz="2200" dirty="0"/>
              <a:t>Total award amount: $2,700,000</a:t>
            </a:r>
          </a:p>
          <a:p>
            <a:pPr>
              <a:lnSpc>
                <a:spcPct val="80000"/>
              </a:lnSpc>
            </a:pPr>
            <a:endParaRPr lang="en-US" sz="2200" dirty="0"/>
          </a:p>
          <a:p>
            <a:pPr>
              <a:lnSpc>
                <a:spcPct val="80000"/>
              </a:lnSpc>
            </a:pPr>
            <a:r>
              <a:rPr lang="en-US" sz="2200" dirty="0"/>
              <a:t>Project period: July 1, 2025 – June 30, 2026</a:t>
            </a:r>
          </a:p>
          <a:p>
            <a:pPr>
              <a:lnSpc>
                <a:spcPct val="80000"/>
              </a:lnSpc>
            </a:pPr>
            <a:endParaRPr lang="en-US" sz="2200" dirty="0"/>
          </a:p>
          <a:p>
            <a:pPr>
              <a:lnSpc>
                <a:spcPct val="80000"/>
              </a:lnSpc>
            </a:pPr>
            <a:r>
              <a:rPr lang="en-US" sz="2200" dirty="0"/>
              <a:t>Applicants are eligible to apply for up to $30,000</a:t>
            </a:r>
          </a:p>
          <a:p>
            <a:pPr>
              <a:lnSpc>
                <a:spcPct val="80000"/>
              </a:lnSpc>
            </a:pPr>
            <a:endParaRPr lang="en-US" sz="2200" dirty="0"/>
          </a:p>
          <a:p>
            <a:pPr>
              <a:lnSpc>
                <a:spcPct val="80000"/>
              </a:lnSpc>
            </a:pPr>
            <a:r>
              <a:rPr lang="en-US" sz="2200" dirty="0"/>
              <a:t>Applications due March 17, 2025, by 5:00 pm</a:t>
            </a:r>
          </a:p>
        </p:txBody>
      </p:sp>
      <p:sp>
        <p:nvSpPr>
          <p:cNvPr id="4" name="Slide Number Placeholder 3">
            <a:extLst>
              <a:ext uri="{FF2B5EF4-FFF2-40B4-BE49-F238E27FC236}">
                <a16:creationId xmlns:a16="http://schemas.microsoft.com/office/drawing/2014/main" id="{052E572A-3607-66C4-E18A-EF37D2A49369}"/>
              </a:ext>
            </a:extLst>
          </p:cNvPr>
          <p:cNvSpPr>
            <a:spLocks noGrp="1"/>
          </p:cNvSpPr>
          <p:nvPr>
            <p:ph type="sldNum" sz="quarter" idx="4"/>
          </p:nvPr>
        </p:nvSpPr>
        <p:spPr/>
        <p:txBody>
          <a:bodyPr/>
          <a:lstStyle/>
          <a:p>
            <a:fld id="{602FC458-F1F2-4988-9912-50B92EDCE080}" type="slidenum">
              <a:rPr lang="en-US" smtClean="0"/>
              <a:pPr/>
              <a:t>4</a:t>
            </a:fld>
            <a:endParaRPr lang="en-US" dirty="0"/>
          </a:p>
        </p:txBody>
      </p:sp>
    </p:spTree>
    <p:extLst>
      <p:ext uri="{BB962C8B-B14F-4D97-AF65-F5344CB8AC3E}">
        <p14:creationId xmlns:p14="http://schemas.microsoft.com/office/powerpoint/2010/main" val="1004270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DA4863-BF3E-DD12-6FC4-E72B5F4BAC80}"/>
              </a:ext>
            </a:extLst>
          </p:cNvPr>
          <p:cNvSpPr>
            <a:spLocks noGrp="1"/>
          </p:cNvSpPr>
          <p:nvPr>
            <p:ph type="sldNum" sz="quarter" idx="4"/>
          </p:nvPr>
        </p:nvSpPr>
        <p:spPr/>
        <p:txBody>
          <a:bodyPr/>
          <a:lstStyle/>
          <a:p>
            <a:fld id="{602FC458-F1F2-4988-9912-50B92EDCE080}" type="slidenum">
              <a:rPr lang="en-US" smtClean="0"/>
              <a:pPr/>
              <a:t>40</a:t>
            </a:fld>
            <a:endParaRPr lang="en-US" dirty="0"/>
          </a:p>
        </p:txBody>
      </p:sp>
      <p:sp>
        <p:nvSpPr>
          <p:cNvPr id="2" name="Title 1">
            <a:extLst>
              <a:ext uri="{FF2B5EF4-FFF2-40B4-BE49-F238E27FC236}">
                <a16:creationId xmlns:a16="http://schemas.microsoft.com/office/drawing/2014/main" id="{B65D15C4-A2AB-41ED-D399-A749D28E2377}"/>
              </a:ext>
            </a:extLst>
          </p:cNvPr>
          <p:cNvSpPr>
            <a:spLocks noGrp="1"/>
          </p:cNvSpPr>
          <p:nvPr>
            <p:ph type="title" idx="4294967295"/>
          </p:nvPr>
        </p:nvSpPr>
        <p:spPr>
          <a:xfrm>
            <a:off x="487363" y="3740150"/>
            <a:ext cx="8169275" cy="1916113"/>
          </a:xfrm>
        </p:spPr>
        <p:txBody>
          <a:bodyPr vert="horz" lIns="91440" tIns="45720" rIns="91440" bIns="45720" rtlCol="0" anchor="b">
            <a:normAutofit/>
          </a:bodyPr>
          <a:lstStyle/>
          <a:p>
            <a:pPr algn="ctr">
              <a:lnSpc>
                <a:spcPct val="90000"/>
              </a:lnSpc>
            </a:pPr>
            <a:r>
              <a:rPr lang="en-US" b="1" i="0" kern="1200" dirty="0">
                <a:latin typeface="+mj-lt"/>
                <a:ea typeface="+mj-ea"/>
                <a:cs typeface="+mj-cs"/>
              </a:rPr>
              <a:t>Supplies and Other Expenses</a:t>
            </a:r>
          </a:p>
        </p:txBody>
      </p:sp>
      <p:pic>
        <p:nvPicPr>
          <p:cNvPr id="5" name="Picture 4">
            <a:extLst>
              <a:ext uri="{FF2B5EF4-FFF2-40B4-BE49-F238E27FC236}">
                <a16:creationId xmlns:a16="http://schemas.microsoft.com/office/drawing/2014/main" id="{0E4945CA-EBAA-0308-8C49-8C8A747ADA59}"/>
              </a:ext>
            </a:extLst>
          </p:cNvPr>
          <p:cNvPicPr>
            <a:picLocks noChangeAspect="1"/>
          </p:cNvPicPr>
          <p:nvPr/>
        </p:nvPicPr>
        <p:blipFill>
          <a:blip r:embed="rId3"/>
          <a:stretch>
            <a:fillRect/>
          </a:stretch>
        </p:blipFill>
        <p:spPr>
          <a:xfrm>
            <a:off x="511779" y="1938992"/>
            <a:ext cx="8059530" cy="2458156"/>
          </a:xfrm>
          <a:prstGeom prst="roundRect">
            <a:avLst>
              <a:gd name="adj" fmla="val 1858"/>
            </a:avLst>
          </a:prstGeom>
          <a:effectLst>
            <a:outerShdw blurRad="50800" dist="50800" dir="5400000" algn="tl" rotWithShape="0">
              <a:srgbClr val="000000">
                <a:alpha val="43000"/>
              </a:srgbClr>
            </a:outerShdw>
          </a:effectLst>
        </p:spPr>
      </p:pic>
      <p:sp>
        <p:nvSpPr>
          <p:cNvPr id="7" name="TextBox 6">
            <a:extLst>
              <a:ext uri="{FF2B5EF4-FFF2-40B4-BE49-F238E27FC236}">
                <a16:creationId xmlns:a16="http://schemas.microsoft.com/office/drawing/2014/main" id="{A0B52991-3571-D956-F0BC-2C5EBD8810A6}"/>
              </a:ext>
            </a:extLst>
          </p:cNvPr>
          <p:cNvSpPr txBox="1"/>
          <p:nvPr/>
        </p:nvSpPr>
        <p:spPr>
          <a:xfrm>
            <a:off x="4485715" y="2603500"/>
            <a:ext cx="3908984" cy="3416300"/>
          </a:xfrm>
          <a:prstGeom prst="rect">
            <a:avLst/>
          </a:prstGeom>
        </p:spPr>
        <p:txBody>
          <a:bodyPr vert="horz" lIns="91440" tIns="45720" rIns="91440" bIns="45720" rtlCol="0" anchor="ctr">
            <a:normAutofit/>
          </a:bodyPr>
          <a:lstStyle/>
          <a:p>
            <a:pPr>
              <a:spcBef>
                <a:spcPts val="1000"/>
              </a:spcBef>
              <a:buClr>
                <a:schemeClr val="accent1"/>
              </a:buClr>
              <a:buSzPct val="80000"/>
            </a:pPr>
            <a:endParaRPr lang="en-US" dirty="0">
              <a:solidFill>
                <a:schemeClr val="tx1">
                  <a:lumMod val="75000"/>
                  <a:lumOff val="25000"/>
                </a:schemeClr>
              </a:solidFill>
            </a:endParaRPr>
          </a:p>
        </p:txBody>
      </p:sp>
    </p:spTree>
    <p:extLst>
      <p:ext uri="{BB962C8B-B14F-4D97-AF65-F5344CB8AC3E}">
        <p14:creationId xmlns:p14="http://schemas.microsoft.com/office/powerpoint/2010/main" val="2843074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559BAF-434A-8C18-AD7E-23DBEC50E7E7}"/>
              </a:ext>
            </a:extLst>
          </p:cNvPr>
          <p:cNvSpPr>
            <a:spLocks noGrp="1"/>
          </p:cNvSpPr>
          <p:nvPr>
            <p:ph type="sldNum" sz="quarter" idx="4"/>
          </p:nvPr>
        </p:nvSpPr>
        <p:spPr/>
        <p:txBody>
          <a:bodyPr/>
          <a:lstStyle/>
          <a:p>
            <a:fld id="{602FC458-F1F2-4988-9912-50B92EDCE080}" type="slidenum">
              <a:rPr lang="en-US" smtClean="0"/>
              <a:pPr/>
              <a:t>41</a:t>
            </a:fld>
            <a:endParaRPr lang="en-US" dirty="0"/>
          </a:p>
        </p:txBody>
      </p:sp>
      <p:sp>
        <p:nvSpPr>
          <p:cNvPr id="2" name="Title 1"/>
          <p:cNvSpPr>
            <a:spLocks noGrp="1"/>
          </p:cNvSpPr>
          <p:nvPr>
            <p:ph type="title" idx="4294967295"/>
          </p:nvPr>
        </p:nvSpPr>
        <p:spPr>
          <a:xfrm>
            <a:off x="1473200" y="5626645"/>
            <a:ext cx="6197600" cy="525463"/>
          </a:xfrm>
        </p:spPr>
        <p:txBody>
          <a:bodyPr vert="horz" lIns="91440" tIns="45720" rIns="91440" bIns="45720" rtlCol="0" anchor="b">
            <a:noAutofit/>
          </a:bodyPr>
          <a:lstStyle/>
          <a:p>
            <a:pPr algn="ctr"/>
            <a:r>
              <a:rPr lang="en-US" b="1" i="0" kern="1200" dirty="0">
                <a:latin typeface="+mj-lt"/>
                <a:ea typeface="+mj-ea"/>
                <a:cs typeface="+mj-cs"/>
              </a:rPr>
              <a:t>Attachments</a:t>
            </a:r>
          </a:p>
        </p:txBody>
      </p:sp>
      <p:pic>
        <p:nvPicPr>
          <p:cNvPr id="9" name="Content Placeholder 3"/>
          <p:cNvPicPr>
            <a:picLocks noGrp="1" noChangeAspect="1"/>
          </p:cNvPicPr>
          <p:nvPr>
            <p:ph idx="4294967295"/>
          </p:nvPr>
        </p:nvPicPr>
        <p:blipFill rotWithShape="1">
          <a:blip r:embed="rId3"/>
          <a:srcRect t="9121"/>
          <a:stretch/>
        </p:blipFill>
        <p:spPr>
          <a:xfrm>
            <a:off x="2553494" y="3453431"/>
            <a:ext cx="4037013" cy="1971675"/>
          </a:xfrm>
          <a:prstGeom prst="roundRect">
            <a:avLst>
              <a:gd name="adj" fmla="val 1858"/>
            </a:avLst>
          </a:prstGeom>
          <a:effectLst>
            <a:outerShdw blurRad="50800" dist="50800" dir="5400000" algn="tl" rotWithShape="0">
              <a:srgbClr val="000000">
                <a:alpha val="43000"/>
              </a:srgbClr>
            </a:outerShdw>
          </a:effectLst>
        </p:spPr>
      </p:pic>
      <p:pic>
        <p:nvPicPr>
          <p:cNvPr id="8" name="Picture 7">
            <a:extLst>
              <a:ext uri="{FF2B5EF4-FFF2-40B4-BE49-F238E27FC236}">
                <a16:creationId xmlns:a16="http://schemas.microsoft.com/office/drawing/2014/main" id="{5D7CE612-315E-A91E-E10D-38280F1F866D}"/>
              </a:ext>
            </a:extLst>
          </p:cNvPr>
          <p:cNvPicPr>
            <a:picLocks noChangeAspect="1"/>
          </p:cNvPicPr>
          <p:nvPr/>
        </p:nvPicPr>
        <p:blipFill>
          <a:blip r:embed="rId4"/>
          <a:stretch>
            <a:fillRect/>
          </a:stretch>
        </p:blipFill>
        <p:spPr>
          <a:xfrm>
            <a:off x="627222" y="831713"/>
            <a:ext cx="7889557" cy="250493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09926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669303"/>
            <a:ext cx="8048977" cy="914400"/>
          </a:xfrm>
        </p:spPr>
        <p:txBody>
          <a:bodyPr/>
          <a:lstStyle/>
          <a:p>
            <a:pPr algn="ctr"/>
            <a:r>
              <a:rPr lang="en-US" dirty="0"/>
              <a:t>Authority Certification</a:t>
            </a:r>
          </a:p>
        </p:txBody>
      </p:sp>
      <p:sp>
        <p:nvSpPr>
          <p:cNvPr id="3" name="Content Placeholder 2"/>
          <p:cNvSpPr>
            <a:spLocks noGrp="1"/>
          </p:cNvSpPr>
          <p:nvPr>
            <p:ph idx="1"/>
          </p:nvPr>
        </p:nvSpPr>
        <p:spPr>
          <a:xfrm>
            <a:off x="215166" y="2156177"/>
            <a:ext cx="8713668" cy="3780445"/>
          </a:xfrm>
        </p:spPr>
        <p:txBody>
          <a:bodyPr vert="horz" lIns="91440" tIns="45720" rIns="91440" bIns="45720" rtlCol="0" anchor="t">
            <a:normAutofit/>
          </a:bodyPr>
          <a:lstStyle/>
          <a:p>
            <a:r>
              <a:rPr lang="en-US" sz="2200" dirty="0">
                <a:solidFill>
                  <a:schemeClr val="tx1"/>
                </a:solidFill>
                <a:ea typeface="Calibri"/>
                <a:cs typeface="Calibri"/>
              </a:rPr>
              <a:t>Signing authority documentation should be uploaded under “Attachments”.</a:t>
            </a:r>
            <a:endParaRPr lang="en-US" sz="2200" dirty="0">
              <a:solidFill>
                <a:schemeClr val="tx1"/>
              </a:solidFill>
            </a:endParaRPr>
          </a:p>
        </p:txBody>
      </p:sp>
      <p:pic>
        <p:nvPicPr>
          <p:cNvPr id="7" name="Picture 6">
            <a:extLst>
              <a:ext uri="{FF2B5EF4-FFF2-40B4-BE49-F238E27FC236}">
                <a16:creationId xmlns:a16="http://schemas.microsoft.com/office/drawing/2014/main" id="{33A1E5E6-CD36-F51D-5856-8C00C19E88B5}"/>
              </a:ext>
            </a:extLst>
          </p:cNvPr>
          <p:cNvPicPr>
            <a:picLocks noChangeAspect="1"/>
          </p:cNvPicPr>
          <p:nvPr/>
        </p:nvPicPr>
        <p:blipFill>
          <a:blip r:embed="rId3"/>
          <a:stretch>
            <a:fillRect/>
          </a:stretch>
        </p:blipFill>
        <p:spPr>
          <a:xfrm>
            <a:off x="215153" y="3097337"/>
            <a:ext cx="8713694" cy="2637039"/>
          </a:xfrm>
          <a:prstGeom prst="rect">
            <a:avLst/>
          </a:prstGeom>
          <a:ln>
            <a:solidFill>
              <a:schemeClr val="accent5"/>
            </a:solidFill>
          </a:ln>
        </p:spPr>
      </p:pic>
      <p:sp>
        <p:nvSpPr>
          <p:cNvPr id="4" name="Slide Number Placeholder 3">
            <a:extLst>
              <a:ext uri="{FF2B5EF4-FFF2-40B4-BE49-F238E27FC236}">
                <a16:creationId xmlns:a16="http://schemas.microsoft.com/office/drawing/2014/main" id="{BBFAB967-F688-2168-83B2-882D1E9ED2B0}"/>
              </a:ext>
            </a:extLst>
          </p:cNvPr>
          <p:cNvSpPr>
            <a:spLocks noGrp="1"/>
          </p:cNvSpPr>
          <p:nvPr>
            <p:ph type="sldNum" sz="quarter" idx="4"/>
          </p:nvPr>
        </p:nvSpPr>
        <p:spPr/>
        <p:txBody>
          <a:bodyPr/>
          <a:lstStyle/>
          <a:p>
            <a:fld id="{602FC458-F1F2-4988-9912-50B92EDCE080}" type="slidenum">
              <a:rPr lang="en-US" smtClean="0"/>
              <a:pPr/>
              <a:t>42</a:t>
            </a:fld>
            <a:endParaRPr lang="en-US" dirty="0"/>
          </a:p>
        </p:txBody>
      </p:sp>
    </p:spTree>
    <p:extLst>
      <p:ext uri="{BB962C8B-B14F-4D97-AF65-F5344CB8AC3E}">
        <p14:creationId xmlns:p14="http://schemas.microsoft.com/office/powerpoint/2010/main" val="3951887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2BD261-6323-CF02-6CED-468620F4ED5B}"/>
              </a:ext>
            </a:extLst>
          </p:cNvPr>
          <p:cNvSpPr>
            <a:spLocks noGrp="1"/>
          </p:cNvSpPr>
          <p:nvPr>
            <p:ph type="sldNum" sz="quarter" idx="4"/>
          </p:nvPr>
        </p:nvSpPr>
        <p:spPr/>
        <p:txBody>
          <a:bodyPr/>
          <a:lstStyle/>
          <a:p>
            <a:fld id="{602FC458-F1F2-4988-9912-50B92EDCE080}" type="slidenum">
              <a:rPr lang="en-US" smtClean="0"/>
              <a:pPr/>
              <a:t>43</a:t>
            </a:fld>
            <a:endParaRPr lang="en-US" dirty="0"/>
          </a:p>
        </p:txBody>
      </p:sp>
      <p:sp>
        <p:nvSpPr>
          <p:cNvPr id="2" name="Title 1"/>
          <p:cNvSpPr>
            <a:spLocks noGrp="1"/>
          </p:cNvSpPr>
          <p:nvPr>
            <p:ph type="title" idx="4294967295"/>
          </p:nvPr>
        </p:nvSpPr>
        <p:spPr>
          <a:xfrm>
            <a:off x="1262063" y="4967288"/>
            <a:ext cx="6619875" cy="587375"/>
          </a:xfrm>
        </p:spPr>
        <p:txBody>
          <a:bodyPr vert="horz" lIns="91440" tIns="45720" rIns="91440" bIns="45720" rtlCol="0" anchor="b">
            <a:normAutofit/>
          </a:bodyPr>
          <a:lstStyle/>
          <a:p>
            <a:pPr algn="ctr"/>
            <a:r>
              <a:rPr lang="en-US" b="1" i="0" kern="1200" dirty="0">
                <a:latin typeface="+mj-lt"/>
                <a:ea typeface="+mj-ea"/>
                <a:cs typeface="+mj-cs"/>
              </a:rPr>
              <a:t>Submitting the Application</a:t>
            </a:r>
          </a:p>
        </p:txBody>
      </p:sp>
      <p:pic>
        <p:nvPicPr>
          <p:cNvPr id="10" name="Picture 9">
            <a:extLst>
              <a:ext uri="{FF2B5EF4-FFF2-40B4-BE49-F238E27FC236}">
                <a16:creationId xmlns:a16="http://schemas.microsoft.com/office/drawing/2014/main" id="{40A0CFC2-5153-FF9A-E9F4-3E412CCA9AAE}"/>
              </a:ext>
            </a:extLst>
          </p:cNvPr>
          <p:cNvPicPr>
            <a:picLocks noChangeAspect="1"/>
          </p:cNvPicPr>
          <p:nvPr/>
        </p:nvPicPr>
        <p:blipFill>
          <a:blip r:embed="rId3"/>
          <a:stretch>
            <a:fillRect/>
          </a:stretch>
        </p:blipFill>
        <p:spPr>
          <a:xfrm>
            <a:off x="472859" y="1902322"/>
            <a:ext cx="8198282" cy="2520972"/>
          </a:xfrm>
          <a:prstGeom prst="rect">
            <a:avLst/>
          </a:prstGeom>
          <a:effectLst>
            <a:outerShdw blurRad="50800" dist="50800" dir="5400000" algn="tl" rotWithShape="0">
              <a:srgbClr val="000000">
                <a:alpha val="43000"/>
              </a:srgbClr>
            </a:outerShdw>
          </a:effectLst>
        </p:spPr>
      </p:pic>
      <p:cxnSp>
        <p:nvCxnSpPr>
          <p:cNvPr id="13" name="Straight Arrow Connector 12">
            <a:extLst>
              <a:ext uri="{FF2B5EF4-FFF2-40B4-BE49-F238E27FC236}">
                <a16:creationId xmlns:a16="http://schemas.microsoft.com/office/drawing/2014/main" id="{059ADAE0-696C-C761-0543-A2F489D2FAA6}"/>
              </a:ext>
            </a:extLst>
          </p:cNvPr>
          <p:cNvCxnSpPr/>
          <p:nvPr/>
        </p:nvCxnSpPr>
        <p:spPr>
          <a:xfrm>
            <a:off x="6048022" y="1546450"/>
            <a:ext cx="551612" cy="361966"/>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C13A1C5D-D0B5-1BD8-7076-58FD89B9FFEA}"/>
              </a:ext>
            </a:extLst>
          </p:cNvPr>
          <p:cNvCxnSpPr>
            <a:cxnSpLocks/>
          </p:cNvCxnSpPr>
          <p:nvPr/>
        </p:nvCxnSpPr>
        <p:spPr>
          <a:xfrm flipH="1">
            <a:off x="3048278" y="1692005"/>
            <a:ext cx="521576" cy="500404"/>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79647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CB342-1E5A-9F41-9A64-9760C9BF845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68FDA8-AAF0-A9BB-4C8E-04E327092D84}"/>
              </a:ext>
            </a:extLst>
          </p:cNvPr>
          <p:cNvSpPr>
            <a:spLocks noGrp="1"/>
          </p:cNvSpPr>
          <p:nvPr>
            <p:ph type="sldNum" sz="quarter" idx="4"/>
          </p:nvPr>
        </p:nvSpPr>
        <p:spPr/>
        <p:txBody>
          <a:bodyPr/>
          <a:lstStyle/>
          <a:p>
            <a:fld id="{602FC458-F1F2-4988-9912-50B92EDCE080}" type="slidenum">
              <a:rPr lang="en-US" smtClean="0"/>
              <a:pPr/>
              <a:t>44</a:t>
            </a:fld>
            <a:endParaRPr lang="en-US" dirty="0"/>
          </a:p>
        </p:txBody>
      </p:sp>
      <p:sp>
        <p:nvSpPr>
          <p:cNvPr id="16" name="Slide Number Placeholder 3">
            <a:extLst>
              <a:ext uri="{FF2B5EF4-FFF2-40B4-BE49-F238E27FC236}">
                <a16:creationId xmlns:a16="http://schemas.microsoft.com/office/drawing/2014/main" id="{D071C835-FE57-CD28-5255-65A8318AD272}"/>
              </a:ext>
            </a:extLst>
          </p:cNvPr>
          <p:cNvSpPr txBox="1">
            <a:spLocks/>
          </p:cNvSpPr>
          <p:nvPr/>
        </p:nvSpPr>
        <p:spPr bwMode="auto">
          <a:xfrm>
            <a:off x="7678616" y="56477"/>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44</a:t>
            </a:fld>
            <a:endParaRPr lang="en-US" dirty="0"/>
          </a:p>
        </p:txBody>
      </p:sp>
      <p:sp>
        <p:nvSpPr>
          <p:cNvPr id="17" name="Slide Number Placeholder 3">
            <a:extLst>
              <a:ext uri="{FF2B5EF4-FFF2-40B4-BE49-F238E27FC236}">
                <a16:creationId xmlns:a16="http://schemas.microsoft.com/office/drawing/2014/main" id="{5AF499A2-41AA-DCE0-AC88-26AED1912D52}"/>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44</a:t>
            </a:fld>
            <a:endParaRPr lang="en-US" dirty="0"/>
          </a:p>
        </p:txBody>
      </p:sp>
      <p:sp>
        <p:nvSpPr>
          <p:cNvPr id="18" name="Rectangle 17">
            <a:extLst>
              <a:ext uri="{FF2B5EF4-FFF2-40B4-BE49-F238E27FC236}">
                <a16:creationId xmlns:a16="http://schemas.microsoft.com/office/drawing/2014/main" id="{C081AAA8-FB0B-AF3E-F7FF-9D41029CD0E8}"/>
              </a:ext>
            </a:extLst>
          </p:cNvPr>
          <p:cNvSpPr/>
          <p:nvPr/>
        </p:nvSpPr>
        <p:spPr>
          <a:xfrm>
            <a:off x="7745644" y="-1962"/>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Slide Number Placeholder 5">
            <a:extLst>
              <a:ext uri="{FF2B5EF4-FFF2-40B4-BE49-F238E27FC236}">
                <a16:creationId xmlns:a16="http://schemas.microsoft.com/office/drawing/2014/main" id="{6CB44C1C-2204-3E78-856A-8CC7DF314A70}"/>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44</a:t>
            </a:fld>
            <a:endParaRPr lang="en-US" dirty="0"/>
          </a:p>
        </p:txBody>
      </p:sp>
      <p:pic>
        <p:nvPicPr>
          <p:cNvPr id="20" name="Picture 19">
            <a:extLst>
              <a:ext uri="{FF2B5EF4-FFF2-40B4-BE49-F238E27FC236}">
                <a16:creationId xmlns:a16="http://schemas.microsoft.com/office/drawing/2014/main" id="{81E64650-C974-7178-8380-4B522EB39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
        <p:nvSpPr>
          <p:cNvPr id="22" name="Slide Number Placeholder 3">
            <a:extLst>
              <a:ext uri="{FF2B5EF4-FFF2-40B4-BE49-F238E27FC236}">
                <a16:creationId xmlns:a16="http://schemas.microsoft.com/office/drawing/2014/main" id="{05F792BB-13CF-0B9F-20B4-3B6B71E685E1}"/>
              </a:ext>
            </a:extLst>
          </p:cNvPr>
          <p:cNvSpPr txBox="1">
            <a:spLocks/>
          </p:cNvSpPr>
          <p:nvPr/>
        </p:nvSpPr>
        <p:spPr bwMode="auto">
          <a:xfrm>
            <a:off x="7678616" y="-115"/>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44</a:t>
            </a:fld>
            <a:endParaRPr lang="en-US" dirty="0"/>
          </a:p>
        </p:txBody>
      </p:sp>
      <p:sp>
        <p:nvSpPr>
          <p:cNvPr id="24" name="Title 1">
            <a:extLst>
              <a:ext uri="{FF2B5EF4-FFF2-40B4-BE49-F238E27FC236}">
                <a16:creationId xmlns:a16="http://schemas.microsoft.com/office/drawing/2014/main" id="{2272AC39-A570-7F30-DC07-4FC98F27360F}"/>
              </a:ext>
            </a:extLst>
          </p:cNvPr>
          <p:cNvSpPr txBox="1">
            <a:spLocks/>
          </p:cNvSpPr>
          <p:nvPr/>
        </p:nvSpPr>
        <p:spPr>
          <a:xfrm>
            <a:off x="476046" y="649514"/>
            <a:ext cx="3158792" cy="10202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dirty="0"/>
              <a:t>Submitting the Application</a:t>
            </a:r>
          </a:p>
        </p:txBody>
      </p:sp>
      <p:sp>
        <p:nvSpPr>
          <p:cNvPr id="25" name="Content Placeholder 4">
            <a:extLst>
              <a:ext uri="{FF2B5EF4-FFF2-40B4-BE49-F238E27FC236}">
                <a16:creationId xmlns:a16="http://schemas.microsoft.com/office/drawing/2014/main" id="{6BE8BF2C-D220-E3A8-1494-7DB482C131AF}"/>
              </a:ext>
            </a:extLst>
          </p:cNvPr>
          <p:cNvSpPr txBox="1">
            <a:spLocks/>
          </p:cNvSpPr>
          <p:nvPr/>
        </p:nvSpPr>
        <p:spPr>
          <a:xfrm>
            <a:off x="652224" y="2120900"/>
            <a:ext cx="2751156" cy="38989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a:buClr>
                <a:schemeClr val="accent1"/>
              </a:buClr>
              <a:buSzPct val="80000"/>
              <a:buFont typeface="Wingdings 3" charset="2"/>
              <a:buChar char=""/>
            </a:pPr>
            <a:r>
              <a:rPr lang="en-US" sz="2200" dirty="0">
                <a:solidFill>
                  <a:schemeClr val="bg1"/>
                </a:solidFill>
              </a:rPr>
              <a:t>*Review the entire application*</a:t>
            </a:r>
          </a:p>
          <a:p>
            <a:pPr marL="0" indent="0" defTabSz="457200">
              <a:buClr>
                <a:schemeClr val="accent1"/>
              </a:buClr>
              <a:buSzPct val="80000"/>
              <a:buNone/>
            </a:pPr>
            <a:endParaRPr lang="en-US" sz="2200" dirty="0">
              <a:solidFill>
                <a:schemeClr val="bg1"/>
              </a:solidFill>
            </a:endParaRPr>
          </a:p>
          <a:p>
            <a:pPr marL="342900" indent="-342900" defTabSz="457200">
              <a:buClr>
                <a:schemeClr val="accent1"/>
              </a:buClr>
              <a:buSzPct val="80000"/>
              <a:buFont typeface="Wingdings 3" charset="2"/>
              <a:buChar char=""/>
            </a:pPr>
            <a:r>
              <a:rPr lang="en-US" sz="2200" dirty="0">
                <a:solidFill>
                  <a:schemeClr val="bg1"/>
                </a:solidFill>
              </a:rPr>
              <a:t>Ensure budgets match, information is correct, and all required items are provided. </a:t>
            </a:r>
          </a:p>
        </p:txBody>
      </p:sp>
      <p:pic>
        <p:nvPicPr>
          <p:cNvPr id="26" name="Picture 25">
            <a:extLst>
              <a:ext uri="{FF2B5EF4-FFF2-40B4-BE49-F238E27FC236}">
                <a16:creationId xmlns:a16="http://schemas.microsoft.com/office/drawing/2014/main" id="{9734B016-538B-C319-EF99-89A4A19B88B9}"/>
              </a:ext>
            </a:extLst>
          </p:cNvPr>
          <p:cNvPicPr>
            <a:picLocks noChangeAspect="1"/>
          </p:cNvPicPr>
          <p:nvPr/>
        </p:nvPicPr>
        <p:blipFill>
          <a:blip r:embed="rId4"/>
          <a:stretch>
            <a:fillRect/>
          </a:stretch>
        </p:blipFill>
        <p:spPr>
          <a:xfrm>
            <a:off x="4051857" y="2374397"/>
            <a:ext cx="4793650" cy="2109205"/>
          </a:xfrm>
          <a:prstGeom prst="rect">
            <a:avLst/>
          </a:prstGeom>
        </p:spPr>
      </p:pic>
    </p:spTree>
    <p:extLst>
      <p:ext uri="{BB962C8B-B14F-4D97-AF65-F5344CB8AC3E}">
        <p14:creationId xmlns:p14="http://schemas.microsoft.com/office/powerpoint/2010/main" val="3899506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1" y="678731"/>
            <a:ext cx="8242917" cy="914400"/>
          </a:xfrm>
        </p:spPr>
        <p:txBody>
          <a:bodyPr/>
          <a:lstStyle/>
          <a:p>
            <a:pPr algn="ctr"/>
            <a:r>
              <a:rPr lang="en-US" dirty="0"/>
              <a:t>Submitting the Application</a:t>
            </a:r>
          </a:p>
        </p:txBody>
      </p:sp>
      <p:sp>
        <p:nvSpPr>
          <p:cNvPr id="5" name="Text Placeholder 4"/>
          <p:cNvSpPr>
            <a:spLocks noGrp="1"/>
          </p:cNvSpPr>
          <p:nvPr>
            <p:ph type="body" idx="1"/>
          </p:nvPr>
        </p:nvSpPr>
        <p:spPr>
          <a:xfrm>
            <a:off x="450541" y="2057400"/>
            <a:ext cx="8242917" cy="791685"/>
          </a:xfrm>
        </p:spPr>
        <p:txBody>
          <a:bodyPr/>
          <a:lstStyle/>
          <a:p>
            <a:r>
              <a:rPr lang="en-US" sz="2200" dirty="0">
                <a:solidFill>
                  <a:schemeClr val="tx1"/>
                </a:solidFill>
                <a:ea typeface="Calibri"/>
                <a:cs typeface="Calibri"/>
              </a:rPr>
              <a:t>Current Applications listing:</a:t>
            </a:r>
          </a:p>
        </p:txBody>
      </p:sp>
      <p:pic>
        <p:nvPicPr>
          <p:cNvPr id="4" name="Picture 3">
            <a:extLst>
              <a:ext uri="{FF2B5EF4-FFF2-40B4-BE49-F238E27FC236}">
                <a16:creationId xmlns:a16="http://schemas.microsoft.com/office/drawing/2014/main" id="{EDEAE289-5AE1-2C29-8CA1-F65D79702D1E}"/>
              </a:ext>
            </a:extLst>
          </p:cNvPr>
          <p:cNvPicPr>
            <a:picLocks noChangeAspect="1"/>
          </p:cNvPicPr>
          <p:nvPr/>
        </p:nvPicPr>
        <p:blipFill>
          <a:blip r:embed="rId3"/>
          <a:stretch>
            <a:fillRect/>
          </a:stretch>
        </p:blipFill>
        <p:spPr>
          <a:xfrm>
            <a:off x="450541" y="3257521"/>
            <a:ext cx="7879644" cy="1171094"/>
          </a:xfrm>
          <a:prstGeom prst="rect">
            <a:avLst/>
          </a:prstGeom>
        </p:spPr>
      </p:pic>
      <p:sp>
        <p:nvSpPr>
          <p:cNvPr id="3" name="Slide Number Placeholder 2">
            <a:extLst>
              <a:ext uri="{FF2B5EF4-FFF2-40B4-BE49-F238E27FC236}">
                <a16:creationId xmlns:a16="http://schemas.microsoft.com/office/drawing/2014/main" id="{AB7E823E-39D5-3C32-B5A1-4845174758A4}"/>
              </a:ext>
            </a:extLst>
          </p:cNvPr>
          <p:cNvSpPr>
            <a:spLocks noGrp="1"/>
          </p:cNvSpPr>
          <p:nvPr>
            <p:ph type="sldNum" sz="quarter" idx="12"/>
          </p:nvPr>
        </p:nvSpPr>
        <p:spPr/>
        <p:txBody>
          <a:bodyPr/>
          <a:lstStyle/>
          <a:p>
            <a:fld id="{602FC458-F1F2-4988-9912-50B92EDCE080}" type="slidenum">
              <a:rPr lang="en-US" smtClean="0"/>
              <a:pPr/>
              <a:t>45</a:t>
            </a:fld>
            <a:endParaRPr lang="en-US" dirty="0"/>
          </a:p>
        </p:txBody>
      </p:sp>
    </p:spTree>
    <p:extLst>
      <p:ext uri="{BB962C8B-B14F-4D97-AF65-F5344CB8AC3E}">
        <p14:creationId xmlns:p14="http://schemas.microsoft.com/office/powerpoint/2010/main" val="2517531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9D8A-E11A-01C9-B2A8-04ACE2A78D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EABC0-CCCD-8509-AB93-AE2E9109F8EB}"/>
              </a:ext>
            </a:extLst>
          </p:cNvPr>
          <p:cNvSpPr>
            <a:spLocks noGrp="1"/>
          </p:cNvSpPr>
          <p:nvPr>
            <p:ph type="sldNum" sz="quarter" idx="4"/>
          </p:nvPr>
        </p:nvSpPr>
        <p:spPr/>
        <p:txBody>
          <a:bodyPr/>
          <a:lstStyle/>
          <a:p>
            <a:fld id="{602FC458-F1F2-4988-9912-50B92EDCE080}" type="slidenum">
              <a:rPr lang="en-US" smtClean="0"/>
              <a:pPr/>
              <a:t>46</a:t>
            </a:fld>
            <a:endParaRPr lang="en-US" dirty="0"/>
          </a:p>
        </p:txBody>
      </p:sp>
      <p:sp>
        <p:nvSpPr>
          <p:cNvPr id="16" name="Slide Number Placeholder 3">
            <a:extLst>
              <a:ext uri="{FF2B5EF4-FFF2-40B4-BE49-F238E27FC236}">
                <a16:creationId xmlns:a16="http://schemas.microsoft.com/office/drawing/2014/main" id="{9E1B0A13-BE33-172E-9D05-F2E908E3C140}"/>
              </a:ext>
            </a:extLst>
          </p:cNvPr>
          <p:cNvSpPr txBox="1">
            <a:spLocks/>
          </p:cNvSpPr>
          <p:nvPr/>
        </p:nvSpPr>
        <p:spPr bwMode="auto">
          <a:xfrm>
            <a:off x="7678616" y="-115"/>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46</a:t>
            </a:fld>
            <a:endParaRPr lang="en-US" dirty="0"/>
          </a:p>
        </p:txBody>
      </p:sp>
      <p:sp>
        <p:nvSpPr>
          <p:cNvPr id="17" name="Slide Number Placeholder 3">
            <a:extLst>
              <a:ext uri="{FF2B5EF4-FFF2-40B4-BE49-F238E27FC236}">
                <a16:creationId xmlns:a16="http://schemas.microsoft.com/office/drawing/2014/main" id="{2A85F9C9-9ACD-CFB1-A339-2F11804F4709}"/>
              </a:ext>
            </a:extLst>
          </p:cNvPr>
          <p:cNvSpPr txBox="1">
            <a:spLocks/>
          </p:cNvSpPr>
          <p:nvPr/>
        </p:nvSpPr>
        <p:spPr bwMode="auto">
          <a:xfrm>
            <a:off x="7678616" y="56477"/>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46</a:t>
            </a:fld>
            <a:endParaRPr lang="en-US" dirty="0"/>
          </a:p>
        </p:txBody>
      </p:sp>
      <p:sp>
        <p:nvSpPr>
          <p:cNvPr id="18" name="Slide Number Placeholder 3">
            <a:extLst>
              <a:ext uri="{FF2B5EF4-FFF2-40B4-BE49-F238E27FC236}">
                <a16:creationId xmlns:a16="http://schemas.microsoft.com/office/drawing/2014/main" id="{C69BFB54-D948-AA20-B939-E43EF423BB01}"/>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46</a:t>
            </a:fld>
            <a:endParaRPr lang="en-US" dirty="0"/>
          </a:p>
        </p:txBody>
      </p:sp>
      <p:sp>
        <p:nvSpPr>
          <p:cNvPr id="19" name="Rectangle 18">
            <a:extLst>
              <a:ext uri="{FF2B5EF4-FFF2-40B4-BE49-F238E27FC236}">
                <a16:creationId xmlns:a16="http://schemas.microsoft.com/office/drawing/2014/main" id="{4ACCC9EE-7F0F-6B2D-8042-ED3C6535D9FA}"/>
              </a:ext>
            </a:extLst>
          </p:cNvPr>
          <p:cNvSpPr/>
          <p:nvPr/>
        </p:nvSpPr>
        <p:spPr>
          <a:xfrm>
            <a:off x="7745644" y="-1962"/>
            <a:ext cx="685800" cy="80361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Slide Number Placeholder 5">
            <a:extLst>
              <a:ext uri="{FF2B5EF4-FFF2-40B4-BE49-F238E27FC236}">
                <a16:creationId xmlns:a16="http://schemas.microsoft.com/office/drawing/2014/main" id="{062919E9-002E-6614-A3AD-C36032B654E5}"/>
              </a:ext>
            </a:extLst>
          </p:cNvPr>
          <p:cNvSpPr txBox="1">
            <a:spLocks/>
          </p:cNvSpPr>
          <p:nvPr/>
        </p:nvSpPr>
        <p:spPr bwMode="auto">
          <a:xfrm>
            <a:off x="7678616" y="-2076"/>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46</a:t>
            </a:fld>
            <a:endParaRPr lang="en-US" dirty="0"/>
          </a:p>
        </p:txBody>
      </p:sp>
      <p:pic>
        <p:nvPicPr>
          <p:cNvPr id="21" name="Picture 20">
            <a:extLst>
              <a:ext uri="{FF2B5EF4-FFF2-40B4-BE49-F238E27FC236}">
                <a16:creationId xmlns:a16="http://schemas.microsoft.com/office/drawing/2014/main" id="{3AB6140B-A212-C44F-F58B-84DCD9372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46" y="6365498"/>
            <a:ext cx="3974592" cy="353568"/>
          </a:xfrm>
          <a:prstGeom prst="rect">
            <a:avLst/>
          </a:prstGeom>
        </p:spPr>
      </p:pic>
      <p:sp>
        <p:nvSpPr>
          <p:cNvPr id="22" name="Slide Number Placeholder 3">
            <a:extLst>
              <a:ext uri="{FF2B5EF4-FFF2-40B4-BE49-F238E27FC236}">
                <a16:creationId xmlns:a16="http://schemas.microsoft.com/office/drawing/2014/main" id="{7A359967-7351-A98A-7A0E-C382848519FC}"/>
              </a:ext>
            </a:extLst>
          </p:cNvPr>
          <p:cNvSpPr txBox="1">
            <a:spLocks/>
          </p:cNvSpPr>
          <p:nvPr/>
        </p:nvSpPr>
        <p:spPr bwMode="auto">
          <a:xfrm>
            <a:off x="7678616" y="-115"/>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1200" b="1"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46</a:t>
            </a:fld>
            <a:endParaRPr lang="en-US" dirty="0"/>
          </a:p>
        </p:txBody>
      </p:sp>
      <p:sp>
        <p:nvSpPr>
          <p:cNvPr id="26" name="Title 1">
            <a:extLst>
              <a:ext uri="{FF2B5EF4-FFF2-40B4-BE49-F238E27FC236}">
                <a16:creationId xmlns:a16="http://schemas.microsoft.com/office/drawing/2014/main" id="{7240FCDE-4833-E17A-A421-7305074E14F9}"/>
              </a:ext>
            </a:extLst>
          </p:cNvPr>
          <p:cNvSpPr txBox="1">
            <a:spLocks/>
          </p:cNvSpPr>
          <p:nvPr/>
        </p:nvSpPr>
        <p:spPr>
          <a:xfrm>
            <a:off x="479323" y="629265"/>
            <a:ext cx="4070763" cy="697730"/>
          </a:xfrm>
          <a:prstGeom prst="rect">
            <a:avLst/>
          </a:prstGeom>
        </p:spPr>
        <p:txBody>
          <a:bodyPr>
            <a:normAutofit/>
          </a:bodyPr>
          <a:lstStyle>
            <a:lvl1pPr algn="ctr"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Application Review</a:t>
            </a:r>
          </a:p>
        </p:txBody>
      </p:sp>
      <p:sp>
        <p:nvSpPr>
          <p:cNvPr id="27" name="Content Placeholder 2">
            <a:extLst>
              <a:ext uri="{FF2B5EF4-FFF2-40B4-BE49-F238E27FC236}">
                <a16:creationId xmlns:a16="http://schemas.microsoft.com/office/drawing/2014/main" id="{2F2E2AA1-993B-208D-9043-D8723A77F86E}"/>
              </a:ext>
            </a:extLst>
          </p:cNvPr>
          <p:cNvSpPr txBox="1">
            <a:spLocks/>
          </p:cNvSpPr>
          <p:nvPr/>
        </p:nvSpPr>
        <p:spPr>
          <a:xfrm>
            <a:off x="546936" y="1355834"/>
            <a:ext cx="3763987" cy="4681284"/>
          </a:xfrm>
          <a:prstGeom prst="rect">
            <a:avLst/>
          </a:prstGeom>
        </p:spPr>
        <p:txBody>
          <a:bodyPr vert="horz" lIns="91440" tIns="45720" rIns="91440" bIns="45720" rtlCol="0" anchor="t" anchorCtr="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b="0" i="0" kern="1200">
                <a:solidFill>
                  <a:schemeClr val="tx1"/>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b="0" i="0" kern="1200">
                <a:solidFill>
                  <a:schemeClr val="tx1"/>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chemeClr val="bg1"/>
                </a:solidFill>
                <a:ea typeface="Calibri"/>
                <a:cs typeface="Calibri"/>
              </a:rPr>
              <a:t>Grant awards are contingent on the availability of funding </a:t>
            </a:r>
            <a:br>
              <a:rPr lang="en-US" sz="2200" b="1" dirty="0">
                <a:solidFill>
                  <a:schemeClr val="bg1"/>
                </a:solidFill>
                <a:ea typeface="Calibri"/>
                <a:cs typeface="Calibri"/>
              </a:rPr>
            </a:br>
            <a:r>
              <a:rPr lang="en-US" sz="2200" b="1" dirty="0">
                <a:solidFill>
                  <a:schemeClr val="bg1"/>
                </a:solidFill>
                <a:ea typeface="Calibri"/>
                <a:cs typeface="Calibri"/>
              </a:rPr>
              <a:t>as appropriated by </a:t>
            </a:r>
            <a:br>
              <a:rPr lang="en-US" sz="2200" b="1" dirty="0">
                <a:solidFill>
                  <a:schemeClr val="bg1"/>
                </a:solidFill>
                <a:ea typeface="Calibri"/>
                <a:cs typeface="Calibri"/>
              </a:rPr>
            </a:br>
            <a:r>
              <a:rPr lang="en-US" sz="2200" b="1" dirty="0">
                <a:solidFill>
                  <a:schemeClr val="bg1"/>
                </a:solidFill>
                <a:ea typeface="Calibri"/>
                <a:cs typeface="Calibri"/>
              </a:rPr>
              <a:t>Executive Order 38.</a:t>
            </a:r>
          </a:p>
          <a:p>
            <a:r>
              <a:rPr lang="en-US" sz="2200" dirty="0">
                <a:solidFill>
                  <a:schemeClr val="bg1"/>
                </a:solidFill>
                <a:ea typeface="Calibri"/>
                <a:cs typeface="Calibri"/>
              </a:rPr>
              <a:t>Grants may be funded in whole or in part, depending on the number of qualifying applications, funding availability, and geographical representation.</a:t>
            </a:r>
          </a:p>
          <a:p>
            <a:endParaRPr lang="en-US" sz="2200" dirty="0">
              <a:solidFill>
                <a:schemeClr val="bg1"/>
              </a:solidFill>
            </a:endParaRPr>
          </a:p>
        </p:txBody>
      </p:sp>
      <p:pic>
        <p:nvPicPr>
          <p:cNvPr id="28" name="Graphic 27" descr="Money">
            <a:extLst>
              <a:ext uri="{FF2B5EF4-FFF2-40B4-BE49-F238E27FC236}">
                <a16:creationId xmlns:a16="http://schemas.microsoft.com/office/drawing/2014/main" id="{5DEE5C41-96E6-882B-C40F-67A736CC15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844" y="1473368"/>
            <a:ext cx="3763987" cy="3763987"/>
          </a:xfrm>
          <a:prstGeom prst="rect">
            <a:avLst/>
          </a:prstGeom>
        </p:spPr>
      </p:pic>
    </p:spTree>
    <p:extLst>
      <p:ext uri="{BB962C8B-B14F-4D97-AF65-F5344CB8AC3E}">
        <p14:creationId xmlns:p14="http://schemas.microsoft.com/office/powerpoint/2010/main" val="131932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804E-2DE7-9191-4760-D8640C2601D7}"/>
              </a:ext>
            </a:extLst>
          </p:cNvPr>
          <p:cNvSpPr>
            <a:spLocks noGrp="1"/>
          </p:cNvSpPr>
          <p:nvPr>
            <p:ph type="title"/>
          </p:nvPr>
        </p:nvSpPr>
        <p:spPr>
          <a:xfrm>
            <a:off x="558512" y="688157"/>
            <a:ext cx="8026977" cy="914400"/>
          </a:xfrm>
        </p:spPr>
        <p:txBody>
          <a:bodyPr>
            <a:normAutofit/>
          </a:bodyPr>
          <a:lstStyle/>
          <a:p>
            <a:pPr algn="ctr"/>
            <a:r>
              <a:rPr lang="en-US" dirty="0"/>
              <a:t>Criminal Justice Services Board (CJSB)</a:t>
            </a:r>
          </a:p>
        </p:txBody>
      </p:sp>
      <p:graphicFrame>
        <p:nvGraphicFramePr>
          <p:cNvPr id="6" name="Content Placeholder 2">
            <a:extLst>
              <a:ext uri="{FF2B5EF4-FFF2-40B4-BE49-F238E27FC236}">
                <a16:creationId xmlns:a16="http://schemas.microsoft.com/office/drawing/2014/main" id="{4DEF7A4B-C9A2-F0C4-74F8-D3B514DAFE2A}"/>
              </a:ext>
            </a:extLst>
          </p:cNvPr>
          <p:cNvGraphicFramePr>
            <a:graphicFrameLocks noGrp="1"/>
          </p:cNvGraphicFramePr>
          <p:nvPr>
            <p:ph idx="1"/>
            <p:extLst>
              <p:ext uri="{D42A27DB-BD31-4B8C-83A1-F6EECF244321}">
                <p14:modId xmlns:p14="http://schemas.microsoft.com/office/powerpoint/2010/main" val="558481967"/>
              </p:ext>
            </p:extLst>
          </p:nvPr>
        </p:nvGraphicFramePr>
        <p:xfrm>
          <a:off x="602673" y="2242834"/>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4146AC9-767C-8E2C-4160-23331A1FED01}"/>
              </a:ext>
            </a:extLst>
          </p:cNvPr>
          <p:cNvSpPr>
            <a:spLocks noGrp="1"/>
          </p:cNvSpPr>
          <p:nvPr>
            <p:ph type="sldNum" sz="quarter" idx="4"/>
          </p:nvPr>
        </p:nvSpPr>
        <p:spPr/>
        <p:txBody>
          <a:bodyPr/>
          <a:lstStyle/>
          <a:p>
            <a:fld id="{602FC458-F1F2-4988-9912-50B92EDCE080}" type="slidenum">
              <a:rPr lang="en-US" smtClean="0"/>
              <a:pPr/>
              <a:t>47</a:t>
            </a:fld>
            <a:endParaRPr lang="en-US" dirty="0"/>
          </a:p>
        </p:txBody>
      </p:sp>
    </p:spTree>
    <p:extLst>
      <p:ext uri="{BB962C8B-B14F-4D97-AF65-F5344CB8AC3E}">
        <p14:creationId xmlns:p14="http://schemas.microsoft.com/office/powerpoint/2010/main" val="995382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75" y="688157"/>
            <a:ext cx="8121650" cy="914400"/>
          </a:xfrm>
        </p:spPr>
        <p:txBody>
          <a:bodyPr>
            <a:normAutofit/>
          </a:bodyPr>
          <a:lstStyle/>
          <a:p>
            <a:pPr algn="ctr"/>
            <a:r>
              <a:rPr lang="en-US" dirty="0"/>
              <a:t>Summary</a:t>
            </a:r>
          </a:p>
        </p:txBody>
      </p:sp>
      <p:graphicFrame>
        <p:nvGraphicFramePr>
          <p:cNvPr id="5" name="Content Placeholder 2">
            <a:extLst>
              <a:ext uri="{FF2B5EF4-FFF2-40B4-BE49-F238E27FC236}">
                <a16:creationId xmlns:a16="http://schemas.microsoft.com/office/drawing/2014/main" id="{C5A54FB5-429B-3714-7596-C7A5F5EB5D60}"/>
              </a:ext>
            </a:extLst>
          </p:cNvPr>
          <p:cNvGraphicFramePr>
            <a:graphicFrameLocks noGrp="1"/>
          </p:cNvGraphicFramePr>
          <p:nvPr>
            <p:ph idx="1"/>
            <p:extLst>
              <p:ext uri="{D42A27DB-BD31-4B8C-83A1-F6EECF244321}">
                <p14:modId xmlns:p14="http://schemas.microsoft.com/office/powerpoint/2010/main" val="3869846593"/>
              </p:ext>
            </p:extLst>
          </p:nvPr>
        </p:nvGraphicFramePr>
        <p:xfrm>
          <a:off x="333375" y="2368737"/>
          <a:ext cx="8477250" cy="3702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5F08F18-ED06-EA9B-8D6B-7331B5199377}"/>
              </a:ext>
            </a:extLst>
          </p:cNvPr>
          <p:cNvSpPr>
            <a:spLocks noGrp="1"/>
          </p:cNvSpPr>
          <p:nvPr>
            <p:ph type="sldNum" sz="quarter" idx="4"/>
          </p:nvPr>
        </p:nvSpPr>
        <p:spPr/>
        <p:txBody>
          <a:bodyPr/>
          <a:lstStyle/>
          <a:p>
            <a:fld id="{602FC458-F1F2-4988-9912-50B92EDCE080}" type="slidenum">
              <a:rPr lang="en-US" smtClean="0"/>
              <a:pPr/>
              <a:t>48</a:t>
            </a:fld>
            <a:endParaRPr lang="en-US" dirty="0"/>
          </a:p>
        </p:txBody>
      </p:sp>
    </p:spTree>
    <p:extLst>
      <p:ext uri="{BB962C8B-B14F-4D97-AF65-F5344CB8AC3E}">
        <p14:creationId xmlns:p14="http://schemas.microsoft.com/office/powerpoint/2010/main" val="4145338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678729"/>
            <a:ext cx="6377940" cy="914400"/>
          </a:xfrm>
        </p:spPr>
        <p:txBody>
          <a:bodyPr/>
          <a:lstStyle/>
          <a:p>
            <a:pPr algn="ctr"/>
            <a:r>
              <a:rPr lang="en-US" dirty="0"/>
              <a:t>Technical Assistance</a:t>
            </a:r>
          </a:p>
        </p:txBody>
      </p:sp>
      <p:sp>
        <p:nvSpPr>
          <p:cNvPr id="3" name="Content Placeholder 2"/>
          <p:cNvSpPr>
            <a:spLocks noGrp="1"/>
          </p:cNvSpPr>
          <p:nvPr>
            <p:ph idx="1"/>
          </p:nvPr>
        </p:nvSpPr>
        <p:spPr>
          <a:xfrm>
            <a:off x="490654" y="1866507"/>
            <a:ext cx="8129240" cy="4389326"/>
          </a:xfrm>
        </p:spPr>
        <p:txBody>
          <a:bodyPr vert="horz" lIns="91440" tIns="45720" rIns="91440" bIns="45720" rtlCol="0" anchor="t">
            <a:noAutofit/>
          </a:bodyPr>
          <a:lstStyle/>
          <a:p>
            <a:pPr marL="0" indent="0">
              <a:lnSpc>
                <a:spcPts val="2200"/>
              </a:lnSpc>
              <a:spcBef>
                <a:spcPts val="1200"/>
              </a:spcBef>
              <a:buNone/>
            </a:pPr>
            <a:r>
              <a:rPr lang="en-US" sz="1600" dirty="0">
                <a:solidFill>
                  <a:schemeClr val="tx1"/>
                </a:solidFill>
                <a:ea typeface="Calibri"/>
                <a:cs typeface="Calibri"/>
              </a:rPr>
              <a:t>Contact the following DCJS staff for questions regarding your grant application:</a:t>
            </a:r>
          </a:p>
          <a:p>
            <a:pPr marL="290513" lvl="1" indent="-282575">
              <a:lnSpc>
                <a:spcPts val="2200"/>
              </a:lnSpc>
              <a:spcBef>
                <a:spcPts val="0"/>
              </a:spcBef>
            </a:pPr>
            <a:r>
              <a:rPr lang="en-US" sz="1600" b="1" dirty="0">
                <a:solidFill>
                  <a:schemeClr val="tx1"/>
                </a:solidFill>
                <a:ea typeface="Calibri"/>
                <a:cs typeface="Calibri Light"/>
              </a:rPr>
              <a:t>Phyllis Vaughan: </a:t>
            </a:r>
            <a:r>
              <a:rPr lang="en-US" sz="1600" dirty="0">
                <a:solidFill>
                  <a:schemeClr val="accent4">
                    <a:lumMod val="50000"/>
                  </a:schemeClr>
                </a:solidFill>
                <a:ea typeface="Calibri"/>
                <a:cs typeface="Calibri Light"/>
                <a:hlinkClick r:id="rId3">
                  <a:extLst>
                    <a:ext uri="{A12FA001-AC4F-418D-AE19-62706E023703}">
                      <ahyp:hlinkClr xmlns:ahyp="http://schemas.microsoft.com/office/drawing/2018/hyperlinkcolor" val="tx"/>
                    </a:ext>
                  </a:extLst>
                </a:hlinkClick>
              </a:rPr>
              <a:t>Phyllis.Vaughan@dcjs.virginia.gov</a:t>
            </a:r>
            <a:r>
              <a:rPr lang="en-US" sz="1600" dirty="0">
                <a:solidFill>
                  <a:schemeClr val="tx1"/>
                </a:solidFill>
                <a:ea typeface="Calibri"/>
                <a:cs typeface="Calibri Light"/>
              </a:rPr>
              <a:t> or (804) 340-9754</a:t>
            </a:r>
          </a:p>
          <a:p>
            <a:pPr marL="290513" lvl="1" indent="-282575">
              <a:lnSpc>
                <a:spcPts val="2200"/>
              </a:lnSpc>
              <a:spcBef>
                <a:spcPts val="0"/>
              </a:spcBef>
            </a:pPr>
            <a:r>
              <a:rPr lang="en-US" sz="1600" b="1" dirty="0">
                <a:solidFill>
                  <a:schemeClr val="tx1"/>
                </a:solidFill>
                <a:ea typeface="Calibri"/>
                <a:cs typeface="Calibri Light"/>
              </a:rPr>
              <a:t>Tracy Matthews: </a:t>
            </a:r>
            <a:r>
              <a:rPr lang="en-US" sz="1600" dirty="0">
                <a:solidFill>
                  <a:schemeClr val="accent4">
                    <a:lumMod val="50000"/>
                  </a:schemeClr>
                </a:solidFill>
                <a:ea typeface="Calibri"/>
                <a:cs typeface="Calibri Light"/>
                <a:hlinkClick r:id="rId4">
                  <a:extLst>
                    <a:ext uri="{A12FA001-AC4F-418D-AE19-62706E023703}">
                      <ahyp:hlinkClr xmlns:ahyp="http://schemas.microsoft.com/office/drawing/2018/hyperlinkcolor" val="tx"/>
                    </a:ext>
                  </a:extLst>
                </a:hlinkClick>
              </a:rPr>
              <a:t>Tracy.Matthews@dcjs.virginia.gov</a:t>
            </a:r>
            <a:r>
              <a:rPr lang="en-US" sz="1600" dirty="0">
                <a:solidFill>
                  <a:schemeClr val="tx1"/>
                </a:solidFill>
                <a:ea typeface="Calibri"/>
                <a:cs typeface="Calibri Light"/>
              </a:rPr>
              <a:t> or (804) 371-0635</a:t>
            </a:r>
            <a:endParaRPr lang="en-US" sz="1600" dirty="0">
              <a:solidFill>
                <a:schemeClr val="tx1"/>
              </a:solidFill>
              <a:ea typeface="Calibri"/>
              <a:cs typeface="Calibri"/>
            </a:endParaRPr>
          </a:p>
          <a:p>
            <a:pPr marL="0" indent="0">
              <a:lnSpc>
                <a:spcPts val="2200"/>
              </a:lnSpc>
              <a:spcBef>
                <a:spcPts val="1200"/>
              </a:spcBef>
              <a:buNone/>
            </a:pPr>
            <a:r>
              <a:rPr lang="en-US" sz="1600" dirty="0">
                <a:solidFill>
                  <a:schemeClr val="tx1"/>
                </a:solidFill>
                <a:ea typeface="Calibri"/>
                <a:cs typeface="Calibri"/>
              </a:rPr>
              <a:t>For specific questions regarding first responder wellness training, equipment, supplies or programming, and/or first responder wellness roles and responsibilities, please contact:</a:t>
            </a:r>
          </a:p>
          <a:p>
            <a:pPr marL="290513" lvl="1" indent="-282575">
              <a:lnSpc>
                <a:spcPts val="2200"/>
              </a:lnSpc>
              <a:spcBef>
                <a:spcPts val="0"/>
              </a:spcBef>
            </a:pPr>
            <a:r>
              <a:rPr lang="en-US" sz="1600" b="1" dirty="0">
                <a:ea typeface="Calibri"/>
                <a:cs typeface="Calibri Light"/>
              </a:rPr>
              <a:t>Ronald Coombs: </a:t>
            </a:r>
            <a:r>
              <a:rPr lang="en-US" sz="1600" dirty="0">
                <a:solidFill>
                  <a:schemeClr val="accent4">
                    <a:lumMod val="50000"/>
                  </a:schemeClr>
                </a:solidFill>
                <a:ea typeface="Calibri"/>
                <a:cs typeface="Calibri Light"/>
                <a:hlinkClick r:id="rId5">
                  <a:extLst>
                    <a:ext uri="{A12FA001-AC4F-418D-AE19-62706E023703}">
                      <ahyp:hlinkClr xmlns:ahyp="http://schemas.microsoft.com/office/drawing/2018/hyperlinkcolor" val="tx"/>
                    </a:ext>
                  </a:extLst>
                </a:hlinkClick>
              </a:rPr>
              <a:t>Ronald.Coombs@dcjs.virginia.gov</a:t>
            </a:r>
            <a:r>
              <a:rPr lang="en-US" sz="1600" dirty="0">
                <a:ea typeface="Calibri"/>
                <a:cs typeface="Calibri Light"/>
              </a:rPr>
              <a:t> or (804) 845-0505</a:t>
            </a:r>
          </a:p>
          <a:p>
            <a:pPr marL="0" indent="0">
              <a:lnSpc>
                <a:spcPts val="2200"/>
              </a:lnSpc>
              <a:spcBef>
                <a:spcPts val="1200"/>
              </a:spcBef>
              <a:buNone/>
            </a:pPr>
            <a:r>
              <a:rPr lang="en-US" sz="1600" dirty="0">
                <a:solidFill>
                  <a:schemeClr val="tx1"/>
                </a:solidFill>
                <a:ea typeface="Calibri"/>
                <a:cs typeface="Calibri"/>
              </a:rPr>
              <a:t>For assistance with the OGMS system, email:</a:t>
            </a:r>
            <a:br>
              <a:rPr lang="en-US" sz="1600" dirty="0">
                <a:solidFill>
                  <a:schemeClr val="tx1"/>
                </a:solidFill>
                <a:ea typeface="Calibri"/>
                <a:cs typeface="Calibri"/>
              </a:rPr>
            </a:br>
            <a:r>
              <a:rPr lang="en-US" sz="1600" dirty="0">
                <a:solidFill>
                  <a:schemeClr val="accent4">
                    <a:lumMod val="50000"/>
                  </a:schemeClr>
                </a:solidFill>
                <a:ea typeface="Calibri"/>
                <a:cs typeface="Calibri"/>
                <a:hlinkClick r:id="rId6">
                  <a:extLst>
                    <a:ext uri="{A12FA001-AC4F-418D-AE19-62706E023703}">
                      <ahyp:hlinkClr xmlns:ahyp="http://schemas.microsoft.com/office/drawing/2018/hyperlinkcolor" val="tx"/>
                    </a:ext>
                  </a:extLst>
                </a:hlinkClick>
              </a:rPr>
              <a:t>OGMSsupport@dcjs.virginia.gov</a:t>
            </a:r>
            <a:br>
              <a:rPr lang="en-US" sz="1600" dirty="0">
                <a:solidFill>
                  <a:schemeClr val="tx1"/>
                </a:solidFill>
                <a:ea typeface="Calibri"/>
                <a:cs typeface="Calibri"/>
              </a:rPr>
            </a:br>
            <a:r>
              <a:rPr lang="en-US" sz="1600" i="1" dirty="0">
                <a:solidFill>
                  <a:schemeClr val="tx1"/>
                </a:solidFill>
                <a:ea typeface="Calibri"/>
                <a:cs typeface="Calibri"/>
              </a:rPr>
              <a:t>(This should not include grant application-specific questions.) </a:t>
            </a:r>
          </a:p>
          <a:p>
            <a:pPr marL="0" indent="0">
              <a:lnSpc>
                <a:spcPts val="2200"/>
              </a:lnSpc>
              <a:spcBef>
                <a:spcPts val="1200"/>
              </a:spcBef>
              <a:buNone/>
            </a:pPr>
            <a:r>
              <a:rPr lang="en-US" sz="1600" dirty="0">
                <a:solidFill>
                  <a:schemeClr val="tx1"/>
                </a:solidFill>
                <a:ea typeface="Calibri"/>
                <a:cs typeface="Calibri"/>
              </a:rPr>
              <a:t>For additional resources, refer to “Attachments” and “Website Links” under the Funding Opportunity in OGMS.</a:t>
            </a:r>
            <a:r>
              <a:rPr lang="en-US" sz="1600" dirty="0">
                <a:solidFill>
                  <a:schemeClr val="tx1"/>
                </a:solidFill>
              </a:rPr>
              <a:t> </a:t>
            </a:r>
            <a:endParaRPr lang="en-US" sz="1600" dirty="0">
              <a:solidFill>
                <a:schemeClr val="tx1"/>
              </a:solidFill>
              <a:cs typeface="Calibri Light"/>
            </a:endParaRPr>
          </a:p>
        </p:txBody>
      </p:sp>
      <p:sp>
        <p:nvSpPr>
          <p:cNvPr id="4" name="Slide Number Placeholder 3">
            <a:extLst>
              <a:ext uri="{FF2B5EF4-FFF2-40B4-BE49-F238E27FC236}">
                <a16:creationId xmlns:a16="http://schemas.microsoft.com/office/drawing/2014/main" id="{BF3A7630-0426-EBF1-9516-DE270A01A305}"/>
              </a:ext>
            </a:extLst>
          </p:cNvPr>
          <p:cNvSpPr>
            <a:spLocks noGrp="1"/>
          </p:cNvSpPr>
          <p:nvPr>
            <p:ph type="sldNum" sz="quarter" idx="4"/>
          </p:nvPr>
        </p:nvSpPr>
        <p:spPr/>
        <p:txBody>
          <a:bodyPr/>
          <a:lstStyle/>
          <a:p>
            <a:fld id="{602FC458-F1F2-4988-9912-50B92EDCE080}" type="slidenum">
              <a:rPr lang="en-US" smtClean="0"/>
              <a:pPr/>
              <a:t>49</a:t>
            </a:fld>
            <a:endParaRPr lang="en-US" dirty="0"/>
          </a:p>
        </p:txBody>
      </p:sp>
    </p:spTree>
    <p:extLst>
      <p:ext uri="{BB962C8B-B14F-4D97-AF65-F5344CB8AC3E}">
        <p14:creationId xmlns:p14="http://schemas.microsoft.com/office/powerpoint/2010/main" val="206506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5AF5-E3BC-BFE1-4392-A692ACA79B23}"/>
              </a:ext>
            </a:extLst>
          </p:cNvPr>
          <p:cNvSpPr>
            <a:spLocks noGrp="1"/>
          </p:cNvSpPr>
          <p:nvPr>
            <p:ph type="title"/>
          </p:nvPr>
        </p:nvSpPr>
        <p:spPr>
          <a:xfrm>
            <a:off x="536222" y="669303"/>
            <a:ext cx="8071555" cy="1103979"/>
          </a:xfrm>
        </p:spPr>
        <p:txBody>
          <a:bodyPr>
            <a:normAutofit fontScale="90000"/>
          </a:bodyPr>
          <a:lstStyle/>
          <a:p>
            <a:pPr algn="ctr"/>
            <a:r>
              <a:rPr lang="en-US" dirty="0"/>
              <a:t> </a:t>
            </a:r>
            <a:r>
              <a:rPr lang="en-US" sz="3600" dirty="0"/>
              <a:t>Objectives</a:t>
            </a:r>
            <a:br>
              <a:rPr lang="en-US" dirty="0"/>
            </a:br>
            <a:r>
              <a:rPr lang="en-US" sz="3600" b="1" dirty="0"/>
              <a:t>The OFRW grant will fund:</a:t>
            </a:r>
            <a:br>
              <a:rPr lang="en-US" sz="3200" b="1" dirty="0"/>
            </a:br>
            <a:endParaRPr lang="en-US" dirty="0"/>
          </a:p>
        </p:txBody>
      </p:sp>
      <p:sp>
        <p:nvSpPr>
          <p:cNvPr id="3" name="Content Placeholder 2">
            <a:extLst>
              <a:ext uri="{FF2B5EF4-FFF2-40B4-BE49-F238E27FC236}">
                <a16:creationId xmlns:a16="http://schemas.microsoft.com/office/drawing/2014/main" id="{B4BCAC7B-1E7B-6E3E-278A-8EF5F8778911}"/>
              </a:ext>
            </a:extLst>
          </p:cNvPr>
          <p:cNvSpPr>
            <a:spLocks noGrp="1"/>
          </p:cNvSpPr>
          <p:nvPr>
            <p:ph idx="1"/>
          </p:nvPr>
        </p:nvSpPr>
        <p:spPr>
          <a:xfrm>
            <a:off x="389467" y="2252546"/>
            <a:ext cx="8365066" cy="3663164"/>
          </a:xfrm>
        </p:spPr>
        <p:txBody>
          <a:bodyPr>
            <a:noAutofit/>
          </a:bodyPr>
          <a:lstStyle/>
          <a:p>
            <a:r>
              <a:rPr lang="en-US" sz="2200" dirty="0"/>
              <a:t>First responder wellness training for agency employees. </a:t>
            </a:r>
          </a:p>
          <a:p>
            <a:r>
              <a:rPr lang="en-US" sz="2200" dirty="0"/>
              <a:t>Registration fees, lodging, and per diem for agency employees to attend conferences related to first responder wellness. </a:t>
            </a:r>
          </a:p>
          <a:p>
            <a:r>
              <a:rPr lang="en-US" sz="2200" dirty="0"/>
              <a:t>Support costs for a therapy/support dog or costs for a dog already owned by an agency to attend training.</a:t>
            </a:r>
          </a:p>
          <a:p>
            <a:r>
              <a:rPr lang="en-US" sz="2200" dirty="0"/>
              <a:t>The purchase of therapeutic wellness equipment. </a:t>
            </a:r>
          </a:p>
          <a:p>
            <a:r>
              <a:rPr lang="en-US" sz="2200" dirty="0"/>
              <a:t>Non-profit organizations to provide wellness training, resources, or direct services to first responders in Virginia.</a:t>
            </a:r>
          </a:p>
        </p:txBody>
      </p:sp>
      <p:sp>
        <p:nvSpPr>
          <p:cNvPr id="4" name="Slide Number Placeholder 3">
            <a:extLst>
              <a:ext uri="{FF2B5EF4-FFF2-40B4-BE49-F238E27FC236}">
                <a16:creationId xmlns:a16="http://schemas.microsoft.com/office/drawing/2014/main" id="{E059AA07-179A-F22E-5370-4FE0C8C445DF}"/>
              </a:ext>
            </a:extLst>
          </p:cNvPr>
          <p:cNvSpPr>
            <a:spLocks noGrp="1"/>
          </p:cNvSpPr>
          <p:nvPr>
            <p:ph type="sldNum" sz="quarter" idx="4"/>
          </p:nvPr>
        </p:nvSpPr>
        <p:spPr/>
        <p:txBody>
          <a:bodyPr/>
          <a:lstStyle/>
          <a:p>
            <a:fld id="{602FC458-F1F2-4988-9912-50B92EDCE080}" type="slidenum">
              <a:rPr lang="en-US" smtClean="0"/>
              <a:pPr/>
              <a:t>5</a:t>
            </a:fld>
            <a:endParaRPr lang="en-US" dirty="0"/>
          </a:p>
        </p:txBody>
      </p:sp>
    </p:spTree>
    <p:extLst>
      <p:ext uri="{BB962C8B-B14F-4D97-AF65-F5344CB8AC3E}">
        <p14:creationId xmlns:p14="http://schemas.microsoft.com/office/powerpoint/2010/main" val="4070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9E09-8D0F-ED04-3034-16010DBF01E3}"/>
              </a:ext>
            </a:extLst>
          </p:cNvPr>
          <p:cNvSpPr>
            <a:spLocks noGrp="1"/>
          </p:cNvSpPr>
          <p:nvPr>
            <p:ph type="title"/>
          </p:nvPr>
        </p:nvSpPr>
        <p:spPr>
          <a:xfrm>
            <a:off x="532557" y="688157"/>
            <a:ext cx="8078885" cy="914400"/>
          </a:xfrm>
        </p:spPr>
        <p:txBody>
          <a:bodyPr/>
          <a:lstStyle/>
          <a:p>
            <a:pPr algn="ctr"/>
            <a:r>
              <a:rPr lang="en-US" dirty="0"/>
              <a:t>Eligibility</a:t>
            </a:r>
          </a:p>
        </p:txBody>
      </p:sp>
      <p:sp>
        <p:nvSpPr>
          <p:cNvPr id="3" name="Content Placeholder 2">
            <a:extLst>
              <a:ext uri="{FF2B5EF4-FFF2-40B4-BE49-F238E27FC236}">
                <a16:creationId xmlns:a16="http://schemas.microsoft.com/office/drawing/2014/main" id="{43F50709-5930-0CBC-9F06-CE506A9A6FC2}"/>
              </a:ext>
            </a:extLst>
          </p:cNvPr>
          <p:cNvSpPr>
            <a:spLocks noGrp="1"/>
          </p:cNvSpPr>
          <p:nvPr>
            <p:ph idx="1"/>
          </p:nvPr>
        </p:nvSpPr>
        <p:spPr>
          <a:xfrm>
            <a:off x="532556" y="2208389"/>
            <a:ext cx="8267059" cy="3530600"/>
          </a:xfrm>
        </p:spPr>
        <p:txBody>
          <a:bodyPr>
            <a:normAutofit fontScale="25000" lnSpcReduction="20000"/>
          </a:bodyPr>
          <a:lstStyle/>
          <a:p>
            <a:pPr marL="0" indent="0">
              <a:lnSpc>
                <a:spcPct val="120000"/>
              </a:lnSpc>
              <a:spcBef>
                <a:spcPts val="0"/>
              </a:spcBef>
              <a:buNone/>
            </a:pPr>
            <a:r>
              <a:rPr lang="en-US" sz="8800" b="1" dirty="0"/>
              <a:t>First responder agencies: </a:t>
            </a:r>
          </a:p>
          <a:p>
            <a:pPr>
              <a:lnSpc>
                <a:spcPct val="120000"/>
              </a:lnSpc>
              <a:spcBef>
                <a:spcPts val="0"/>
              </a:spcBef>
            </a:pPr>
            <a:r>
              <a:rPr lang="en-US" sz="8800" dirty="0"/>
              <a:t>Must be based in Virginia and serve first responders (e.g., fire, EMS, law enforcement, etc.). </a:t>
            </a:r>
            <a:endParaRPr lang="en-US" sz="8800" dirty="0">
              <a:solidFill>
                <a:srgbClr val="000000"/>
              </a:solidFill>
            </a:endParaRPr>
          </a:p>
          <a:p>
            <a:pPr>
              <a:lnSpc>
                <a:spcPct val="120000"/>
              </a:lnSpc>
            </a:pPr>
            <a:r>
              <a:rPr lang="en-US" sz="8800" dirty="0"/>
              <a:t>May include state, municipal, county, and regional departments. </a:t>
            </a:r>
          </a:p>
          <a:p>
            <a:pPr marL="0" indent="0">
              <a:lnSpc>
                <a:spcPct val="120000"/>
              </a:lnSpc>
              <a:buNone/>
            </a:pPr>
            <a:r>
              <a:rPr lang="en-US" sz="8800" b="1" dirty="0"/>
              <a:t>Non-profit organizations:  </a:t>
            </a:r>
          </a:p>
          <a:p>
            <a:pPr>
              <a:lnSpc>
                <a:spcPct val="120000"/>
              </a:lnSpc>
              <a:spcBef>
                <a:spcPts val="0"/>
              </a:spcBef>
            </a:pPr>
            <a:r>
              <a:rPr lang="en-US" sz="8800" dirty="0"/>
              <a:t>Must be registered as a 501(c)(3) organization or equivalent with a demonstrated track record of providing wellness services, training, or resources to first responders. </a:t>
            </a:r>
          </a:p>
          <a:p>
            <a:endParaRPr lang="en-US" dirty="0"/>
          </a:p>
        </p:txBody>
      </p:sp>
      <p:sp>
        <p:nvSpPr>
          <p:cNvPr id="4" name="Slide Number Placeholder 3">
            <a:extLst>
              <a:ext uri="{FF2B5EF4-FFF2-40B4-BE49-F238E27FC236}">
                <a16:creationId xmlns:a16="http://schemas.microsoft.com/office/drawing/2014/main" id="{CF5CA71B-93BE-BB43-7088-620E018BB955}"/>
              </a:ext>
            </a:extLst>
          </p:cNvPr>
          <p:cNvSpPr>
            <a:spLocks noGrp="1"/>
          </p:cNvSpPr>
          <p:nvPr>
            <p:ph type="sldNum" sz="quarter" idx="4"/>
          </p:nvPr>
        </p:nvSpPr>
        <p:spPr/>
        <p:txBody>
          <a:bodyPr/>
          <a:lstStyle/>
          <a:p>
            <a:fld id="{602FC458-F1F2-4988-9912-50B92EDCE080}" type="slidenum">
              <a:rPr lang="en-US" smtClean="0"/>
              <a:pPr/>
              <a:t>6</a:t>
            </a:fld>
            <a:endParaRPr lang="en-US" dirty="0"/>
          </a:p>
        </p:txBody>
      </p:sp>
    </p:spTree>
    <p:extLst>
      <p:ext uri="{BB962C8B-B14F-4D97-AF65-F5344CB8AC3E}">
        <p14:creationId xmlns:p14="http://schemas.microsoft.com/office/powerpoint/2010/main" val="292782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F7FA-731F-95C6-69EB-47AB7F502BEC}"/>
              </a:ext>
            </a:extLst>
          </p:cNvPr>
          <p:cNvSpPr>
            <a:spLocks noGrp="1"/>
          </p:cNvSpPr>
          <p:nvPr>
            <p:ph type="title"/>
          </p:nvPr>
        </p:nvSpPr>
        <p:spPr>
          <a:xfrm>
            <a:off x="483177" y="688157"/>
            <a:ext cx="8177646" cy="914400"/>
          </a:xfrm>
        </p:spPr>
        <p:txBody>
          <a:bodyPr/>
          <a:lstStyle/>
          <a:p>
            <a:pPr algn="ctr"/>
            <a:r>
              <a:rPr lang="en-US" dirty="0"/>
              <a:t>Allowable: Equipment and Supplies</a:t>
            </a:r>
          </a:p>
        </p:txBody>
      </p:sp>
      <p:sp>
        <p:nvSpPr>
          <p:cNvPr id="3" name="Content Placeholder 2">
            <a:extLst>
              <a:ext uri="{FF2B5EF4-FFF2-40B4-BE49-F238E27FC236}">
                <a16:creationId xmlns:a16="http://schemas.microsoft.com/office/drawing/2014/main" id="{A633144D-D8E0-13D4-0A42-62F5D7063F33}"/>
              </a:ext>
            </a:extLst>
          </p:cNvPr>
          <p:cNvSpPr>
            <a:spLocks noGrp="1"/>
          </p:cNvSpPr>
          <p:nvPr>
            <p:ph idx="1"/>
          </p:nvPr>
        </p:nvSpPr>
        <p:spPr/>
        <p:txBody>
          <a:bodyPr vert="horz" lIns="91440" tIns="45720" rIns="91440" bIns="45720" rtlCol="0" anchor="t">
            <a:normAutofit/>
          </a:bodyPr>
          <a:lstStyle/>
          <a:p>
            <a:pPr marL="0" marR="0" fontAlgn="base">
              <a:spcBef>
                <a:spcPts val="0"/>
              </a:spcBef>
              <a:spcAft>
                <a:spcPts val="0"/>
              </a:spcAft>
            </a:pPr>
            <a:endParaRPr lang="en-US" sz="1800" dirty="0">
              <a:effectLst/>
              <a:ea typeface="Times New Roman" panose="02020603050405020304" pitchFamily="18" charset="0"/>
              <a:cs typeface="Calibri Light"/>
            </a:endParaRPr>
          </a:p>
          <a:p>
            <a:pPr marL="0" marR="0" fontAlgn="base">
              <a:spcBef>
                <a:spcPts val="0"/>
              </a:spcBef>
              <a:spcAft>
                <a:spcPts val="0"/>
              </a:spcAft>
            </a:pPr>
            <a:endParaRPr lang="en-US" sz="1800" dirty="0">
              <a:effectLst/>
              <a:ea typeface="Times New Roman" panose="02020603050405020304" pitchFamily="18" charset="0"/>
              <a:cs typeface="Calibri Light"/>
            </a:endParaRPr>
          </a:p>
          <a:p>
            <a:pPr marL="0" marR="0" indent="0" fontAlgn="base">
              <a:spcBef>
                <a:spcPts val="0"/>
              </a:spcBef>
              <a:spcAft>
                <a:spcPts val="0"/>
              </a:spcAft>
              <a:buNone/>
            </a:pPr>
            <a:endParaRPr lang="en-US" sz="1800" dirty="0">
              <a:effectLst/>
              <a:ea typeface="Times New Roman" panose="02020603050405020304" pitchFamily="18" charset="0"/>
            </a:endParaRPr>
          </a:p>
          <a:p>
            <a:pPr fontAlgn="base">
              <a:spcBef>
                <a:spcPts val="0"/>
              </a:spcBef>
            </a:pPr>
            <a:endParaRPr lang="en-US" sz="1800" dirty="0">
              <a:effectLst/>
              <a:ea typeface="Times New Roman" panose="02020603050405020304" pitchFamily="18" charset="0"/>
              <a:cs typeface="Calibri Light"/>
            </a:endParaRPr>
          </a:p>
          <a:p>
            <a:endParaRPr lang="en-US" dirty="0"/>
          </a:p>
        </p:txBody>
      </p:sp>
      <p:sp>
        <p:nvSpPr>
          <p:cNvPr id="9" name="TextBox 8">
            <a:extLst>
              <a:ext uri="{FF2B5EF4-FFF2-40B4-BE49-F238E27FC236}">
                <a16:creationId xmlns:a16="http://schemas.microsoft.com/office/drawing/2014/main" id="{36577161-6D25-3EF4-F810-D3D6A606AC4E}"/>
              </a:ext>
            </a:extLst>
          </p:cNvPr>
          <p:cNvSpPr txBox="1"/>
          <p:nvPr/>
        </p:nvSpPr>
        <p:spPr>
          <a:xfrm>
            <a:off x="483177" y="2239278"/>
            <a:ext cx="8177646" cy="3606115"/>
          </a:xfrm>
          <a:prstGeom prst="rect">
            <a:avLst/>
          </a:prstGeom>
          <a:noFill/>
        </p:spPr>
        <p:txBody>
          <a:bodyPr wrap="square" lIns="91440" tIns="45720" rIns="91440" bIns="45720" anchor="t">
            <a:spAutoFit/>
          </a:bodyPr>
          <a:lstStyle/>
          <a:p>
            <a:pPr marL="285750" indent="-285750">
              <a:spcBef>
                <a:spcPts val="1000"/>
              </a:spcBef>
              <a:buClr>
                <a:schemeClr val="accent1"/>
              </a:buClr>
              <a:buSzPct val="80000"/>
              <a:buFont typeface="Wingdings 3" charset="2"/>
              <a:buChar char=""/>
            </a:pPr>
            <a:r>
              <a:rPr lang="en-US" sz="2200" b="1" dirty="0">
                <a:solidFill>
                  <a:schemeClr val="tx1">
                    <a:lumMod val="75000"/>
                    <a:lumOff val="25000"/>
                  </a:schemeClr>
                </a:solidFill>
              </a:rPr>
              <a:t>Equipment: </a:t>
            </a:r>
            <a:r>
              <a:rPr lang="en-US" sz="2200" dirty="0">
                <a:solidFill>
                  <a:schemeClr val="tx1">
                    <a:lumMod val="75000"/>
                    <a:lumOff val="25000"/>
                  </a:schemeClr>
                </a:solidFill>
              </a:rPr>
              <a:t>tangible personal property with more than one year of useful life and a per-unit cost that equals or exceeds $10,000. All other expenses should be itemized as supplies.</a:t>
            </a:r>
          </a:p>
          <a:p>
            <a:pPr marL="285750" indent="-285750">
              <a:spcBef>
                <a:spcPts val="1000"/>
              </a:spcBef>
              <a:buClr>
                <a:schemeClr val="accent1"/>
              </a:buClr>
              <a:buSzPct val="80000"/>
              <a:buFont typeface="Wingdings 3" charset="2"/>
              <a:buChar char=""/>
            </a:pPr>
            <a:r>
              <a:rPr lang="en-US" sz="2200" dirty="0">
                <a:solidFill>
                  <a:schemeClr val="tx1">
                    <a:lumMod val="75000"/>
                    <a:lumOff val="25000"/>
                  </a:schemeClr>
                </a:solidFill>
              </a:rPr>
              <a:t>Equipment and supply expenses include, but are not limited to:</a:t>
            </a:r>
          </a:p>
          <a:p>
            <a:pPr marL="800100" lvl="1" indent="-342900">
              <a:buClr>
                <a:schemeClr val="accent1"/>
              </a:buClr>
              <a:buSzPct val="80000"/>
              <a:buFont typeface="Wingdings" panose="05000000000000000000" pitchFamily="2" charset="2"/>
              <a:buChar char="§"/>
            </a:pPr>
            <a:r>
              <a:rPr lang="en-US" sz="2200" dirty="0">
                <a:solidFill>
                  <a:schemeClr val="tx1">
                    <a:lumMod val="75000"/>
                    <a:lumOff val="25000"/>
                  </a:schemeClr>
                </a:solidFill>
              </a:rPr>
              <a:t>Massage chairs </a:t>
            </a:r>
          </a:p>
          <a:p>
            <a:pPr marL="800100" lvl="1" indent="-342900">
              <a:buClr>
                <a:schemeClr val="accent1"/>
              </a:buClr>
              <a:buSzPct val="80000"/>
              <a:buFont typeface="Wingdings" panose="05000000000000000000" pitchFamily="2" charset="2"/>
              <a:buChar char="§"/>
            </a:pPr>
            <a:r>
              <a:rPr lang="en-US" sz="2200" dirty="0">
                <a:solidFill>
                  <a:schemeClr val="tx1">
                    <a:lumMod val="75000"/>
                    <a:lumOff val="25000"/>
                  </a:schemeClr>
                </a:solidFill>
              </a:rPr>
              <a:t>Meditation pods </a:t>
            </a:r>
          </a:p>
          <a:p>
            <a:pPr marL="800100" lvl="1" indent="-342900">
              <a:buClr>
                <a:schemeClr val="accent1"/>
              </a:buClr>
              <a:buSzPct val="80000"/>
              <a:buFont typeface="Wingdings" panose="05000000000000000000" pitchFamily="2" charset="2"/>
              <a:buChar char="§"/>
            </a:pPr>
            <a:r>
              <a:rPr lang="en-US" sz="2200" dirty="0">
                <a:solidFill>
                  <a:schemeClr val="tx1">
                    <a:lumMod val="75000"/>
                    <a:lumOff val="25000"/>
                  </a:schemeClr>
                </a:solidFill>
              </a:rPr>
              <a:t>Exercise balls, foam rollers, yoga mats</a:t>
            </a:r>
          </a:p>
          <a:p>
            <a:pPr marL="800100" lvl="1" indent="-342900">
              <a:buClr>
                <a:schemeClr val="accent1"/>
              </a:buClr>
              <a:buSzPct val="80000"/>
              <a:buFont typeface="Wingdings" panose="05000000000000000000" pitchFamily="2" charset="2"/>
              <a:buChar char="§"/>
            </a:pPr>
            <a:r>
              <a:rPr lang="en-US" sz="2200" dirty="0">
                <a:solidFill>
                  <a:schemeClr val="tx1">
                    <a:lumMod val="75000"/>
                    <a:lumOff val="25000"/>
                  </a:schemeClr>
                </a:solidFill>
              </a:rPr>
              <a:t>Materials to support first responder wellness training</a:t>
            </a:r>
          </a:p>
        </p:txBody>
      </p:sp>
      <p:sp>
        <p:nvSpPr>
          <p:cNvPr id="4" name="Slide Number Placeholder 3">
            <a:extLst>
              <a:ext uri="{FF2B5EF4-FFF2-40B4-BE49-F238E27FC236}">
                <a16:creationId xmlns:a16="http://schemas.microsoft.com/office/drawing/2014/main" id="{C8921A5D-4192-0063-5064-0A0493BCB4CE}"/>
              </a:ext>
            </a:extLst>
          </p:cNvPr>
          <p:cNvSpPr>
            <a:spLocks noGrp="1"/>
          </p:cNvSpPr>
          <p:nvPr>
            <p:ph type="sldNum" sz="quarter" idx="4"/>
          </p:nvPr>
        </p:nvSpPr>
        <p:spPr/>
        <p:txBody>
          <a:bodyPr/>
          <a:lstStyle/>
          <a:p>
            <a:fld id="{602FC458-F1F2-4988-9912-50B92EDCE080}" type="slidenum">
              <a:rPr lang="en-US" smtClean="0"/>
              <a:pPr/>
              <a:t>7</a:t>
            </a:fld>
            <a:endParaRPr lang="en-US" dirty="0"/>
          </a:p>
        </p:txBody>
      </p:sp>
    </p:spTree>
    <p:extLst>
      <p:ext uri="{BB962C8B-B14F-4D97-AF65-F5344CB8AC3E}">
        <p14:creationId xmlns:p14="http://schemas.microsoft.com/office/powerpoint/2010/main" val="155034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2DCA-1C8E-AFB0-55DD-D89CB2170C4E}"/>
              </a:ext>
            </a:extLst>
          </p:cNvPr>
          <p:cNvSpPr>
            <a:spLocks noGrp="1"/>
          </p:cNvSpPr>
          <p:nvPr>
            <p:ph type="title"/>
          </p:nvPr>
        </p:nvSpPr>
        <p:spPr>
          <a:xfrm>
            <a:off x="507999" y="678731"/>
            <a:ext cx="8116711" cy="914400"/>
          </a:xfrm>
        </p:spPr>
        <p:txBody>
          <a:bodyPr/>
          <a:lstStyle/>
          <a:p>
            <a:pPr algn="ctr"/>
            <a:r>
              <a:rPr lang="en-US" dirty="0"/>
              <a:t>Allowable: Programming</a:t>
            </a:r>
          </a:p>
        </p:txBody>
      </p:sp>
      <p:sp>
        <p:nvSpPr>
          <p:cNvPr id="4" name="Content Placeholder 3">
            <a:extLst>
              <a:ext uri="{FF2B5EF4-FFF2-40B4-BE49-F238E27FC236}">
                <a16:creationId xmlns:a16="http://schemas.microsoft.com/office/drawing/2014/main" id="{DE3BCEB1-A8BB-B29D-5C3F-13790B52DF81}"/>
              </a:ext>
            </a:extLst>
          </p:cNvPr>
          <p:cNvSpPr>
            <a:spLocks noGrp="1"/>
          </p:cNvSpPr>
          <p:nvPr>
            <p:ph idx="1"/>
          </p:nvPr>
        </p:nvSpPr>
        <p:spPr>
          <a:xfrm>
            <a:off x="352840" y="2268333"/>
            <a:ext cx="8427028" cy="3530600"/>
          </a:xfrm>
        </p:spPr>
        <p:txBody>
          <a:bodyPr/>
          <a:lstStyle/>
          <a:p>
            <a:r>
              <a:rPr lang="en-US" sz="2200" dirty="0"/>
              <a:t>Education-based programming to enhance first responder wellness.</a:t>
            </a:r>
          </a:p>
          <a:p>
            <a:r>
              <a:rPr lang="en-US" sz="2200" dirty="0"/>
              <a:t>Expenses can include, but are not limited to:  </a:t>
            </a:r>
          </a:p>
          <a:p>
            <a:pPr marL="745490" lvl="1" indent="-342900">
              <a:buFont typeface="Wingdings" panose="05000000000000000000" pitchFamily="2" charset="2"/>
              <a:buChar char="§"/>
            </a:pPr>
            <a:r>
              <a:rPr lang="en-US" sz="2200" dirty="0"/>
              <a:t>First responder wellness training or awareness materials for first responder agencies </a:t>
            </a:r>
          </a:p>
          <a:p>
            <a:pPr marL="745490" lvl="1" indent="-342900">
              <a:buFont typeface="Wingdings" panose="05000000000000000000" pitchFamily="2" charset="2"/>
              <a:buChar char="§"/>
            </a:pPr>
            <a:r>
              <a:rPr lang="en-US" sz="2200" dirty="0"/>
              <a:t>Support costs for a therapy/support dog </a:t>
            </a:r>
          </a:p>
          <a:p>
            <a:pPr marL="745490" lvl="1" indent="-342900">
              <a:buFont typeface="Wingdings" panose="05000000000000000000" pitchFamily="2" charset="2"/>
              <a:buChar char="§"/>
            </a:pPr>
            <a:r>
              <a:rPr lang="en-US" sz="2200" dirty="0"/>
              <a:t>First responder wellness training, resources, or direct services by non-profit organizations </a:t>
            </a:r>
          </a:p>
          <a:p>
            <a:endParaRPr lang="en-US" dirty="0"/>
          </a:p>
        </p:txBody>
      </p:sp>
      <p:sp>
        <p:nvSpPr>
          <p:cNvPr id="3" name="Slide Number Placeholder 2">
            <a:extLst>
              <a:ext uri="{FF2B5EF4-FFF2-40B4-BE49-F238E27FC236}">
                <a16:creationId xmlns:a16="http://schemas.microsoft.com/office/drawing/2014/main" id="{8E588B97-4CFF-9C4F-E914-4D53FC9D7253}"/>
              </a:ext>
            </a:extLst>
          </p:cNvPr>
          <p:cNvSpPr>
            <a:spLocks noGrp="1"/>
          </p:cNvSpPr>
          <p:nvPr>
            <p:ph type="sldNum" sz="quarter" idx="4"/>
          </p:nvPr>
        </p:nvSpPr>
        <p:spPr/>
        <p:txBody>
          <a:bodyPr/>
          <a:lstStyle/>
          <a:p>
            <a:fld id="{602FC458-F1F2-4988-9912-50B92EDCE080}" type="slidenum">
              <a:rPr lang="en-US" smtClean="0"/>
              <a:pPr/>
              <a:t>8</a:t>
            </a:fld>
            <a:endParaRPr lang="en-US" dirty="0"/>
          </a:p>
        </p:txBody>
      </p:sp>
    </p:spTree>
    <p:extLst>
      <p:ext uri="{BB962C8B-B14F-4D97-AF65-F5344CB8AC3E}">
        <p14:creationId xmlns:p14="http://schemas.microsoft.com/office/powerpoint/2010/main" val="230290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E931-2394-3EC3-6536-2FABEC32B5CD}"/>
              </a:ext>
            </a:extLst>
          </p:cNvPr>
          <p:cNvSpPr>
            <a:spLocks noGrp="1"/>
          </p:cNvSpPr>
          <p:nvPr>
            <p:ph type="title"/>
          </p:nvPr>
        </p:nvSpPr>
        <p:spPr>
          <a:xfrm>
            <a:off x="530578" y="669303"/>
            <a:ext cx="8082844" cy="914400"/>
          </a:xfrm>
        </p:spPr>
        <p:txBody>
          <a:bodyPr/>
          <a:lstStyle/>
          <a:p>
            <a:pPr algn="ctr"/>
            <a:r>
              <a:rPr lang="en-US" dirty="0"/>
              <a:t>Allowable: Travel and Subsistence </a:t>
            </a:r>
          </a:p>
        </p:txBody>
      </p:sp>
      <p:sp>
        <p:nvSpPr>
          <p:cNvPr id="3" name="Content Placeholder 2">
            <a:extLst>
              <a:ext uri="{FF2B5EF4-FFF2-40B4-BE49-F238E27FC236}">
                <a16:creationId xmlns:a16="http://schemas.microsoft.com/office/drawing/2014/main" id="{24848213-67FF-4DD7-7962-A62306071B05}"/>
              </a:ext>
            </a:extLst>
          </p:cNvPr>
          <p:cNvSpPr>
            <a:spLocks noGrp="1"/>
          </p:cNvSpPr>
          <p:nvPr>
            <p:ph idx="1"/>
          </p:nvPr>
        </p:nvSpPr>
        <p:spPr>
          <a:xfrm>
            <a:off x="530583" y="2370025"/>
            <a:ext cx="7751636" cy="3530600"/>
          </a:xfrm>
        </p:spPr>
        <p:txBody>
          <a:bodyPr>
            <a:normAutofit/>
          </a:bodyPr>
          <a:lstStyle/>
          <a:p>
            <a:r>
              <a:rPr lang="en-US" sz="2200" dirty="0"/>
              <a:t>Travel and subsistence expenses to attend first responder wellness conferences, including: </a:t>
            </a:r>
            <a:endParaRPr lang="en-US" sz="2200" dirty="0">
              <a:solidFill>
                <a:srgbClr val="404040"/>
              </a:solidFill>
            </a:endParaRPr>
          </a:p>
          <a:p>
            <a:pPr marL="745490" lvl="1" indent="-342900">
              <a:buFont typeface="Wingdings" panose="05000000000000000000" pitchFamily="2" charset="2"/>
              <a:buChar char="§"/>
            </a:pPr>
            <a:r>
              <a:rPr lang="en-US" sz="2200" dirty="0"/>
              <a:t>Registration fees</a:t>
            </a:r>
          </a:p>
          <a:p>
            <a:pPr marL="745490" lvl="1" indent="-342900">
              <a:buFont typeface="Wingdings" panose="05000000000000000000" pitchFamily="2" charset="2"/>
              <a:buChar char="§"/>
            </a:pPr>
            <a:r>
              <a:rPr lang="en-US" sz="2200" dirty="0"/>
              <a:t>Lodging</a:t>
            </a:r>
          </a:p>
          <a:p>
            <a:pPr marL="745490" lvl="1" indent="-342900">
              <a:buFont typeface="Wingdings" panose="05000000000000000000" pitchFamily="2" charset="2"/>
              <a:buChar char="§"/>
            </a:pPr>
            <a:r>
              <a:rPr lang="en-US" sz="2200" dirty="0"/>
              <a:t>Per diem </a:t>
            </a:r>
          </a:p>
          <a:p>
            <a:pPr marL="745490" lvl="1" indent="-342900">
              <a:buFont typeface="Wingdings" panose="05000000000000000000" pitchFamily="2" charset="2"/>
              <a:buChar char="§"/>
            </a:pPr>
            <a:r>
              <a:rPr lang="en-US" sz="2200" dirty="0"/>
              <a:t>Mileage </a:t>
            </a:r>
          </a:p>
        </p:txBody>
      </p:sp>
      <p:sp>
        <p:nvSpPr>
          <p:cNvPr id="5" name="Slide Number Placeholder 4">
            <a:extLst>
              <a:ext uri="{FF2B5EF4-FFF2-40B4-BE49-F238E27FC236}">
                <a16:creationId xmlns:a16="http://schemas.microsoft.com/office/drawing/2014/main" id="{16494E15-3F7A-9420-93E3-EACCA0CAE25A}"/>
              </a:ext>
            </a:extLst>
          </p:cNvPr>
          <p:cNvSpPr>
            <a:spLocks noGrp="1"/>
          </p:cNvSpPr>
          <p:nvPr>
            <p:ph type="sldNum" sz="quarter" idx="4"/>
          </p:nvPr>
        </p:nvSpPr>
        <p:spPr/>
        <p:txBody>
          <a:bodyPr/>
          <a:lstStyle/>
          <a:p>
            <a:fld id="{602FC458-F1F2-4988-9912-50B92EDCE080}" type="slidenum">
              <a:rPr lang="en-US" smtClean="0"/>
              <a:pPr/>
              <a:t>9</a:t>
            </a:fld>
            <a:endParaRPr lang="en-US" dirty="0"/>
          </a:p>
        </p:txBody>
      </p:sp>
    </p:spTree>
    <p:extLst>
      <p:ext uri="{BB962C8B-B14F-4D97-AF65-F5344CB8AC3E}">
        <p14:creationId xmlns:p14="http://schemas.microsoft.com/office/powerpoint/2010/main" val="2131454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A666223B80EB4BBCB944FC1275BF90" ma:contentTypeVersion="18" ma:contentTypeDescription="Create a new document." ma:contentTypeScope="" ma:versionID="5d68e2f1daa584cf99020f8f3cfbf411">
  <xsd:schema xmlns:xsd="http://www.w3.org/2001/XMLSchema" xmlns:xs="http://www.w3.org/2001/XMLSchema" xmlns:p="http://schemas.microsoft.com/office/2006/metadata/properties" xmlns:ns2="8b84f0c1-b81e-4a79-9b48-a655cf54ff86" xmlns:ns3="c4d35652-c855-4275-af1e-b545f515243e" targetNamespace="http://schemas.microsoft.com/office/2006/metadata/properties" ma:root="true" ma:fieldsID="1ffab4ebe0a51a6dd63f0c56c1c1d1b0" ns2:_="" ns3:_="">
    <xsd:import namespace="8b84f0c1-b81e-4a79-9b48-a655cf54ff86"/>
    <xsd:import namespace="c4d35652-c855-4275-af1e-b545f51524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Status1" minOccurs="0"/>
                <xsd:element ref="ns2:MediaServiceLocation"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4f0c1-b81e-4a79-9b48-a655cf54f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Status1" ma:index="22" nillable="true" ma:displayName="Status" ma:format="Dropdown" ma:internalName="Status1">
      <xsd:simpleType>
        <xsd:restriction base="dms:Choice">
          <xsd:enumeration value="Final"/>
          <xsd:enumeration value="In Review"/>
          <xsd:enumeration value="In Progress"/>
          <xsd:enumeration value="With Marsha"/>
        </xsd:restriction>
      </xsd:simpleType>
    </xsd:element>
    <xsd:element name="MediaServiceLocation" ma:index="23" nillable="true" ma:displayName="Location" ma:indexed="true" ma:internalName="MediaServiceLocation" ma:readOnly="true">
      <xsd:simpleType>
        <xsd:restriction base="dms:Text"/>
      </xsd:simpleType>
    </xsd:element>
    <xsd:element name="Note" ma:index="24" nillable="true" ma:displayName="Note"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d35652-c855-4275-af1e-b545f51524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9b9243-ab4e-473e-91d8-1a5e97670cde}" ma:internalName="TaxCatchAll" ma:showField="CatchAllData" ma:web="c4d35652-c855-4275-af1e-b545f5152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d35652-c855-4275-af1e-b545f515243e" xsi:nil="true"/>
    <lcf76f155ced4ddcb4097134ff3c332f xmlns="8b84f0c1-b81e-4a79-9b48-a655cf54ff86">
      <Terms xmlns="http://schemas.microsoft.com/office/infopath/2007/PartnerControls"/>
    </lcf76f155ced4ddcb4097134ff3c332f>
    <SharedWithUsers xmlns="c4d35652-c855-4275-af1e-b545f515243e">
      <UserInfo>
        <DisplayName/>
        <AccountId xsi:nil="true"/>
        <AccountType/>
      </UserInfo>
    </SharedWithUsers>
    <Status1 xmlns="8b84f0c1-b81e-4a79-9b48-a655cf54ff86" xsi:nil="true"/>
    <Note xmlns="8b84f0c1-b81e-4a79-9b48-a655cf54ff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CC6A7-A98D-45B0-A1BC-D99A1F47F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4f0c1-b81e-4a79-9b48-a655cf54ff86"/>
    <ds:schemaRef ds:uri="c4d35652-c855-4275-af1e-b545f5152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A9AB5-8F4C-4669-8060-849A5F875042}">
  <ds:schemaRefs>
    <ds:schemaRef ds:uri="8b84f0c1-b81e-4a79-9b48-a655cf54ff86"/>
    <ds:schemaRef ds:uri="http://schemas.microsoft.com/office/infopath/2007/PartnerControls"/>
    <ds:schemaRef ds:uri="http://schemas.microsoft.com/office/2006/documentManagement/types"/>
    <ds:schemaRef ds:uri="c4d35652-c855-4275-af1e-b545f515243e"/>
    <ds:schemaRef ds:uri="http://schemas.openxmlformats.org/package/2006/metadata/core-properties"/>
    <ds:schemaRef ds:uri="http://schemas.microsoft.com/office/2006/metadata/properties"/>
    <ds:schemaRef ds:uri="http://purl.org/dc/dcmitype/"/>
    <ds:schemaRef ds:uri="http://purl.org/dc/elements/1.1/"/>
    <ds:schemaRef ds:uri="http://purl.org/dc/terms/"/>
    <ds:schemaRef ds:uri="http://www.w3.org/XML/1998/namespace"/>
  </ds:schemaRefs>
</ds:datastoreItem>
</file>

<file path=customXml/itemProps3.xml><?xml version="1.0" encoding="utf-8"?>
<ds:datastoreItem xmlns:ds="http://schemas.openxmlformats.org/officeDocument/2006/customXml" ds:itemID="{B9580F1F-AA75-4A98-A02F-97C879D0D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11352</TotalTime>
  <Words>8181</Words>
  <Application>Microsoft Office PowerPoint</Application>
  <PresentationFormat>On-screen Show (4:3)</PresentationFormat>
  <Paragraphs>669</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Calibri</vt:lpstr>
      <vt:lpstr>Calibri Light</vt:lpstr>
      <vt:lpstr>Century Gothic</vt:lpstr>
      <vt:lpstr>Courier New</vt:lpstr>
      <vt:lpstr>Segoe UI</vt:lpstr>
      <vt:lpstr>Symbol</vt:lpstr>
      <vt:lpstr>Times New Roman</vt:lpstr>
      <vt:lpstr>Wingdings</vt:lpstr>
      <vt:lpstr>Wingdings 3</vt:lpstr>
      <vt:lpstr>WordVisi_MSFontService</vt:lpstr>
      <vt:lpstr>Ion Boardroom</vt:lpstr>
      <vt:lpstr>Office of First Responder Wellness (OFRW)  Grant Program   FY26 OFRW Guidelines and  Application Procedures </vt:lpstr>
      <vt:lpstr>What to expect?</vt:lpstr>
      <vt:lpstr>Program Overview</vt:lpstr>
      <vt:lpstr> Funding Opportunity</vt:lpstr>
      <vt:lpstr> Objectives The OFRW grant will fund: </vt:lpstr>
      <vt:lpstr>Eligibility</vt:lpstr>
      <vt:lpstr>Allowable: Equipment and Supplies</vt:lpstr>
      <vt:lpstr>Allowable: Programming</vt:lpstr>
      <vt:lpstr>Allowable: Travel and Subsistence </vt:lpstr>
      <vt:lpstr>Application Restrictions</vt:lpstr>
      <vt:lpstr>Application Restrictions</vt:lpstr>
      <vt:lpstr>On-line Grants  Management System (OGMS)</vt:lpstr>
      <vt:lpstr>Register in OGMS</vt:lpstr>
      <vt:lpstr>Register as a New User</vt:lpstr>
      <vt:lpstr>Register as a New User</vt:lpstr>
      <vt:lpstr>Register as a New User</vt:lpstr>
      <vt:lpstr>Register as a New User</vt:lpstr>
      <vt:lpstr>Find a Funding Opportunity</vt:lpstr>
      <vt:lpstr>Funding Opportunity</vt:lpstr>
      <vt:lpstr>Funding Opportunity</vt:lpstr>
      <vt:lpstr>Start an Application </vt:lpstr>
      <vt:lpstr>Application Creation Wizard </vt:lpstr>
      <vt:lpstr>PowerPoint Presentation</vt:lpstr>
      <vt:lpstr>Application Details</vt:lpstr>
      <vt:lpstr>PowerPoint Presentation</vt:lpstr>
      <vt:lpstr>PowerPoint Presentation</vt:lpstr>
      <vt:lpstr>Face Sheet Example  </vt:lpstr>
      <vt:lpstr>PowerPoint Presentation</vt:lpstr>
      <vt:lpstr>Goals and Objectives</vt:lpstr>
      <vt:lpstr>Budget</vt:lpstr>
      <vt:lpstr>Budget Categories</vt:lpstr>
      <vt:lpstr>PowerPoint Presentation</vt:lpstr>
      <vt:lpstr>PowerPoint Presentation</vt:lpstr>
      <vt:lpstr>PowerPoint Presentation</vt:lpstr>
      <vt:lpstr>PowerPoint Presentation</vt:lpstr>
      <vt:lpstr>Equipment</vt:lpstr>
      <vt:lpstr>PowerPoint Presentation</vt:lpstr>
      <vt:lpstr>PowerPoint Presentation</vt:lpstr>
      <vt:lpstr>Supplies and Other Expenses</vt:lpstr>
      <vt:lpstr>Supplies and Other Expenses</vt:lpstr>
      <vt:lpstr>Attachments</vt:lpstr>
      <vt:lpstr>Authority Certification</vt:lpstr>
      <vt:lpstr>Submitting the Application</vt:lpstr>
      <vt:lpstr>PowerPoint Presentation</vt:lpstr>
      <vt:lpstr>Submitting the Application</vt:lpstr>
      <vt:lpstr>PowerPoint Presentation</vt:lpstr>
      <vt:lpstr>Criminal Justice Services Board (CJSB)</vt:lpstr>
      <vt:lpstr>Summary</vt:lpstr>
      <vt:lpstr>Technical Assistance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Dietz, Marsha (DCJS)</dc:creator>
  <cp:lastModifiedBy>Vaughan, Phyllis (DCJS)</cp:lastModifiedBy>
  <cp:revision>549</cp:revision>
  <cp:lastPrinted>2025-02-18T18:22:29Z</cp:lastPrinted>
  <dcterms:created xsi:type="dcterms:W3CDTF">2018-12-18T15:23:02Z</dcterms:created>
  <dcterms:modified xsi:type="dcterms:W3CDTF">2025-03-03T19:07:29Z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0x01010089A666223B80EB4BBCB944FC1275BF90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